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7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56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8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6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7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6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2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4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DB2B-65D3-4F78-B044-DE7F6941BDB6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1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помощью быстрого преобразования Фурье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 err="1"/>
                  <a:t>cuda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288" t="-12500" r="-3883" b="-1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err="1"/>
              <a:t>Биндасов</a:t>
            </a:r>
            <a:r>
              <a:rPr lang="ru-RU" dirty="0"/>
              <a:t> Андрей</a:t>
            </a:r>
          </a:p>
          <a:p>
            <a:pPr algn="ctr"/>
            <a:r>
              <a:rPr lang="ru-RU" dirty="0"/>
              <a:t>Прохорова Елизавета</a:t>
            </a:r>
          </a:p>
          <a:p>
            <a:pPr algn="ctr"/>
            <a:r>
              <a:rPr lang="ru-RU" dirty="0"/>
              <a:t>Группа иу8-113</a:t>
            </a:r>
          </a:p>
        </p:txBody>
      </p:sp>
    </p:spTree>
    <p:extLst>
      <p:ext uri="{BB962C8B-B14F-4D97-AF65-F5344CB8AC3E}">
        <p14:creationId xmlns:p14="http://schemas.microsoft.com/office/powerpoint/2010/main" val="42004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104" y="78190"/>
            <a:ext cx="9905998" cy="1260159"/>
          </a:xfrm>
        </p:spPr>
        <p:txBody>
          <a:bodyPr/>
          <a:lstStyle/>
          <a:p>
            <a:pPr algn="ctr"/>
            <a:r>
              <a:rPr lang="ru-RU" dirty="0"/>
              <a:t>Пример сетки блоков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38" y="1199313"/>
            <a:ext cx="6279322" cy="2857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63" y="4237030"/>
            <a:ext cx="5807683" cy="23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349" y="2244437"/>
            <a:ext cx="9906000" cy="1794770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1017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413468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Быстрое преобразование Фурье в модульной арифметике</a:t>
                </a:r>
              </a:p>
              <a:p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с помощью быстрого преобразования Фурье</a:t>
                </a:r>
              </a:p>
              <a:p>
                <a:r>
                  <a:rPr lang="ru-RU" dirty="0"/>
                  <a:t>Параллельная схема БПФ</a:t>
                </a:r>
              </a:p>
              <a:p>
                <a:r>
                  <a:rPr lang="ru-RU" dirty="0"/>
                  <a:t>Параллельная версия алгоритма</a:t>
                </a:r>
              </a:p>
              <a:p>
                <a:r>
                  <a:rPr lang="ru-RU" dirty="0"/>
                  <a:t>Технология </a:t>
                </a:r>
                <a:r>
                  <a:rPr lang="en-US" dirty="0"/>
                  <a:t>CUDA</a:t>
                </a:r>
                <a:endParaRPr lang="ru-RU" dirty="0"/>
              </a:p>
              <a:p>
                <a:r>
                  <a:rPr lang="ru-RU" dirty="0"/>
                  <a:t>Демонстрация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4134688"/>
              </a:xfrm>
              <a:blipFill>
                <a:blip r:embed="rId2"/>
                <a:stretch>
                  <a:fillRect l="-1231" t="-1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10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БПФ в модульной арифметике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корректного расчета БПФ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необходимо предварительно определить следующие элементы:</a:t>
                </a:r>
              </a:p>
              <a:p>
                <a:r>
                  <a:rPr lang="ru-RU" dirty="0"/>
                  <a:t>Найти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такой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 что выполняется условие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ru-RU" dirty="0"/>
                  <a:t>При этом </a:t>
                </a:r>
                <a:r>
                  <a:rPr lang="en-US" dirty="0"/>
                  <a:t>n </a:t>
                </a:r>
                <a:r>
                  <a:rPr lang="ru-RU" dirty="0"/>
                  <a:t>должно быть степенью двойки, то есть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будет использоваться для расчета БПФ, обратный к нему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расчета обратного БПФ.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6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C84B333-B36E-45E5-9886-7781609CB7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с помощью быстрого преобразования </a:t>
                </a:r>
                <a:r>
                  <a:rPr lang="ru-RU" dirty="0" err="1"/>
                  <a:t>фурье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C84B333-B36E-45E5-9886-7781609C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 r="-738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3D31E8-6153-4084-B2DA-A95FCBF97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Для умножения многочленов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число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ru-RU" dirty="0"/>
                  <a:t> также должно быть таким, чтобы выполнялось следующее условие:</a:t>
                </a:r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𝑜𝑟𝑑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𝑑𝑒𝑔𝐴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deg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то есть число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должно быть не меньше, чем степень итогового многочлена после перемножения</a:t>
                </a:r>
              </a:p>
              <a:p>
                <a:r>
                  <a:rPr lang="ru-RU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Векторы коэффициентов многочленов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дополняются нулями до длины </a:t>
                </a:r>
                <a:r>
                  <a:rPr lang="en-US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ru-RU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считается БПФ</a:t>
                </a:r>
                <a:endParaRPr lang="ru-RU" dirty="0">
                  <a:effectLst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3D31E8-6153-4084-B2DA-A95FCBF97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615F7EB-AABA-4E5D-A768-9246601691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с помощью быстрого преобразования </a:t>
                </a:r>
                <a:r>
                  <a:rPr lang="ru-RU" dirty="0" err="1"/>
                  <a:t>фурье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615F7EB-AABA-4E5D-A768-924660169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 r="-738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8F4D3F2-5257-44C8-8255-2199FAE8D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Общая схема умножения многочленов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с помощью БПФ выглядит следующим образом:</a:t>
                </a:r>
              </a:p>
              <a:p>
                <a:r>
                  <a:rPr lang="ru-RU" dirty="0"/>
                  <a:t>Считаются БПФ для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Затем происходит поэлементное умножение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Для получения конечного ответа применяется обратное БПФ: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InverseFFT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8F4D3F2-5257-44C8-8255-2199FAE8D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56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Параллельная схема БПФ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939" y="1941916"/>
            <a:ext cx="6828945" cy="4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Параллельная версия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11680"/>
                <a:ext cx="9905999" cy="44223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600" dirty="0"/>
                  <a:t>1. Параллельное вычисление БПФ для каждого многочлена:</a:t>
                </a:r>
              </a:p>
              <a:p>
                <a:r>
                  <a:rPr lang="ru-RU" sz="2600" dirty="0"/>
                  <a:t>Выполнение обратной поразрядной перестановки параллельно для каждого коэффициента многочлена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2600" dirty="0"/>
              </a:p>
              <a:p>
                <a:r>
                  <a:rPr lang="ru-RU" sz="2600" dirty="0"/>
                  <a:t>Выполнение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этапов, на каждом из которых параллельно выполняется набор преобразований бабочки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2. Параллельное поэлементное умножение коэффициентов полученных БПФ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3. Параллельное вычисление обратного БПФ для полученных коэффициентов (аналогично п. 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11680"/>
                <a:ext cx="9905999" cy="4422371"/>
              </a:xfrm>
              <a:blipFill>
                <a:blip r:embed="rId2"/>
                <a:stretch>
                  <a:fillRect l="-1231" t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6007533" cy="3541714"/>
          </a:xfrm>
        </p:spPr>
        <p:txBody>
          <a:bodyPr>
            <a:normAutofit/>
          </a:bodyPr>
          <a:lstStyle/>
          <a:p>
            <a:r>
              <a:rPr lang="en-US" sz="2800" dirty="0"/>
              <a:t>CUDA (Compute Unified Device Architecture) – </a:t>
            </a:r>
            <a:r>
              <a:rPr lang="ru-RU" sz="2800" dirty="0"/>
              <a:t>популярная</a:t>
            </a:r>
            <a:r>
              <a:rPr lang="en-US" sz="2800" dirty="0"/>
              <a:t> </a:t>
            </a:r>
            <a:r>
              <a:rPr lang="ru-RU" sz="2800" dirty="0"/>
              <a:t>платформа параллельных вычислений и модель программирования от NVIDIA, использующая </a:t>
            </a:r>
            <a:r>
              <a:rPr lang="en-US" sz="2800" dirty="0"/>
              <a:t>GPU</a:t>
            </a:r>
            <a:endParaRPr lang="ru-RU" sz="2800" dirty="0"/>
          </a:p>
        </p:txBody>
      </p:sp>
      <p:pic>
        <p:nvPicPr>
          <p:cNvPr id="1026" name="Picture 2" descr="CUDA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1" y="2249487"/>
            <a:ext cx="4107063" cy="24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8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038" y="346968"/>
            <a:ext cx="9905998" cy="1478570"/>
          </a:xfrm>
        </p:spPr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CUDA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47" y="1717474"/>
            <a:ext cx="3498948" cy="466526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799004" y="1825538"/>
            <a:ext cx="5406552" cy="45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host – CPU</a:t>
            </a:r>
          </a:p>
          <a:p>
            <a:pPr marL="0" indent="0">
              <a:buNone/>
            </a:pPr>
            <a:r>
              <a:rPr lang="en-US" sz="2800" dirty="0"/>
              <a:t>device – GPU</a:t>
            </a:r>
          </a:p>
          <a:p>
            <a:pPr marL="0" indent="0">
              <a:buNone/>
            </a:pPr>
            <a:r>
              <a:rPr lang="en-US" sz="2800" dirty="0"/>
              <a:t>kernel – </a:t>
            </a:r>
            <a:r>
              <a:rPr lang="ru-RU" sz="2800" dirty="0"/>
              <a:t>функция для </a:t>
            </a:r>
            <a:r>
              <a:rPr lang="en-US" sz="2800" dirty="0"/>
              <a:t>GPU</a:t>
            </a:r>
          </a:p>
          <a:p>
            <a:pPr marL="0" indent="0">
              <a:buNone/>
            </a:pPr>
            <a:r>
              <a:rPr lang="en-US" sz="2800" dirty="0"/>
              <a:t>grid – </a:t>
            </a:r>
            <a:r>
              <a:rPr lang="ru-RU" sz="2800" dirty="0"/>
              <a:t>сетка блоков потоков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block – </a:t>
            </a:r>
            <a:r>
              <a:rPr lang="ru-RU" sz="2800" dirty="0"/>
              <a:t>блок потоков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128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221</TotalTime>
  <Words>409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Контур</vt:lpstr>
      <vt:lpstr>Умножение многочленов в Z_p с помощью быстрого преобразования Фурье и cuda</vt:lpstr>
      <vt:lpstr>план</vt:lpstr>
      <vt:lpstr>БПФ в модульной арифметике</vt:lpstr>
      <vt:lpstr>Умножение многочленов в Z_p с помощью быстрого преобразования фурье</vt:lpstr>
      <vt:lpstr>Умножение многочленов в Z_p с помощью быстрого преобразования фурье</vt:lpstr>
      <vt:lpstr>Параллельная схема БПФ</vt:lpstr>
      <vt:lpstr>Параллельная версия алгоритма</vt:lpstr>
      <vt:lpstr>Технология CUDA</vt:lpstr>
      <vt:lpstr>Технология CUDA</vt:lpstr>
      <vt:lpstr>Пример сетки блоков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Andrei Bindasov</cp:lastModifiedBy>
  <cp:revision>28</cp:revision>
  <dcterms:created xsi:type="dcterms:W3CDTF">2020-12-23T12:45:56Z</dcterms:created>
  <dcterms:modified xsi:type="dcterms:W3CDTF">2020-12-24T18:47:20Z</dcterms:modified>
</cp:coreProperties>
</file>