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4a4d653f6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f4a4d653f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ede2f54a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f6ede2f54a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6ede2f54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6ede2f54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6ede2f54a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f6ede2f54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7a41ab6a6_0_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f7a41ab6a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gf7a41ab6a6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6ede2f54a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6ede2f54a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6ede2f54a_0_8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15" name="Google Shape;215;gf6ede2f54a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6ede2f54a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6ede2f54a_0_85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6ede2f54a_0_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3" name="Google Shape;223;gf6ede2f54a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ede2f54a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f6ede2f54a_0_92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a41ab6a6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65" name="Google Shape;65;gf7a41ab6a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a41ab6a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f7a41ab6a6_0_26:notes"/>
          <p:cNvSpPr txBox="1"/>
          <p:nvPr>
            <p:ph idx="3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a41ab6a6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f7a41ab6a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Google Shape;85;gf7a41ab6a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a4d653f6_0_1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f4a4d653f6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gf4a4d653f6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a4d653f6_0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f4a4d653f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gf4a4d653f6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4a4d653f6_0_1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f4a4d653f6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Google Shape;131;gf4a4d653f6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025925" y="1085775"/>
            <a:ext cx="65664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Progettazione e sviluppo di un sistema per la verifica dell’integrità hardware e firmware di un picosatellite.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5" name="Google Shape;45;p5"/>
          <p:cNvSpPr txBox="1"/>
          <p:nvPr>
            <p:ph type="ctrTitle"/>
          </p:nvPr>
        </p:nvSpPr>
        <p:spPr>
          <a:xfrm>
            <a:off x="1777425" y="409575"/>
            <a:ext cx="6566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Laurea Magistrale in Ingegneria Elettronica</a:t>
            </a:r>
            <a:endParaRPr b="1" i="0" sz="24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id="47" name="Google Shape;4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5"/>
          <p:cNvSpPr txBox="1"/>
          <p:nvPr/>
        </p:nvSpPr>
        <p:spPr>
          <a:xfrm>
            <a:off x="260825" y="4594500"/>
            <a:ext cx="870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Studente:</a:t>
            </a:r>
            <a:r>
              <a:rPr lang="en-US" sz="1500">
                <a:solidFill>
                  <a:schemeClr val="lt1"/>
                </a:solidFill>
              </a:rPr>
              <a:t> Manuel Bannella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Relatore:</a:t>
            </a:r>
            <a:r>
              <a:rPr lang="en-US" sz="1500">
                <a:solidFill>
                  <a:schemeClr val="lt1"/>
                </a:solidFill>
              </a:rPr>
              <a:t> prof. Mauro Olivieri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Correlatore:</a:t>
            </a:r>
            <a:r>
              <a:rPr lang="en-US" sz="1500">
                <a:solidFill>
                  <a:schemeClr val="lt1"/>
                </a:solidFill>
              </a:rPr>
              <a:t> prof. Augusto Nascetti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Controrelatore:</a:t>
            </a:r>
            <a:r>
              <a:rPr lang="en-US" sz="1500">
                <a:solidFill>
                  <a:schemeClr val="lt1"/>
                </a:solidFill>
              </a:rPr>
              <a:t> prof. Alessandro Trifiletti					22 Ottobre 2021, AA 2020/2021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14"/>
          <p:cNvSpPr txBox="1"/>
          <p:nvPr>
            <p:ph type="title"/>
          </p:nvPr>
        </p:nvSpPr>
        <p:spPr>
          <a:xfrm>
            <a:off x="1105525" y="954025"/>
            <a:ext cx="74487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Secondo Test:</a:t>
            </a:r>
            <a:r>
              <a:rPr b="0" lang="en-US" sz="2000">
                <a:solidFill>
                  <a:srgbClr val="000000"/>
                </a:solidFill>
              </a:rPr>
              <a:t> Iniezioni di corruzioni all'interno del firmware e in tutte tutte le copie di backup</a:t>
            </a:r>
            <a:endParaRPr sz="2200"/>
          </a:p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Test dell'algoritmo di bootloader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00" y="2511902"/>
            <a:ext cx="3347500" cy="331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408325" y="1989350"/>
            <a:ext cx="46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Sezione di codice di bootloader corrotta:</a:t>
            </a:r>
            <a:endParaRPr b="1" sz="1600"/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 b="0" l="15491" r="31674" t="0"/>
          <a:stretch/>
        </p:blipFill>
        <p:spPr>
          <a:xfrm>
            <a:off x="4343400" y="4799300"/>
            <a:ext cx="4100851" cy="8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4418425" y="4334675"/>
            <a:ext cx="410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Il ripristino della memoria fallisce: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Algoritmi di rivelazione e correzione(FEC)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026075" y="1109850"/>
            <a:ext cx="7649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“Forward Error Correction”:</a:t>
            </a:r>
            <a:r>
              <a:rPr lang="en-US" sz="1800"/>
              <a:t> tecniche di codifica di canale.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Correzione di errori in assenza di ritrasmissione dell’informazione.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Tecniche adattabili alla protezione dalla corruzioni.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Principali tecniche: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CRC (“Cyclic Redudancy Code”)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Golay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Codici di parità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1116000" y="409575"/>
            <a:ext cx="76056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Codice di parità quadridimensionale: implementazione e prestazioni teoriche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388" y="3031700"/>
            <a:ext cx="27146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523500" y="1853225"/>
            <a:ext cx="5496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Ampliamento del codice di parità (k,k+1)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Correlazione delle diverse parità e ricerca l’errore.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parità orizzontale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parità verticale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parità diagonale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79" name="Google Shape;179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chemeClr val="lt1"/>
                </a:highlight>
              </a:rPr>
              <a:t>Rivelazione e correzione del registro di stato del satellite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4533" l="7724" r="8136" t="5327"/>
          <a:stretch/>
        </p:blipFill>
        <p:spPr>
          <a:xfrm>
            <a:off x="3147425" y="1309875"/>
            <a:ext cx="5528277" cy="44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Test di integrazione su microcontrollore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193600" y="1047025"/>
            <a:ext cx="755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Iniezione di corruzioni nella sezione di "Persistent" nel sistema Abacus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98" name="Google Shape;198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1116000" y="409575"/>
            <a:ext cx="74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Architettura hardware di ABACUS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10698" r="5982" t="0"/>
          <a:stretch/>
        </p:blipFill>
        <p:spPr>
          <a:xfrm>
            <a:off x="3350475" y="1542100"/>
            <a:ext cx="5547476" cy="40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230350" y="2156875"/>
            <a:ext cx="3036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Sensori: protocollo I2C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Memorie FLASH: protocollo UART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Sistema MCU/FPGA, due core indipedenti e cooperativi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Autodiagnosi delle componenti dell’MCU/FPGA MSP430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3344" l="0" r="14280" t="3223"/>
          <a:stretch/>
        </p:blipFill>
        <p:spPr>
          <a:xfrm>
            <a:off x="308600" y="1203250"/>
            <a:ext cx="8526825" cy="14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25" y="3172475"/>
            <a:ext cx="5272075" cy="1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Conclusioni</a:t>
            </a:r>
            <a:endParaRPr sz="2900"/>
          </a:p>
        </p:txBody>
      </p:sp>
      <p:sp>
        <p:nvSpPr>
          <p:cNvPr id="220" name="Google Shape;220;p21"/>
          <p:cNvSpPr txBox="1"/>
          <p:nvPr/>
        </p:nvSpPr>
        <p:spPr>
          <a:xfrm>
            <a:off x="502575" y="1298300"/>
            <a:ext cx="82923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</a:t>
            </a:r>
            <a:r>
              <a:rPr lang="en-US" sz="1800"/>
              <a:t>'integrità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del sistema e la sua tolleranza rispetto ad eventuali malfunzionamenti dei singoli componenti hardware è migliorata notevolmente.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4-D scrubbing permette la correzione di singole, doppie e addirittura triple corruzioni all'interno di singoli blocchi a 8 byte di memoria.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L’autodiagnosi del sistema ha fornito una semplice ma efficace strategia di diagnosi della comunicazione con un determinato sottosistema e la permanente esclusione in presenza di guasti.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L’utilizzo di un algoritmo di controllo del raggiungimento dell'orbita ha fornito un controllo aggiuntivo rispetto alla remota possibilità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 accensione non voluta del satellite.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792150" y="2387200"/>
            <a:ext cx="7559700" cy="23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Domande?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1116012" y="409575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CubeSat: un esempio di impiego di microcontrollori nei sistemi spaziali</a:t>
            </a:r>
            <a:r>
              <a:rPr b="0" lang="en-US" sz="2200">
                <a:solidFill>
                  <a:srgbClr val="000000"/>
                </a:solidFill>
              </a:rPr>
              <a:t> </a:t>
            </a:r>
            <a:endParaRPr sz="2200"/>
          </a:p>
        </p:txBody>
      </p:sp>
      <p:sp>
        <p:nvSpPr>
          <p:cNvPr id="60" name="Google Shape;60;p6"/>
          <p:cNvSpPr txBox="1"/>
          <p:nvPr/>
        </p:nvSpPr>
        <p:spPr>
          <a:xfrm>
            <a:off x="1183125" y="1413475"/>
            <a:ext cx="6994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Struttura hardware System-On-A-Chip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Volo in formazione e docking con satelliti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Misurazioni multiple e con sistemi distribuiti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Portabilità di piccoli carichi (ex: Pannelli Solari, Radio)</a:t>
            </a:r>
            <a:endParaRPr sz="2200"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25" y="3494575"/>
            <a:ext cx="4172131" cy="2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50" y="3494575"/>
            <a:ext cx="4070060" cy="2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1116012" y="409575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ABACUS e la missione sulle fasce di Van Allen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116012" y="1752600"/>
            <a:ext cx="7559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1116000" y="409575"/>
            <a:ext cx="74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Architettura hardware di ABACUS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10698" r="5982" t="0"/>
          <a:stretch/>
        </p:blipFill>
        <p:spPr>
          <a:xfrm>
            <a:off x="3350475" y="1542100"/>
            <a:ext cx="5547476" cy="40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230350" y="2156875"/>
            <a:ext cx="3036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Sensori: protocollo I2C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Memorie FLASH: protocollo UART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Sistema MCU/FPGA, due core indipedenti e cooperativi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1116000" y="409575"/>
            <a:ext cx="74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Architettura software di ABACUS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50" y="994575"/>
            <a:ext cx="85058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335050" y="3758800"/>
            <a:ext cx="8658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sezione di RAM è stata ampliata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sezione RAM_CODE contiene il codice eseguito ( Bootloader, Codice eseguito)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 sezione FLASH_RAM viene copiata in RAM_CODE allo start del microcontrollore e i Persistent.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 Flash 2,3,... contengono le copie di Backup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3300"/>
              <a:t>Tecniche per il progetto di sistemi elettronici tolleranti ai guasti</a:t>
            </a:r>
            <a:endParaRPr sz="3300"/>
          </a:p>
        </p:txBody>
      </p:sp>
      <p:sp>
        <p:nvSpPr>
          <p:cNvPr id="102" name="Google Shape;102;p10"/>
          <p:cNvSpPr txBox="1"/>
          <p:nvPr/>
        </p:nvSpPr>
        <p:spPr>
          <a:xfrm>
            <a:off x="764325" y="1601950"/>
            <a:ext cx="3579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Ridondanza Hardware: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Passiva: Fault-masking, decisione con principio di maggioranza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Attiva: Fault Detection, Location, Recovery</a:t>
            </a:r>
            <a:endParaRPr sz="1800"/>
          </a:p>
        </p:txBody>
      </p:sp>
      <p:sp>
        <p:nvSpPr>
          <p:cNvPr id="103" name="Google Shape;103;p10"/>
          <p:cNvSpPr txBox="1"/>
          <p:nvPr/>
        </p:nvSpPr>
        <p:spPr>
          <a:xfrm>
            <a:off x="5067600" y="3853050"/>
            <a:ext cx="3675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Ridondanza Software: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Controlli di consistenza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Controlli delle "Funzioni del Software"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Replicazione del software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24" y="3615312"/>
            <a:ext cx="3675000" cy="226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5624"/>
            <a:ext cx="3733875" cy="19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1116000" y="409575"/>
            <a:ext cx="7466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lang="en-US" sz="2200">
                <a:solidFill>
                  <a:srgbClr val="000000"/>
                </a:solidFill>
              </a:rPr>
              <a:t>Architettura impiegata per il problema di consistenza del sistema hardware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2382837" y="-349250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38" y="1357275"/>
            <a:ext cx="7437825" cy="45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2"/>
          <p:cNvSpPr txBox="1"/>
          <p:nvPr>
            <p:ph type="title"/>
          </p:nvPr>
        </p:nvSpPr>
        <p:spPr>
          <a:xfrm>
            <a:off x="1116000" y="409575"/>
            <a:ext cx="74169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Algoritmo di Bootloader: riprogrammazione software del firmware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2382837" y="-349250"/>
            <a:ext cx="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361125" y="1696175"/>
            <a:ext cx="74169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Parte di codice collocata nella parte iniziale del programma che permette di programmare o aggiornare la memoria flash del microcontrollore “MSP430” della Texas Instruments.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Rigenerazione del codice tramite copie di Backup presenti in memoria Flash.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Il numero di copie e le versioni è modificabile dal programmatore tramite un tool dedicato di scrittura di codice sorgente in memoria Flash.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Decisione della rigenerazione dopo il controllo del codice attraverso un algoritmo CRC-16.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09/27/2021</a:t>
            </a:r>
            <a:endParaRPr/>
          </a:p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3203903" y="409575"/>
            <a:ext cx="5328900" cy="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Test dell'algoritmo di bootloader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382837" y="-349250"/>
            <a:ext cx="1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256425" y="963250"/>
            <a:ext cx="70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Primo Test:</a:t>
            </a:r>
            <a:r>
              <a:rPr lang="en-US" sz="2000"/>
              <a:t> Iniezioni di corruzioni all'interno del firmware</a:t>
            </a:r>
            <a:endParaRPr sz="2000"/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5399"/>
            <a:ext cx="4299950" cy="358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91" y="5709800"/>
            <a:ext cx="8149849" cy="2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827150" y="1821825"/>
            <a:ext cx="3287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Codice eseguito corrotto.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Prima copia di backup corrotta.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Seconda copia di backup riconosciuta come versione integra.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Ripristino finale della corruzione.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