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4a4d653f6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f4a4d653f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4a4d653f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f4a4d653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a4d653f6_0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f4a4d653f6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gf4a4d653f6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4a4d653f6_0_1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f4a4d653f6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3" name="Google Shape;243;gf4a4d653f6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4a4d653f6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f4a4d653f6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7" name="Google Shape;337;gf4a4d653f6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4a4d653f6_0_1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gf4a4d653f6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9" name="Google Shape;349;gf4a4d653f6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2025925" y="1085775"/>
            <a:ext cx="65664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Progettazione e sviluppo di un sistema per la verifica dell’integrità hardware e firmware di un picosatellite.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5" name="Google Shape;45;p5"/>
          <p:cNvSpPr txBox="1"/>
          <p:nvPr>
            <p:ph type="ctrTitle"/>
          </p:nvPr>
        </p:nvSpPr>
        <p:spPr>
          <a:xfrm>
            <a:off x="1777425" y="409575"/>
            <a:ext cx="6566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Laurea Magistrale in Ingegneria Elettronica</a:t>
            </a:r>
            <a:endParaRPr b="1" i="0" sz="24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id="47" name="Google Shape;4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5"/>
          <p:cNvSpPr txBox="1"/>
          <p:nvPr/>
        </p:nvSpPr>
        <p:spPr>
          <a:xfrm>
            <a:off x="260825" y="4594500"/>
            <a:ext cx="8703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Studente:</a:t>
            </a:r>
            <a:r>
              <a:rPr lang="en-US" sz="1500">
                <a:solidFill>
                  <a:schemeClr val="lt1"/>
                </a:solidFill>
              </a:rPr>
              <a:t> Manuel Bannella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Relatore:</a:t>
            </a:r>
            <a:r>
              <a:rPr lang="en-US" sz="1500">
                <a:solidFill>
                  <a:schemeClr val="lt1"/>
                </a:solidFill>
              </a:rPr>
              <a:t> prof. Mauro Olivieri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Correlatore:</a:t>
            </a:r>
            <a:r>
              <a:rPr lang="en-US" sz="1500">
                <a:solidFill>
                  <a:schemeClr val="lt1"/>
                </a:solidFill>
              </a:rPr>
              <a:t> prof. Augusto Nascetti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Controrelatore:</a:t>
            </a:r>
            <a:r>
              <a:rPr lang="en-US" sz="1500">
                <a:solidFill>
                  <a:schemeClr val="lt1"/>
                </a:solidFill>
              </a:rPr>
              <a:t> prof. Alessandro Trifiletti					22 Ottobre 2021, AA 2020/2021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363" name="Google Shape;363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364" name="Google Shape;364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1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sp>
        <p:nvSpPr>
          <p:cNvPr id="366" name="Google Shape;366;p14"/>
          <p:cNvSpPr txBox="1"/>
          <p:nvPr/>
        </p:nvSpPr>
        <p:spPr>
          <a:xfrm>
            <a:off x="1116012" y="776287"/>
            <a:ext cx="74041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pic>
        <p:nvPicPr>
          <p:cNvPr id="367" name="Google Shape;367;p14"/>
          <p:cNvPicPr preferRelativeResize="0"/>
          <p:nvPr>
            <p:ph idx="2" type="ch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752600"/>
            <a:ext cx="755808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373" name="Google Shape;37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374" name="Google Shape;37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15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sp>
        <p:nvSpPr>
          <p:cNvPr id="376" name="Google Shape;376;p15"/>
          <p:cNvSpPr txBox="1"/>
          <p:nvPr/>
        </p:nvSpPr>
        <p:spPr>
          <a:xfrm>
            <a:off x="1116012" y="776287"/>
            <a:ext cx="740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pic>
        <p:nvPicPr>
          <p:cNvPr id="377" name="Google Shape;377;p15"/>
          <p:cNvPicPr preferRelativeResize="0"/>
          <p:nvPr>
            <p:ph idx="2" type="ch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752600"/>
            <a:ext cx="7558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383" name="Google Shape;383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384" name="Google Shape;384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16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sp>
        <p:nvSpPr>
          <p:cNvPr id="386" name="Google Shape;386;p16"/>
          <p:cNvSpPr txBox="1"/>
          <p:nvPr/>
        </p:nvSpPr>
        <p:spPr>
          <a:xfrm>
            <a:off x="1116012" y="776287"/>
            <a:ext cx="740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pic>
        <p:nvPicPr>
          <p:cNvPr id="387" name="Google Shape;387;p16"/>
          <p:cNvPicPr preferRelativeResize="0"/>
          <p:nvPr>
            <p:ph idx="2" type="ch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752600"/>
            <a:ext cx="7558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4294967295" type="title"/>
          </p:nvPr>
        </p:nvSpPr>
        <p:spPr>
          <a:xfrm>
            <a:off x="1116012" y="404812"/>
            <a:ext cx="741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000000"/>
                </a:solidFill>
              </a:rPr>
              <a:t>Introduzione all’ambiente spaziale e l’uso dei picosatelliti</a:t>
            </a:r>
            <a:endParaRPr/>
          </a:p>
        </p:txBody>
      </p:sp>
      <p:sp>
        <p:nvSpPr>
          <p:cNvPr id="60" name="Google Shape;60;p6"/>
          <p:cNvSpPr txBox="1"/>
          <p:nvPr>
            <p:ph idx="4294967295" type="body"/>
          </p:nvPr>
        </p:nvSpPr>
        <p:spPr>
          <a:xfrm>
            <a:off x="1116012" y="1752600"/>
            <a:ext cx="3213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/>
          <p:nvPr>
            <p:ph idx="4294967295" type="body"/>
          </p:nvPr>
        </p:nvSpPr>
        <p:spPr>
          <a:xfrm>
            <a:off x="4551362" y="1752600"/>
            <a:ext cx="392747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1054112" y="1092200"/>
            <a:ext cx="740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1116000" y="409575"/>
            <a:ext cx="7416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000000"/>
                </a:solidFill>
              </a:rPr>
              <a:t>Architettura hardware di un microcontrollore</a:t>
            </a:r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1123950" y="1752600"/>
            <a:ext cx="740886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1116012" y="409575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000000"/>
                </a:solidFill>
              </a:rPr>
              <a:t>CubeSat: un esempio di impiego di microcontrollori nei sistemi spaziali</a:t>
            </a: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1143000" y="2743200"/>
            <a:ext cx="7416800" cy="1843087"/>
            <a:chOff x="720" y="1728"/>
            <a:chExt cx="4672" cy="1161"/>
          </a:xfrm>
        </p:grpSpPr>
        <p:sp>
          <p:nvSpPr>
            <p:cNvPr id="84" name="Google Shape;84;p8"/>
            <p:cNvSpPr txBox="1"/>
            <p:nvPr/>
          </p:nvSpPr>
          <p:spPr>
            <a:xfrm>
              <a:off x="4873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 txBox="1"/>
            <p:nvPr/>
          </p:nvSpPr>
          <p:spPr>
            <a:xfrm>
              <a:off x="4354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 txBox="1"/>
            <p:nvPr/>
          </p:nvSpPr>
          <p:spPr>
            <a:xfrm>
              <a:off x="3835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 txBox="1"/>
            <p:nvPr/>
          </p:nvSpPr>
          <p:spPr>
            <a:xfrm>
              <a:off x="3316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 txBox="1"/>
            <p:nvPr/>
          </p:nvSpPr>
          <p:spPr>
            <a:xfrm>
              <a:off x="2796" y="2696"/>
              <a:ext cx="52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 txBox="1"/>
            <p:nvPr/>
          </p:nvSpPr>
          <p:spPr>
            <a:xfrm>
              <a:off x="2277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 txBox="1"/>
            <p:nvPr/>
          </p:nvSpPr>
          <p:spPr>
            <a:xfrm>
              <a:off x="1758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 txBox="1"/>
            <p:nvPr/>
          </p:nvSpPr>
          <p:spPr>
            <a:xfrm>
              <a:off x="1239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 txBox="1"/>
            <p:nvPr/>
          </p:nvSpPr>
          <p:spPr>
            <a:xfrm>
              <a:off x="720" y="2696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 txBox="1"/>
            <p:nvPr/>
          </p:nvSpPr>
          <p:spPr>
            <a:xfrm>
              <a:off x="4873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 txBox="1"/>
            <p:nvPr/>
          </p:nvSpPr>
          <p:spPr>
            <a:xfrm>
              <a:off x="4354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 txBox="1"/>
            <p:nvPr/>
          </p:nvSpPr>
          <p:spPr>
            <a:xfrm>
              <a:off x="3835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 txBox="1"/>
            <p:nvPr/>
          </p:nvSpPr>
          <p:spPr>
            <a:xfrm>
              <a:off x="3316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 txBox="1"/>
            <p:nvPr/>
          </p:nvSpPr>
          <p:spPr>
            <a:xfrm>
              <a:off x="2796" y="2502"/>
              <a:ext cx="52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 txBox="1"/>
            <p:nvPr/>
          </p:nvSpPr>
          <p:spPr>
            <a:xfrm>
              <a:off x="2277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 txBox="1"/>
            <p:nvPr/>
          </p:nvSpPr>
          <p:spPr>
            <a:xfrm>
              <a:off x="1758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 txBox="1"/>
            <p:nvPr/>
          </p:nvSpPr>
          <p:spPr>
            <a:xfrm>
              <a:off x="1239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 txBox="1"/>
            <p:nvPr/>
          </p:nvSpPr>
          <p:spPr>
            <a:xfrm>
              <a:off x="720" y="2502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 txBox="1"/>
            <p:nvPr/>
          </p:nvSpPr>
          <p:spPr>
            <a:xfrm>
              <a:off x="4873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 txBox="1"/>
            <p:nvPr/>
          </p:nvSpPr>
          <p:spPr>
            <a:xfrm>
              <a:off x="4354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 txBox="1"/>
            <p:nvPr/>
          </p:nvSpPr>
          <p:spPr>
            <a:xfrm>
              <a:off x="3835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 txBox="1"/>
            <p:nvPr/>
          </p:nvSpPr>
          <p:spPr>
            <a:xfrm>
              <a:off x="3316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 txBox="1"/>
            <p:nvPr/>
          </p:nvSpPr>
          <p:spPr>
            <a:xfrm>
              <a:off x="2796" y="2309"/>
              <a:ext cx="52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 txBox="1"/>
            <p:nvPr/>
          </p:nvSpPr>
          <p:spPr>
            <a:xfrm>
              <a:off x="2277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 txBox="1"/>
            <p:nvPr/>
          </p:nvSpPr>
          <p:spPr>
            <a:xfrm>
              <a:off x="1758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 txBox="1"/>
            <p:nvPr/>
          </p:nvSpPr>
          <p:spPr>
            <a:xfrm>
              <a:off x="1239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 txBox="1"/>
            <p:nvPr/>
          </p:nvSpPr>
          <p:spPr>
            <a:xfrm>
              <a:off x="720" y="2309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 txBox="1"/>
            <p:nvPr/>
          </p:nvSpPr>
          <p:spPr>
            <a:xfrm>
              <a:off x="4873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 txBox="1"/>
            <p:nvPr/>
          </p:nvSpPr>
          <p:spPr>
            <a:xfrm>
              <a:off x="4354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 txBox="1"/>
            <p:nvPr/>
          </p:nvSpPr>
          <p:spPr>
            <a:xfrm>
              <a:off x="3835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3316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 txBox="1"/>
            <p:nvPr/>
          </p:nvSpPr>
          <p:spPr>
            <a:xfrm>
              <a:off x="2796" y="2115"/>
              <a:ext cx="52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 txBox="1"/>
            <p:nvPr/>
          </p:nvSpPr>
          <p:spPr>
            <a:xfrm>
              <a:off x="2277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1758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 txBox="1"/>
            <p:nvPr/>
          </p:nvSpPr>
          <p:spPr>
            <a:xfrm>
              <a:off x="1239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 txBox="1"/>
            <p:nvPr/>
          </p:nvSpPr>
          <p:spPr>
            <a:xfrm>
              <a:off x="720" y="2115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4873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 txBox="1"/>
            <p:nvPr/>
          </p:nvSpPr>
          <p:spPr>
            <a:xfrm>
              <a:off x="4354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 txBox="1"/>
            <p:nvPr/>
          </p:nvSpPr>
          <p:spPr>
            <a:xfrm>
              <a:off x="3835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3316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 txBox="1"/>
            <p:nvPr/>
          </p:nvSpPr>
          <p:spPr>
            <a:xfrm>
              <a:off x="2796" y="1922"/>
              <a:ext cx="52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 txBox="1"/>
            <p:nvPr/>
          </p:nvSpPr>
          <p:spPr>
            <a:xfrm>
              <a:off x="2277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1758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 txBox="1"/>
            <p:nvPr/>
          </p:nvSpPr>
          <p:spPr>
            <a:xfrm>
              <a:off x="1239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720" y="1922"/>
              <a:ext cx="51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4873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 txBox="1"/>
            <p:nvPr/>
          </p:nvSpPr>
          <p:spPr>
            <a:xfrm>
              <a:off x="4354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 txBox="1"/>
            <p:nvPr/>
          </p:nvSpPr>
          <p:spPr>
            <a:xfrm>
              <a:off x="3835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 txBox="1"/>
            <p:nvPr/>
          </p:nvSpPr>
          <p:spPr>
            <a:xfrm>
              <a:off x="3316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 txBox="1"/>
            <p:nvPr/>
          </p:nvSpPr>
          <p:spPr>
            <a:xfrm>
              <a:off x="2796" y="1728"/>
              <a:ext cx="52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 txBox="1"/>
            <p:nvPr/>
          </p:nvSpPr>
          <p:spPr>
            <a:xfrm>
              <a:off x="2277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 txBox="1"/>
            <p:nvPr/>
          </p:nvSpPr>
          <p:spPr>
            <a:xfrm>
              <a:off x="1758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 txBox="1"/>
            <p:nvPr/>
          </p:nvSpPr>
          <p:spPr>
            <a:xfrm>
              <a:off x="1239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720" y="1728"/>
              <a:ext cx="51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" name="Google Shape;138;p8"/>
            <p:cNvCxnSpPr/>
            <p:nvPr/>
          </p:nvCxnSpPr>
          <p:spPr>
            <a:xfrm>
              <a:off x="720" y="1728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8"/>
            <p:cNvCxnSpPr/>
            <p:nvPr/>
          </p:nvCxnSpPr>
          <p:spPr>
            <a:xfrm>
              <a:off x="720" y="1922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8"/>
            <p:cNvCxnSpPr/>
            <p:nvPr/>
          </p:nvCxnSpPr>
          <p:spPr>
            <a:xfrm>
              <a:off x="720" y="2115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8"/>
            <p:cNvCxnSpPr/>
            <p:nvPr/>
          </p:nvCxnSpPr>
          <p:spPr>
            <a:xfrm>
              <a:off x="720" y="2309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Google Shape;142;p8"/>
            <p:cNvCxnSpPr/>
            <p:nvPr/>
          </p:nvCxnSpPr>
          <p:spPr>
            <a:xfrm>
              <a:off x="720" y="2502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8"/>
            <p:cNvCxnSpPr/>
            <p:nvPr/>
          </p:nvCxnSpPr>
          <p:spPr>
            <a:xfrm>
              <a:off x="720" y="2696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8"/>
            <p:cNvCxnSpPr/>
            <p:nvPr/>
          </p:nvCxnSpPr>
          <p:spPr>
            <a:xfrm>
              <a:off x="720" y="2889"/>
              <a:ext cx="4672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" name="Google Shape;145;p8"/>
            <p:cNvCxnSpPr/>
            <p:nvPr/>
          </p:nvCxnSpPr>
          <p:spPr>
            <a:xfrm>
              <a:off x="720" y="1728"/>
              <a:ext cx="0" cy="19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46" name="Google Shape;146;p8"/>
            <p:cNvCxnSpPr/>
            <p:nvPr/>
          </p:nvCxnSpPr>
          <p:spPr>
            <a:xfrm>
              <a:off x="5392" y="1728"/>
              <a:ext cx="0" cy="19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47" name="Google Shape;147;p8"/>
            <p:cNvCxnSpPr/>
            <p:nvPr/>
          </p:nvCxnSpPr>
          <p:spPr>
            <a:xfrm>
              <a:off x="720" y="1922"/>
              <a:ext cx="0" cy="193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48" name="Google Shape;148;p8"/>
            <p:cNvCxnSpPr/>
            <p:nvPr/>
          </p:nvCxnSpPr>
          <p:spPr>
            <a:xfrm>
              <a:off x="5392" y="1922"/>
              <a:ext cx="0" cy="193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49" name="Google Shape;149;p8"/>
            <p:cNvCxnSpPr/>
            <p:nvPr/>
          </p:nvCxnSpPr>
          <p:spPr>
            <a:xfrm>
              <a:off x="720" y="2115"/>
              <a:ext cx="0" cy="19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0" name="Google Shape;150;p8"/>
            <p:cNvCxnSpPr/>
            <p:nvPr/>
          </p:nvCxnSpPr>
          <p:spPr>
            <a:xfrm>
              <a:off x="5392" y="2115"/>
              <a:ext cx="0" cy="19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1" name="Google Shape;151;p8"/>
            <p:cNvCxnSpPr/>
            <p:nvPr/>
          </p:nvCxnSpPr>
          <p:spPr>
            <a:xfrm>
              <a:off x="720" y="2309"/>
              <a:ext cx="0" cy="193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2" name="Google Shape;152;p8"/>
            <p:cNvCxnSpPr/>
            <p:nvPr/>
          </p:nvCxnSpPr>
          <p:spPr>
            <a:xfrm>
              <a:off x="5392" y="2309"/>
              <a:ext cx="0" cy="193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3" name="Google Shape;153;p8"/>
            <p:cNvCxnSpPr/>
            <p:nvPr/>
          </p:nvCxnSpPr>
          <p:spPr>
            <a:xfrm>
              <a:off x="720" y="2502"/>
              <a:ext cx="0" cy="19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5392" y="2502"/>
              <a:ext cx="0" cy="19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720" y="2696"/>
              <a:ext cx="0" cy="193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6" name="Google Shape;156;p8"/>
            <p:cNvCxnSpPr/>
            <p:nvPr/>
          </p:nvCxnSpPr>
          <p:spPr>
            <a:xfrm>
              <a:off x="5392" y="2696"/>
              <a:ext cx="0" cy="193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000000"/>
                </a:solidFill>
              </a:rPr>
              <a:t>L’ambiente spaziale e gli impatti sul design</a:t>
            </a:r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1143000" y="2743200"/>
            <a:ext cx="7620000" cy="2012949"/>
            <a:chOff x="720" y="1728"/>
            <a:chExt cx="4800" cy="1268"/>
          </a:xfrm>
        </p:grpSpPr>
        <p:sp>
          <p:nvSpPr>
            <p:cNvPr id="167" name="Google Shape;167;p9"/>
            <p:cNvSpPr txBox="1"/>
            <p:nvPr/>
          </p:nvSpPr>
          <p:spPr>
            <a:xfrm>
              <a:off x="4873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4354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3835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 txBox="1"/>
            <p:nvPr/>
          </p:nvSpPr>
          <p:spPr>
            <a:xfrm>
              <a:off x="3316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2796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2277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1758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1239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720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4873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4354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 txBox="1"/>
            <p:nvPr/>
          </p:nvSpPr>
          <p:spPr>
            <a:xfrm>
              <a:off x="3835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3316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2796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2277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1758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1239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 txBox="1"/>
            <p:nvPr/>
          </p:nvSpPr>
          <p:spPr>
            <a:xfrm>
              <a:off x="720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4873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 txBox="1"/>
            <p:nvPr/>
          </p:nvSpPr>
          <p:spPr>
            <a:xfrm>
              <a:off x="4354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3835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3316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2796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2277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1758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1239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720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4873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4354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3835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 txBox="1"/>
            <p:nvPr/>
          </p:nvSpPr>
          <p:spPr>
            <a:xfrm>
              <a:off x="3316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 txBox="1"/>
            <p:nvPr/>
          </p:nvSpPr>
          <p:spPr>
            <a:xfrm>
              <a:off x="2796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2277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1758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1239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720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4873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4354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3835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3316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2796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2277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1758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1239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720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4873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4354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3835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316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2796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2277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1758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239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720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9"/>
            <p:cNvCxnSpPr/>
            <p:nvPr/>
          </p:nvCxnSpPr>
          <p:spPr>
            <a:xfrm>
              <a:off x="720" y="1728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9"/>
            <p:cNvCxnSpPr/>
            <p:nvPr/>
          </p:nvCxnSpPr>
          <p:spPr>
            <a:xfrm>
              <a:off x="720" y="1922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9"/>
            <p:cNvCxnSpPr/>
            <p:nvPr/>
          </p:nvCxnSpPr>
          <p:spPr>
            <a:xfrm>
              <a:off x="720" y="2115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9"/>
            <p:cNvCxnSpPr/>
            <p:nvPr/>
          </p:nvCxnSpPr>
          <p:spPr>
            <a:xfrm>
              <a:off x="720" y="2309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9"/>
            <p:cNvCxnSpPr/>
            <p:nvPr/>
          </p:nvCxnSpPr>
          <p:spPr>
            <a:xfrm>
              <a:off x="720" y="2502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9"/>
            <p:cNvCxnSpPr/>
            <p:nvPr/>
          </p:nvCxnSpPr>
          <p:spPr>
            <a:xfrm>
              <a:off x="720" y="2696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9"/>
            <p:cNvCxnSpPr/>
            <p:nvPr/>
          </p:nvCxnSpPr>
          <p:spPr>
            <a:xfrm>
              <a:off x="720" y="2889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9"/>
            <p:cNvCxnSpPr/>
            <p:nvPr/>
          </p:nvCxnSpPr>
          <p:spPr>
            <a:xfrm>
              <a:off x="720" y="1728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9" name="Google Shape;229;p9"/>
            <p:cNvCxnSpPr/>
            <p:nvPr/>
          </p:nvCxnSpPr>
          <p:spPr>
            <a:xfrm>
              <a:off x="5392" y="1728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0" name="Google Shape;230;p9"/>
            <p:cNvCxnSpPr/>
            <p:nvPr/>
          </p:nvCxnSpPr>
          <p:spPr>
            <a:xfrm>
              <a:off x="720" y="192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1" name="Google Shape;231;p9"/>
            <p:cNvCxnSpPr/>
            <p:nvPr/>
          </p:nvCxnSpPr>
          <p:spPr>
            <a:xfrm>
              <a:off x="5392" y="192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720" y="2115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5392" y="2115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4" name="Google Shape;234;p9"/>
            <p:cNvCxnSpPr/>
            <p:nvPr/>
          </p:nvCxnSpPr>
          <p:spPr>
            <a:xfrm>
              <a:off x="720" y="2309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5" name="Google Shape;235;p9"/>
            <p:cNvCxnSpPr/>
            <p:nvPr/>
          </p:nvCxnSpPr>
          <p:spPr>
            <a:xfrm>
              <a:off x="5392" y="2309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6" name="Google Shape;236;p9"/>
            <p:cNvCxnSpPr/>
            <p:nvPr/>
          </p:nvCxnSpPr>
          <p:spPr>
            <a:xfrm>
              <a:off x="720" y="250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5392" y="250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720" y="2696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5392" y="2696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246" name="Google Shape;246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300"/>
              <a:t>Tecniche per il progetto di sistemi elettronici tolleranti ai guasti</a:t>
            </a:r>
            <a:endParaRPr sz="3300"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1143000" y="2743200"/>
            <a:ext cx="7620000" cy="2012949"/>
            <a:chOff x="720" y="1728"/>
            <a:chExt cx="4800" cy="1268"/>
          </a:xfrm>
        </p:grpSpPr>
        <p:sp>
          <p:nvSpPr>
            <p:cNvPr id="250" name="Google Shape;250;p10"/>
            <p:cNvSpPr txBox="1"/>
            <p:nvPr/>
          </p:nvSpPr>
          <p:spPr>
            <a:xfrm>
              <a:off x="4873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 txBox="1"/>
            <p:nvPr/>
          </p:nvSpPr>
          <p:spPr>
            <a:xfrm>
              <a:off x="4354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 txBox="1"/>
            <p:nvPr/>
          </p:nvSpPr>
          <p:spPr>
            <a:xfrm>
              <a:off x="3835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 txBox="1"/>
            <p:nvPr/>
          </p:nvSpPr>
          <p:spPr>
            <a:xfrm>
              <a:off x="3316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 txBox="1"/>
            <p:nvPr/>
          </p:nvSpPr>
          <p:spPr>
            <a:xfrm>
              <a:off x="2796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 txBox="1"/>
            <p:nvPr/>
          </p:nvSpPr>
          <p:spPr>
            <a:xfrm>
              <a:off x="2277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 txBox="1"/>
            <p:nvPr/>
          </p:nvSpPr>
          <p:spPr>
            <a:xfrm>
              <a:off x="1758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 txBox="1"/>
            <p:nvPr/>
          </p:nvSpPr>
          <p:spPr>
            <a:xfrm>
              <a:off x="1239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 txBox="1"/>
            <p:nvPr/>
          </p:nvSpPr>
          <p:spPr>
            <a:xfrm>
              <a:off x="720" y="26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 txBox="1"/>
            <p:nvPr/>
          </p:nvSpPr>
          <p:spPr>
            <a:xfrm>
              <a:off x="4873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 txBox="1"/>
            <p:nvPr/>
          </p:nvSpPr>
          <p:spPr>
            <a:xfrm>
              <a:off x="4354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3835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 txBox="1"/>
            <p:nvPr/>
          </p:nvSpPr>
          <p:spPr>
            <a:xfrm>
              <a:off x="3316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 txBox="1"/>
            <p:nvPr/>
          </p:nvSpPr>
          <p:spPr>
            <a:xfrm>
              <a:off x="2796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 txBox="1"/>
            <p:nvPr/>
          </p:nvSpPr>
          <p:spPr>
            <a:xfrm>
              <a:off x="2277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 txBox="1"/>
            <p:nvPr/>
          </p:nvSpPr>
          <p:spPr>
            <a:xfrm>
              <a:off x="1758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 txBox="1"/>
            <p:nvPr/>
          </p:nvSpPr>
          <p:spPr>
            <a:xfrm>
              <a:off x="1239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720" y="25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 txBox="1"/>
            <p:nvPr/>
          </p:nvSpPr>
          <p:spPr>
            <a:xfrm>
              <a:off x="4873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 txBox="1"/>
            <p:nvPr/>
          </p:nvSpPr>
          <p:spPr>
            <a:xfrm>
              <a:off x="4354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 txBox="1"/>
            <p:nvPr/>
          </p:nvSpPr>
          <p:spPr>
            <a:xfrm>
              <a:off x="3835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3316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2796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2277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 txBox="1"/>
            <p:nvPr/>
          </p:nvSpPr>
          <p:spPr>
            <a:xfrm>
              <a:off x="1758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1239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720" y="230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 txBox="1"/>
            <p:nvPr/>
          </p:nvSpPr>
          <p:spPr>
            <a:xfrm>
              <a:off x="4873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4354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 txBox="1"/>
            <p:nvPr/>
          </p:nvSpPr>
          <p:spPr>
            <a:xfrm>
              <a:off x="3835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3316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2796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2277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1758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1239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 txBox="1"/>
            <p:nvPr/>
          </p:nvSpPr>
          <p:spPr>
            <a:xfrm>
              <a:off x="720" y="211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4873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4354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3835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3316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2796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2277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1758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 txBox="1"/>
            <p:nvPr/>
          </p:nvSpPr>
          <p:spPr>
            <a:xfrm>
              <a:off x="1239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720" y="192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 txBox="1"/>
            <p:nvPr/>
          </p:nvSpPr>
          <p:spPr>
            <a:xfrm>
              <a:off x="4873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4354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 txBox="1"/>
            <p:nvPr/>
          </p:nvSpPr>
          <p:spPr>
            <a:xfrm>
              <a:off x="3835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3316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 txBox="1"/>
            <p:nvPr/>
          </p:nvSpPr>
          <p:spPr>
            <a:xfrm>
              <a:off x="2796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2277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1758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 txBox="1"/>
            <p:nvPr/>
          </p:nvSpPr>
          <p:spPr>
            <a:xfrm>
              <a:off x="1239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 txBox="1"/>
            <p:nvPr/>
          </p:nvSpPr>
          <p:spPr>
            <a:xfrm>
              <a:off x="720" y="1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10"/>
            <p:cNvCxnSpPr/>
            <p:nvPr/>
          </p:nvCxnSpPr>
          <p:spPr>
            <a:xfrm>
              <a:off x="720" y="1728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10"/>
            <p:cNvCxnSpPr/>
            <p:nvPr/>
          </p:nvCxnSpPr>
          <p:spPr>
            <a:xfrm>
              <a:off x="720" y="1922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10"/>
            <p:cNvCxnSpPr/>
            <p:nvPr/>
          </p:nvCxnSpPr>
          <p:spPr>
            <a:xfrm>
              <a:off x="720" y="2115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10"/>
            <p:cNvCxnSpPr/>
            <p:nvPr/>
          </p:nvCxnSpPr>
          <p:spPr>
            <a:xfrm>
              <a:off x="720" y="2309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10"/>
            <p:cNvCxnSpPr/>
            <p:nvPr/>
          </p:nvCxnSpPr>
          <p:spPr>
            <a:xfrm>
              <a:off x="720" y="2502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10"/>
            <p:cNvCxnSpPr/>
            <p:nvPr/>
          </p:nvCxnSpPr>
          <p:spPr>
            <a:xfrm>
              <a:off x="720" y="2696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10"/>
            <p:cNvCxnSpPr/>
            <p:nvPr/>
          </p:nvCxnSpPr>
          <p:spPr>
            <a:xfrm>
              <a:off x="720" y="2889"/>
              <a:ext cx="4800" cy="0"/>
            </a:xfrm>
            <a:prstGeom prst="straightConnector1">
              <a:avLst/>
            </a:prstGeom>
            <a:noFill/>
            <a:ln cap="flat" cmpd="sng" w="12700">
              <a:solidFill>
                <a:srgbClr val="8224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10"/>
            <p:cNvCxnSpPr/>
            <p:nvPr/>
          </p:nvCxnSpPr>
          <p:spPr>
            <a:xfrm>
              <a:off x="720" y="1728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2" name="Google Shape;312;p10"/>
            <p:cNvCxnSpPr/>
            <p:nvPr/>
          </p:nvCxnSpPr>
          <p:spPr>
            <a:xfrm>
              <a:off x="5392" y="1728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3" name="Google Shape;313;p10"/>
            <p:cNvCxnSpPr/>
            <p:nvPr/>
          </p:nvCxnSpPr>
          <p:spPr>
            <a:xfrm>
              <a:off x="720" y="192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4" name="Google Shape;314;p10"/>
            <p:cNvCxnSpPr/>
            <p:nvPr/>
          </p:nvCxnSpPr>
          <p:spPr>
            <a:xfrm>
              <a:off x="5392" y="192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5" name="Google Shape;315;p10"/>
            <p:cNvCxnSpPr/>
            <p:nvPr/>
          </p:nvCxnSpPr>
          <p:spPr>
            <a:xfrm>
              <a:off x="720" y="2115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6" name="Google Shape;316;p10"/>
            <p:cNvCxnSpPr/>
            <p:nvPr/>
          </p:nvCxnSpPr>
          <p:spPr>
            <a:xfrm>
              <a:off x="5392" y="2115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7" name="Google Shape;317;p10"/>
            <p:cNvCxnSpPr/>
            <p:nvPr/>
          </p:nvCxnSpPr>
          <p:spPr>
            <a:xfrm>
              <a:off x="720" y="2309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8" name="Google Shape;318;p10"/>
            <p:cNvCxnSpPr/>
            <p:nvPr/>
          </p:nvCxnSpPr>
          <p:spPr>
            <a:xfrm>
              <a:off x="5392" y="2309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9" name="Google Shape;319;p10"/>
            <p:cNvCxnSpPr/>
            <p:nvPr/>
          </p:nvCxnSpPr>
          <p:spPr>
            <a:xfrm>
              <a:off x="720" y="250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20" name="Google Shape;320;p10"/>
            <p:cNvCxnSpPr/>
            <p:nvPr/>
          </p:nvCxnSpPr>
          <p:spPr>
            <a:xfrm>
              <a:off x="5392" y="2502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21" name="Google Shape;321;p10"/>
            <p:cNvCxnSpPr/>
            <p:nvPr/>
          </p:nvCxnSpPr>
          <p:spPr>
            <a:xfrm>
              <a:off x="720" y="2696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5392" y="2696"/>
              <a:ext cx="0" cy="30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329" name="Google Shape;329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330" name="Google Shape;330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11"/>
          <p:cNvSpPr txBox="1"/>
          <p:nvPr>
            <p:ph type="title"/>
          </p:nvPr>
        </p:nvSpPr>
        <p:spPr>
          <a:xfrm>
            <a:off x="1116000" y="409575"/>
            <a:ext cx="7466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000000"/>
                </a:solidFill>
              </a:rPr>
              <a:t>Architettura impiegata per il problema di consistenza del sistema hardware</a:t>
            </a:r>
            <a:endParaRPr/>
          </a:p>
        </p:txBody>
      </p:sp>
      <p:sp>
        <p:nvSpPr>
          <p:cNvPr id="332" name="Google Shape;332;p11"/>
          <p:cNvSpPr txBox="1"/>
          <p:nvPr/>
        </p:nvSpPr>
        <p:spPr>
          <a:xfrm>
            <a:off x="2382837" y="-349250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1"/>
          <p:cNvPicPr preferRelativeResize="0"/>
          <p:nvPr>
            <p:ph idx="2" type="ch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50" y="1752600"/>
            <a:ext cx="6883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340" name="Google Shape;340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341" name="Google Shape;341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12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2382837" y="-349250"/>
            <a:ext cx="1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1116012" y="776287"/>
            <a:ext cx="740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pic>
        <p:nvPicPr>
          <p:cNvPr id="345" name="Google Shape;345;p12"/>
          <p:cNvPicPr preferRelativeResize="0"/>
          <p:nvPr>
            <p:ph idx="2" type="ch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50" y="1752600"/>
            <a:ext cx="6883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352" name="Google Shape;352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353" name="Google Shape;353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13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sp>
        <p:nvSpPr>
          <p:cNvPr id="355" name="Google Shape;355;p13"/>
          <p:cNvSpPr txBox="1"/>
          <p:nvPr/>
        </p:nvSpPr>
        <p:spPr>
          <a:xfrm>
            <a:off x="2382837" y="-349250"/>
            <a:ext cx="1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1116012" y="776287"/>
            <a:ext cx="740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Selezionare per scrivere o eliminare il sottotitolo</a:t>
            </a:r>
            <a:endParaRPr/>
          </a:p>
        </p:txBody>
      </p:sp>
      <p:pic>
        <p:nvPicPr>
          <p:cNvPr id="357" name="Google Shape;357;p13"/>
          <p:cNvPicPr preferRelativeResize="0"/>
          <p:nvPr>
            <p:ph idx="2" type="ch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50" y="1752600"/>
            <a:ext cx="6883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