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76" r:id="rId4"/>
    <p:sldId id="258" r:id="rId5"/>
    <p:sldId id="281" r:id="rId6"/>
    <p:sldId id="296" r:id="rId7"/>
    <p:sldId id="259" r:id="rId8"/>
    <p:sldId id="261" r:id="rId9"/>
    <p:sldId id="288" r:id="rId10"/>
    <p:sldId id="262" r:id="rId11"/>
    <p:sldId id="263" r:id="rId12"/>
    <p:sldId id="295" r:id="rId13"/>
    <p:sldId id="289" r:id="rId14"/>
    <p:sldId id="291" r:id="rId15"/>
    <p:sldId id="290" r:id="rId16"/>
    <p:sldId id="292" r:id="rId17"/>
    <p:sldId id="299" r:id="rId18"/>
    <p:sldId id="294" r:id="rId19"/>
    <p:sldId id="266" r:id="rId20"/>
    <p:sldId id="267" r:id="rId21"/>
    <p:sldId id="277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5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4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3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1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C6EC56-3634-4EFB-9F2C-5A3DC003F4AB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2A34C4-508A-48E2-A020-71A33BA0B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dhu520/Boost-Model-Accuracy-of-Imbalanced-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799D-C9CC-4FD0-A705-2C00AAFB6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775"/>
            <a:ext cx="9144000" cy="20408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b="1" i="0" spc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SEMINAR ON : Boost </a:t>
            </a:r>
            <a:r>
              <a:rPr lang="en-US" sz="2500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of Imbalanced COVID-19 Mortality Prediction Using GAN-based Oversampling Technique.</a:t>
            </a:r>
            <a:endParaRPr lang="en-IN" sz="25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59D2B1-106F-4364-9663-1059E84760E0}"/>
              </a:ext>
            </a:extLst>
          </p:cNvPr>
          <p:cNvSpPr txBox="1">
            <a:spLocks/>
          </p:cNvSpPr>
          <p:nvPr/>
        </p:nvSpPr>
        <p:spPr bwMode="blackWhite">
          <a:xfrm>
            <a:off x="1524000" y="3193366"/>
            <a:ext cx="9144000" cy="289794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500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500" b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 :  T Bindhu Bhargavi  </a:t>
            </a:r>
          </a:p>
          <a:p>
            <a:pPr>
              <a:lnSpc>
                <a:spcPct val="150000"/>
              </a:lnSpc>
            </a:pPr>
            <a:r>
              <a:rPr lang="en-US" sz="2500" b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Roll No:  </a:t>
            </a:r>
            <a:r>
              <a:rPr lang="en-US" sz="2500" b="1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18WH5A0520</a:t>
            </a:r>
          </a:p>
          <a:p>
            <a:pPr>
              <a:lnSpc>
                <a:spcPct val="150000"/>
              </a:lnSpc>
            </a:pPr>
            <a:r>
              <a:rPr lang="en-US" sz="2500" b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Computer Science And Engineering </a:t>
            </a:r>
          </a:p>
          <a:p>
            <a:pPr>
              <a:lnSpc>
                <a:spcPct val="150000"/>
              </a:lnSpc>
            </a:pPr>
            <a:r>
              <a:rPr lang="en-US" sz="2500" b="1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BVRIT HYDERABAD </a:t>
            </a:r>
            <a:r>
              <a:rPr lang="en-US" sz="2500" b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College Of Engineering For Women   </a:t>
            </a:r>
            <a:endParaRPr lang="en-US" sz="2500" b="1" spc="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b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February</a:t>
            </a:r>
            <a:r>
              <a:rPr lang="en-US" sz="2500" b="1" spc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59B34-761D-41AF-B2AE-070C936F9D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64" y="3685735"/>
            <a:ext cx="1453864" cy="1057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506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657C-1950-484C-8D70-5DD13D66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" y="410818"/>
            <a:ext cx="10986053" cy="707156"/>
          </a:xfrm>
        </p:spPr>
        <p:txBody>
          <a:bodyPr>
            <a:normAutofit fontScale="90000"/>
          </a:bodyPr>
          <a:lstStyle/>
          <a:p>
            <a:r>
              <a:rPr lang="en-IN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Generator</a:t>
            </a:r>
            <a:endParaRPr lang="en-IN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012B-8FDD-40A5-A9FE-F31AB357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1431235"/>
            <a:ext cx="10827027" cy="51805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takes input from latent space and generates new synthetic samples. The leaky rectified linear activation unit (LeakyReLU) is a good practice to use in both the generator and the discriminator model for handling some negative values.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with the default recommended value of 0.2 and the appropriate weight initializer “he uniform”.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output layer, the SoftMax activation function is used for categorical variables and sigmoid is used for continuous variables.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7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CBE9-DF69-49EA-9AA7-FEFCDA1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30086"/>
            <a:ext cx="10629901" cy="1152939"/>
          </a:xfrm>
        </p:spPr>
        <p:txBody>
          <a:bodyPr>
            <a:normAutofit/>
          </a:bodyPr>
          <a:lstStyle/>
          <a:p>
            <a:r>
              <a:rPr lang="en-IN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Discriminator</a:t>
            </a:r>
            <a:endParaRPr lang="en-IN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E306-73C6-4D8C-9402-E3EE6875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1" y="2145196"/>
            <a:ext cx="10629900" cy="45510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model will take a sample from our data, such as a vector, and output a classification prediction as to whether the sample is real or fake.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binary classification problem, so sigmoid activation is used in the output layer and binary cross-entropy loss function is used in model compilation.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Adam optimization algorithm with the learning rate LR of 0.0002 and the recommended beta1 momentum value of 0.5 is used.</a:t>
            </a: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6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181B-32DB-42DA-9EBE-78412F41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437323"/>
            <a:ext cx="4721485" cy="940904"/>
          </a:xfrm>
        </p:spPr>
        <p:txBody>
          <a:bodyPr>
            <a:normAutofit/>
          </a:bodyPr>
          <a:lstStyle/>
          <a:p>
            <a:r>
              <a:rPr lang="en-US" sz="2500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9ADEA-4179-4303-9A63-BE5AABD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45" y="1477108"/>
            <a:ext cx="5848491" cy="5101113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Fever, cough, cold, fatigue, body pain, and malaise were the most common symptoms that were noticed in patients whose data is available in this dataset.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 between features of the dataset provides crucial information about the features and the degree of influence they have over the target value.</a:t>
            </a:r>
            <a:endParaRPr lang="en-US" sz="25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5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C75F8-07FF-4B25-9ADA-CEC13927E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65" y="662610"/>
            <a:ext cx="5049077" cy="48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7D4AB9-6DB4-4CD0-8D4A-B8A4AEB950A5}"/>
              </a:ext>
            </a:extLst>
          </p:cNvPr>
          <p:cNvSpPr txBox="1">
            <a:spLocks/>
          </p:cNvSpPr>
          <p:nvPr/>
        </p:nvSpPr>
        <p:spPr bwMode="blackWhite">
          <a:xfrm>
            <a:off x="6564574" y="5676900"/>
            <a:ext cx="5049077" cy="9013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: </a:t>
            </a:r>
            <a:r>
              <a:rPr lang="en-IN" sz="19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Symptoms in patients</a:t>
            </a:r>
          </a:p>
          <a:p>
            <a:pPr algn="l"/>
            <a:r>
              <a:rPr lang="en-IN" sz="1500" cap="none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https://www.Ncbi.v/pmc/articles/PMC7350612/figure/F1/</a:t>
            </a:r>
            <a:endParaRPr lang="en-IN" sz="1500" spc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4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8D0C-F574-4C34-8100-96ED6DBB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51184"/>
            <a:ext cx="11310425" cy="682486"/>
          </a:xfrm>
        </p:spPr>
        <p:txBody>
          <a:bodyPr>
            <a:normAutofit fontScale="90000"/>
          </a:bodyPr>
          <a:lstStyle/>
          <a:p>
            <a:r>
              <a:rPr lang="en-US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Evaluation Metrics</a:t>
            </a:r>
            <a:endParaRPr lang="en-IN" b="1" spc="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978F-2EB2-4C15-AE01-5C12C53E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1192696"/>
            <a:ext cx="10734261" cy="5314121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evaluating the model, is three evaluation metrics.</a:t>
            </a:r>
          </a:p>
          <a:p>
            <a:pPr algn="just">
              <a:lnSpc>
                <a:spcPct val="160000"/>
              </a:lnSpc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 consisting of (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data points, the accuracy is equal to the ratio of total correct predictions (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by the classifier to the total data points. Accuracy is an important measure which is used to assess the performance of the classification model.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60000"/>
              </a:lnSpc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 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TP + TN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TP + TN + FP + FN                       0.0&lt;Accuracy&lt;1.0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8FE19-B5BB-492A-94EC-AA27B4856EE3}"/>
              </a:ext>
            </a:extLst>
          </p:cNvPr>
          <p:cNvCxnSpPr>
            <a:cxnSpLocks/>
          </p:cNvCxnSpPr>
          <p:nvPr/>
        </p:nvCxnSpPr>
        <p:spPr>
          <a:xfrm>
            <a:off x="2822987" y="5073817"/>
            <a:ext cx="2511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3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5B4E-AC5D-4EB4-9E32-D2F9F800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3" y="397566"/>
            <a:ext cx="10628243" cy="674026"/>
          </a:xfrm>
        </p:spPr>
        <p:txBody>
          <a:bodyPr>
            <a:normAutofit fontScale="90000"/>
          </a:bodyPr>
          <a:lstStyle/>
          <a:p>
            <a:r>
              <a:rPr lang="en-US" sz="2500" b="1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Precision</a:t>
            </a:r>
            <a:endParaRPr lang="en-IN" sz="2500" b="1" spc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D9DC-272E-4FC8-889F-58D0AD8D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92703"/>
            <a:ext cx="10628243" cy="43473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is equal to the ratio of the True Positive (</a:t>
            </a:r>
            <a:r>
              <a:rPr lang="en-US" sz="25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samples to the sum of True Positive (</a:t>
            </a:r>
            <a:r>
              <a:rPr lang="en-US" sz="25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False Positive (</a:t>
            </a:r>
            <a:r>
              <a:rPr lang="en-US" sz="25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samples.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Precision is also a key metric to identify the number of correctly classified patients in an imbalanced class dataset. </a:t>
            </a:r>
          </a:p>
          <a:p>
            <a:pPr>
              <a:lnSpc>
                <a:spcPct val="150000"/>
              </a:lnSpc>
            </a:pPr>
            <a:r>
              <a:rPr lang="en-IN" sz="2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  =     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2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 + FP</a:t>
            </a:r>
            <a:b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3A700-1DB8-4230-993C-E4605315A231}"/>
              </a:ext>
            </a:extLst>
          </p:cNvPr>
          <p:cNvCxnSpPr>
            <a:cxnSpLocks/>
          </p:cNvCxnSpPr>
          <p:nvPr/>
        </p:nvCxnSpPr>
        <p:spPr>
          <a:xfrm>
            <a:off x="2831888" y="4601155"/>
            <a:ext cx="1135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6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51D6-B3C0-44C8-95CF-2ABB1836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5" y="304800"/>
            <a:ext cx="10569935" cy="651803"/>
          </a:xfrm>
        </p:spPr>
        <p:txBody>
          <a:bodyPr>
            <a:normAutofit fontScale="90000"/>
          </a:bodyPr>
          <a:lstStyle/>
          <a:p>
            <a:r>
              <a:rPr lang="en-US" sz="2500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IN" sz="2500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E879-BE9B-4CE0-8A43-188041A7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505242"/>
            <a:ext cx="10888394" cy="535275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is equal to the ratio of the True Positive (</a:t>
            </a:r>
            <a:r>
              <a:rPr lang="en-US" sz="25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samples to the sum of True Positive (</a:t>
            </a:r>
            <a:r>
              <a:rPr lang="en-US" sz="25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False Negative (</a:t>
            </a:r>
            <a:r>
              <a:rPr lang="en-US" sz="25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samples.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is a significant metric to identify the number of correctly classified patients in an imbalanced class dataset out of all the patients that could have been correctly predicted. </a:t>
            </a:r>
          </a:p>
          <a:p>
            <a:pPr algn="just">
              <a:lnSpc>
                <a:spcPct val="150000"/>
              </a:lnSpc>
            </a:pP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  =    TP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TP  + FN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63A961-1AAC-4DBB-A2AA-C15242F717C5}"/>
              </a:ext>
            </a:extLst>
          </p:cNvPr>
          <p:cNvCxnSpPr>
            <a:cxnSpLocks/>
          </p:cNvCxnSpPr>
          <p:nvPr/>
        </p:nvCxnSpPr>
        <p:spPr>
          <a:xfrm>
            <a:off x="2216578" y="5307803"/>
            <a:ext cx="1285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9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1FD4-CBD6-4478-9A88-5658D397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437322"/>
            <a:ext cx="10508974" cy="808382"/>
          </a:xfrm>
        </p:spPr>
        <p:txBody>
          <a:bodyPr>
            <a:normAutofit/>
          </a:bodyPr>
          <a:lstStyle/>
          <a:p>
            <a:r>
              <a:rPr lang="en-US" sz="2500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en-IN" sz="2500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C82E-7B7A-4769-B36B-AE5B55E0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505243"/>
            <a:ext cx="10721008" cy="491543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 is equal to the harmonic mean of Recall and Precision value.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strikes the perfect balance between Precision and Recall thereby providing a correct evaluation of the model's performance in classifying COVID-19 patients.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significant measure that we will be using to evaluate the model. </a:t>
            </a:r>
          </a:p>
          <a:p>
            <a:pPr algn="just">
              <a:lnSpc>
                <a:spcPct val="150000"/>
              </a:lnSpc>
            </a:pPr>
            <a:r>
              <a:rPr lang="en-IN" sz="2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 Score = 2 × Precision × Recall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2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  + Recall</a:t>
            </a:r>
            <a:b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FB8E7F-7EE3-4B7E-931B-530260F7D6FD}"/>
              </a:ext>
            </a:extLst>
          </p:cNvPr>
          <p:cNvCxnSpPr>
            <a:cxnSpLocks/>
          </p:cNvCxnSpPr>
          <p:nvPr/>
        </p:nvCxnSpPr>
        <p:spPr>
          <a:xfrm>
            <a:off x="2715064" y="5479875"/>
            <a:ext cx="2588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9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6115-B760-46DF-871C-A772BAD9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279" y="288585"/>
            <a:ext cx="10315977" cy="704087"/>
          </a:xfrm>
        </p:spPr>
        <p:txBody>
          <a:bodyPr>
            <a:normAutofit fontScale="90000"/>
          </a:bodyPr>
          <a:lstStyle/>
          <a:p>
            <a:r>
              <a:rPr lang="en-US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Metrices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7E397-AED0-4E8C-AC6A-C1A3AFBB98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1207964"/>
            <a:ext cx="3372354" cy="2597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418E20-E372-4BF4-BFD4-72EA47BF0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36" y="1177439"/>
            <a:ext cx="3667125" cy="259715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2E1BE2C-1386-4C40-98FC-CEE2082A0C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36" y="3840481"/>
            <a:ext cx="3367620" cy="25971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804115-2971-43EC-BA7B-6B7163B2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3906373"/>
            <a:ext cx="3475384" cy="24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9881-44DA-46ED-B194-FFAAC87C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" y="424070"/>
            <a:ext cx="4840755" cy="1033669"/>
          </a:xfrm>
        </p:spPr>
        <p:txBody>
          <a:bodyPr>
            <a:normAutofit/>
          </a:bodyPr>
          <a:lstStyle/>
          <a:p>
            <a:r>
              <a:rPr lang="en-IN" sz="2500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endParaRPr lang="en-IN" sz="2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699E85-8C52-42B4-B187-9611BC8A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5" y="821635"/>
            <a:ext cx="5486401" cy="5062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E3AB-510F-40FF-9B24-261E2311D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61321"/>
            <a:ext cx="5936976" cy="431286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performance is tested on the actual (original) split test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splitting the original data into train and test, generated data from GAN is added to the train data to compare the performance with the base model.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96E003-79B9-4D6C-95A0-8EF9593FCC25}"/>
              </a:ext>
            </a:extLst>
          </p:cNvPr>
          <p:cNvSpPr txBox="1">
            <a:spLocks/>
          </p:cNvSpPr>
          <p:nvPr/>
        </p:nvSpPr>
        <p:spPr bwMode="blackWhite">
          <a:xfrm>
            <a:off x="6396227" y="6036365"/>
            <a:ext cx="5486401" cy="7200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 : Comparison of Various Models 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0237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8667-D075-443E-9DD1-216FAB87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964692"/>
            <a:ext cx="10217426" cy="1188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500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endParaRPr lang="en-IN" sz="25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1D0E-09BC-49FB-B6B5-CB2A4132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D0F35-5532-41BA-9FC9-6B61A00C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41475"/>
              </p:ext>
            </p:extLst>
          </p:nvPr>
        </p:nvGraphicFramePr>
        <p:xfrm>
          <a:off x="967409" y="2433712"/>
          <a:ext cx="10111407" cy="3786038"/>
        </p:xfrm>
        <a:graphic>
          <a:graphicData uri="http://schemas.openxmlformats.org/drawingml/2006/table">
            <a:tbl>
              <a:tblPr/>
              <a:tblGrid>
                <a:gridCol w="3370469">
                  <a:extLst>
                    <a:ext uri="{9D8B030D-6E8A-4147-A177-3AD203B41FA5}">
                      <a16:colId xmlns:a16="http://schemas.microsoft.com/office/drawing/2014/main" val="1940024253"/>
                    </a:ext>
                  </a:extLst>
                </a:gridCol>
                <a:gridCol w="3370469">
                  <a:extLst>
                    <a:ext uri="{9D8B030D-6E8A-4147-A177-3AD203B41FA5}">
                      <a16:colId xmlns:a16="http://schemas.microsoft.com/office/drawing/2014/main" val="3667017110"/>
                    </a:ext>
                  </a:extLst>
                </a:gridCol>
                <a:gridCol w="3370469">
                  <a:extLst>
                    <a:ext uri="{9D8B030D-6E8A-4147-A177-3AD203B41FA5}">
                      <a16:colId xmlns:a16="http://schemas.microsoft.com/office/drawing/2014/main" val="1827999358"/>
                    </a:ext>
                  </a:extLst>
                </a:gridCol>
              </a:tblGrid>
              <a:tr h="12563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of Base Model*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5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with Augmented Generated Data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39048"/>
                  </a:ext>
                </a:extLst>
              </a:tr>
              <a:tr h="632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Score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72257"/>
                  </a:ext>
                </a:extLst>
              </a:tr>
              <a:tr h="632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Score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59255"/>
                  </a:ext>
                </a:extLst>
              </a:tr>
              <a:tr h="632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645245"/>
                  </a:ext>
                </a:extLst>
              </a:tr>
              <a:tr h="632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0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12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1F07-BAB9-4CCD-9C81-C344A5BE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315" y="1856934"/>
            <a:ext cx="3860762" cy="1722125"/>
          </a:xfrm>
        </p:spPr>
        <p:txBody>
          <a:bodyPr>
            <a:normAutofit/>
          </a:bodyPr>
          <a:lstStyle/>
          <a:p>
            <a:r>
              <a:rPr lang="en-IN" b="1" spc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8C38-50C2-4C94-97C9-3C8C6188D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593" y="196949"/>
            <a:ext cx="5297092" cy="66610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</a:p>
          <a:p>
            <a:pPr>
              <a:lnSpc>
                <a:spcPct val="150000"/>
              </a:lnSpc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</a:p>
          <a:p>
            <a:pPr>
              <a:lnSpc>
                <a:spcPct val="150000"/>
              </a:lnSpc>
            </a:pPr>
            <a:r>
              <a:rPr lang="en-US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lnSpc>
                <a:spcPct val="160000"/>
              </a:lnSpc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lnSpc>
                <a:spcPct val="160000"/>
              </a:lnSpc>
            </a:pPr>
            <a:r>
              <a:rPr lang="en-IN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algn="l">
              <a:lnSpc>
                <a:spcPct val="160000"/>
              </a:lnSpc>
            </a:pPr>
            <a:r>
              <a:rPr lang="en-IN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  <a:p>
            <a:pPr>
              <a:lnSpc>
                <a:spcPct val="160000"/>
              </a:lnSpc>
            </a:pPr>
            <a:r>
              <a:rPr lang="en-US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60000"/>
              </a:lnSpc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50000"/>
              </a:lnSpc>
            </a:pPr>
            <a:endParaRPr lang="en-IN" sz="25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4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822D-066D-4C96-88E9-605B56A7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964692"/>
            <a:ext cx="10640476" cy="1188720"/>
          </a:xfrm>
        </p:spPr>
        <p:txBody>
          <a:bodyPr>
            <a:noAutofit/>
          </a:bodyPr>
          <a:lstStyle/>
          <a:p>
            <a:br>
              <a:rPr lang="en-US" sz="2500" b="1" i="0" cap="none" spc="-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 cap="none" spc="-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500" b="1" i="0" cap="none" spc="-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cap="none" spc="-1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C1A1-E74C-4F8B-803A-EBC9EBB4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2785402"/>
            <a:ext cx="10640476" cy="288387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provides a more accurate and robust result compared to that of the based model, showing that GAN-based oversampling overcomes the limitations of the imbalanced data and it appropriately inflates the minority class.</a:t>
            </a:r>
          </a:p>
          <a:p>
            <a:pPr algn="just"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3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9C78-98EE-4924-917A-4F03A166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29" y="476519"/>
            <a:ext cx="10765535" cy="634830"/>
          </a:xfrm>
        </p:spPr>
        <p:txBody>
          <a:bodyPr>
            <a:noAutofit/>
          </a:bodyPr>
          <a:lstStyle/>
          <a:p>
            <a:br>
              <a:rPr lang="en-IN" sz="2500" b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b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IN" sz="2500" b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1E9-A472-4021-A7E2-D4E21C3D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29" y="1491175"/>
            <a:ext cx="10765535" cy="53668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[1] WHO Situation Report-94 Coronavirus disease 2019 (COVID-19) (2020).</a:t>
            </a:r>
            <a:endParaRPr lang="en-IN" sz="2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[2] Sujatha R, Chatterjee JM, Hassanien AE. (2020).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Huang G, Liu Z, Van Der Maaten L, Weinberger KQ (2017).</a:t>
            </a:r>
            <a:endParaRPr lang="en-IN" sz="2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Kathiresan S, Sait ARW, Gupta D, Lakshmanaprabu SK, Pandey HM (2020).</a:t>
            </a:r>
            <a:r>
              <a:rPr lang="en-IN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He K, Zhang X, Ren S, Sun J (2016) Deep residual learning for image recognition. </a:t>
            </a:r>
          </a:p>
          <a:p>
            <a:pPr marL="0" marR="45085" indent="0" algn="just">
              <a:lnSpc>
                <a:spcPct val="150000"/>
              </a:lnSpc>
              <a:spcAft>
                <a:spcPts val="1955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 Huang G, Liu Z, Van Der Maaten L, Weinberger KQ (2017) Densely connected convolutional networks. </a:t>
            </a:r>
            <a:endParaRPr lang="en-IN"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1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0B82-0CC8-4A32-B46F-CEC3D24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" y="404192"/>
            <a:ext cx="10536702" cy="1086983"/>
          </a:xfrm>
        </p:spPr>
        <p:txBody>
          <a:bodyPr>
            <a:normAutofit/>
          </a:bodyPr>
          <a:lstStyle/>
          <a:p>
            <a:r>
              <a:rPr lang="en-US" sz="2500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5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 Statement</a:t>
            </a:r>
            <a:endParaRPr lang="en-IN" sz="2500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329F-CC0B-4F11-82D9-F6C812D9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1491175"/>
            <a:ext cx="10902462" cy="49626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Novel Corona Virus 2019 Dataset (accessed April 23, 2020).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Bayes C, Valdivieso L. Modelling death rates due to COVID-19: a Bayesian approach.arXiv.(accessed May 5, 2020).</a:t>
            </a:r>
            <a:endParaRPr lang="en-US" sz="250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 datasets presented in the study can be found in online repositories.</a:t>
            </a:r>
          </a:p>
          <a:p>
            <a:pPr algn="just">
              <a:lnSpc>
                <a:spcPct val="150000"/>
              </a:lnSpc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GitHub repository Link 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https://github.com/bindhu520/</a:t>
            </a:r>
            <a:r>
              <a:rPr lang="en-US" sz="2500" u="sng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Boost-Model-Accuracy-of-Imbalanced-</a:t>
            </a:r>
            <a:r>
              <a:rPr lang="en-US" sz="25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COVID-19-Mortality-Prediction-Using-GAN-based-Oversampling-Techni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50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2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BC6B-42E5-4E31-ADD5-4D0C05A9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622300"/>
            <a:ext cx="10579100" cy="5803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211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DC65-026F-4707-BE52-40D177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12" y="318052"/>
            <a:ext cx="10016197" cy="1313800"/>
          </a:xfrm>
        </p:spPr>
        <p:txBody>
          <a:bodyPr>
            <a:normAutofit/>
          </a:bodyPr>
          <a:lstStyle/>
          <a:p>
            <a:r>
              <a:rPr lang="en-US" sz="2500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500" b="1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35AC-49C5-4BAC-8927-B1E5EFC2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12" y="2124222"/>
            <a:ext cx="10016197" cy="43163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model uses the COVID-19 patient's geographical, travel, health, and demographic data to predict the severity of the case and the possible outcome, recovery, or death. The data analysis reveals a positive correlation between patients' gender and deaths, and also indicates that the majority of patients are aged between 20 and 70 years. This paper proposes a fine-tuned Random Forest model boosted by the AdaBoost algorithm. </a:t>
            </a:r>
          </a:p>
          <a:p>
            <a:pPr algn="just">
              <a:lnSpc>
                <a:spcPct val="150000"/>
              </a:lnSpc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8467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5B08-2668-49D4-9788-12A9A7A4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323558"/>
            <a:ext cx="10164418" cy="794416"/>
          </a:xfrm>
        </p:spPr>
        <p:txBody>
          <a:bodyPr>
            <a:noAutofit/>
          </a:bodyPr>
          <a:lstStyle/>
          <a:p>
            <a:br>
              <a:rPr lang="en-IN" sz="2500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2500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A6A2-5190-48B3-8BCD-D979FF8C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917700"/>
            <a:ext cx="10389704" cy="435720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 </a:t>
            </a:r>
            <a:r>
              <a:rPr lang="en-US" sz="2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solved cases and data from these forums or published research publications understand their methodology, and try to improve accuracy or reduce the error with additional steps.</a:t>
            </a:r>
            <a:r>
              <a:rPr lang="en-US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methods include Random Oversampling (ROS), Synthetic Minority Oversampling Technique (SMOTE) and others can be applied. </a:t>
            </a:r>
            <a:endParaRPr lang="en-US" sz="25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used in studies were trained using 222 patient records with 13 features. </a:t>
            </a:r>
          </a:p>
        </p:txBody>
      </p:sp>
    </p:spTree>
    <p:extLst>
      <p:ext uri="{BB962C8B-B14F-4D97-AF65-F5344CB8AC3E}">
        <p14:creationId xmlns:p14="http://schemas.microsoft.com/office/powerpoint/2010/main" val="29534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355B-6197-4C72-941C-BD2A7C46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3" y="964692"/>
            <a:ext cx="10327319" cy="1188720"/>
          </a:xfrm>
        </p:spPr>
        <p:txBody>
          <a:bodyPr>
            <a:noAutofit/>
          </a:bodyPr>
          <a:lstStyle/>
          <a:p>
            <a:r>
              <a:rPr lang="en-IN" sz="25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 </a:t>
            </a:r>
            <a:endParaRPr lang="en-IN" sz="2500" b="1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44F4-6313-4591-8F0A-AE91286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2638044"/>
            <a:ext cx="10469218" cy="31019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are based on a game-theoretic scenario in which the generator network must compete against an adversary. 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GAN learns to mimic the distribution of data, It is applied in various fields such as music, video, and natural language, and more recently to imbalanced data problems.</a:t>
            </a:r>
          </a:p>
          <a:p>
            <a:pPr marL="0" indent="0" algn="just">
              <a:buNone/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7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77B6-F7C6-4AA6-B288-D01588CB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3" y="774699"/>
            <a:ext cx="5210330" cy="1206501"/>
          </a:xfrm>
        </p:spPr>
        <p:txBody>
          <a:bodyPr>
            <a:noAutofit/>
          </a:bodyPr>
          <a:lstStyle/>
          <a:p>
            <a:r>
              <a:rPr lang="en-IN" sz="25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 </a:t>
            </a:r>
            <a:endParaRPr lang="en-IN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0EE5-1101-4AD0-B881-91A3155E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801" y="2120900"/>
            <a:ext cx="5380382" cy="362305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2021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Oversampling based on Generative Adversarial Networks(GAN) over comes the limitations of conventional method such as overfitting, and allows the development of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highly accurate prediction model of imbalanced data</a:t>
            </a:r>
            <a:endParaRPr lang="en-IN"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Generative adversarial networks GAN">
            <a:extLst>
              <a:ext uri="{FF2B5EF4-FFF2-40B4-BE49-F238E27FC236}">
                <a16:creationId xmlns:a16="http://schemas.microsoft.com/office/drawing/2014/main" id="{4343E34B-D8DB-4F10-9D75-7ACA7EA9B0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96287"/>
            <a:ext cx="5900381" cy="380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49474E-C7A0-4A69-943C-D14E89B8BA6D}"/>
              </a:ext>
            </a:extLst>
          </p:cNvPr>
          <p:cNvSpPr txBox="1">
            <a:spLocks/>
          </p:cNvSpPr>
          <p:nvPr/>
        </p:nvSpPr>
        <p:spPr bwMode="blackWhite">
          <a:xfrm>
            <a:off x="6096000" y="5257799"/>
            <a:ext cx="5900381" cy="124239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GAN BASED OVERSAMPLING </a:t>
            </a:r>
            <a:r>
              <a:rPr lang="en-US" sz="15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https://cdn.Analytics.Com/wp-content/uploads/2020/10/image2-2.Png</a:t>
            </a:r>
            <a:endParaRPr lang="en-IN" sz="15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85A4-FE4C-452A-9EBD-1E4DB461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9" y="964692"/>
            <a:ext cx="10257183" cy="1188720"/>
          </a:xfrm>
        </p:spPr>
        <p:txBody>
          <a:bodyPr>
            <a:normAutofit/>
          </a:bodyPr>
          <a:lstStyle/>
          <a:p>
            <a:r>
              <a:rPr lang="en-US" b="1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GAN generate synthetic data?</a:t>
            </a:r>
            <a:endParaRPr lang="en-IN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60B2-F974-4DAC-A7B9-472E0E54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638044"/>
            <a:ext cx="10827026" cy="37064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neural networks compete against each other to learn the target distribution and generate artificial data.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generator network training samples to fool the discriminator.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network D: discriminate training samples and generated samples</a:t>
            </a:r>
            <a:r>
              <a:rPr lang="en-IN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7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8BEB0C-839C-42F1-8076-73358C3B0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20218"/>
              </p:ext>
            </p:extLst>
          </p:nvPr>
        </p:nvGraphicFramePr>
        <p:xfrm>
          <a:off x="576468" y="768627"/>
          <a:ext cx="11039064" cy="4465984"/>
        </p:xfrm>
        <a:graphic>
          <a:graphicData uri="http://schemas.openxmlformats.org/drawingml/2006/table">
            <a:tbl>
              <a:tblPr/>
              <a:tblGrid>
                <a:gridCol w="2759766">
                  <a:extLst>
                    <a:ext uri="{9D8B030D-6E8A-4147-A177-3AD203B41FA5}">
                      <a16:colId xmlns:a16="http://schemas.microsoft.com/office/drawing/2014/main" val="454251195"/>
                    </a:ext>
                  </a:extLst>
                </a:gridCol>
                <a:gridCol w="2759766">
                  <a:extLst>
                    <a:ext uri="{9D8B030D-6E8A-4147-A177-3AD203B41FA5}">
                      <a16:colId xmlns:a16="http://schemas.microsoft.com/office/drawing/2014/main" val="4101867019"/>
                    </a:ext>
                  </a:extLst>
                </a:gridCol>
                <a:gridCol w="2759766">
                  <a:extLst>
                    <a:ext uri="{9D8B030D-6E8A-4147-A177-3AD203B41FA5}">
                      <a16:colId xmlns:a16="http://schemas.microsoft.com/office/drawing/2014/main" val="425684876"/>
                    </a:ext>
                  </a:extLst>
                </a:gridCol>
                <a:gridCol w="2759766">
                  <a:extLst>
                    <a:ext uri="{9D8B030D-6E8A-4147-A177-3AD203B41FA5}">
                      <a16:colId xmlns:a16="http://schemas.microsoft.com/office/drawing/2014/main" val="2061993845"/>
                    </a:ext>
                  </a:extLst>
                </a:gridCol>
              </a:tblGrid>
              <a:tr h="863712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(for categorical variables)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161196"/>
                  </a:ext>
                </a:extLst>
              </a:tr>
              <a:tr h="46871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 Id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53657"/>
                  </a:ext>
                </a:extLst>
              </a:tr>
              <a:tr h="86371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location where the patient belongs to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cities located throughout the world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String, Categorical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35835"/>
                  </a:ext>
                </a:extLst>
              </a:tr>
              <a:tr h="468712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Patient’s native country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countries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String, Categorical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12271"/>
                  </a:ext>
                </a:extLst>
              </a:tr>
              <a:tr h="46871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Patient’s gender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Male, Female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String, Categorical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33442"/>
                  </a:ext>
                </a:extLst>
              </a:tr>
              <a:tr h="46871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Patient’s age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10991"/>
                  </a:ext>
                </a:extLst>
              </a:tr>
              <a:tr h="863712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sym_on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date patient started noticing the symptoms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9116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EE81640-33CE-4AB2-BF5F-CFAB6C1C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95858"/>
                </a:solidFill>
                <a:effectLst/>
                <a:latin typeface="roboto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35667E-F248-4E9D-9812-0CFC05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6" y="5446643"/>
            <a:ext cx="8582638" cy="1033670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82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8B4E-5859-40EF-B701-0DA8811A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44" y="450167"/>
            <a:ext cx="10159645" cy="1041008"/>
          </a:xfrm>
        </p:spPr>
        <p:txBody>
          <a:bodyPr>
            <a:normAutofit/>
          </a:bodyPr>
          <a:lstStyle/>
          <a:p>
            <a:r>
              <a:rPr lang="en-US" sz="2500" b="1" i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IN" sz="2500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AE7-1F03-4881-953C-02AEA829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44" y="2046848"/>
            <a:ext cx="10159646" cy="43609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dataset consists of columns with the data being the Date, String, and Numeric type. We also have categorical variables in the dataset.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Since the ML model requires all the data that is passed as input to be in the numeric form, we performed label-encoding of the categorical variables. </a:t>
            </a:r>
          </a:p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assigns a number to every unique categorical value in the column.</a:t>
            </a:r>
          </a:p>
        </p:txBody>
      </p:sp>
    </p:spTree>
    <p:extLst>
      <p:ext uri="{BB962C8B-B14F-4D97-AF65-F5344CB8AC3E}">
        <p14:creationId xmlns:p14="http://schemas.microsoft.com/office/powerpoint/2010/main" val="15905746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3859</TotalTime>
  <Words>1356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Gill Sans MT</vt:lpstr>
      <vt:lpstr>roboto</vt:lpstr>
      <vt:lpstr>Times New Roman</vt:lpstr>
      <vt:lpstr>Wingdings</vt:lpstr>
      <vt:lpstr>Parcel</vt:lpstr>
      <vt:lpstr>SEMINAR ON : Boost Model Accuracy of Imbalanced COVID-19 Mortality Prediction Using GAN-based Oversampling Technique.</vt:lpstr>
      <vt:lpstr>Contents</vt:lpstr>
      <vt:lpstr>ABSTRACT</vt:lpstr>
      <vt:lpstr> Introduction </vt:lpstr>
      <vt:lpstr>Generative Adversarial Networks (GAN) </vt:lpstr>
      <vt:lpstr>Generative Adversarial Networks (GAN) </vt:lpstr>
      <vt:lpstr>How GAN generate synthetic data?</vt:lpstr>
      <vt:lpstr>DATASET</vt:lpstr>
      <vt:lpstr>Data Pre-processing</vt:lpstr>
      <vt:lpstr>Defining Generator</vt:lpstr>
      <vt:lpstr>Defining Discriminator</vt:lpstr>
      <vt:lpstr>Data Analysis</vt:lpstr>
      <vt:lpstr>Evaluation Metrics</vt:lpstr>
      <vt:lpstr>Precision</vt:lpstr>
      <vt:lpstr>Recall</vt:lpstr>
      <vt:lpstr>F1 Score</vt:lpstr>
      <vt:lpstr>Evaluation Metrices </vt:lpstr>
      <vt:lpstr>Model Comparison</vt:lpstr>
      <vt:lpstr>Model Comparison</vt:lpstr>
      <vt:lpstr> CONCLUSION </vt:lpstr>
      <vt:lpstr> References </vt:lpstr>
      <vt:lpstr>Data  Availability 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Model Accuracy of Imbalanced COVID-19 Mortality Prediction Using GAN-based Oversampling Technique</dc:title>
  <dc:creator>alekhya talasila</dc:creator>
  <cp:lastModifiedBy>alekhya talasila</cp:lastModifiedBy>
  <cp:revision>102</cp:revision>
  <dcterms:created xsi:type="dcterms:W3CDTF">2021-01-19T14:12:01Z</dcterms:created>
  <dcterms:modified xsi:type="dcterms:W3CDTF">2021-02-22T11:48:43Z</dcterms:modified>
</cp:coreProperties>
</file>