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341" r:id="rId3"/>
    <p:sldId id="402" r:id="rId4"/>
    <p:sldId id="312" r:id="rId5"/>
    <p:sldId id="370" r:id="rId6"/>
    <p:sldId id="372" r:id="rId7"/>
    <p:sldId id="373" r:id="rId8"/>
    <p:sldId id="395" r:id="rId9"/>
    <p:sldId id="397" r:id="rId10"/>
    <p:sldId id="398" r:id="rId11"/>
    <p:sldId id="399" r:id="rId12"/>
    <p:sldId id="396" r:id="rId13"/>
    <p:sldId id="400" r:id="rId14"/>
    <p:sldId id="401" r:id="rId15"/>
    <p:sldId id="368" r:id="rId16"/>
    <p:sldId id="365" r:id="rId17"/>
    <p:sldId id="367" r:id="rId18"/>
    <p:sldId id="357" r:id="rId19"/>
    <p:sldId id="294" r:id="rId20"/>
    <p:sldId id="3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3792" autoAdjust="0"/>
  </p:normalViewPr>
  <p:slideViewPr>
    <p:cSldViewPr snapToGrid="0">
      <p:cViewPr varScale="1">
        <p:scale>
          <a:sx n="82" d="100"/>
          <a:sy n="82" d="100"/>
        </p:scale>
        <p:origin x="571" y="7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8CBB586-D927-4FAC-89AD-57643D47CCB8}"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8CBB586-D927-4FAC-89AD-57643D47CCB8}"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8CBB586-D927-4FAC-89AD-57643D47CCB8}" type="datetimeFigureOut">
              <a:rPr lang="en-IN" smtClean="0"/>
              <a:t>02-02-2024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BB586-D927-4FAC-89AD-57643D47CCB8}" type="datetimeFigureOut">
              <a:rPr lang="en-IN" smtClean="0"/>
              <a:t>02-02-2024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CBB586-D927-4FAC-89AD-57643D47CCB8}"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CBB586-D927-4FAC-89AD-57643D47CCB8}"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CBB586-D927-4FAC-89AD-57643D47CCB8}"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8CBB586-D927-4FAC-89AD-57643D47CCB8}"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8CBB586-D927-4FAC-89AD-57643D47CCB8}"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8CBB586-D927-4FAC-89AD-57643D47CCB8}" type="datetimeFigureOut">
              <a:rPr lang="en-IN" smtClean="0"/>
              <a:t>02-02-2024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BB586-D927-4FAC-89AD-57643D47CCB8}" type="datetimeFigureOut">
              <a:rPr lang="en-IN" smtClean="0"/>
              <a:t>02-02-2024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CBB586-D927-4FAC-89AD-57643D47CCB8}"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CBB586-D927-4FAC-89AD-57643D47CCB8}"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1DF53-DF8E-483A-9880-C14A3FBEF70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BB586-D927-4FAC-89AD-57643D47CCB8}" type="datetimeFigureOut">
              <a:rPr lang="en-IN" smtClean="0"/>
              <a:t>02-02-2024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DF53-DF8E-483A-9880-C14A3FBEF70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BB586-D927-4FAC-89AD-57643D47CCB8}" type="datetimeFigureOut">
              <a:rPr lang="en-IN" smtClean="0"/>
              <a:t>02-02-2024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DF53-DF8E-483A-9880-C14A3FBEF70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S1877050923005938"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l.acm.org/doi/full/10.1145/356802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10054473"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304" y="341350"/>
            <a:ext cx="2841673" cy="793999"/>
          </a:xfrm>
        </p:spPr>
        <p:txBody>
          <a:bodyPr>
            <a:normAutofit/>
          </a:bodyPr>
          <a:lstStyle/>
          <a:p>
            <a:pPr algn="ctr"/>
            <a:r>
              <a:rPr lang="en-IN" sz="3600" b="1" dirty="0">
                <a:latin typeface="Times New Roman" panose="02020603050405020304" pitchFamily="18" charset="0"/>
                <a:cs typeface="Times New Roman" panose="02020603050405020304" pitchFamily="18" charset="0"/>
              </a:rPr>
              <a:t>         </a:t>
            </a:r>
          </a:p>
        </p:txBody>
      </p:sp>
      <p:sp>
        <p:nvSpPr>
          <p:cNvPr id="3" name="Rectangle 2"/>
          <p:cNvSpPr/>
          <p:nvPr/>
        </p:nvSpPr>
        <p:spPr>
          <a:xfrm>
            <a:off x="0" y="6248400"/>
            <a:ext cx="12192000" cy="647699"/>
          </a:xfrm>
          <a:prstGeom prst="rect">
            <a:avLst/>
          </a:prstGeom>
          <a:solidFill>
            <a:srgbClr val="A943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olidFill>
                  <a:schemeClr val="bg1"/>
                </a:solidFill>
              </a:rPr>
              <a:t>03-02-2024</a:t>
            </a:r>
            <a:endParaRPr lang="en-IN" dirty="0">
              <a:solidFill>
                <a:schemeClr val="bg1"/>
              </a:solidFill>
            </a:endParaRPr>
          </a:p>
        </p:txBody>
      </p:sp>
      <p:sp>
        <p:nvSpPr>
          <p:cNvPr id="5" name="Footer Placeholder 4"/>
          <p:cNvSpPr>
            <a:spLocks noGrp="1"/>
          </p:cNvSpPr>
          <p:nvPr>
            <p:ph type="ftr" sz="quarter" idx="11"/>
          </p:nvPr>
        </p:nvSpPr>
        <p:spPr/>
        <p:txBody>
          <a:bodyPr/>
          <a:lstStyle/>
          <a:p>
            <a:r>
              <a:rPr lang="en-IN" dirty="0">
                <a:solidFill>
                  <a:schemeClr val="bg1"/>
                </a:solidFill>
              </a:rPr>
              <a:t>http://www.vnrvjiet.ac.in/</a:t>
            </a:r>
          </a:p>
        </p:txBody>
      </p:sp>
      <p:sp>
        <p:nvSpPr>
          <p:cNvPr id="6" name="Slide Number Placeholder 5"/>
          <p:cNvSpPr>
            <a:spLocks noGrp="1"/>
          </p:cNvSpPr>
          <p:nvPr>
            <p:ph type="sldNum" sz="quarter" idx="12"/>
          </p:nvPr>
        </p:nvSpPr>
        <p:spPr/>
        <p:txBody>
          <a:bodyPr/>
          <a:lstStyle/>
          <a:p>
            <a:fld id="{1BFBBF85-2DF3-45D7-A08E-E0B02272DBA0}" type="slidenum">
              <a:rPr lang="en-IN" smtClean="0">
                <a:solidFill>
                  <a:schemeClr val="bg1"/>
                </a:solidFill>
              </a:rPr>
              <a:t>1</a:t>
            </a:fld>
            <a:endParaRPr lang="en-IN" dirty="0">
              <a:solidFill>
                <a:schemeClr val="bg1"/>
              </a:solidFill>
            </a:endParaRPr>
          </a:p>
        </p:txBody>
      </p:sp>
      <p:sp>
        <p:nvSpPr>
          <p:cNvPr id="10" name="TextBox 9"/>
          <p:cNvSpPr txBox="1"/>
          <p:nvPr/>
        </p:nvSpPr>
        <p:spPr>
          <a:xfrm>
            <a:off x="600075" y="241936"/>
            <a:ext cx="11363325" cy="5893921"/>
          </a:xfrm>
          <a:prstGeom prst="rect">
            <a:avLst/>
          </a:prstGeom>
          <a:noFill/>
        </p:spPr>
        <p:txBody>
          <a:bodyPr wrap="square">
            <a:spAutoFit/>
          </a:bodyPr>
          <a:lstStyle/>
          <a:p>
            <a:pPr algn="ctr"/>
            <a:r>
              <a:rPr lang="en-IN" sz="2000" b="1" kern="0" dirty="0">
                <a:solidFill>
                  <a:srgbClr val="EF6C00"/>
                </a:solidFill>
                <a:latin typeface="Times New Roman" panose="02020603050405020304" pitchFamily="18" charset="0"/>
                <a:cs typeface="Times New Roman" panose="02020603050405020304" pitchFamily="18" charset="0"/>
              </a:rPr>
              <a:t>                   VNR Vignana Jyothi Institute of Engineering and Technology</a:t>
            </a:r>
          </a:p>
          <a:p>
            <a:pPr algn="ctr"/>
            <a:br>
              <a:rPr lang="en-IN" sz="2000" b="1" kern="0" dirty="0">
                <a:solidFill>
                  <a:srgbClr val="EF6C00"/>
                </a:solidFill>
                <a:latin typeface="Times New Roman" panose="02020603050405020304" pitchFamily="18" charset="0"/>
                <a:cs typeface="Times New Roman" panose="02020603050405020304" pitchFamily="18" charset="0"/>
              </a:rPr>
            </a:br>
            <a:r>
              <a:rPr lang="en-IN" sz="2000" b="1" kern="0" dirty="0">
                <a:solidFill>
                  <a:srgbClr val="EF6C00"/>
                </a:solidFill>
                <a:latin typeface="Times New Roman" panose="02020603050405020304" pitchFamily="18" charset="0"/>
                <a:cs typeface="Times New Roman" panose="02020603050405020304" pitchFamily="18" charset="0"/>
              </a:rPr>
              <a:t>          </a:t>
            </a:r>
            <a:r>
              <a:rPr lang="en-IN" sz="2000" b="1" kern="0" dirty="0">
                <a:latin typeface="Times New Roman" panose="02020603050405020304" pitchFamily="18" charset="0"/>
                <a:cs typeface="Times New Roman" panose="02020603050405020304" pitchFamily="18" charset="0"/>
              </a:rPr>
              <a:t>Department of </a:t>
            </a:r>
            <a:r>
              <a:rPr lang="en-IN" sz="2000" b="1" kern="0" dirty="0">
                <a:solidFill>
                  <a:sysClr val="windowText" lastClr="000000"/>
                </a:solidFill>
                <a:latin typeface="Times New Roman" panose="02020603050405020304" pitchFamily="18" charset="0"/>
                <a:cs typeface="Times New Roman" panose="02020603050405020304" pitchFamily="18" charset="0"/>
              </a:rPr>
              <a:t>Computer Science and Engineering</a:t>
            </a:r>
          </a:p>
          <a:p>
            <a:pPr algn="ctr"/>
            <a:endParaRPr lang="en-IN" sz="2000" b="1" kern="0" dirty="0">
              <a:solidFill>
                <a:sysClr val="windowText" lastClr="000000"/>
              </a:solidFill>
              <a:latin typeface="Times New Roman" panose="02020603050405020304" pitchFamily="18" charset="0"/>
              <a:cs typeface="Times New Roman" panose="02020603050405020304" pitchFamily="18" charset="0"/>
            </a:endParaRPr>
          </a:p>
          <a:p>
            <a:pPr algn="ctr">
              <a:lnSpc>
                <a:spcPct val="150000"/>
              </a:lnSpc>
            </a:pPr>
            <a:r>
              <a:rPr lang="en-IN" sz="1800" b="1" kern="0" dirty="0">
                <a:solidFill>
                  <a:sysClr val="windowText" lastClr="000000"/>
                </a:solidFill>
                <a:latin typeface="Times New Roman" panose="02020603050405020304" pitchFamily="18" charset="0"/>
                <a:cs typeface="Times New Roman" panose="02020603050405020304" pitchFamily="18" charset="0"/>
              </a:rPr>
              <a:t>Major Project </a:t>
            </a:r>
          </a:p>
          <a:p>
            <a:pPr algn="ctr">
              <a:lnSpc>
                <a:spcPct val="150000"/>
              </a:lnSpc>
            </a:pPr>
            <a:r>
              <a:rPr lang="en-IN" sz="1800" kern="0" dirty="0">
                <a:solidFill>
                  <a:sysClr val="windowText" lastClr="000000"/>
                </a:solidFill>
                <a:latin typeface="Times New Roman" panose="02020603050405020304" pitchFamily="18" charset="0"/>
                <a:cs typeface="Times New Roman" panose="02020603050405020304" pitchFamily="18" charset="0"/>
              </a:rPr>
              <a:t>on</a:t>
            </a:r>
          </a:p>
          <a:p>
            <a:pPr algn="ctr">
              <a:lnSpc>
                <a:spcPct val="150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Sentimental analysis based on Movie </a:t>
            </a:r>
            <a:r>
              <a:rPr lang="en-US" sz="2200" b="1" dirty="0">
                <a:latin typeface="Times New Roman" panose="02020603050405020304" pitchFamily="18" charset="0"/>
                <a:ea typeface="Calibri" panose="020F0502020204030204" pitchFamily="34" charset="0"/>
                <a:cs typeface="Times New Roman" panose="02020603050405020304" pitchFamily="18" charset="0"/>
              </a:rPr>
              <a:t>R</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ecommendation System using Graph </a:t>
            </a:r>
            <a:r>
              <a:rPr lang="en-US" sz="2200" b="1" dirty="0">
                <a:latin typeface="Times New Roman" panose="02020603050405020304" pitchFamily="18" charset="0"/>
                <a:ea typeface="Calibri" panose="020F0502020204030204" pitchFamily="34" charset="0"/>
                <a:cs typeface="Times New Roman" panose="02020603050405020304" pitchFamily="18" charset="0"/>
              </a:rPr>
              <a:t>N</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eural Network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50000"/>
              </a:lnSpc>
              <a:buNone/>
            </a:pPr>
            <a:r>
              <a:rPr lang="en-IN" sz="1800" b="1" dirty="0">
                <a:latin typeface="Times New Roman" panose="02020603050405020304" pitchFamily="18" charset="0"/>
                <a:cs typeface="Times New Roman" panose="02020603050405020304" pitchFamily="18" charset="0"/>
              </a:rPr>
              <a:t>       Under the guidance </a:t>
            </a:r>
          </a:p>
          <a:p>
            <a:pPr marL="0" indent="0" algn="ctr">
              <a:lnSpc>
                <a:spcPct val="150000"/>
              </a:lnSpc>
              <a:buNone/>
            </a:pPr>
            <a:r>
              <a:rPr lang="en-IN" sz="24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of</a:t>
            </a:r>
          </a:p>
          <a:p>
            <a:pPr marL="0" indent="0" algn="ctr">
              <a:lnSpc>
                <a:spcPct val="150000"/>
              </a:lnSpc>
              <a:buNone/>
            </a:pPr>
            <a:endParaRPr lang="en-IN" sz="18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Mrs. A Madhavi 						                           	Dr K Srinivas </a:t>
            </a:r>
          </a:p>
          <a:p>
            <a:r>
              <a:rPr lang="en-IN" sz="1600" dirty="0">
                <a:latin typeface="Times New Roman" panose="02020603050405020304" pitchFamily="18" charset="0"/>
                <a:cs typeface="Times New Roman" panose="02020603050405020304" pitchFamily="18" charset="0"/>
              </a:rPr>
              <a:t>Assistant Professor				                               			Assistant Professor</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                                                             By </a:t>
            </a:r>
          </a:p>
          <a:p>
            <a:pPr marL="0" indent="0" algn="ctr">
              <a:buNone/>
            </a:pPr>
            <a:r>
              <a:rPr lang="en-IN" sz="1800" b="1" dirty="0">
                <a:latin typeface="Times New Roman" panose="02020603050405020304" pitchFamily="18" charset="0"/>
                <a:cs typeface="Times New Roman" panose="02020603050405020304" pitchFamily="18" charset="0"/>
              </a:rPr>
              <a:t> T </a:t>
            </a:r>
            <a:r>
              <a:rPr lang="en-IN" b="1" dirty="0">
                <a:latin typeface="Times New Roman" panose="02020603050405020304" pitchFamily="18" charset="0"/>
                <a:cs typeface="Times New Roman" panose="02020603050405020304" pitchFamily="18" charset="0"/>
              </a:rPr>
              <a:t>Bindhu Bhargavi</a:t>
            </a:r>
            <a:endParaRPr lang="en-IN" sz="1800" b="1" dirty="0">
              <a:latin typeface="Times New Roman" panose="02020603050405020304" pitchFamily="18" charset="0"/>
              <a:cs typeface="Times New Roman" panose="02020603050405020304" pitchFamily="18" charset="0"/>
            </a:endParaRPr>
          </a:p>
          <a:p>
            <a:pPr marL="0" indent="0" algn="ctr">
              <a:buNone/>
            </a:pPr>
            <a:r>
              <a:rPr lang="en-IN" dirty="0">
                <a:latin typeface="Times New Roman" panose="02020603050405020304" pitchFamily="18" charset="0"/>
                <a:cs typeface="Times New Roman" panose="02020603050405020304" pitchFamily="18" charset="0"/>
              </a:rPr>
              <a:t>(22071D5803)</a:t>
            </a:r>
          </a:p>
          <a:p>
            <a:pPr algn="ct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vignana logo1"/>
          <p:cNvPicPr/>
          <p:nvPr/>
        </p:nvPicPr>
        <p:blipFill>
          <a:blip r:embed="rId2" cstate="print"/>
          <a:srcRect/>
          <a:stretch>
            <a:fillRect/>
          </a:stretch>
        </p:blipFill>
        <p:spPr bwMode="auto">
          <a:xfrm>
            <a:off x="827149" y="738349"/>
            <a:ext cx="1240085" cy="111007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4" y="0"/>
          <a:ext cx="12191364" cy="6857999"/>
        </p:xfrm>
        <a:graphic>
          <a:graphicData uri="http://schemas.openxmlformats.org/drawingml/2006/table">
            <a:tbl>
              <a:tblPr firstRow="1" bandRow="1">
                <a:tableStyleId>{BDBED569-4797-4DF1-A0F4-6AAB3CD982D8}</a:tableStyleId>
              </a:tblPr>
              <a:tblGrid>
                <a:gridCol w="503198">
                  <a:extLst>
                    <a:ext uri="{9D8B030D-6E8A-4147-A177-3AD203B41FA5}">
                      <a16:colId xmlns:a16="http://schemas.microsoft.com/office/drawing/2014/main" val="20000"/>
                    </a:ext>
                  </a:extLst>
                </a:gridCol>
                <a:gridCol w="1647161">
                  <a:extLst>
                    <a:ext uri="{9D8B030D-6E8A-4147-A177-3AD203B41FA5}">
                      <a16:colId xmlns:a16="http://schemas.microsoft.com/office/drawing/2014/main" val="20001"/>
                    </a:ext>
                  </a:extLst>
                </a:gridCol>
                <a:gridCol w="1559959">
                  <a:extLst>
                    <a:ext uri="{9D8B030D-6E8A-4147-A177-3AD203B41FA5}">
                      <a16:colId xmlns:a16="http://schemas.microsoft.com/office/drawing/2014/main" val="20002"/>
                    </a:ext>
                  </a:extLst>
                </a:gridCol>
                <a:gridCol w="1879600">
                  <a:extLst>
                    <a:ext uri="{9D8B030D-6E8A-4147-A177-3AD203B41FA5}">
                      <a16:colId xmlns:a16="http://schemas.microsoft.com/office/drawing/2014/main" val="20003"/>
                    </a:ext>
                  </a:extLst>
                </a:gridCol>
                <a:gridCol w="2696800">
                  <a:extLst>
                    <a:ext uri="{9D8B030D-6E8A-4147-A177-3AD203B41FA5}">
                      <a16:colId xmlns:a16="http://schemas.microsoft.com/office/drawing/2014/main" val="20004"/>
                    </a:ext>
                  </a:extLst>
                </a:gridCol>
                <a:gridCol w="1769110">
                  <a:extLst>
                    <a:ext uri="{9D8B030D-6E8A-4147-A177-3AD203B41FA5}">
                      <a16:colId xmlns:a16="http://schemas.microsoft.com/office/drawing/2014/main" val="20005"/>
                    </a:ext>
                  </a:extLst>
                </a:gridCol>
                <a:gridCol w="2135536">
                  <a:extLst>
                    <a:ext uri="{9D8B030D-6E8A-4147-A177-3AD203B41FA5}">
                      <a16:colId xmlns:a16="http://schemas.microsoft.com/office/drawing/2014/main" val="20006"/>
                    </a:ext>
                  </a:extLst>
                </a:gridCol>
              </a:tblGrid>
              <a:tr h="1323967">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l"/>
                      <a:r>
                        <a:rPr lang="en-US" altLang="en-IN" sz="1500" dirty="0">
                          <a:latin typeface="Times New Roman" panose="02020603050405020304" pitchFamily="18" charset="0"/>
                          <a:cs typeface="Times New Roman" panose="02020603050405020304" pitchFamily="18" charset="0"/>
                        </a:rPr>
                        <a:t>7.</a:t>
                      </a:r>
                    </a:p>
                  </a:txBody>
                  <a:tcPr/>
                </a:tc>
                <a:tc>
                  <a:txBody>
                    <a:bodyPr/>
                    <a:lstStyle/>
                    <a:p>
                      <a:pPr algn="ctr"/>
                      <a:r>
                        <a:rPr lang="en-US" sz="1500" dirty="0">
                          <a:latin typeface="Times New Roman" panose="02020603050405020304" pitchFamily="18" charset="0"/>
                          <a:cs typeface="Times New Roman" panose="02020603050405020304" pitchFamily="18" charset="0"/>
                          <a:sym typeface="+mn-ea"/>
                        </a:rPr>
                        <a:t>Digital Movie Recommendation Algorithm Based on Big Data Platform.</a:t>
                      </a:r>
                      <a:endParaRPr lang="en-US" sz="15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1500" b="1" u="sng" dirty="0">
                          <a:latin typeface="Times New Roman" panose="02020603050405020304" pitchFamily="18" charset="0"/>
                          <a:cs typeface="Times New Roman" panose="02020603050405020304" pitchFamily="18" charset="0"/>
                          <a:sym typeface="+mn-ea"/>
                        </a:rPr>
                        <a:t>Authors</a:t>
                      </a:r>
                      <a:endParaRPr lang="en-US" sz="1500" b="1" u="sng"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sz="1500" b="1" u="sng" dirty="0">
                        <a:latin typeface="Times New Roman" panose="02020603050405020304" pitchFamily="18" charset="0"/>
                        <a:cs typeface="Times New Roman" panose="02020603050405020304" pitchFamily="18" charset="0"/>
                      </a:endParaRPr>
                    </a:p>
                    <a:p>
                      <a:pPr algn="ctr"/>
                      <a:r>
                        <a:rPr lang="en-IN" sz="1500" dirty="0" err="1">
                          <a:latin typeface="Times New Roman" panose="02020603050405020304" pitchFamily="18" charset="0"/>
                          <a:cs typeface="Times New Roman" panose="02020603050405020304" pitchFamily="18" charset="0"/>
                          <a:sym typeface="+mn-ea"/>
                        </a:rPr>
                        <a:t>Guojian</a:t>
                      </a:r>
                      <a:r>
                        <a:rPr lang="en-IN" sz="1500" dirty="0">
                          <a:latin typeface="Times New Roman" panose="02020603050405020304" pitchFamily="18" charset="0"/>
                          <a:cs typeface="Times New Roman" panose="02020603050405020304" pitchFamily="18" charset="0"/>
                          <a:sym typeface="+mn-ea"/>
                        </a:rPr>
                        <a:t> Miao , 1 Yin Gao,2 and </a:t>
                      </a:r>
                      <a:r>
                        <a:rPr lang="en-IN" sz="1500" dirty="0" err="1">
                          <a:latin typeface="Times New Roman" panose="02020603050405020304" pitchFamily="18" charset="0"/>
                          <a:cs typeface="Times New Roman" panose="02020603050405020304" pitchFamily="18" charset="0"/>
                          <a:sym typeface="+mn-ea"/>
                        </a:rPr>
                        <a:t>Zhenshen</a:t>
                      </a:r>
                      <a:r>
                        <a:rPr lang="en-IN" sz="1500" dirty="0">
                          <a:latin typeface="Times New Roman" panose="02020603050405020304" pitchFamily="18" charset="0"/>
                          <a:cs typeface="Times New Roman" panose="02020603050405020304" pitchFamily="18" charset="0"/>
                          <a:sym typeface="+mn-ea"/>
                        </a:rPr>
                        <a:t> Zhu</a:t>
                      </a:r>
                      <a:endParaRPr lang="en-IN" sz="1500" dirty="0">
                        <a:latin typeface="Times New Roman" panose="02020603050405020304" pitchFamily="18" charset="0"/>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p>
                      <a:pPr algn="just"/>
                      <a:endParaRPr lang="en-US" altLang="en-IN" sz="1500" dirty="0">
                        <a:latin typeface="Times New Roman" panose="02020603050405020304" pitchFamily="18" charset="0"/>
                        <a:cs typeface="Times New Roman" panose="02020603050405020304" pitchFamily="18" charset="0"/>
                        <a:sym typeface="+mn-ea"/>
                      </a:endParaRPr>
                    </a:p>
                  </a:txBody>
                  <a:tcPr/>
                </a:tc>
                <a:tc>
                  <a:txBody>
                    <a:bodyPr/>
                    <a:lstStyle/>
                    <a:p>
                      <a:pPr algn="ctr"/>
                      <a:r>
                        <a:rPr lang="en-US" sz="1500" b="1" dirty="0" err="1">
                          <a:latin typeface="Times New Roman" panose="02020603050405020304" pitchFamily="18" charset="0"/>
                          <a:cs typeface="Times New Roman" panose="02020603050405020304" pitchFamily="18" charset="0"/>
                          <a:sym typeface="+mn-ea"/>
                        </a:rPr>
                        <a:t>Hindawi</a:t>
                      </a:r>
                      <a:endParaRPr lang="en-US" sz="1500" b="1"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sym typeface="+mn-ea"/>
                        </a:rPr>
                        <a:t>2022</a:t>
                      </a:r>
                      <a:endParaRPr lang="en-US" sz="1500" b="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It utilizes a deeper depth than traditional automatic coding networks and incorporates a new activation function to generate a depth feature vector.</a:t>
                      </a:r>
                      <a:endParaRPr lang="en-US" sz="15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Optimizes the autoencoder neural network in deep learning and proposes two recommendation algorithms based on autoencoders, which to some extent improves the performance of traditional algorithms and several newer algorithms.</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It highlights the potential limitations of the research, such as the insufficient utilization rate of the algorithm on the dataset and the lack of consideration for attributes like age, gender, and occupation.</a:t>
                      </a:r>
                    </a:p>
                  </a:txBody>
                  <a:tcPr/>
                </a:tc>
                <a:tc>
                  <a:txBody>
                    <a:bodyPr/>
                    <a:lstStyle/>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en-IN" sz="1500" dirty="0">
                          <a:latin typeface="Times New Roman" panose="02020603050405020304" pitchFamily="18" charset="0"/>
                          <a:cs typeface="Times New Roman" panose="02020603050405020304" pitchFamily="18" charset="0"/>
                        </a:rPr>
                        <a:t>Including the integration of interest transfer models and semantic analysis models to enhance recommendation accuracy and algorithm diversity </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4" y="0"/>
          <a:ext cx="12191364" cy="6858007"/>
        </p:xfrm>
        <a:graphic>
          <a:graphicData uri="http://schemas.openxmlformats.org/drawingml/2006/table">
            <a:tbl>
              <a:tblPr firstRow="1" bandRow="1">
                <a:tableStyleId>{BDBED569-4797-4DF1-A0F4-6AAB3CD982D8}</a:tableStyleId>
              </a:tblPr>
              <a:tblGrid>
                <a:gridCol w="503198">
                  <a:extLst>
                    <a:ext uri="{9D8B030D-6E8A-4147-A177-3AD203B41FA5}">
                      <a16:colId xmlns:a16="http://schemas.microsoft.com/office/drawing/2014/main" val="20000"/>
                    </a:ext>
                  </a:extLst>
                </a:gridCol>
                <a:gridCol w="1647161">
                  <a:extLst>
                    <a:ext uri="{9D8B030D-6E8A-4147-A177-3AD203B41FA5}">
                      <a16:colId xmlns:a16="http://schemas.microsoft.com/office/drawing/2014/main" val="20001"/>
                    </a:ext>
                  </a:extLst>
                </a:gridCol>
                <a:gridCol w="1559959">
                  <a:extLst>
                    <a:ext uri="{9D8B030D-6E8A-4147-A177-3AD203B41FA5}">
                      <a16:colId xmlns:a16="http://schemas.microsoft.com/office/drawing/2014/main" val="20002"/>
                    </a:ext>
                  </a:extLst>
                </a:gridCol>
                <a:gridCol w="1879702">
                  <a:extLst>
                    <a:ext uri="{9D8B030D-6E8A-4147-A177-3AD203B41FA5}">
                      <a16:colId xmlns:a16="http://schemas.microsoft.com/office/drawing/2014/main" val="20003"/>
                    </a:ext>
                  </a:extLst>
                </a:gridCol>
                <a:gridCol w="2696698">
                  <a:extLst>
                    <a:ext uri="{9D8B030D-6E8A-4147-A177-3AD203B41FA5}">
                      <a16:colId xmlns:a16="http://schemas.microsoft.com/office/drawing/2014/main" val="20004"/>
                    </a:ext>
                  </a:extLst>
                </a:gridCol>
                <a:gridCol w="1769110">
                  <a:extLst>
                    <a:ext uri="{9D8B030D-6E8A-4147-A177-3AD203B41FA5}">
                      <a16:colId xmlns:a16="http://schemas.microsoft.com/office/drawing/2014/main" val="20005"/>
                    </a:ext>
                  </a:extLst>
                </a:gridCol>
                <a:gridCol w="2135536">
                  <a:extLst>
                    <a:ext uri="{9D8B030D-6E8A-4147-A177-3AD203B41FA5}">
                      <a16:colId xmlns:a16="http://schemas.microsoft.com/office/drawing/2014/main" val="20006"/>
                    </a:ext>
                  </a:extLst>
                </a:gridCol>
              </a:tblGrid>
              <a:tr h="1323975">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l"/>
                      <a:r>
                        <a:rPr lang="en-US" altLang="en-IN" sz="1500" dirty="0">
                          <a:latin typeface="Times New Roman" panose="02020603050405020304" pitchFamily="18" charset="0"/>
                          <a:cs typeface="Times New Roman" panose="02020603050405020304" pitchFamily="18" charset="0"/>
                        </a:rPr>
                        <a:t>8.</a:t>
                      </a:r>
                    </a:p>
                  </a:txBody>
                  <a:tcPr/>
                </a:tc>
                <a:tc>
                  <a:txBody>
                    <a:bodyPr/>
                    <a:lstStyle/>
                    <a:p>
                      <a:pPr algn="l"/>
                      <a:r>
                        <a:rPr lang="en-US" sz="1500" dirty="0">
                          <a:latin typeface="Times New Roman" panose="02020603050405020304" pitchFamily="18" charset="0"/>
                          <a:cs typeface="Times New Roman" panose="02020603050405020304" pitchFamily="18" charset="0"/>
                          <a:sym typeface="+mn-ea"/>
                        </a:rPr>
                        <a:t>Hybrid Recommendation System using Graph Neural</a:t>
                      </a:r>
                    </a:p>
                    <a:p>
                      <a:pPr algn="l"/>
                      <a:r>
                        <a:rPr lang="en-US" sz="1500" dirty="0">
                          <a:latin typeface="Times New Roman" panose="02020603050405020304" pitchFamily="18" charset="0"/>
                          <a:cs typeface="Times New Roman" panose="02020603050405020304" pitchFamily="18" charset="0"/>
                          <a:sym typeface="+mn-ea"/>
                        </a:rPr>
                        <a:t>Network and BERT Embeddings</a:t>
                      </a:r>
                    </a:p>
                    <a:p>
                      <a:pPr algn="l"/>
                      <a:endParaRPr lang="en-US" sz="15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500" b="1" u="sng" dirty="0">
                          <a:latin typeface="Times New Roman" panose="02020603050405020304" pitchFamily="18" charset="0"/>
                          <a:cs typeface="Times New Roman" panose="02020603050405020304" pitchFamily="18" charset="0"/>
                        </a:rPr>
                        <a:t>Authors</a:t>
                      </a:r>
                    </a:p>
                    <a:p>
                      <a:pPr algn="l"/>
                      <a:endParaRPr lang="en-IN" sz="1500" dirty="0">
                        <a:latin typeface="Times New Roman" panose="02020603050405020304" pitchFamily="18" charset="0"/>
                        <a:cs typeface="Times New Roman" panose="02020603050405020304" pitchFamily="18" charset="0"/>
                      </a:endParaRPr>
                    </a:p>
                    <a:p>
                      <a:pPr algn="just"/>
                      <a:r>
                        <a:rPr lang="en-IN" sz="1500">
                          <a:latin typeface="Times New Roman" panose="02020603050405020304" pitchFamily="18" charset="0"/>
                          <a:cs typeface="Times New Roman" panose="02020603050405020304" pitchFamily="18" charset="0"/>
                          <a:sym typeface="+mn-ea"/>
                        </a:rPr>
                        <a:t>Shashidhar Reddy Javaji Krutika Sarode</a:t>
                      </a:r>
                      <a:r>
                        <a:rPr lang="en-US" altLang="en-IN" sz="1500">
                          <a:latin typeface="Times New Roman" panose="02020603050405020304" pitchFamily="18" charset="0"/>
                          <a:cs typeface="Times New Roman" panose="02020603050405020304" pitchFamily="18" charset="0"/>
                          <a:sym typeface="+mn-ea"/>
                        </a:rPr>
                        <a:t>.</a:t>
                      </a:r>
                    </a:p>
                  </a:txBody>
                  <a:tcPr/>
                </a:tc>
                <a:tc>
                  <a:txBody>
                    <a:bodyPr/>
                    <a:lstStyle/>
                    <a:p>
                      <a:pPr algn="ctr"/>
                      <a:r>
                        <a:rPr lang="en-US" sz="1500" b="0" dirty="0">
                          <a:latin typeface="Times New Roman" panose="02020603050405020304" pitchFamily="18" charset="0"/>
                          <a:cs typeface="Times New Roman" panose="02020603050405020304" pitchFamily="18" charset="0"/>
                          <a:sym typeface="+mn-ea"/>
                        </a:rPr>
                        <a:t>International Journal of Research Publication and Reviews.</a:t>
                      </a:r>
                      <a:endParaRPr lang="en-US" sz="1500" b="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sym typeface="+mn-ea"/>
                        </a:rPr>
                        <a:t>2023</a:t>
                      </a:r>
                      <a:endParaRPr lang="en-US" sz="1500" dirty="0">
                        <a:latin typeface="Times New Roman" panose="02020603050405020304" pitchFamily="18" charset="0"/>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sym typeface="+mn-ea"/>
                        </a:rPr>
                        <a:t> </a:t>
                      </a:r>
                      <a:r>
                        <a:rPr lang="en-US" altLang="en-IN" sz="1500" dirty="0">
                          <a:latin typeface="Times New Roman" panose="02020603050405020304" pitchFamily="18" charset="0"/>
                          <a:cs typeface="Times New Roman" panose="02020603050405020304" pitchFamily="18" charset="0"/>
                          <a:sym typeface="+mn-ea"/>
                        </a:rPr>
                        <a:t>T</a:t>
                      </a:r>
                      <a:r>
                        <a:rPr lang="en-IN" sz="1500" dirty="0">
                          <a:latin typeface="Times New Roman" panose="02020603050405020304" pitchFamily="18" charset="0"/>
                          <a:cs typeface="Times New Roman" panose="02020603050405020304" pitchFamily="18" charset="0"/>
                          <a:sym typeface="+mn-ea"/>
                        </a:rPr>
                        <a:t>he features of anime and user interactions with different anime, enabling it to capture both inter-level and intra-level features of anime data.</a:t>
                      </a: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The system's efficiency is further boosted by utilizing a mix of similarity measures, which can produce greater user similarity than a single similarity measure. One such similarity measure, RJMSD, was created by the author and has only ever been used to the recommendation of movies..</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altLang="en-IN" sz="1500" dirty="0">
                          <a:latin typeface="Times New Roman" panose="02020603050405020304" pitchFamily="18" charset="0"/>
                          <a:cs typeface="Times New Roman" panose="02020603050405020304" pitchFamily="18" charset="0"/>
                        </a:rPr>
                        <a:t>It does not provide details about the size or diversity of the dataset used for training and evaluation, which could affect the generalizability of the model.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en-IN" sz="1500" dirty="0">
                          <a:latin typeface="Times New Roman" panose="02020603050405020304" pitchFamily="18" charset="0"/>
                          <a:cs typeface="Times New Roman" panose="02020603050405020304" pitchFamily="18" charset="0"/>
                        </a:rPr>
                        <a:t>In this the </a:t>
                      </a:r>
                      <a:r>
                        <a:rPr lang="en-IN" sz="1500" dirty="0">
                          <a:latin typeface="Times New Roman" panose="02020603050405020304" pitchFamily="18" charset="0"/>
                          <a:cs typeface="Times New Roman" panose="02020603050405020304" pitchFamily="18" charset="0"/>
                        </a:rPr>
                        <a:t>model </a:t>
                      </a:r>
                      <a:r>
                        <a:rPr lang="en-US" altLang="en-IN" sz="1500" dirty="0">
                          <a:latin typeface="Times New Roman" panose="02020603050405020304" pitchFamily="18" charset="0"/>
                          <a:cs typeface="Times New Roman" panose="02020603050405020304" pitchFamily="18" charset="0"/>
                        </a:rPr>
                        <a:t>which </a:t>
                      </a:r>
                      <a:r>
                        <a:rPr lang="en-IN" sz="1500" dirty="0">
                          <a:latin typeface="Times New Roman" panose="02020603050405020304" pitchFamily="18" charset="0"/>
                          <a:cs typeface="Times New Roman" panose="02020603050405020304" pitchFamily="18" charset="0"/>
                        </a:rPr>
                        <a:t>combines a Graph Neural Network (GNN) with sentence transformer embeddings to predict anime recommendations for users.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4" y="0"/>
          <a:ext cx="12191364" cy="6857999"/>
        </p:xfrm>
        <a:graphic>
          <a:graphicData uri="http://schemas.openxmlformats.org/drawingml/2006/table">
            <a:tbl>
              <a:tblPr firstRow="1" bandRow="1">
                <a:tableStyleId>{BDBED569-4797-4DF1-A0F4-6AAB3CD982D8}</a:tableStyleId>
              </a:tblPr>
              <a:tblGrid>
                <a:gridCol w="503198">
                  <a:extLst>
                    <a:ext uri="{9D8B030D-6E8A-4147-A177-3AD203B41FA5}">
                      <a16:colId xmlns:a16="http://schemas.microsoft.com/office/drawing/2014/main" val="20000"/>
                    </a:ext>
                  </a:extLst>
                </a:gridCol>
                <a:gridCol w="1647161">
                  <a:extLst>
                    <a:ext uri="{9D8B030D-6E8A-4147-A177-3AD203B41FA5}">
                      <a16:colId xmlns:a16="http://schemas.microsoft.com/office/drawing/2014/main" val="20001"/>
                    </a:ext>
                  </a:extLst>
                </a:gridCol>
                <a:gridCol w="1559959">
                  <a:extLst>
                    <a:ext uri="{9D8B030D-6E8A-4147-A177-3AD203B41FA5}">
                      <a16:colId xmlns:a16="http://schemas.microsoft.com/office/drawing/2014/main" val="20002"/>
                    </a:ext>
                  </a:extLst>
                </a:gridCol>
                <a:gridCol w="1879600">
                  <a:extLst>
                    <a:ext uri="{9D8B030D-6E8A-4147-A177-3AD203B41FA5}">
                      <a16:colId xmlns:a16="http://schemas.microsoft.com/office/drawing/2014/main" val="20003"/>
                    </a:ext>
                  </a:extLst>
                </a:gridCol>
                <a:gridCol w="2696800">
                  <a:extLst>
                    <a:ext uri="{9D8B030D-6E8A-4147-A177-3AD203B41FA5}">
                      <a16:colId xmlns:a16="http://schemas.microsoft.com/office/drawing/2014/main" val="20004"/>
                    </a:ext>
                  </a:extLst>
                </a:gridCol>
                <a:gridCol w="1769110">
                  <a:extLst>
                    <a:ext uri="{9D8B030D-6E8A-4147-A177-3AD203B41FA5}">
                      <a16:colId xmlns:a16="http://schemas.microsoft.com/office/drawing/2014/main" val="20005"/>
                    </a:ext>
                  </a:extLst>
                </a:gridCol>
                <a:gridCol w="2135536">
                  <a:extLst>
                    <a:ext uri="{9D8B030D-6E8A-4147-A177-3AD203B41FA5}">
                      <a16:colId xmlns:a16="http://schemas.microsoft.com/office/drawing/2014/main" val="20006"/>
                    </a:ext>
                  </a:extLst>
                </a:gridCol>
              </a:tblGrid>
              <a:tr h="1323967">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l"/>
                      <a:r>
                        <a:rPr lang="en-US" altLang="en-IN" sz="1500" dirty="0">
                          <a:latin typeface="Times New Roman" panose="02020603050405020304" pitchFamily="18" charset="0"/>
                          <a:cs typeface="Times New Roman" panose="02020603050405020304" pitchFamily="18" charset="0"/>
                        </a:rPr>
                        <a:t>9.</a:t>
                      </a:r>
                    </a:p>
                  </a:txBody>
                  <a:tcPr/>
                </a:tc>
                <a:tc>
                  <a:txBody>
                    <a:bodyPr/>
                    <a:lstStyle/>
                    <a:p>
                      <a:pPr algn="l"/>
                      <a:r>
                        <a:rPr lang="en-US" sz="1500" dirty="0">
                          <a:latin typeface="Times New Roman" panose="02020603050405020304" pitchFamily="18" charset="0"/>
                          <a:cs typeface="Times New Roman" panose="02020603050405020304" pitchFamily="18" charset="0"/>
                          <a:sym typeface="+mn-ea"/>
                        </a:rPr>
                        <a:t>Dynamic Graph Neural Networks for Sequential Recommendation</a:t>
                      </a:r>
                      <a:endParaRPr lang="en-US" sz="1500" dirty="0">
                        <a:latin typeface="Times New Roman" panose="02020603050405020304" pitchFamily="18" charset="0"/>
                        <a:cs typeface="Times New Roman" panose="02020603050405020304" pitchFamily="18" charset="0"/>
                      </a:endParaRPr>
                    </a:p>
                    <a:p>
                      <a:pPr algn="l"/>
                      <a:r>
                        <a:rPr lang="en-US" sz="1500" b="1" u="sng" dirty="0">
                          <a:latin typeface="Times New Roman" panose="02020603050405020304" pitchFamily="18" charset="0"/>
                          <a:cs typeface="Times New Roman" panose="02020603050405020304" pitchFamily="18" charset="0"/>
                          <a:sym typeface="+mn-ea"/>
                        </a:rPr>
                        <a:t>Authors</a:t>
                      </a:r>
                      <a:endParaRPr lang="en-US" sz="1500" b="1" u="sng"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500" b="1" u="sng" dirty="0">
                        <a:latin typeface="Times New Roman" panose="02020603050405020304" pitchFamily="18" charset="0"/>
                        <a:cs typeface="Times New Roman" panose="02020603050405020304" pitchFamily="18" charset="0"/>
                      </a:endParaRPr>
                    </a:p>
                    <a:p>
                      <a:pPr algn="l"/>
                      <a:r>
                        <a:rPr lang="en-IN" sz="1500" dirty="0" err="1">
                          <a:latin typeface="Times New Roman" panose="02020603050405020304" pitchFamily="18" charset="0"/>
                          <a:cs typeface="Times New Roman" panose="02020603050405020304" pitchFamily="18" charset="0"/>
                          <a:sym typeface="+mn-ea"/>
                        </a:rPr>
                        <a:t>Mengqi</a:t>
                      </a:r>
                      <a:r>
                        <a:rPr lang="en-IN" sz="1500" dirty="0">
                          <a:latin typeface="Times New Roman" panose="02020603050405020304" pitchFamily="18" charset="0"/>
                          <a:cs typeface="Times New Roman" panose="02020603050405020304" pitchFamily="18" charset="0"/>
                          <a:sym typeface="+mn-ea"/>
                        </a:rPr>
                        <a:t> Zhang, Shu Wu, Member, IEEE, </a:t>
                      </a:r>
                      <a:r>
                        <a:rPr lang="en-IN" sz="1500" dirty="0" err="1">
                          <a:latin typeface="Times New Roman" panose="02020603050405020304" pitchFamily="18" charset="0"/>
                          <a:cs typeface="Times New Roman" panose="02020603050405020304" pitchFamily="18" charset="0"/>
                          <a:sym typeface="+mn-ea"/>
                        </a:rPr>
                        <a:t>Xueli</a:t>
                      </a:r>
                      <a:r>
                        <a:rPr lang="en-IN" sz="1500" dirty="0">
                          <a:latin typeface="Times New Roman" panose="02020603050405020304" pitchFamily="18" charset="0"/>
                          <a:cs typeface="Times New Roman" panose="02020603050405020304" pitchFamily="18" charset="0"/>
                          <a:sym typeface="+mn-ea"/>
                        </a:rPr>
                        <a:t> Yu, </a:t>
                      </a:r>
                      <a:r>
                        <a:rPr lang="en-IN" sz="1500" dirty="0" err="1">
                          <a:latin typeface="Times New Roman" panose="02020603050405020304" pitchFamily="18" charset="0"/>
                          <a:cs typeface="Times New Roman" panose="02020603050405020304" pitchFamily="18" charset="0"/>
                          <a:sym typeface="+mn-ea"/>
                        </a:rPr>
                        <a:t>Qiang</a:t>
                      </a:r>
                      <a:r>
                        <a:rPr lang="en-IN" sz="1500" dirty="0">
                          <a:latin typeface="Times New Roman" panose="02020603050405020304" pitchFamily="18" charset="0"/>
                          <a:cs typeface="Times New Roman" panose="02020603050405020304" pitchFamily="18" charset="0"/>
                          <a:sym typeface="+mn-ea"/>
                        </a:rPr>
                        <a:t> Liu, Member, IEEE, Liang Wang, Fellow, IEEE</a:t>
                      </a:r>
                      <a:endParaRPr lang="en-IN" sz="1500" dirty="0">
                        <a:latin typeface="Times New Roman" panose="02020603050405020304" pitchFamily="18" charset="0"/>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p>
                      <a:pPr algn="l"/>
                      <a:r>
                        <a:rPr lang="en-IN" sz="1500" dirty="0">
                          <a:latin typeface="Times New Roman" panose="02020603050405020304" pitchFamily="18" charset="0"/>
                          <a:cs typeface="Times New Roman" panose="02020603050405020304" pitchFamily="18" charset="0"/>
                          <a:sym typeface="+mn-ea"/>
                        </a:rPr>
                        <a:t>Source: https://arxiv.org/pdf/2104.07368.pdf</a:t>
                      </a:r>
                      <a:endParaRPr lang="en-IN" sz="1500" dirty="0">
                        <a:latin typeface="Times New Roman" panose="02020603050405020304" pitchFamily="18" charset="0"/>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p>
                      <a:pPr algn="just"/>
                      <a:endParaRPr lang="en-US" altLang="en-IN" sz="1500" dirty="0">
                        <a:latin typeface="Times New Roman" panose="02020603050405020304" pitchFamily="18" charset="0"/>
                        <a:cs typeface="Times New Roman" panose="02020603050405020304" pitchFamily="18" charset="0"/>
                        <a:sym typeface="+mn-ea"/>
                      </a:endParaRPr>
                    </a:p>
                  </a:txBody>
                  <a:tcPr/>
                </a:tc>
                <a:tc>
                  <a:txBody>
                    <a:bodyPr/>
                    <a:lstStyle/>
                    <a:p>
                      <a:pPr algn="l"/>
                      <a:r>
                        <a:rPr lang="en-US" sz="1500" dirty="0">
                          <a:latin typeface="Times New Roman" panose="02020603050405020304" pitchFamily="18" charset="0"/>
                          <a:cs typeface="Times New Roman" panose="02020603050405020304" pitchFamily="18" charset="0"/>
                          <a:sym typeface="+mn-ea"/>
                        </a:rPr>
                        <a:t>JOURNAL OF LATEX CLASS FILES, 2021</a:t>
                      </a:r>
                      <a:endParaRPr lang="en-US" sz="1500" dirty="0">
                        <a:latin typeface="Times New Roman" panose="02020603050405020304" pitchFamily="18" charset="0"/>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 Dynamic Graph Recommendation Network to extract user's preferences from the dynamic graph, converting the next-item prediction task in sequential recommendation into a link prediction between the user node and the item node in a dynamic graph.</a:t>
                      </a: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It addresses the limitation of existing methods that only model users' interests within their own sequences and ignore the dynamic collaborative signals among different user sequences.</a:t>
                      </a:r>
                    </a:p>
                  </a:txBody>
                  <a:tcPr/>
                </a:tc>
                <a:tc>
                  <a:txBody>
                    <a:bodyPr/>
                    <a:lstStyle/>
                    <a:p>
                      <a:pPr marL="285750" indent="-285750" algn="l">
                        <a:buFont typeface="Arial" panose="020B0604020202020204" pitchFamily="34" charset="0"/>
                        <a:buChar char="•"/>
                      </a:pPr>
                      <a:r>
                        <a:rPr lang="en-US" altLang="en-IN" sz="1500" dirty="0">
                          <a:latin typeface="Times New Roman" panose="02020603050405020304" pitchFamily="18" charset="0"/>
                          <a:cs typeface="Times New Roman" panose="02020603050405020304" pitchFamily="18" charset="0"/>
                        </a:rPr>
                        <a:t>Methods do not effectively explore users' preferences as they do not consider the dynamic nature of user preferences that change over time and vary with the historical interacted items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sz="1500" dirty="0">
                          <a:latin typeface="Times New Roman" panose="02020603050405020304" pitchFamily="18" charset="0"/>
                          <a:cs typeface="Times New Roman" panose="02020603050405020304" pitchFamily="18" charset="0"/>
                        </a:rPr>
                        <a:t> Dynamic Graph Neural Network for Sequential Recommendation (DGSR) that connects different user sequences through a dynamic graph structure, exploring the interactive behavior of users and items with time and order information</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69332509"/>
              </p:ext>
            </p:extLst>
          </p:nvPr>
        </p:nvGraphicFramePr>
        <p:xfrm>
          <a:off x="634" y="0"/>
          <a:ext cx="12191364" cy="6857999"/>
        </p:xfrm>
        <a:graphic>
          <a:graphicData uri="http://schemas.openxmlformats.org/drawingml/2006/table">
            <a:tbl>
              <a:tblPr firstRow="1" bandRow="1">
                <a:tableStyleId>{BDBED569-4797-4DF1-A0F4-6AAB3CD982D8}</a:tableStyleId>
              </a:tblPr>
              <a:tblGrid>
                <a:gridCol w="503198">
                  <a:extLst>
                    <a:ext uri="{9D8B030D-6E8A-4147-A177-3AD203B41FA5}">
                      <a16:colId xmlns:a16="http://schemas.microsoft.com/office/drawing/2014/main" val="20000"/>
                    </a:ext>
                  </a:extLst>
                </a:gridCol>
                <a:gridCol w="1647161">
                  <a:extLst>
                    <a:ext uri="{9D8B030D-6E8A-4147-A177-3AD203B41FA5}">
                      <a16:colId xmlns:a16="http://schemas.microsoft.com/office/drawing/2014/main" val="20001"/>
                    </a:ext>
                  </a:extLst>
                </a:gridCol>
                <a:gridCol w="1559959">
                  <a:extLst>
                    <a:ext uri="{9D8B030D-6E8A-4147-A177-3AD203B41FA5}">
                      <a16:colId xmlns:a16="http://schemas.microsoft.com/office/drawing/2014/main" val="20002"/>
                    </a:ext>
                  </a:extLst>
                </a:gridCol>
                <a:gridCol w="1879600">
                  <a:extLst>
                    <a:ext uri="{9D8B030D-6E8A-4147-A177-3AD203B41FA5}">
                      <a16:colId xmlns:a16="http://schemas.microsoft.com/office/drawing/2014/main" val="20003"/>
                    </a:ext>
                  </a:extLst>
                </a:gridCol>
                <a:gridCol w="2696800">
                  <a:extLst>
                    <a:ext uri="{9D8B030D-6E8A-4147-A177-3AD203B41FA5}">
                      <a16:colId xmlns:a16="http://schemas.microsoft.com/office/drawing/2014/main" val="20004"/>
                    </a:ext>
                  </a:extLst>
                </a:gridCol>
                <a:gridCol w="1769110">
                  <a:extLst>
                    <a:ext uri="{9D8B030D-6E8A-4147-A177-3AD203B41FA5}">
                      <a16:colId xmlns:a16="http://schemas.microsoft.com/office/drawing/2014/main" val="20005"/>
                    </a:ext>
                  </a:extLst>
                </a:gridCol>
                <a:gridCol w="2135536">
                  <a:extLst>
                    <a:ext uri="{9D8B030D-6E8A-4147-A177-3AD203B41FA5}">
                      <a16:colId xmlns:a16="http://schemas.microsoft.com/office/drawing/2014/main" val="20006"/>
                    </a:ext>
                  </a:extLst>
                </a:gridCol>
              </a:tblGrid>
              <a:tr h="1323967">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l"/>
                      <a:r>
                        <a:rPr lang="en-US" altLang="en-IN" sz="1500" dirty="0">
                          <a:latin typeface="Times New Roman" panose="02020603050405020304" pitchFamily="18" charset="0"/>
                          <a:cs typeface="Times New Roman" panose="02020603050405020304" pitchFamily="18" charset="0"/>
                        </a:rPr>
                        <a:t>10.</a:t>
                      </a:r>
                    </a:p>
                  </a:txBody>
                  <a:tcPr/>
                </a:tc>
                <a:tc>
                  <a:txBody>
                    <a:bodyPr/>
                    <a:lstStyle/>
                    <a:p>
                      <a:pPr algn="l"/>
                      <a:r>
                        <a:rPr lang="en-US" sz="1500" dirty="0">
                          <a:latin typeface="Times New Roman" panose="02020603050405020304" pitchFamily="18" charset="0"/>
                          <a:cs typeface="Times New Roman" panose="02020603050405020304" pitchFamily="18" charset="0"/>
                          <a:sym typeface="+mn-ea"/>
                        </a:rPr>
                        <a:t>Knowledge-aware attentional neural network for review-based movie recommendation with explanation.</a:t>
                      </a:r>
                    </a:p>
                    <a:p>
                      <a:pPr algn="l"/>
                      <a:r>
                        <a:rPr lang="en-US" sz="1500" b="1" u="sng" dirty="0">
                          <a:latin typeface="Times New Roman" panose="02020603050405020304" pitchFamily="18" charset="0"/>
                          <a:cs typeface="Times New Roman" panose="02020603050405020304" pitchFamily="18" charset="0"/>
                          <a:sym typeface="+mn-ea"/>
                        </a:rPr>
                        <a:t>Authors</a:t>
                      </a:r>
                      <a:endParaRPr lang="en-US" sz="1500" b="1" u="sng"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500" b="1" u="sng" dirty="0">
                        <a:latin typeface="Times New Roman" panose="02020603050405020304" pitchFamily="18" charset="0"/>
                        <a:cs typeface="Times New Roman" panose="02020603050405020304" pitchFamily="18" charset="0"/>
                      </a:endParaRPr>
                    </a:p>
                    <a:p>
                      <a:pPr algn="l"/>
                      <a:r>
                        <a:rPr lang="en-IN" sz="1500" dirty="0">
                          <a:latin typeface="Times New Roman" panose="02020603050405020304" pitchFamily="18" charset="0"/>
                          <a:cs typeface="Times New Roman" panose="02020603050405020304" pitchFamily="18" charset="0"/>
                        </a:rPr>
                        <a:t>Yun Liu &amp; Jun Miyazaki</a:t>
                      </a:r>
                    </a:p>
                    <a:p>
                      <a:pPr algn="just"/>
                      <a:endParaRPr lang="en-US" altLang="en-IN" sz="1500" dirty="0">
                        <a:latin typeface="Times New Roman" panose="02020603050405020304" pitchFamily="18" charset="0"/>
                        <a:cs typeface="Times New Roman" panose="02020603050405020304" pitchFamily="18" charset="0"/>
                        <a:sym typeface="+mn-ea"/>
                      </a:endParaRPr>
                    </a:p>
                  </a:txBody>
                  <a:tcPr/>
                </a:tc>
                <a:tc>
                  <a:txBody>
                    <a:bodyPr/>
                    <a:lstStyle/>
                    <a:p>
                      <a:pPr algn="l"/>
                      <a:r>
                        <a:rPr lang="en-US" sz="1500" dirty="0">
                          <a:latin typeface="Times New Roman" panose="02020603050405020304" pitchFamily="18" charset="0"/>
                          <a:cs typeface="Times New Roman" panose="02020603050405020304" pitchFamily="18" charset="0"/>
                          <a:sym typeface="+mn-ea"/>
                        </a:rPr>
                        <a:t>Springer</a:t>
                      </a:r>
                    </a:p>
                    <a:p>
                      <a:pPr algn="l"/>
                      <a:endParaRPr lang="en-US" sz="1500" dirty="0">
                        <a:latin typeface="Times New Roman" panose="02020603050405020304" pitchFamily="18" charset="0"/>
                        <a:cs typeface="Times New Roman" panose="02020603050405020304" pitchFamily="18" charset="0"/>
                        <a:sym typeface="+mn-ea"/>
                      </a:endParaRPr>
                    </a:p>
                    <a:p>
                      <a:pPr algn="l"/>
                      <a:r>
                        <a:rPr lang="en-US" sz="1500" dirty="0">
                          <a:latin typeface="Times New Roman" panose="02020603050405020304" pitchFamily="18" charset="0"/>
                          <a:cs typeface="Times New Roman" panose="02020603050405020304" pitchFamily="18" charset="0"/>
                          <a:sym typeface="+mn-ea"/>
                        </a:rPr>
                        <a:t>2023</a:t>
                      </a: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 Dynamic Graph Recommendation Network to extract user's preferences from the dynamic graph, converting the next-item prediction task in sequential recommendation into a link prediction between the user node and the item node in a dynamic graph.</a:t>
                      </a: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It addresses the limitation of existing methods that only model users' interests within their own sequences and ignore the dynamic collaborative signals among different user sequences.</a:t>
                      </a:r>
                    </a:p>
                  </a:txBody>
                  <a:tcPr/>
                </a:tc>
                <a:tc>
                  <a:txBody>
                    <a:bodyPr/>
                    <a:lstStyle/>
                    <a:p>
                      <a:pPr marL="285750" indent="-285750" algn="l">
                        <a:buFont typeface="Arial" panose="020B0604020202020204" pitchFamily="34" charset="0"/>
                        <a:buChar char="•"/>
                      </a:pPr>
                      <a:r>
                        <a:rPr lang="en-US" altLang="en-IN" sz="1500" dirty="0">
                          <a:latin typeface="Times New Roman" panose="02020603050405020304" pitchFamily="18" charset="0"/>
                          <a:cs typeface="Times New Roman" panose="02020603050405020304" pitchFamily="18" charset="0"/>
                        </a:rPr>
                        <a:t>Methods do not effectively explore users' preferences as they do not consider the dynamic nature of user preferences that change over time and vary with the historical interacted items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sz="1500" dirty="0">
                          <a:latin typeface="Times New Roman" panose="02020603050405020304" pitchFamily="18" charset="0"/>
                          <a:cs typeface="Times New Roman" panose="02020603050405020304" pitchFamily="18" charset="0"/>
                        </a:rPr>
                        <a:t> Dynamic Graph Neural Network for Sequential Recommendation (DGSR) that connects different user sequences through a dynamic graph structure, exploring the interactive behavior of users and items with time and order information</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304" y="341350"/>
            <a:ext cx="2841673" cy="793999"/>
          </a:xfrm>
        </p:spPr>
        <p:txBody>
          <a:bodyPr>
            <a:normAutofit/>
          </a:bodyPr>
          <a:lstStyle/>
          <a:p>
            <a:pPr algn="ctr"/>
            <a:r>
              <a:rPr lang="en-IN" sz="3600" b="1" dirty="0">
                <a:latin typeface="Times New Roman" panose="02020603050405020304" pitchFamily="18" charset="0"/>
                <a:cs typeface="Times New Roman" panose="02020603050405020304" pitchFamily="18" charset="0"/>
              </a:rPr>
              <a:t>         </a:t>
            </a:r>
          </a:p>
        </p:txBody>
      </p:sp>
      <p:sp>
        <p:nvSpPr>
          <p:cNvPr id="3" name="Rectangle 2"/>
          <p:cNvSpPr/>
          <p:nvPr/>
        </p:nvSpPr>
        <p:spPr>
          <a:xfrm>
            <a:off x="0" y="6288996"/>
            <a:ext cx="12192000" cy="594477"/>
          </a:xfrm>
          <a:prstGeom prst="rect">
            <a:avLst/>
          </a:prstGeom>
          <a:solidFill>
            <a:srgbClr val="A943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olidFill>
                  <a:schemeClr val="bg1"/>
                </a:solidFill>
              </a:rPr>
              <a:t>03-02-2024</a:t>
            </a:r>
            <a:endParaRPr lang="en-IN" dirty="0">
              <a:solidFill>
                <a:schemeClr val="bg1"/>
              </a:solidFill>
            </a:endParaRPr>
          </a:p>
        </p:txBody>
      </p:sp>
      <p:sp>
        <p:nvSpPr>
          <p:cNvPr id="5" name="Footer Placeholder 4"/>
          <p:cNvSpPr>
            <a:spLocks noGrp="1"/>
          </p:cNvSpPr>
          <p:nvPr>
            <p:ph type="ftr" sz="quarter" idx="11"/>
          </p:nvPr>
        </p:nvSpPr>
        <p:spPr/>
        <p:txBody>
          <a:bodyPr/>
          <a:lstStyle/>
          <a:p>
            <a:r>
              <a:rPr lang="en-IN" dirty="0">
                <a:solidFill>
                  <a:schemeClr val="bg1"/>
                </a:solidFill>
              </a:rPr>
              <a:t>http://www.vnrvjiet.ac.in/</a:t>
            </a:r>
          </a:p>
        </p:txBody>
      </p:sp>
      <p:sp>
        <p:nvSpPr>
          <p:cNvPr id="6" name="Slide Number Placeholder 5"/>
          <p:cNvSpPr>
            <a:spLocks noGrp="1"/>
          </p:cNvSpPr>
          <p:nvPr>
            <p:ph type="sldNum" sz="quarter" idx="12"/>
          </p:nvPr>
        </p:nvSpPr>
        <p:spPr/>
        <p:txBody>
          <a:bodyPr/>
          <a:lstStyle/>
          <a:p>
            <a:fld id="{1BFBBF85-2DF3-45D7-A08E-E0B02272DBA0}" type="slidenum">
              <a:rPr lang="en-IN" smtClean="0">
                <a:solidFill>
                  <a:schemeClr val="bg1"/>
                </a:solidFill>
              </a:rPr>
              <a:t>14</a:t>
            </a:fld>
            <a:endParaRPr lang="en-IN" dirty="0">
              <a:solidFill>
                <a:schemeClr val="bg1"/>
              </a:solidFill>
            </a:endParaRPr>
          </a:p>
        </p:txBody>
      </p:sp>
      <p:pic>
        <p:nvPicPr>
          <p:cNvPr id="7" name="Picture 6" descr="vignana logo1"/>
          <p:cNvPicPr/>
          <p:nvPr/>
        </p:nvPicPr>
        <p:blipFill>
          <a:blip r:embed="rId2" cstate="print"/>
          <a:srcRect/>
          <a:stretch>
            <a:fillRect/>
          </a:stretch>
        </p:blipFill>
        <p:spPr bwMode="auto">
          <a:xfrm>
            <a:off x="10648950" y="76741"/>
            <a:ext cx="951801" cy="972496"/>
          </a:xfrm>
          <a:prstGeom prst="rect">
            <a:avLst/>
          </a:prstGeom>
          <a:noFill/>
          <a:ln w="9525">
            <a:noFill/>
            <a:miter lim="800000"/>
            <a:headEnd/>
            <a:tailEnd/>
          </a:ln>
        </p:spPr>
      </p:pic>
      <p:sp>
        <p:nvSpPr>
          <p:cNvPr id="10" name="TextBox 9"/>
          <p:cNvSpPr txBox="1"/>
          <p:nvPr/>
        </p:nvSpPr>
        <p:spPr>
          <a:xfrm>
            <a:off x="879765" y="341350"/>
            <a:ext cx="9397710" cy="706755"/>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Research Gaps</a:t>
            </a:r>
            <a:endParaRPr lang="en-IN" sz="4000" dirty="0"/>
          </a:p>
        </p:txBody>
      </p:sp>
      <p:sp>
        <p:nvSpPr>
          <p:cNvPr id="9" name="TextBox 8"/>
          <p:cNvSpPr txBox="1"/>
          <p:nvPr/>
        </p:nvSpPr>
        <p:spPr>
          <a:xfrm>
            <a:off x="591249" y="1116590"/>
            <a:ext cx="11134026" cy="5077460"/>
          </a:xfrm>
          <a:prstGeom prst="rect">
            <a:avLst/>
          </a:prstGeom>
          <a:noFill/>
        </p:spPr>
        <p:txBody>
          <a:bodyPr wrap="square">
            <a:spAutoFit/>
          </a:bodyPr>
          <a:lstStyle/>
          <a:p>
            <a:pPr algn="just">
              <a:lnSpc>
                <a:spcPct val="150000"/>
              </a:lnSpc>
            </a:pPr>
            <a:r>
              <a:rPr lang="en-US" i="0" dirty="0">
                <a:effectLst/>
                <a:latin typeface="Times New Roman" panose="02020603050405020304" pitchFamily="18" charset="0"/>
                <a:cs typeface="Times New Roman" panose="02020603050405020304" pitchFamily="18" charset="0"/>
              </a:rPr>
              <a:t>1. Sentiment-based User Profiling: Analyze the sentiment of user interactions, such as reviews, ratings, or comments, to create personalized user profiles. This can help capture individual preferences and tailor recommendations accordingly.</a:t>
            </a:r>
          </a:p>
          <a:p>
            <a:pPr algn="just">
              <a:lnSpc>
                <a:spcPct val="150000"/>
              </a:lnSpc>
            </a:pPr>
            <a:r>
              <a:rPr lang="en-US" i="0" dirty="0">
                <a:effectLst/>
                <a:latin typeface="Times New Roman" panose="02020603050405020304" pitchFamily="18" charset="0"/>
                <a:cs typeface="Times New Roman" panose="02020603050405020304" pitchFamily="18" charset="0"/>
              </a:rPr>
              <a:t>3. Sentiment-based Similarity Measures: Use sentiment analysis to calculate similarity scores between users, items, or interactions. This can help identify users with similar sentiment patterns and recommend items that align with their preferences.</a:t>
            </a:r>
          </a:p>
          <a:p>
            <a:pPr algn="just">
              <a:lnSpc>
                <a:spcPct val="150000"/>
              </a:lnSpc>
            </a:pPr>
            <a:r>
              <a:rPr lang="en-US" i="0" dirty="0">
                <a:effectLst/>
                <a:latin typeface="Times New Roman" panose="02020603050405020304" pitchFamily="18" charset="0"/>
                <a:cs typeface="Times New Roman" panose="02020603050405020304" pitchFamily="18" charset="0"/>
              </a:rPr>
              <a:t>4. Sentiment-aware Content Filtering: Apply sentiment analysis to filter out content that may have negative sentiment or is not aligned with the user's preferences. This can ensure that the recommended items are more relevant and enjoyable for the user.</a:t>
            </a:r>
          </a:p>
          <a:p>
            <a:pPr algn="just">
              <a:lnSpc>
                <a:spcPct val="150000"/>
              </a:lnSpc>
            </a:pPr>
            <a:r>
              <a:rPr lang="en-US" i="0" dirty="0">
                <a:effectLst/>
                <a:latin typeface="Times New Roman" panose="02020603050405020304" pitchFamily="18" charset="0"/>
                <a:cs typeface="Times New Roman" panose="02020603050405020304" pitchFamily="18" charset="0"/>
              </a:rPr>
              <a:t>5. Sentiment-based Social Influence: Consider the sentiment of social connections and their influence on user preferences. By analyzing the sentiment of friends or influencers, the system can recommend items that are more likely to be well-received by the user.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304" y="341350"/>
            <a:ext cx="2841673" cy="793999"/>
          </a:xfrm>
        </p:spPr>
        <p:txBody>
          <a:bodyPr>
            <a:normAutofit/>
          </a:bodyPr>
          <a:lstStyle/>
          <a:p>
            <a:pPr algn="ctr"/>
            <a:r>
              <a:rPr lang="en-IN" sz="3600" b="1" dirty="0">
                <a:latin typeface="Times New Roman" panose="02020603050405020304" pitchFamily="18" charset="0"/>
                <a:cs typeface="Times New Roman" panose="02020603050405020304" pitchFamily="18" charset="0"/>
              </a:rPr>
              <a:t>         </a:t>
            </a:r>
          </a:p>
        </p:txBody>
      </p:sp>
      <p:sp>
        <p:nvSpPr>
          <p:cNvPr id="3" name="Rectangle 2"/>
          <p:cNvSpPr/>
          <p:nvPr/>
        </p:nvSpPr>
        <p:spPr>
          <a:xfrm>
            <a:off x="0" y="6263522"/>
            <a:ext cx="12192000" cy="594477"/>
          </a:xfrm>
          <a:prstGeom prst="rect">
            <a:avLst/>
          </a:prstGeom>
          <a:solidFill>
            <a:srgbClr val="A943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olidFill>
                  <a:schemeClr val="bg1"/>
                </a:solidFill>
              </a:rPr>
              <a:t>03-02-2024</a:t>
            </a:r>
            <a:endParaRPr lang="en-IN" dirty="0">
              <a:solidFill>
                <a:schemeClr val="bg1"/>
              </a:solidFill>
            </a:endParaRPr>
          </a:p>
          <a:p>
            <a:endParaRPr lang="en-IN" dirty="0">
              <a:solidFill>
                <a:schemeClr val="bg1"/>
              </a:solidFill>
            </a:endParaRPr>
          </a:p>
        </p:txBody>
      </p:sp>
      <p:sp>
        <p:nvSpPr>
          <p:cNvPr id="5" name="Footer Placeholder 4"/>
          <p:cNvSpPr>
            <a:spLocks noGrp="1"/>
          </p:cNvSpPr>
          <p:nvPr>
            <p:ph type="ftr" sz="quarter" idx="11"/>
          </p:nvPr>
        </p:nvSpPr>
        <p:spPr/>
        <p:txBody>
          <a:bodyPr/>
          <a:lstStyle/>
          <a:p>
            <a:r>
              <a:rPr lang="en-IN" dirty="0">
                <a:solidFill>
                  <a:schemeClr val="bg1"/>
                </a:solidFill>
              </a:rPr>
              <a:t>http://www.vnrvjiet.ac.in/</a:t>
            </a:r>
          </a:p>
        </p:txBody>
      </p:sp>
      <p:sp>
        <p:nvSpPr>
          <p:cNvPr id="6" name="Slide Number Placeholder 5"/>
          <p:cNvSpPr>
            <a:spLocks noGrp="1"/>
          </p:cNvSpPr>
          <p:nvPr>
            <p:ph type="sldNum" sz="quarter" idx="12"/>
          </p:nvPr>
        </p:nvSpPr>
        <p:spPr/>
        <p:txBody>
          <a:bodyPr/>
          <a:lstStyle/>
          <a:p>
            <a:fld id="{1BFBBF85-2DF3-45D7-A08E-E0B02272DBA0}" type="slidenum">
              <a:rPr lang="en-IN" smtClean="0">
                <a:solidFill>
                  <a:schemeClr val="bg1"/>
                </a:solidFill>
              </a:rPr>
              <a:t>15</a:t>
            </a:fld>
            <a:endParaRPr lang="en-IN" dirty="0">
              <a:solidFill>
                <a:schemeClr val="bg1"/>
              </a:solidFill>
            </a:endParaRPr>
          </a:p>
        </p:txBody>
      </p:sp>
      <p:pic>
        <p:nvPicPr>
          <p:cNvPr id="7" name="Picture 6" descr="vignana logo1"/>
          <p:cNvPicPr/>
          <p:nvPr/>
        </p:nvPicPr>
        <p:blipFill>
          <a:blip r:embed="rId2" cstate="print"/>
          <a:srcRect/>
          <a:stretch>
            <a:fillRect/>
          </a:stretch>
        </p:blipFill>
        <p:spPr bwMode="auto">
          <a:xfrm>
            <a:off x="10360666" y="78944"/>
            <a:ext cx="1240085" cy="1210687"/>
          </a:xfrm>
          <a:prstGeom prst="rect">
            <a:avLst/>
          </a:prstGeom>
          <a:noFill/>
          <a:ln w="9525">
            <a:noFill/>
            <a:miter lim="800000"/>
            <a:headEnd/>
            <a:tailEnd/>
          </a:ln>
        </p:spPr>
      </p:pic>
      <p:sp>
        <p:nvSpPr>
          <p:cNvPr id="10" name="TextBox 9"/>
          <p:cNvSpPr txBox="1"/>
          <p:nvPr/>
        </p:nvSpPr>
        <p:spPr>
          <a:xfrm>
            <a:off x="879764" y="341350"/>
            <a:ext cx="9369135"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Types of GNN</a:t>
            </a:r>
            <a:endParaRPr lang="en-IN" sz="4000" dirty="0"/>
          </a:p>
        </p:txBody>
      </p:sp>
      <p:pic>
        <p:nvPicPr>
          <p:cNvPr id="11" name="Picture 10"/>
          <p:cNvPicPr>
            <a:picLocks noChangeAspect="1"/>
          </p:cNvPicPr>
          <p:nvPr/>
        </p:nvPicPr>
        <p:blipFill>
          <a:blip r:embed="rId3"/>
          <a:stretch>
            <a:fillRect/>
          </a:stretch>
        </p:blipFill>
        <p:spPr>
          <a:xfrm>
            <a:off x="4082946" y="1587405"/>
            <a:ext cx="4026107" cy="368318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304" y="341350"/>
            <a:ext cx="2841673" cy="793999"/>
          </a:xfrm>
        </p:spPr>
        <p:txBody>
          <a:bodyPr>
            <a:normAutofit/>
          </a:bodyPr>
          <a:lstStyle/>
          <a:p>
            <a:pPr algn="ctr"/>
            <a:r>
              <a:rPr lang="en-IN" sz="3600" b="1" dirty="0">
                <a:latin typeface="Times New Roman" panose="02020603050405020304" pitchFamily="18" charset="0"/>
                <a:cs typeface="Times New Roman" panose="02020603050405020304" pitchFamily="18" charset="0"/>
              </a:rPr>
              <a:t>         </a:t>
            </a:r>
          </a:p>
        </p:txBody>
      </p:sp>
      <p:sp>
        <p:nvSpPr>
          <p:cNvPr id="3" name="Rectangle 2"/>
          <p:cNvSpPr/>
          <p:nvPr/>
        </p:nvSpPr>
        <p:spPr>
          <a:xfrm>
            <a:off x="0" y="6263522"/>
            <a:ext cx="12192000" cy="594477"/>
          </a:xfrm>
          <a:prstGeom prst="rect">
            <a:avLst/>
          </a:prstGeom>
          <a:solidFill>
            <a:srgbClr val="A943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IN" dirty="0">
                <a:solidFill>
                  <a:schemeClr val="bg1"/>
                </a:solidFill>
              </a:rPr>
              <a:t>03-02-2024</a:t>
            </a:r>
            <a:endParaRPr lang="en-IN" dirty="0">
              <a:solidFill>
                <a:schemeClr val="bg1"/>
              </a:solidFill>
            </a:endParaRPr>
          </a:p>
          <a:p>
            <a:endParaRPr lang="en-IN" dirty="0">
              <a:solidFill>
                <a:schemeClr val="bg1"/>
              </a:solidFill>
            </a:endParaRPr>
          </a:p>
        </p:txBody>
      </p:sp>
      <p:sp>
        <p:nvSpPr>
          <p:cNvPr id="5" name="Footer Placeholder 4"/>
          <p:cNvSpPr>
            <a:spLocks noGrp="1"/>
          </p:cNvSpPr>
          <p:nvPr>
            <p:ph type="ftr" sz="quarter" idx="11"/>
          </p:nvPr>
        </p:nvSpPr>
        <p:spPr/>
        <p:txBody>
          <a:bodyPr/>
          <a:lstStyle/>
          <a:p>
            <a:r>
              <a:rPr lang="en-IN" dirty="0">
                <a:solidFill>
                  <a:schemeClr val="bg1"/>
                </a:solidFill>
              </a:rPr>
              <a:t>http://www.vnrvjiet.ac.in/</a:t>
            </a:r>
          </a:p>
        </p:txBody>
      </p:sp>
      <p:sp>
        <p:nvSpPr>
          <p:cNvPr id="6" name="Slide Number Placeholder 5"/>
          <p:cNvSpPr>
            <a:spLocks noGrp="1"/>
          </p:cNvSpPr>
          <p:nvPr>
            <p:ph type="sldNum" sz="quarter" idx="12"/>
          </p:nvPr>
        </p:nvSpPr>
        <p:spPr/>
        <p:txBody>
          <a:bodyPr/>
          <a:lstStyle/>
          <a:p>
            <a:fld id="{1BFBBF85-2DF3-45D7-A08E-E0B02272DBA0}" type="slidenum">
              <a:rPr lang="en-IN" smtClean="0">
                <a:solidFill>
                  <a:schemeClr val="bg1"/>
                </a:solidFill>
              </a:rPr>
              <a:t>16</a:t>
            </a:fld>
            <a:endParaRPr lang="en-IN" dirty="0">
              <a:solidFill>
                <a:schemeClr val="bg1"/>
              </a:solidFill>
            </a:endParaRPr>
          </a:p>
        </p:txBody>
      </p:sp>
      <p:pic>
        <p:nvPicPr>
          <p:cNvPr id="7" name="Picture 6" descr="vignana logo1"/>
          <p:cNvPicPr/>
          <p:nvPr/>
        </p:nvPicPr>
        <p:blipFill>
          <a:blip r:embed="rId2" cstate="print"/>
          <a:srcRect/>
          <a:stretch>
            <a:fillRect/>
          </a:stretch>
        </p:blipFill>
        <p:spPr bwMode="auto">
          <a:xfrm>
            <a:off x="10360666" y="78944"/>
            <a:ext cx="1240085" cy="1210687"/>
          </a:xfrm>
          <a:prstGeom prst="rect">
            <a:avLst/>
          </a:prstGeom>
          <a:noFill/>
          <a:ln w="9525">
            <a:noFill/>
            <a:miter lim="800000"/>
            <a:headEnd/>
            <a:tailEnd/>
          </a:ln>
        </p:spPr>
      </p:pic>
      <p:sp>
        <p:nvSpPr>
          <p:cNvPr id="10" name="TextBox 9"/>
          <p:cNvSpPr txBox="1"/>
          <p:nvPr/>
        </p:nvSpPr>
        <p:spPr>
          <a:xfrm>
            <a:off x="879764" y="341350"/>
            <a:ext cx="9369135" cy="706755"/>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Overall View of Proposed System</a:t>
            </a:r>
            <a:endParaRPr lang="en-IN" sz="4000" dirty="0"/>
          </a:p>
        </p:txBody>
      </p:sp>
      <p:sp>
        <p:nvSpPr>
          <p:cNvPr id="9" name="TextBox 8"/>
          <p:cNvSpPr txBox="1"/>
          <p:nvPr/>
        </p:nvSpPr>
        <p:spPr>
          <a:xfrm>
            <a:off x="591249" y="1382459"/>
            <a:ext cx="11100008" cy="4480073"/>
          </a:xfrm>
          <a:prstGeom prst="rect">
            <a:avLst/>
          </a:prstGeom>
          <a:noFill/>
        </p:spPr>
        <p:txBody>
          <a:bodyPr wrap="square">
            <a:spAutoFit/>
          </a:bodyPr>
          <a:lstStyle/>
          <a:p>
            <a:pPr marL="342900" indent="-342900" algn="just">
              <a:lnSpc>
                <a:spcPct val="150000"/>
              </a:lnSpc>
              <a:buFont typeface="+mj-lt"/>
              <a:buAutoNum type="arabicPeriod"/>
            </a:pPr>
            <a:r>
              <a:rPr lang="en-US" sz="1600" dirty="0">
                <a:solidFill>
                  <a:srgbClr val="222222"/>
                </a:solidFill>
                <a:latin typeface="Times New Roman" panose="02020603050405020304" pitchFamily="18" charset="0"/>
                <a:cs typeface="Times New Roman" panose="02020603050405020304" pitchFamily="18" charset="0"/>
              </a:rPr>
              <a:t>Data representation: The system uses a graph-based representation to capture the relationships between movies, users, and their sentiments. Each node in the graph represents a movie or a user, and edges represent interactions or sentiment connections.</a:t>
            </a:r>
          </a:p>
          <a:p>
            <a:pPr marL="342900" indent="-342900" algn="just">
              <a:lnSpc>
                <a:spcPct val="150000"/>
              </a:lnSpc>
              <a:buFont typeface="+mj-lt"/>
              <a:buAutoNum type="arabicPeriod"/>
            </a:pPr>
            <a:r>
              <a:rPr lang="en-US" sz="1600" dirty="0">
                <a:solidFill>
                  <a:srgbClr val="222222"/>
                </a:solidFill>
                <a:latin typeface="Times New Roman" panose="02020603050405020304" pitchFamily="18" charset="0"/>
                <a:cs typeface="Times New Roman" panose="02020603050405020304" pitchFamily="18" charset="0"/>
              </a:rPr>
              <a:t>Graph Neural Networks: GNNs are employed to learn the representations of nodes in the graph. GNNs aggregate information from neighboring nodes to capture the sentiment patterns and relationships in the graph.</a:t>
            </a:r>
          </a:p>
          <a:p>
            <a:pPr marL="342900" indent="-342900" algn="just">
              <a:lnSpc>
                <a:spcPct val="150000"/>
              </a:lnSpc>
              <a:buFont typeface="+mj-lt"/>
              <a:buAutoNum type="arabicPeriod"/>
            </a:pPr>
            <a:r>
              <a:rPr lang="en-US" sz="1600" dirty="0">
                <a:solidFill>
                  <a:srgbClr val="222222"/>
                </a:solidFill>
                <a:latin typeface="Times New Roman" panose="02020603050405020304" pitchFamily="18" charset="0"/>
                <a:cs typeface="Times New Roman" panose="02020603050405020304" pitchFamily="18" charset="0"/>
              </a:rPr>
              <a:t>Sentiment propagation: The learned representations are then used to propagate sentiments through the graph, allowing the system to capture the sentiment influence between movies and users. This helps in understanding how sentiments are connected and how they impact movie recommendations.</a:t>
            </a:r>
          </a:p>
          <a:p>
            <a:pPr marL="342900" indent="-342900" algn="just">
              <a:lnSpc>
                <a:spcPct val="150000"/>
              </a:lnSpc>
              <a:buFont typeface="+mj-lt"/>
              <a:buAutoNum type="arabicPeriod"/>
            </a:pPr>
            <a:r>
              <a:rPr lang="en-US" sz="1600" dirty="0">
                <a:solidFill>
                  <a:srgbClr val="222222"/>
                </a:solidFill>
                <a:latin typeface="Times New Roman" panose="02020603050405020304" pitchFamily="18" charset="0"/>
                <a:cs typeface="Times New Roman" panose="02020603050405020304" pitchFamily="18" charset="0"/>
              </a:rPr>
              <a:t>Sentiment-aware recommendation: The sentiment information is integrated into the recommendation process. The system leverages the learned sentiment representations to provide personalized movie recommendations based on user preferences and sentiment alignment.</a:t>
            </a:r>
          </a:p>
          <a:p>
            <a:pPr marL="342900" indent="-342900" algn="just">
              <a:lnSpc>
                <a:spcPct val="150000"/>
              </a:lnSpc>
              <a:buFont typeface="+mj-lt"/>
              <a:buAutoNum type="arabicPeriod"/>
            </a:pPr>
            <a:r>
              <a:rPr lang="en-US" sz="1600" dirty="0">
                <a:solidFill>
                  <a:srgbClr val="222222"/>
                </a:solidFill>
                <a:latin typeface="Times New Roman" panose="02020603050405020304" pitchFamily="18" charset="0"/>
                <a:cs typeface="Times New Roman" panose="02020603050405020304" pitchFamily="18" charset="0"/>
              </a:rPr>
              <a:t>Training and evaluation: The system is trained using labeled sentiment data and evaluated based on metrics like accuracy, precision, recall, or F1 score to measure the effectiveness of sentiment analysis and recommendation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304" y="341350"/>
            <a:ext cx="2841673" cy="793999"/>
          </a:xfrm>
        </p:spPr>
        <p:txBody>
          <a:bodyPr>
            <a:normAutofit/>
          </a:bodyPr>
          <a:lstStyle/>
          <a:p>
            <a:pPr algn="ctr"/>
            <a:r>
              <a:rPr lang="en-IN" sz="3600" b="1" dirty="0">
                <a:latin typeface="Times New Roman" panose="02020603050405020304" pitchFamily="18" charset="0"/>
                <a:cs typeface="Times New Roman" panose="02020603050405020304" pitchFamily="18" charset="0"/>
              </a:rPr>
              <a:t>         </a:t>
            </a:r>
          </a:p>
        </p:txBody>
      </p:sp>
      <p:sp>
        <p:nvSpPr>
          <p:cNvPr id="3" name="Rectangle 2"/>
          <p:cNvSpPr/>
          <p:nvPr/>
        </p:nvSpPr>
        <p:spPr>
          <a:xfrm>
            <a:off x="0" y="6263522"/>
            <a:ext cx="12192000" cy="594477"/>
          </a:xfrm>
          <a:prstGeom prst="rect">
            <a:avLst/>
          </a:prstGeom>
          <a:solidFill>
            <a:srgbClr val="A943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IN" dirty="0">
                <a:solidFill>
                  <a:schemeClr val="bg1"/>
                </a:solidFill>
              </a:rPr>
              <a:t>03-02-2024</a:t>
            </a:r>
            <a:endParaRPr lang="en-IN" dirty="0">
              <a:solidFill>
                <a:schemeClr val="bg1"/>
              </a:solidFill>
            </a:endParaRPr>
          </a:p>
          <a:p>
            <a:endParaRPr lang="en-IN" dirty="0">
              <a:solidFill>
                <a:schemeClr val="bg1"/>
              </a:solidFill>
            </a:endParaRPr>
          </a:p>
        </p:txBody>
      </p:sp>
      <p:sp>
        <p:nvSpPr>
          <p:cNvPr id="5" name="Footer Placeholder 4"/>
          <p:cNvSpPr>
            <a:spLocks noGrp="1"/>
          </p:cNvSpPr>
          <p:nvPr>
            <p:ph type="ftr" sz="quarter" idx="11"/>
          </p:nvPr>
        </p:nvSpPr>
        <p:spPr/>
        <p:txBody>
          <a:bodyPr/>
          <a:lstStyle/>
          <a:p>
            <a:r>
              <a:rPr lang="en-IN" dirty="0">
                <a:solidFill>
                  <a:schemeClr val="bg1"/>
                </a:solidFill>
              </a:rPr>
              <a:t>http://www.vnrvjiet.ac.in/</a:t>
            </a:r>
          </a:p>
        </p:txBody>
      </p:sp>
      <p:sp>
        <p:nvSpPr>
          <p:cNvPr id="6" name="Slide Number Placeholder 5"/>
          <p:cNvSpPr>
            <a:spLocks noGrp="1"/>
          </p:cNvSpPr>
          <p:nvPr>
            <p:ph type="sldNum" sz="quarter" idx="12"/>
          </p:nvPr>
        </p:nvSpPr>
        <p:spPr/>
        <p:txBody>
          <a:bodyPr/>
          <a:lstStyle/>
          <a:p>
            <a:fld id="{1BFBBF85-2DF3-45D7-A08E-E0B02272DBA0}" type="slidenum">
              <a:rPr lang="en-IN" smtClean="0">
                <a:solidFill>
                  <a:schemeClr val="bg1"/>
                </a:solidFill>
              </a:rPr>
              <a:t>17</a:t>
            </a:fld>
            <a:endParaRPr lang="en-IN" dirty="0">
              <a:solidFill>
                <a:schemeClr val="bg1"/>
              </a:solidFill>
            </a:endParaRPr>
          </a:p>
        </p:txBody>
      </p:sp>
      <p:pic>
        <p:nvPicPr>
          <p:cNvPr id="7" name="Picture 6" descr="vignana logo1"/>
          <p:cNvPicPr/>
          <p:nvPr/>
        </p:nvPicPr>
        <p:blipFill>
          <a:blip r:embed="rId2" cstate="print"/>
          <a:srcRect/>
          <a:stretch>
            <a:fillRect/>
          </a:stretch>
        </p:blipFill>
        <p:spPr bwMode="auto">
          <a:xfrm>
            <a:off x="10360666" y="78944"/>
            <a:ext cx="1240085" cy="1210687"/>
          </a:xfrm>
          <a:prstGeom prst="rect">
            <a:avLst/>
          </a:prstGeom>
          <a:noFill/>
          <a:ln w="9525">
            <a:noFill/>
            <a:miter lim="800000"/>
            <a:headEnd/>
            <a:tailEnd/>
          </a:ln>
        </p:spPr>
      </p:pic>
      <p:sp>
        <p:nvSpPr>
          <p:cNvPr id="10" name="TextBox 9"/>
          <p:cNvSpPr txBox="1"/>
          <p:nvPr/>
        </p:nvSpPr>
        <p:spPr>
          <a:xfrm>
            <a:off x="879764" y="341350"/>
            <a:ext cx="9369135"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Time-plan Schedule for Major-Project </a:t>
            </a:r>
            <a:endParaRPr lang="en-IN" sz="4000" dirty="0"/>
          </a:p>
        </p:txBody>
      </p:sp>
      <p:graphicFrame>
        <p:nvGraphicFramePr>
          <p:cNvPr id="11" name="Table 10"/>
          <p:cNvGraphicFramePr>
            <a:graphicFrameLocks noGrp="1"/>
          </p:cNvGraphicFramePr>
          <p:nvPr/>
        </p:nvGraphicFramePr>
        <p:xfrm>
          <a:off x="2032000" y="719666"/>
          <a:ext cx="8128002" cy="2595880"/>
        </p:xfrm>
        <a:graphic>
          <a:graphicData uri="http://schemas.openxmlformats.org/drawingml/2006/table">
            <a:tbl>
              <a:tblPr firstRow="1" bandRow="1">
                <a:tableStyleId>{2D5ABB26-0587-4C30-8999-92F81FD0307C}</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4"/>
                  </a:ext>
                </a:extLst>
              </a:tr>
              <a:tr h="37084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6"/>
                  </a:ext>
                </a:extLst>
              </a:tr>
            </a:tbl>
          </a:graphicData>
        </a:graphic>
      </p:graphicFrame>
      <p:pic>
        <p:nvPicPr>
          <p:cNvPr id="12" name="Picture 11">
            <a:extLst>
              <a:ext uri="{FF2B5EF4-FFF2-40B4-BE49-F238E27FC236}">
                <a16:creationId xmlns:a16="http://schemas.microsoft.com/office/drawing/2014/main" id="{8BEA1667-EE86-F3BE-29EF-CC77837A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016" y="2300129"/>
            <a:ext cx="7520474" cy="317693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0"/>
          </a:xfrm>
        </p:spPr>
        <p:txBody>
          <a:bodyPr>
            <a:normAutofit/>
          </a:bodyPr>
          <a:lstStyle/>
          <a:p>
            <a:pPr algn="ctr"/>
            <a:r>
              <a:rPr lang="en-US" altLang="en-IN" sz="5000" dirty="0">
                <a:latin typeface="Times New Roman" panose="02020603050405020304" pitchFamily="18" charset="0"/>
                <a:cs typeface="Times New Roman" panose="02020603050405020304" pitchFamily="18" charset="0"/>
              </a:rPr>
              <a:t>Any </a:t>
            </a:r>
            <a:r>
              <a:rPr lang="en-IN" sz="5000" dirty="0">
                <a:latin typeface="Times New Roman" panose="02020603050405020304" pitchFamily="18" charset="0"/>
                <a:cs typeface="Times New Roman" panose="02020603050405020304" pitchFamily="18" charset="0"/>
              </a:rPr>
              <a:t>Suggestions?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0"/>
          </a:xfrm>
        </p:spPr>
        <p:txBody>
          <a:bodyPr>
            <a:normAutofit/>
          </a:bodyPr>
          <a:lstStyle/>
          <a:p>
            <a:pPr algn="ctr"/>
            <a:r>
              <a:rPr lang="en-IN" sz="50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304" y="341350"/>
            <a:ext cx="2841673" cy="793999"/>
          </a:xfrm>
        </p:spPr>
        <p:txBody>
          <a:bodyPr>
            <a:normAutofit/>
          </a:bodyPr>
          <a:lstStyle/>
          <a:p>
            <a:pPr algn="ctr"/>
            <a:r>
              <a:rPr lang="en-IN" sz="3600" b="1" dirty="0">
                <a:latin typeface="Times New Roman" panose="02020603050405020304" pitchFamily="18" charset="0"/>
                <a:cs typeface="Times New Roman" panose="02020603050405020304" pitchFamily="18" charset="0"/>
              </a:rPr>
              <a:t>         </a:t>
            </a:r>
          </a:p>
        </p:txBody>
      </p:sp>
      <p:sp>
        <p:nvSpPr>
          <p:cNvPr id="3" name="Rectangle 2"/>
          <p:cNvSpPr/>
          <p:nvPr/>
        </p:nvSpPr>
        <p:spPr>
          <a:xfrm>
            <a:off x="0" y="6288996"/>
            <a:ext cx="12192000" cy="594477"/>
          </a:xfrm>
          <a:prstGeom prst="rect">
            <a:avLst/>
          </a:prstGeom>
          <a:solidFill>
            <a:srgbClr val="A943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IN" dirty="0">
                <a:solidFill>
                  <a:schemeClr val="bg1"/>
                </a:solidFill>
              </a:rPr>
              <a:t>03-02-2024</a:t>
            </a:r>
            <a:endParaRPr lang="en-IN" dirty="0">
              <a:solidFill>
                <a:schemeClr val="bg1"/>
              </a:solidFill>
            </a:endParaRPr>
          </a:p>
        </p:txBody>
      </p:sp>
      <p:sp>
        <p:nvSpPr>
          <p:cNvPr id="5" name="Footer Placeholder 4"/>
          <p:cNvSpPr>
            <a:spLocks noGrp="1"/>
          </p:cNvSpPr>
          <p:nvPr>
            <p:ph type="ftr" sz="quarter" idx="11"/>
          </p:nvPr>
        </p:nvSpPr>
        <p:spPr/>
        <p:txBody>
          <a:bodyPr/>
          <a:lstStyle/>
          <a:p>
            <a:r>
              <a:rPr lang="en-IN" dirty="0">
                <a:solidFill>
                  <a:schemeClr val="bg1"/>
                </a:solidFill>
              </a:rPr>
              <a:t>http://www.vnrvjiet.ac.in/</a:t>
            </a:r>
          </a:p>
        </p:txBody>
      </p:sp>
      <p:sp>
        <p:nvSpPr>
          <p:cNvPr id="6" name="Slide Number Placeholder 5"/>
          <p:cNvSpPr>
            <a:spLocks noGrp="1"/>
          </p:cNvSpPr>
          <p:nvPr>
            <p:ph type="sldNum" sz="quarter" idx="12"/>
          </p:nvPr>
        </p:nvSpPr>
        <p:spPr/>
        <p:txBody>
          <a:bodyPr/>
          <a:lstStyle/>
          <a:p>
            <a:fld id="{1BFBBF85-2DF3-45D7-A08E-E0B02272DBA0}" type="slidenum">
              <a:rPr lang="en-IN" smtClean="0">
                <a:solidFill>
                  <a:schemeClr val="bg1"/>
                </a:solidFill>
              </a:rPr>
              <a:t>2</a:t>
            </a:fld>
            <a:endParaRPr lang="en-IN" dirty="0">
              <a:solidFill>
                <a:schemeClr val="bg1"/>
              </a:solidFill>
            </a:endParaRPr>
          </a:p>
        </p:txBody>
      </p:sp>
      <p:pic>
        <p:nvPicPr>
          <p:cNvPr id="7" name="Picture 6" descr="vignana logo1"/>
          <p:cNvPicPr/>
          <p:nvPr/>
        </p:nvPicPr>
        <p:blipFill>
          <a:blip r:embed="rId2" cstate="print"/>
          <a:srcRect/>
          <a:stretch>
            <a:fillRect/>
          </a:stretch>
        </p:blipFill>
        <p:spPr bwMode="auto">
          <a:xfrm>
            <a:off x="10648950" y="76741"/>
            <a:ext cx="951801" cy="972496"/>
          </a:xfrm>
          <a:prstGeom prst="rect">
            <a:avLst/>
          </a:prstGeom>
          <a:noFill/>
          <a:ln w="9525">
            <a:noFill/>
            <a:miter lim="800000"/>
            <a:headEnd/>
            <a:tailEnd/>
          </a:ln>
        </p:spPr>
      </p:pic>
      <p:sp>
        <p:nvSpPr>
          <p:cNvPr id="10" name="TextBox 9"/>
          <p:cNvSpPr txBox="1"/>
          <p:nvPr/>
        </p:nvSpPr>
        <p:spPr>
          <a:xfrm>
            <a:off x="879765" y="341350"/>
            <a:ext cx="939771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Abstract </a:t>
            </a:r>
            <a:endParaRPr lang="en-IN" sz="4000" dirty="0"/>
          </a:p>
        </p:txBody>
      </p:sp>
      <p:sp>
        <p:nvSpPr>
          <p:cNvPr id="9" name="TextBox 8"/>
          <p:cNvSpPr txBox="1"/>
          <p:nvPr/>
        </p:nvSpPr>
        <p:spPr>
          <a:xfrm>
            <a:off x="591249" y="1116590"/>
            <a:ext cx="11134026"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Movie recommendation system that leverages sentiment analysis and Graph Neural Networks (GNNs) to provide personalized movie recommendations based on user sentiments. The system aims to enhance the movie-watching experience by analyzing sentiments expressed in movie reviews or social media posts. By incorporating a GNN, the system can capture complex relationships between movies, users, and sentiments, enabling it to make more accurate and personalized recommendations. The sentiment analysis component processes textual data, extracting sentiments, and associating them with corresponding movies. The GNN model is then trained on a graph representation of the movie-user-sentiment network to learn and predict user preferences based on sentiments. Experimental evaluation demonstrates the effectiveness of the proposed system in providing sentiment-aware movie recommendations. The results highlight the potential of sentiment analysis and GNNs in improving movie recommendation systems, providing personalized </a:t>
            </a:r>
            <a:r>
              <a:rPr lang="en-US" dirty="0" err="1">
                <a:latin typeface="Times New Roman" panose="02020603050405020304" pitchFamily="18" charset="0"/>
                <a:cs typeface="Times New Roman" panose="02020603050405020304" pitchFamily="18" charset="0"/>
              </a:rPr>
              <a:t>watchlits</a:t>
            </a:r>
            <a:r>
              <a:rPr lang="en-US" dirty="0">
                <a:latin typeface="Times New Roman" panose="02020603050405020304" pitchFamily="18" charset="0"/>
                <a:cs typeface="Times New Roman" panose="02020603050405020304" pitchFamily="18" charset="0"/>
              </a:rPr>
              <a:t> and enhancing user satisfaction.</a:t>
            </a:r>
            <a:endParaRPr lang="en-US"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304" y="341350"/>
            <a:ext cx="2841673" cy="793999"/>
          </a:xfrm>
        </p:spPr>
        <p:txBody>
          <a:bodyPr>
            <a:normAutofit/>
          </a:bodyPr>
          <a:lstStyle/>
          <a:p>
            <a:pPr algn="ctr"/>
            <a:r>
              <a:rPr lang="en-IN" sz="3600" b="1" dirty="0">
                <a:latin typeface="Times New Roman" panose="02020603050405020304" pitchFamily="18" charset="0"/>
                <a:cs typeface="Times New Roman" panose="02020603050405020304" pitchFamily="18" charset="0"/>
              </a:rPr>
              <a:t>         </a:t>
            </a:r>
          </a:p>
        </p:txBody>
      </p:sp>
      <p:sp>
        <p:nvSpPr>
          <p:cNvPr id="3" name="Rectangle 2"/>
          <p:cNvSpPr/>
          <p:nvPr/>
        </p:nvSpPr>
        <p:spPr>
          <a:xfrm>
            <a:off x="0" y="6288996"/>
            <a:ext cx="12192000" cy="594477"/>
          </a:xfrm>
          <a:prstGeom prst="rect">
            <a:avLst/>
          </a:prstGeom>
          <a:solidFill>
            <a:srgbClr val="A943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IN" dirty="0">
                <a:solidFill>
                  <a:schemeClr val="bg1"/>
                </a:solidFill>
              </a:rPr>
              <a:t>03-02-2024</a:t>
            </a:r>
            <a:endParaRPr lang="en-IN" dirty="0">
              <a:solidFill>
                <a:schemeClr val="bg1"/>
              </a:solidFill>
            </a:endParaRPr>
          </a:p>
        </p:txBody>
      </p:sp>
      <p:sp>
        <p:nvSpPr>
          <p:cNvPr id="5" name="Footer Placeholder 4"/>
          <p:cNvSpPr>
            <a:spLocks noGrp="1"/>
          </p:cNvSpPr>
          <p:nvPr>
            <p:ph type="ftr" sz="quarter" idx="11"/>
          </p:nvPr>
        </p:nvSpPr>
        <p:spPr/>
        <p:txBody>
          <a:bodyPr/>
          <a:lstStyle/>
          <a:p>
            <a:r>
              <a:rPr lang="en-IN" dirty="0">
                <a:solidFill>
                  <a:schemeClr val="bg1"/>
                </a:solidFill>
              </a:rPr>
              <a:t>http://www.vnrvjiet.ac.in/</a:t>
            </a:r>
          </a:p>
        </p:txBody>
      </p:sp>
      <p:sp>
        <p:nvSpPr>
          <p:cNvPr id="6" name="Slide Number Placeholder 5"/>
          <p:cNvSpPr>
            <a:spLocks noGrp="1"/>
          </p:cNvSpPr>
          <p:nvPr>
            <p:ph type="sldNum" sz="quarter" idx="12"/>
          </p:nvPr>
        </p:nvSpPr>
        <p:spPr/>
        <p:txBody>
          <a:bodyPr/>
          <a:lstStyle/>
          <a:p>
            <a:fld id="{1BFBBF85-2DF3-45D7-A08E-E0B02272DBA0}" type="slidenum">
              <a:rPr lang="en-IN" smtClean="0">
                <a:solidFill>
                  <a:schemeClr val="bg1"/>
                </a:solidFill>
              </a:rPr>
              <a:t>3</a:t>
            </a:fld>
            <a:endParaRPr lang="en-IN" dirty="0">
              <a:solidFill>
                <a:schemeClr val="bg1"/>
              </a:solidFill>
            </a:endParaRPr>
          </a:p>
        </p:txBody>
      </p:sp>
      <p:pic>
        <p:nvPicPr>
          <p:cNvPr id="7" name="Picture 6" descr="vignana logo1"/>
          <p:cNvPicPr/>
          <p:nvPr/>
        </p:nvPicPr>
        <p:blipFill>
          <a:blip r:embed="rId2" cstate="print"/>
          <a:srcRect/>
          <a:stretch>
            <a:fillRect/>
          </a:stretch>
        </p:blipFill>
        <p:spPr bwMode="auto">
          <a:xfrm>
            <a:off x="10648950" y="76741"/>
            <a:ext cx="951801" cy="972496"/>
          </a:xfrm>
          <a:prstGeom prst="rect">
            <a:avLst/>
          </a:prstGeom>
          <a:noFill/>
          <a:ln w="9525">
            <a:noFill/>
            <a:miter lim="800000"/>
            <a:headEnd/>
            <a:tailEnd/>
          </a:ln>
        </p:spPr>
      </p:pic>
      <p:sp>
        <p:nvSpPr>
          <p:cNvPr id="10" name="TextBox 9"/>
          <p:cNvSpPr txBox="1"/>
          <p:nvPr/>
        </p:nvSpPr>
        <p:spPr>
          <a:xfrm>
            <a:off x="879765" y="341350"/>
            <a:ext cx="939771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Objectives</a:t>
            </a:r>
            <a:endParaRPr lang="en-IN" sz="4000" dirty="0"/>
          </a:p>
        </p:txBody>
      </p:sp>
      <p:sp>
        <p:nvSpPr>
          <p:cNvPr id="8" name="Text Box 7"/>
          <p:cNvSpPr txBox="1"/>
          <p:nvPr/>
        </p:nvSpPr>
        <p:spPr>
          <a:xfrm>
            <a:off x="837565" y="1959429"/>
            <a:ext cx="10404475" cy="3706676"/>
          </a:xfrm>
          <a:prstGeom prst="rect">
            <a:avLst/>
          </a:prstGeom>
          <a:noFill/>
        </p:spPr>
        <p:txBody>
          <a:bodyPr wrap="square" rtlCol="0" anchor="t">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1. Provide personalized movie recommendations based on users' preferences and sentiments expressed in reviews. [Watchlist and multiple watchlist based on the genre]</a:t>
            </a:r>
          </a:p>
          <a:p>
            <a:pPr algn="just">
              <a:lnSpc>
                <a:spcPct val="150000"/>
              </a:lnSpc>
            </a:pPr>
            <a:r>
              <a:rPr lang="en-US" sz="2000" dirty="0">
                <a:latin typeface="Times New Roman" panose="02020603050405020304" pitchFamily="18" charset="0"/>
                <a:cs typeface="Times New Roman" panose="02020603050405020304" pitchFamily="18" charset="0"/>
              </a:rPr>
              <a:t>2. To share the movie which they are interested to watch [Sharing option to friends].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5" y="0"/>
          <a:ext cx="12191365" cy="6857999"/>
        </p:xfrm>
        <a:graphic>
          <a:graphicData uri="http://schemas.openxmlformats.org/drawingml/2006/table">
            <a:tbl>
              <a:tblPr firstRow="1" bandRow="1">
                <a:tableStyleId>{BDBED569-4797-4DF1-A0F4-6AAB3CD982D8}</a:tableStyleId>
              </a:tblPr>
              <a:tblGrid>
                <a:gridCol w="470065">
                  <a:extLst>
                    <a:ext uri="{9D8B030D-6E8A-4147-A177-3AD203B41FA5}">
                      <a16:colId xmlns:a16="http://schemas.microsoft.com/office/drawing/2014/main" val="20000"/>
                    </a:ext>
                  </a:extLst>
                </a:gridCol>
                <a:gridCol w="1538703">
                  <a:extLst>
                    <a:ext uri="{9D8B030D-6E8A-4147-A177-3AD203B41FA5}">
                      <a16:colId xmlns:a16="http://schemas.microsoft.com/office/drawing/2014/main" val="20001"/>
                    </a:ext>
                  </a:extLst>
                </a:gridCol>
                <a:gridCol w="1457243">
                  <a:extLst>
                    <a:ext uri="{9D8B030D-6E8A-4147-A177-3AD203B41FA5}">
                      <a16:colId xmlns:a16="http://schemas.microsoft.com/office/drawing/2014/main" val="20002"/>
                    </a:ext>
                  </a:extLst>
                </a:gridCol>
                <a:gridCol w="1755932">
                  <a:extLst>
                    <a:ext uri="{9D8B030D-6E8A-4147-A177-3AD203B41FA5}">
                      <a16:colId xmlns:a16="http://schemas.microsoft.com/office/drawing/2014/main" val="20003"/>
                    </a:ext>
                  </a:extLst>
                </a:gridCol>
                <a:gridCol w="1339577">
                  <a:extLst>
                    <a:ext uri="{9D8B030D-6E8A-4147-A177-3AD203B41FA5}">
                      <a16:colId xmlns:a16="http://schemas.microsoft.com/office/drawing/2014/main" val="20004"/>
                    </a:ext>
                  </a:extLst>
                </a:gridCol>
                <a:gridCol w="1421038">
                  <a:extLst>
                    <a:ext uri="{9D8B030D-6E8A-4147-A177-3AD203B41FA5}">
                      <a16:colId xmlns:a16="http://schemas.microsoft.com/office/drawing/2014/main" val="20005"/>
                    </a:ext>
                  </a:extLst>
                </a:gridCol>
                <a:gridCol w="1846445">
                  <a:extLst>
                    <a:ext uri="{9D8B030D-6E8A-4147-A177-3AD203B41FA5}">
                      <a16:colId xmlns:a16="http://schemas.microsoft.com/office/drawing/2014/main" val="20006"/>
                    </a:ext>
                  </a:extLst>
                </a:gridCol>
                <a:gridCol w="2362362">
                  <a:extLst>
                    <a:ext uri="{9D8B030D-6E8A-4147-A177-3AD203B41FA5}">
                      <a16:colId xmlns:a16="http://schemas.microsoft.com/office/drawing/2014/main" val="20007"/>
                    </a:ext>
                  </a:extLst>
                </a:gridCol>
              </a:tblGrid>
              <a:tr h="1323967">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Findings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l"/>
                      <a:r>
                        <a:rPr lang="en-US" sz="1500" dirty="0">
                          <a:latin typeface="Times New Roman" panose="02020603050405020304" pitchFamily="18" charset="0"/>
                          <a:cs typeface="Times New Roman" panose="02020603050405020304" pitchFamily="18" charset="0"/>
                        </a:rPr>
                        <a:t>1. </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US" sz="1500" b="1" i="0" kern="1200" dirty="0">
                          <a:solidFill>
                            <a:schemeClr val="tx1"/>
                          </a:solidFill>
                          <a:effectLst/>
                          <a:latin typeface="Times New Roman" panose="02020603050405020304" pitchFamily="18" charset="0"/>
                          <a:ea typeface="+mn-ea"/>
                          <a:cs typeface="Times New Roman" panose="02020603050405020304" pitchFamily="18" charset="0"/>
                        </a:rPr>
                        <a:t>Collaborative Filtering Movies Recommendation System based on Graph Neural Network.</a:t>
                      </a:r>
                    </a:p>
                    <a:p>
                      <a:pPr algn="l"/>
                      <a:endParaRPr lang="en-US" sz="15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500" b="1" u="sng" dirty="0">
                          <a:latin typeface="Times New Roman" panose="02020603050405020304" pitchFamily="18" charset="0"/>
                          <a:cs typeface="Times New Roman" panose="02020603050405020304" pitchFamily="18" charset="0"/>
                        </a:rPr>
                        <a:t>Authors</a:t>
                      </a:r>
                      <a:endParaRPr lang="en-IN" sz="1500" b="0" kern="1200" dirty="0">
                        <a:solidFill>
                          <a:schemeClr val="dk1"/>
                        </a:solidFill>
                        <a:effectLst/>
                        <a:latin typeface="Times New Roman" panose="02020603050405020304" pitchFamily="18" charset="0"/>
                        <a:cs typeface="Times New Roman" panose="02020603050405020304" pitchFamily="18" charset="0"/>
                      </a:endParaRPr>
                    </a:p>
                    <a:p>
                      <a:pPr algn="l"/>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Redwane</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Nesmaouia</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Mouad</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Louhichia</a:t>
                      </a: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Mohamed Lazaar</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IN" sz="1500" b="1" i="0" kern="1200" dirty="0">
                          <a:solidFill>
                            <a:schemeClr val="tx1"/>
                          </a:solidFill>
                          <a:effectLst/>
                          <a:latin typeface="Times New Roman" panose="02020603050405020304" pitchFamily="18" charset="0"/>
                          <a:ea typeface="+mn-ea"/>
                          <a:cs typeface="Times New Roman" panose="02020603050405020304" pitchFamily="18" charset="0"/>
                        </a:rPr>
                        <a:t>Elsevier, ScienceDirect</a:t>
                      </a: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International Conference on Ambient Systems, Networks and Technologies (ANT)</a:t>
                      </a: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2023</a:t>
                      </a: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Source Link: </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hlinkClick r:id="rId2"/>
                        </a:rPr>
                        <a:t>https://www.sciencedirect.com/science/article/pii/S1877050923005938</a:t>
                      </a: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LightGCN</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Movies Recommendation System.</a:t>
                      </a:r>
                    </a:p>
                    <a:p>
                      <a:pPr marL="285750" indent="-285750" algn="l">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Focuses on providing recommendations for new or unknown items to users based on their preferences</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Used only LGCN for embedding representation of users</a:t>
                      </a:r>
                      <a:r>
                        <a:rPr lang="en-IN" sz="1500" dirty="0">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ü"/>
                      </a:pP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Dividing users</a:t>
                      </a:r>
                      <a:br>
                        <a:rPr lang="en-US" sz="1500" dirty="0">
                          <a:latin typeface="Times New Roman" panose="02020603050405020304" pitchFamily="18" charset="0"/>
                          <a:cs typeface="Times New Roman" panose="02020603050405020304" pitchFamily="18" charset="0"/>
                        </a:rPr>
                      </a:b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into multiple subgraphs can affect the efficiency of the recommendations because of the loss of information </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Handling large amounts of data by reducing the number of elements and improving efficiency, feature extraction, and accuracy.</a:t>
                      </a:r>
                    </a:p>
                    <a:p>
                      <a:pPr marL="285750" indent="-2857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Focus on providing movie recommendations using graph neural networks, which do not require the entire rating matrix as input and can infer ratings for specific user-item combinations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5" y="0"/>
          <a:ext cx="12191365" cy="6857999"/>
        </p:xfrm>
        <a:graphic>
          <a:graphicData uri="http://schemas.openxmlformats.org/drawingml/2006/table">
            <a:tbl>
              <a:tblPr firstRow="1" bandRow="1">
                <a:tableStyleId>{BDBED569-4797-4DF1-A0F4-6AAB3CD982D8}</a:tableStyleId>
              </a:tblPr>
              <a:tblGrid>
                <a:gridCol w="470065">
                  <a:extLst>
                    <a:ext uri="{9D8B030D-6E8A-4147-A177-3AD203B41FA5}">
                      <a16:colId xmlns:a16="http://schemas.microsoft.com/office/drawing/2014/main" val="20000"/>
                    </a:ext>
                  </a:extLst>
                </a:gridCol>
                <a:gridCol w="1538703">
                  <a:extLst>
                    <a:ext uri="{9D8B030D-6E8A-4147-A177-3AD203B41FA5}">
                      <a16:colId xmlns:a16="http://schemas.microsoft.com/office/drawing/2014/main" val="20001"/>
                    </a:ext>
                  </a:extLst>
                </a:gridCol>
                <a:gridCol w="1457243">
                  <a:extLst>
                    <a:ext uri="{9D8B030D-6E8A-4147-A177-3AD203B41FA5}">
                      <a16:colId xmlns:a16="http://schemas.microsoft.com/office/drawing/2014/main" val="20002"/>
                    </a:ext>
                  </a:extLst>
                </a:gridCol>
                <a:gridCol w="1755932">
                  <a:extLst>
                    <a:ext uri="{9D8B030D-6E8A-4147-A177-3AD203B41FA5}">
                      <a16:colId xmlns:a16="http://schemas.microsoft.com/office/drawing/2014/main" val="20003"/>
                    </a:ext>
                  </a:extLst>
                </a:gridCol>
                <a:gridCol w="1339577">
                  <a:extLst>
                    <a:ext uri="{9D8B030D-6E8A-4147-A177-3AD203B41FA5}">
                      <a16:colId xmlns:a16="http://schemas.microsoft.com/office/drawing/2014/main" val="20004"/>
                    </a:ext>
                  </a:extLst>
                </a:gridCol>
                <a:gridCol w="1421038">
                  <a:extLst>
                    <a:ext uri="{9D8B030D-6E8A-4147-A177-3AD203B41FA5}">
                      <a16:colId xmlns:a16="http://schemas.microsoft.com/office/drawing/2014/main" val="20005"/>
                    </a:ext>
                  </a:extLst>
                </a:gridCol>
                <a:gridCol w="1846445">
                  <a:extLst>
                    <a:ext uri="{9D8B030D-6E8A-4147-A177-3AD203B41FA5}">
                      <a16:colId xmlns:a16="http://schemas.microsoft.com/office/drawing/2014/main" val="20006"/>
                    </a:ext>
                  </a:extLst>
                </a:gridCol>
                <a:gridCol w="2362362">
                  <a:extLst>
                    <a:ext uri="{9D8B030D-6E8A-4147-A177-3AD203B41FA5}">
                      <a16:colId xmlns:a16="http://schemas.microsoft.com/office/drawing/2014/main" val="20007"/>
                    </a:ext>
                  </a:extLst>
                </a:gridCol>
              </a:tblGrid>
              <a:tr h="1323967">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Findings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l"/>
                      <a:r>
                        <a:rPr lang="en-US" sz="1500" dirty="0">
                          <a:latin typeface="Times New Roman" panose="02020603050405020304" pitchFamily="18" charset="0"/>
                          <a:cs typeface="Times New Roman" panose="02020603050405020304" pitchFamily="18" charset="0"/>
                        </a:rPr>
                        <a:t>2.</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US" sz="1500" b="1" i="0" kern="1200" dirty="0">
                          <a:solidFill>
                            <a:schemeClr val="tx1"/>
                          </a:solidFill>
                          <a:effectLst/>
                          <a:latin typeface="Times New Roman" panose="02020603050405020304" pitchFamily="18" charset="0"/>
                          <a:ea typeface="+mn-ea"/>
                          <a:cs typeface="Times New Roman" panose="02020603050405020304" pitchFamily="18" charset="0"/>
                        </a:rPr>
                        <a:t>A Survey of Graph Neural Networks for Recommender</a:t>
                      </a:r>
                      <a:br>
                        <a:rPr lang="en-US" sz="1500" b="1" dirty="0">
                          <a:latin typeface="Times New Roman" panose="02020603050405020304" pitchFamily="18" charset="0"/>
                          <a:cs typeface="Times New Roman" panose="02020603050405020304" pitchFamily="18" charset="0"/>
                        </a:rPr>
                      </a:br>
                      <a:r>
                        <a:rPr lang="en-US" sz="1500" b="1" i="0" kern="1200" dirty="0">
                          <a:solidFill>
                            <a:schemeClr val="tx1"/>
                          </a:solidFill>
                          <a:effectLst/>
                          <a:latin typeface="Times New Roman" panose="02020603050405020304" pitchFamily="18" charset="0"/>
                          <a:ea typeface="+mn-ea"/>
                          <a:cs typeface="Times New Roman" panose="02020603050405020304" pitchFamily="18" charset="0"/>
                        </a:rPr>
                        <a:t>Systems: Challenges, Methods, and Directions</a:t>
                      </a:r>
                    </a:p>
                    <a:p>
                      <a:pPr algn="l"/>
                      <a:endParaRPr lang="en-US" sz="15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500" b="1" u="sng" dirty="0">
                          <a:latin typeface="Times New Roman" panose="02020603050405020304" pitchFamily="18" charset="0"/>
                          <a:cs typeface="Times New Roman" panose="02020603050405020304" pitchFamily="18" charset="0"/>
                        </a:rPr>
                        <a:t>Authors</a:t>
                      </a:r>
                      <a:endParaRPr lang="en-IN" sz="1500" b="0" kern="1200" dirty="0">
                        <a:solidFill>
                          <a:schemeClr val="dk1"/>
                        </a:solidFill>
                        <a:effectLst/>
                        <a:latin typeface="Times New Roman" panose="02020603050405020304" pitchFamily="18" charset="0"/>
                        <a:cs typeface="Times New Roman" panose="02020603050405020304" pitchFamily="18" charset="0"/>
                      </a:endParaRP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Hen Gao, Yu Zheng, </a:t>
                      </a: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Nian</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Li, </a:t>
                      </a: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Yinfeng</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Li, </a:t>
                      </a: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Yingrong</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Qin, Jinghua Piao, </a:t>
                      </a: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Yuhan</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Quan, </a:t>
                      </a: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Jianxin</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Chang,</a:t>
                      </a:r>
                      <a:br>
                        <a:rPr lang="en-IN" sz="1500" dirty="0">
                          <a:latin typeface="Times New Roman" panose="02020603050405020304" pitchFamily="18" charset="0"/>
                          <a:cs typeface="Times New Roman" panose="02020603050405020304" pitchFamily="18" charset="0"/>
                        </a:rPr>
                      </a:b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Depeng</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Jin, </a:t>
                      </a:r>
                      <a:r>
                        <a:rPr lang="en-IN" sz="1500" b="0" i="0" kern="1200" dirty="0" err="1">
                          <a:solidFill>
                            <a:schemeClr val="tx1"/>
                          </a:solidFill>
                          <a:effectLst/>
                          <a:latin typeface="Times New Roman" panose="02020603050405020304" pitchFamily="18" charset="0"/>
                          <a:ea typeface="+mn-ea"/>
                          <a:cs typeface="Times New Roman" panose="02020603050405020304" pitchFamily="18" charset="0"/>
                        </a:rPr>
                        <a:t>Xiangnan</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He, Yong Li</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“ACM Transactions on Recommender Systems”, 2023</a:t>
                      </a: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Source Link: </a:t>
                      </a:r>
                      <a:r>
                        <a:rPr lang="en-US" sz="1500" dirty="0">
                          <a:latin typeface="Times New Roman" panose="02020603050405020304" pitchFamily="18" charset="0"/>
                          <a:cs typeface="Times New Roman" panose="02020603050405020304" pitchFamily="18" charset="0"/>
                          <a:hlinkClick r:id="rId2"/>
                        </a:rPr>
                        <a:t>A Survey of Graph Neural Networks for Recommender Systems: Challenges, Methods, and Directions | ACM Transactions on Recommender Systems</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500" b="1" i="0" kern="1200" dirty="0">
                          <a:solidFill>
                            <a:schemeClr val="tx1"/>
                          </a:solidFill>
                          <a:effectLst/>
                          <a:latin typeface="Times New Roman" panose="02020603050405020304" pitchFamily="18" charset="0"/>
                          <a:ea typeface="+mn-ea"/>
                          <a:cs typeface="Times New Roman" panose="02020603050405020304" pitchFamily="18" charset="0"/>
                        </a:rPr>
                        <a:t>Graph construction</a:t>
                      </a: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 Embedding propagation/ aggregation, model optimization, and computation efficiency</a:t>
                      </a:r>
                      <a:endParaRPr lang="en-US"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Categorizing the works based on stage, scenario, objective, and application.</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Improving diversity</a:t>
                      </a:r>
                    </a:p>
                    <a:p>
                      <a:pPr marL="285750" indent="-285750" algn="l">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Cross-Domain Recommendation.(</a:t>
                      </a:r>
                      <a:r>
                        <a:rPr lang="en-US" sz="1500" dirty="0">
                          <a:latin typeface="Times New Roman" panose="02020603050405020304" pitchFamily="18" charset="0"/>
                          <a:cs typeface="Times New Roman" panose="02020603050405020304" pitchFamily="18" charset="0"/>
                        </a:rPr>
                        <a:t>single-target CDR (STCDR) and dual-target CDR (DTCDR))</a:t>
                      </a:r>
                      <a:endParaRPr lang="en-IN" sz="15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Multi-</a:t>
                      </a:r>
                      <a:r>
                        <a:rPr lang="en-IN" sz="1500" dirty="0" err="1">
                          <a:latin typeface="Times New Roman" panose="02020603050405020304" pitchFamily="18" charset="0"/>
                          <a:cs typeface="Times New Roman" panose="02020603050405020304" pitchFamily="18" charset="0"/>
                        </a:rPr>
                        <a:t>behavior</a:t>
                      </a:r>
                      <a:r>
                        <a:rPr lang="en-IN" sz="1500" dirty="0">
                          <a:latin typeface="Times New Roman" panose="02020603050405020304" pitchFamily="18" charset="0"/>
                          <a:cs typeface="Times New Roman" panose="02020603050405020304" pitchFamily="18" charset="0"/>
                        </a:rPr>
                        <a:t> Recommendation.</a:t>
                      </a:r>
                    </a:p>
                    <a:p>
                      <a:pPr marL="285750" indent="-285750" algn="l">
                        <a:buFont typeface="Wingdings" panose="05000000000000000000" pitchFamily="2" charset="2"/>
                        <a:buChar char="ü"/>
                      </a:pP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The development of deeper models, addressing challenges, exploring new recommendation objectives, and considering the sequential recommendation.</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Due to the over-smoothing problem, more and more studies focus on properly increasing GNN’s layers to capture higher-order connectivity correlations on graphs as well as improve models’ performance</a:t>
                      </a:r>
                      <a:endParaRPr lang="en-IN" sz="15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4" y="0"/>
          <a:ext cx="12191364" cy="6857999"/>
        </p:xfrm>
        <a:graphic>
          <a:graphicData uri="http://schemas.openxmlformats.org/drawingml/2006/table">
            <a:tbl>
              <a:tblPr firstRow="1" bandRow="1">
                <a:tableStyleId>{BDBED569-4797-4DF1-A0F4-6AAB3CD982D8}</a:tableStyleId>
              </a:tblPr>
              <a:tblGrid>
                <a:gridCol w="503198">
                  <a:extLst>
                    <a:ext uri="{9D8B030D-6E8A-4147-A177-3AD203B41FA5}">
                      <a16:colId xmlns:a16="http://schemas.microsoft.com/office/drawing/2014/main" val="20000"/>
                    </a:ext>
                  </a:extLst>
                </a:gridCol>
                <a:gridCol w="1647161">
                  <a:extLst>
                    <a:ext uri="{9D8B030D-6E8A-4147-A177-3AD203B41FA5}">
                      <a16:colId xmlns:a16="http://schemas.microsoft.com/office/drawing/2014/main" val="20001"/>
                    </a:ext>
                  </a:extLst>
                </a:gridCol>
                <a:gridCol w="1559959">
                  <a:extLst>
                    <a:ext uri="{9D8B030D-6E8A-4147-A177-3AD203B41FA5}">
                      <a16:colId xmlns:a16="http://schemas.microsoft.com/office/drawing/2014/main" val="20002"/>
                    </a:ext>
                  </a:extLst>
                </a:gridCol>
                <a:gridCol w="1879702">
                  <a:extLst>
                    <a:ext uri="{9D8B030D-6E8A-4147-A177-3AD203B41FA5}">
                      <a16:colId xmlns:a16="http://schemas.microsoft.com/office/drawing/2014/main" val="20003"/>
                    </a:ext>
                  </a:extLst>
                </a:gridCol>
                <a:gridCol w="2696698">
                  <a:extLst>
                    <a:ext uri="{9D8B030D-6E8A-4147-A177-3AD203B41FA5}">
                      <a16:colId xmlns:a16="http://schemas.microsoft.com/office/drawing/2014/main" val="20004"/>
                    </a:ext>
                  </a:extLst>
                </a:gridCol>
                <a:gridCol w="1769029">
                  <a:extLst>
                    <a:ext uri="{9D8B030D-6E8A-4147-A177-3AD203B41FA5}">
                      <a16:colId xmlns:a16="http://schemas.microsoft.com/office/drawing/2014/main" val="20005"/>
                    </a:ext>
                  </a:extLst>
                </a:gridCol>
                <a:gridCol w="2135617">
                  <a:extLst>
                    <a:ext uri="{9D8B030D-6E8A-4147-A177-3AD203B41FA5}">
                      <a16:colId xmlns:a16="http://schemas.microsoft.com/office/drawing/2014/main" val="20006"/>
                    </a:ext>
                  </a:extLst>
                </a:gridCol>
              </a:tblGrid>
              <a:tr h="1323967">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l"/>
                      <a:r>
                        <a:rPr lang="en-US" sz="1500" dirty="0">
                          <a:latin typeface="Times New Roman" panose="02020603050405020304" pitchFamily="18" charset="0"/>
                          <a:cs typeface="Times New Roman" panose="02020603050405020304" pitchFamily="18" charset="0"/>
                        </a:rPr>
                        <a:t>3.</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US" sz="1500" b="1" i="0" kern="1200" dirty="0">
                          <a:solidFill>
                            <a:schemeClr val="tx1"/>
                          </a:solidFill>
                          <a:effectLst/>
                          <a:latin typeface="Times New Roman" panose="02020603050405020304" pitchFamily="18" charset="0"/>
                          <a:ea typeface="+mn-ea"/>
                          <a:cs typeface="Times New Roman" panose="02020603050405020304" pitchFamily="18" charset="0"/>
                        </a:rPr>
                        <a:t>Contrastive Multi-Level Graph Neural Networks for Session-based Recommendation.</a:t>
                      </a:r>
                    </a:p>
                    <a:p>
                      <a:pPr algn="l"/>
                      <a:endParaRPr lang="en-US" sz="15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500" b="1" u="sng" dirty="0">
                          <a:latin typeface="Times New Roman" panose="02020603050405020304" pitchFamily="18" charset="0"/>
                          <a:cs typeface="Times New Roman" panose="02020603050405020304" pitchFamily="18" charset="0"/>
                        </a:rPr>
                        <a:t>Authors</a:t>
                      </a: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1500" dirty="0" err="1">
                          <a:latin typeface="Times New Roman" panose="02020603050405020304" pitchFamily="18" charset="0"/>
                          <a:cs typeface="Times New Roman" panose="02020603050405020304" pitchFamily="18" charset="0"/>
                        </a:rPr>
                        <a:t>Fuyun</a:t>
                      </a:r>
                      <a:r>
                        <a:rPr lang="en-IN" sz="1500" dirty="0">
                          <a:latin typeface="Times New Roman" panose="02020603050405020304" pitchFamily="18" charset="0"/>
                          <a:cs typeface="Times New Roman" panose="02020603050405020304" pitchFamily="18" charset="0"/>
                        </a:rPr>
                        <a:t> Wang; </a:t>
                      </a:r>
                      <a:r>
                        <a:rPr lang="en-IN" sz="1500" dirty="0" err="1">
                          <a:latin typeface="Times New Roman" panose="02020603050405020304" pitchFamily="18" charset="0"/>
                          <a:cs typeface="Times New Roman" panose="02020603050405020304" pitchFamily="18" charset="0"/>
                        </a:rPr>
                        <a:t>Xingyu</a:t>
                      </a:r>
                      <a:r>
                        <a:rPr lang="en-IN" sz="1500" dirty="0">
                          <a:latin typeface="Times New Roman" panose="02020603050405020304" pitchFamily="18" charset="0"/>
                          <a:cs typeface="Times New Roman" panose="02020603050405020304" pitchFamily="18" charset="0"/>
                        </a:rPr>
                        <a:t> Gao; </a:t>
                      </a:r>
                      <a:r>
                        <a:rPr lang="en-IN" sz="1500" dirty="0" err="1">
                          <a:latin typeface="Times New Roman" panose="02020603050405020304" pitchFamily="18" charset="0"/>
                          <a:cs typeface="Times New Roman" panose="02020603050405020304" pitchFamily="18" charset="0"/>
                        </a:rPr>
                        <a:t>Zhenyu</a:t>
                      </a:r>
                      <a:r>
                        <a:rPr lang="en-IN" sz="1500" dirty="0">
                          <a:latin typeface="Times New Roman" panose="02020603050405020304" pitchFamily="18" charset="0"/>
                          <a:cs typeface="Times New Roman" panose="02020603050405020304" pitchFamily="18" charset="0"/>
                        </a:rPr>
                        <a:t> Chen; Lei Lyu</a:t>
                      </a:r>
                    </a:p>
                  </a:txBody>
                  <a:tcPr/>
                </a:tc>
                <a:tc>
                  <a:txBody>
                    <a:bodyPr/>
                    <a:lstStyle/>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“IEEE”</a:t>
                      </a: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2023</a:t>
                      </a: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Source Link: </a:t>
                      </a:r>
                      <a:r>
                        <a:rPr lang="en-IN" sz="1600" dirty="0">
                          <a:hlinkClick r:id="rId2"/>
                        </a:rPr>
                        <a:t>Contrastive Multi-Level Graph Neural Networks for Session-based Recommendation | IEEE Journals &amp; Magazine | IEEE Xplore</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500" b="1" i="0" kern="1200" dirty="0">
                          <a:solidFill>
                            <a:schemeClr val="tx1"/>
                          </a:solidFill>
                          <a:effectLst/>
                          <a:latin typeface="Times New Roman" panose="02020603050405020304" pitchFamily="18" charset="0"/>
                          <a:ea typeface="+mn-ea"/>
                          <a:cs typeface="Times New Roman" panose="02020603050405020304" pitchFamily="18" charset="0"/>
                        </a:rPr>
                        <a:t>Session-based recommendation (SBR)</a:t>
                      </a:r>
                    </a:p>
                    <a:p>
                      <a:pPr marL="285750" indent="-2857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Contrastive multi-level graph neural networks (CM-GNN) to better exploit complex and high-order item transition information.</a:t>
                      </a:r>
                    </a:p>
                  </a:txBody>
                  <a:tcPr/>
                </a:tc>
                <a:tc>
                  <a:txBody>
                    <a:bodyPr/>
                    <a:lstStyle/>
                    <a:p>
                      <a:pPr marL="285750" indent="-285750" algn="l">
                        <a:buFont typeface="Arial" panose="020B0604020202020204" pitchFamily="34" charset="0"/>
                        <a:buChar cha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The proposed method applies a local-level graph convolutional network (L-GCN) and a global-level network (G-GCN) to capture pairwise relations over all sessions, and a hyper-level graph convolutional network (H-GCN) to capture high-order information among item transitions.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The development of deeper models, addressing challenges, exploring new recommendation objectives, and considering the sequential recommendation.</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500" dirty="0">
                          <a:latin typeface="Times New Roman" panose="02020603050405020304" pitchFamily="18" charset="0"/>
                          <a:cs typeface="Times New Roman" panose="02020603050405020304" pitchFamily="18" charset="0"/>
                        </a:rPr>
                        <a:t>CM-GNN also introduces an attention-based fusion module to learn pairwise relation-based session representation</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4" y="0"/>
          <a:ext cx="12191364" cy="6857999"/>
        </p:xfrm>
        <a:graphic>
          <a:graphicData uri="http://schemas.openxmlformats.org/drawingml/2006/table">
            <a:tbl>
              <a:tblPr firstRow="1" bandRow="1">
                <a:tableStyleId>{BDBED569-4797-4DF1-A0F4-6AAB3CD982D8}</a:tableStyleId>
              </a:tblPr>
              <a:tblGrid>
                <a:gridCol w="503198">
                  <a:extLst>
                    <a:ext uri="{9D8B030D-6E8A-4147-A177-3AD203B41FA5}">
                      <a16:colId xmlns:a16="http://schemas.microsoft.com/office/drawing/2014/main" val="20000"/>
                    </a:ext>
                  </a:extLst>
                </a:gridCol>
                <a:gridCol w="1647161">
                  <a:extLst>
                    <a:ext uri="{9D8B030D-6E8A-4147-A177-3AD203B41FA5}">
                      <a16:colId xmlns:a16="http://schemas.microsoft.com/office/drawing/2014/main" val="20001"/>
                    </a:ext>
                  </a:extLst>
                </a:gridCol>
                <a:gridCol w="1559959">
                  <a:extLst>
                    <a:ext uri="{9D8B030D-6E8A-4147-A177-3AD203B41FA5}">
                      <a16:colId xmlns:a16="http://schemas.microsoft.com/office/drawing/2014/main" val="20002"/>
                    </a:ext>
                  </a:extLst>
                </a:gridCol>
                <a:gridCol w="1879702">
                  <a:extLst>
                    <a:ext uri="{9D8B030D-6E8A-4147-A177-3AD203B41FA5}">
                      <a16:colId xmlns:a16="http://schemas.microsoft.com/office/drawing/2014/main" val="20003"/>
                    </a:ext>
                  </a:extLst>
                </a:gridCol>
                <a:gridCol w="2696698">
                  <a:extLst>
                    <a:ext uri="{9D8B030D-6E8A-4147-A177-3AD203B41FA5}">
                      <a16:colId xmlns:a16="http://schemas.microsoft.com/office/drawing/2014/main" val="20004"/>
                    </a:ext>
                  </a:extLst>
                </a:gridCol>
                <a:gridCol w="1769110">
                  <a:extLst>
                    <a:ext uri="{9D8B030D-6E8A-4147-A177-3AD203B41FA5}">
                      <a16:colId xmlns:a16="http://schemas.microsoft.com/office/drawing/2014/main" val="20005"/>
                    </a:ext>
                  </a:extLst>
                </a:gridCol>
                <a:gridCol w="2135536">
                  <a:extLst>
                    <a:ext uri="{9D8B030D-6E8A-4147-A177-3AD203B41FA5}">
                      <a16:colId xmlns:a16="http://schemas.microsoft.com/office/drawing/2014/main" val="20006"/>
                    </a:ext>
                  </a:extLst>
                </a:gridCol>
              </a:tblGrid>
              <a:tr h="1323967">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l"/>
                      <a:r>
                        <a:rPr lang="en-US" altLang="en-IN" sz="1500" dirty="0">
                          <a:latin typeface="Times New Roman" panose="02020603050405020304" pitchFamily="18" charset="0"/>
                          <a:cs typeface="Times New Roman" panose="02020603050405020304" pitchFamily="18" charset="0"/>
                        </a:rPr>
                        <a:t>4.</a:t>
                      </a:r>
                    </a:p>
                  </a:txBody>
                  <a:tcPr/>
                </a:tc>
                <a:tc>
                  <a:txBody>
                    <a:bodyPr/>
                    <a:lstStyle/>
                    <a:p>
                      <a:pPr algn="l"/>
                      <a:r>
                        <a:rPr lang="en-US" sz="1500" b="1" dirty="0">
                          <a:latin typeface="Times New Roman" panose="02020603050405020304" pitchFamily="18" charset="0"/>
                          <a:cs typeface="Times New Roman" panose="02020603050405020304" pitchFamily="18" charset="0"/>
                          <a:sym typeface="+mn-ea"/>
                        </a:rPr>
                        <a:t>Movie Popularity and Target Audience Prediction Using the Content-Based Recommender System</a:t>
                      </a:r>
                      <a:endParaRPr lang="en-US" sz="1500" b="1" dirty="0">
                        <a:latin typeface="Times New Roman" panose="02020603050405020304" pitchFamily="18" charset="0"/>
                        <a:cs typeface="Times New Roman" panose="02020603050405020304" pitchFamily="18" charset="0"/>
                      </a:endParaRPr>
                    </a:p>
                    <a:p>
                      <a:pPr algn="l"/>
                      <a:endParaRPr lang="en-US" sz="1500" b="1"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US" sz="15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500" b="1" u="sng" dirty="0">
                          <a:latin typeface="Times New Roman" panose="02020603050405020304" pitchFamily="18" charset="0"/>
                          <a:cs typeface="Times New Roman" panose="02020603050405020304" pitchFamily="18" charset="0"/>
                        </a:rPr>
                        <a:t>Authors</a:t>
                      </a:r>
                    </a:p>
                    <a:p>
                      <a:pPr algn="l"/>
                      <a:endParaRPr lang="en-IN" sz="1500" dirty="0">
                        <a:latin typeface="Times New Roman" panose="02020603050405020304" pitchFamily="18" charset="0"/>
                        <a:cs typeface="Times New Roman" panose="02020603050405020304" pitchFamily="18" charset="0"/>
                      </a:endParaRPr>
                    </a:p>
                    <a:p>
                      <a:pPr algn="l"/>
                      <a:r>
                        <a:rPr lang="en-US" altLang="en-IN" sz="1500" dirty="0">
                          <a:latin typeface="Times New Roman" panose="02020603050405020304" pitchFamily="18" charset="0"/>
                          <a:cs typeface="Times New Roman" panose="02020603050405020304" pitchFamily="18" charset="0"/>
                        </a:rPr>
                        <a:t>S</a:t>
                      </a:r>
                      <a:r>
                        <a:rPr lang="en-IN" sz="1500" dirty="0">
                          <a:latin typeface="Times New Roman" panose="02020603050405020304" pitchFamily="18" charset="0"/>
                          <a:cs typeface="Times New Roman" panose="02020603050405020304" pitchFamily="18" charset="0"/>
                          <a:sym typeface="+mn-ea"/>
                        </a:rPr>
                        <a:t>andipan Sahu 1 , </a:t>
                      </a:r>
                      <a:r>
                        <a:rPr lang="en-IN" sz="1500" dirty="0" err="1">
                          <a:latin typeface="Times New Roman" panose="02020603050405020304" pitchFamily="18" charset="0"/>
                          <a:cs typeface="Times New Roman" panose="02020603050405020304" pitchFamily="18" charset="0"/>
                          <a:sym typeface="+mn-ea"/>
                        </a:rPr>
                        <a:t>Raghvendra</a:t>
                      </a:r>
                      <a:r>
                        <a:rPr lang="en-IN" sz="1500" dirty="0">
                          <a:latin typeface="Times New Roman" panose="02020603050405020304" pitchFamily="18" charset="0"/>
                          <a:cs typeface="Times New Roman" panose="02020603050405020304" pitchFamily="18" charset="0"/>
                          <a:sym typeface="+mn-ea"/>
                        </a:rPr>
                        <a:t> Kumar1 , Mohd </a:t>
                      </a:r>
                      <a:r>
                        <a:rPr lang="en-IN" sz="1500" dirty="0" err="1">
                          <a:latin typeface="Times New Roman" panose="02020603050405020304" pitchFamily="18" charset="0"/>
                          <a:cs typeface="Times New Roman" panose="02020603050405020304" pitchFamily="18" charset="0"/>
                          <a:sym typeface="+mn-ea"/>
                        </a:rPr>
                        <a:t>Shafi</a:t>
                      </a:r>
                      <a:r>
                        <a:rPr lang="en-IN" sz="1500" dirty="0">
                          <a:latin typeface="Times New Roman" panose="02020603050405020304" pitchFamily="18" charset="0"/>
                          <a:cs typeface="Times New Roman" panose="02020603050405020304" pitchFamily="18" charset="0"/>
                          <a:sym typeface="+mn-ea"/>
                        </a:rPr>
                        <a:t> Pathan2 , Jana </a:t>
                      </a:r>
                      <a:r>
                        <a:rPr lang="en-IN" sz="1500" dirty="0" err="1">
                          <a:latin typeface="Times New Roman" panose="02020603050405020304" pitchFamily="18" charset="0"/>
                          <a:cs typeface="Times New Roman" panose="02020603050405020304" pitchFamily="18" charset="0"/>
                          <a:sym typeface="+mn-ea"/>
                        </a:rPr>
                        <a:t>Shafi</a:t>
                      </a:r>
                      <a:r>
                        <a:rPr lang="en-IN" sz="1500" dirty="0">
                          <a:latin typeface="Times New Roman" panose="02020603050405020304" pitchFamily="18" charset="0"/>
                          <a:cs typeface="Times New Roman" panose="02020603050405020304" pitchFamily="18" charset="0"/>
                          <a:sym typeface="+mn-ea"/>
                        </a:rPr>
                        <a:t> 3 , Yogesh Kumar4 , And Muhammad Fazal Ijaz5 </a:t>
                      </a:r>
                      <a:endParaRPr lang="en-IN" sz="1500" dirty="0">
                        <a:latin typeface="Times New Roman" panose="02020603050405020304" pitchFamily="18" charset="0"/>
                        <a:cs typeface="Times New Roman" panose="02020603050405020304" pitchFamily="18" charset="0"/>
                      </a:endParaRPr>
                    </a:p>
                    <a:p>
                      <a:pPr algn="l"/>
                      <a:endParaRPr lang="en-US" altLang="en-IN" sz="1500" dirty="0">
                        <a:latin typeface="Times New Roman" panose="02020603050405020304" pitchFamily="18" charset="0"/>
                        <a:cs typeface="Times New Roman" panose="02020603050405020304" pitchFamily="18" charset="0"/>
                      </a:endParaRPr>
                    </a:p>
                  </a:txBody>
                  <a:tcPr/>
                </a:tc>
                <a:tc>
                  <a:txBody>
                    <a:bodyPr/>
                    <a:lstStyle/>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“IEEE”</a:t>
                      </a:r>
                    </a:p>
                    <a:p>
                      <a:pPr algn="l"/>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202</a:t>
                      </a:r>
                      <a:r>
                        <a:rPr lang="en-US" altLang="en-IN" sz="1500" b="0" i="0" kern="1200" dirty="0">
                          <a:solidFill>
                            <a:schemeClr val="tx1"/>
                          </a:solidFill>
                          <a:effectLst/>
                          <a:latin typeface="Times New Roman" panose="02020603050405020304" pitchFamily="18" charset="0"/>
                          <a:ea typeface="+mn-ea"/>
                          <a:cs typeface="Times New Roman" panose="02020603050405020304" pitchFamily="18" charset="0"/>
                        </a:rPr>
                        <a:t>2</a:t>
                      </a: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CNN deep learning model for movie popularity prediction. </a:t>
                      </a:r>
                    </a:p>
                    <a:p>
                      <a:pPr indent="0" algn="l">
                        <a:buNone/>
                      </a:pPr>
                      <a:endParaRPr lang="en-US" sz="1500" dirty="0">
                        <a:latin typeface="Times New Roman" panose="02020603050405020304" pitchFamily="18" charset="0"/>
                        <a:cs typeface="Times New Roman" panose="02020603050405020304" pitchFamily="18" charset="0"/>
                        <a:sym typeface="+mn-ea"/>
                      </a:endParaRPr>
                    </a:p>
                  </a:txBody>
                  <a:tcPr/>
                </a:tc>
                <a:tc>
                  <a:txBody>
                    <a:bodyPr/>
                    <a:lstStyle/>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The potential of predictive and prescriptive data analytics in supporting industry decisions in the movie sector.</a:t>
                      </a:r>
                    </a:p>
                  </a:txBody>
                  <a:tcPr/>
                </a:tc>
                <a:tc>
                  <a:txBody>
                    <a:bodyPr/>
                    <a:lstStyle/>
                    <a:p>
                      <a:pPr marL="285750" indent="-2857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It is unclear whether the recommender system takes into account user preferences or feedback, which could limit its ability to provide personalized recommendations.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sz="1500" dirty="0">
                          <a:latin typeface="Times New Roman" panose="02020603050405020304" pitchFamily="18" charset="0"/>
                          <a:cs typeface="Times New Roman" panose="02020603050405020304" pitchFamily="18" charset="0"/>
                        </a:rPr>
                        <a:t>Fuzzy C-Mean clustering was used to calculate the movie preference for each age group and determine the target audience of the movie.</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4" y="0"/>
          <a:ext cx="12191364" cy="6857999"/>
        </p:xfrm>
        <a:graphic>
          <a:graphicData uri="http://schemas.openxmlformats.org/drawingml/2006/table">
            <a:tbl>
              <a:tblPr firstRow="1" bandRow="1">
                <a:tableStyleId>{BDBED569-4797-4DF1-A0F4-6AAB3CD982D8}</a:tableStyleId>
              </a:tblPr>
              <a:tblGrid>
                <a:gridCol w="503198">
                  <a:extLst>
                    <a:ext uri="{9D8B030D-6E8A-4147-A177-3AD203B41FA5}">
                      <a16:colId xmlns:a16="http://schemas.microsoft.com/office/drawing/2014/main" val="20000"/>
                    </a:ext>
                  </a:extLst>
                </a:gridCol>
                <a:gridCol w="1647161">
                  <a:extLst>
                    <a:ext uri="{9D8B030D-6E8A-4147-A177-3AD203B41FA5}">
                      <a16:colId xmlns:a16="http://schemas.microsoft.com/office/drawing/2014/main" val="20001"/>
                    </a:ext>
                  </a:extLst>
                </a:gridCol>
                <a:gridCol w="1559959">
                  <a:extLst>
                    <a:ext uri="{9D8B030D-6E8A-4147-A177-3AD203B41FA5}">
                      <a16:colId xmlns:a16="http://schemas.microsoft.com/office/drawing/2014/main" val="20002"/>
                    </a:ext>
                  </a:extLst>
                </a:gridCol>
                <a:gridCol w="1879600">
                  <a:extLst>
                    <a:ext uri="{9D8B030D-6E8A-4147-A177-3AD203B41FA5}">
                      <a16:colId xmlns:a16="http://schemas.microsoft.com/office/drawing/2014/main" val="20003"/>
                    </a:ext>
                  </a:extLst>
                </a:gridCol>
                <a:gridCol w="2696800">
                  <a:extLst>
                    <a:ext uri="{9D8B030D-6E8A-4147-A177-3AD203B41FA5}">
                      <a16:colId xmlns:a16="http://schemas.microsoft.com/office/drawing/2014/main" val="20004"/>
                    </a:ext>
                  </a:extLst>
                </a:gridCol>
                <a:gridCol w="1769110">
                  <a:extLst>
                    <a:ext uri="{9D8B030D-6E8A-4147-A177-3AD203B41FA5}">
                      <a16:colId xmlns:a16="http://schemas.microsoft.com/office/drawing/2014/main" val="20005"/>
                    </a:ext>
                  </a:extLst>
                </a:gridCol>
                <a:gridCol w="2135536">
                  <a:extLst>
                    <a:ext uri="{9D8B030D-6E8A-4147-A177-3AD203B41FA5}">
                      <a16:colId xmlns:a16="http://schemas.microsoft.com/office/drawing/2014/main" val="20006"/>
                    </a:ext>
                  </a:extLst>
                </a:gridCol>
              </a:tblGrid>
              <a:tr h="1323967">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ctr"/>
                      <a:r>
                        <a:rPr lang="en-US" altLang="en-IN" sz="1500" dirty="0">
                          <a:latin typeface="Times New Roman" panose="02020603050405020304" pitchFamily="18" charset="0"/>
                          <a:cs typeface="Times New Roman" panose="02020603050405020304" pitchFamily="18" charset="0"/>
                        </a:rPr>
                        <a:t>5.</a:t>
                      </a:r>
                    </a:p>
                  </a:txBody>
                  <a:tcPr/>
                </a:tc>
                <a:tc>
                  <a:txBody>
                    <a:bodyPr/>
                    <a:lstStyle/>
                    <a:p>
                      <a:pPr algn="ctr"/>
                      <a:r>
                        <a:rPr lang="en-US" sz="1500" b="1" dirty="0">
                          <a:latin typeface="Times New Roman" panose="02020603050405020304" pitchFamily="18" charset="0"/>
                          <a:cs typeface="Times New Roman" panose="02020603050405020304" pitchFamily="18" charset="0"/>
                          <a:sym typeface="+mn-ea"/>
                        </a:rPr>
                        <a:t>Enhancing Performance of Movie Recommendations Using LSTM With Meta Path Analysis</a:t>
                      </a:r>
                      <a:endParaRPr lang="en-US" sz="1500" b="1" dirty="0">
                        <a:latin typeface="Times New Roman" panose="02020603050405020304" pitchFamily="18" charset="0"/>
                        <a:cs typeface="Times New Roman" panose="02020603050405020304" pitchFamily="18" charset="0"/>
                      </a:endParaRPr>
                    </a:p>
                    <a:p>
                      <a:pPr algn="ctr"/>
                      <a:endParaRPr lang="en-US" sz="1500" b="1" i="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5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1500" b="1" u="sng" dirty="0">
                          <a:latin typeface="Times New Roman" panose="02020603050405020304" pitchFamily="18" charset="0"/>
                          <a:cs typeface="Times New Roman" panose="02020603050405020304" pitchFamily="18" charset="0"/>
                        </a:rPr>
                        <a:t>Authors</a:t>
                      </a:r>
                    </a:p>
                    <a:p>
                      <a:pPr algn="ctr"/>
                      <a:endParaRPr lang="en-IN" sz="1500" dirty="0">
                        <a:latin typeface="Times New Roman" panose="02020603050405020304" pitchFamily="18" charset="0"/>
                        <a:cs typeface="Times New Roman" panose="02020603050405020304" pitchFamily="18" charset="0"/>
                      </a:endParaRPr>
                    </a:p>
                    <a:p>
                      <a:pPr algn="ctr"/>
                      <a:r>
                        <a:rPr lang="en-IN" sz="1500" dirty="0">
                          <a:latin typeface="Times New Roman" panose="02020603050405020304" pitchFamily="18" charset="0"/>
                          <a:cs typeface="Times New Roman" panose="02020603050405020304" pitchFamily="18" charset="0"/>
                          <a:sym typeface="+mn-ea"/>
                        </a:rPr>
                        <a:t>Zulfiqar Ali 1 , Asif Muhammad 2 , Ahmad Sami Al-</a:t>
                      </a:r>
                      <a:r>
                        <a:rPr lang="en-IN" sz="1500" dirty="0" err="1">
                          <a:latin typeface="Times New Roman" panose="02020603050405020304" pitchFamily="18" charset="0"/>
                          <a:cs typeface="Times New Roman" panose="02020603050405020304" pitchFamily="18" charset="0"/>
                          <a:sym typeface="+mn-ea"/>
                        </a:rPr>
                        <a:t>shamayleh</a:t>
                      </a:r>
                      <a:r>
                        <a:rPr lang="en-IN" sz="1500" dirty="0">
                          <a:latin typeface="Times New Roman" panose="02020603050405020304" pitchFamily="18" charset="0"/>
                          <a:cs typeface="Times New Roman" panose="02020603050405020304" pitchFamily="18" charset="0"/>
                          <a:sym typeface="+mn-ea"/>
                        </a:rPr>
                        <a:t> 3 , Kashif Naseer Qureshi 4, Wagdi </a:t>
                      </a:r>
                      <a:r>
                        <a:rPr lang="en-IN" sz="1500" dirty="0" err="1">
                          <a:latin typeface="Times New Roman" panose="02020603050405020304" pitchFamily="18" charset="0"/>
                          <a:cs typeface="Times New Roman" panose="02020603050405020304" pitchFamily="18" charset="0"/>
                          <a:sym typeface="+mn-ea"/>
                        </a:rPr>
                        <a:t>Alrawagfeh</a:t>
                      </a:r>
                      <a:r>
                        <a:rPr lang="en-IN" sz="1500" dirty="0">
                          <a:latin typeface="Times New Roman" panose="02020603050405020304" pitchFamily="18" charset="0"/>
                          <a:cs typeface="Times New Roman" panose="02020603050405020304" pitchFamily="18" charset="0"/>
                          <a:sym typeface="+mn-ea"/>
                        </a:rPr>
                        <a:t> 5 , And Adnan </a:t>
                      </a:r>
                      <a:r>
                        <a:rPr lang="en-IN" sz="1500" dirty="0" err="1">
                          <a:latin typeface="Times New Roman" panose="02020603050405020304" pitchFamily="18" charset="0"/>
                          <a:cs typeface="Times New Roman" panose="02020603050405020304" pitchFamily="18" charset="0"/>
                          <a:sym typeface="+mn-ea"/>
                        </a:rPr>
                        <a:t>Akhunzada</a:t>
                      </a:r>
                      <a:r>
                        <a:rPr lang="en-IN" sz="1500" dirty="0">
                          <a:latin typeface="Times New Roman" panose="02020603050405020304" pitchFamily="18" charset="0"/>
                          <a:cs typeface="Times New Roman" panose="02020603050405020304" pitchFamily="18" charset="0"/>
                          <a:sym typeface="+mn-ea"/>
                        </a:rPr>
                        <a:t> 5 , (Senior Member, </a:t>
                      </a:r>
                      <a:r>
                        <a:rPr lang="en-US" altLang="en-IN" sz="1500" dirty="0">
                          <a:latin typeface="Times New Roman" panose="02020603050405020304" pitchFamily="18" charset="0"/>
                          <a:cs typeface="Times New Roman" panose="02020603050405020304" pitchFamily="18" charset="0"/>
                          <a:sym typeface="+mn-ea"/>
                        </a:rPr>
                        <a:t>IEEE).</a:t>
                      </a:r>
                    </a:p>
                  </a:txBody>
                  <a:tcPr/>
                </a:tc>
                <a:tc>
                  <a:txBody>
                    <a:bodyPr/>
                    <a:lstStyle/>
                    <a:p>
                      <a:pPr algn="just"/>
                      <a:r>
                        <a:rPr lang="en-US" sz="1500" dirty="0">
                          <a:latin typeface="Times New Roman" panose="02020603050405020304" pitchFamily="18" charset="0"/>
                          <a:cs typeface="Times New Roman" panose="02020603050405020304" pitchFamily="18" charset="0"/>
                          <a:sym typeface="+mn-ea"/>
                        </a:rPr>
                        <a:t>IEEE</a:t>
                      </a:r>
                      <a:endParaRPr lang="en-US" sz="1500" b="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sym typeface="+mn-ea"/>
                        </a:rPr>
                        <a:t>2023</a:t>
                      </a:r>
                      <a:endParaRPr lang="en-US" sz="1500" dirty="0">
                        <a:latin typeface="Times New Roman" panose="02020603050405020304" pitchFamily="18" charset="0"/>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sz="1500">
                          <a:latin typeface="Times New Roman" panose="02020603050405020304" pitchFamily="18" charset="0"/>
                          <a:cs typeface="Times New Roman" panose="02020603050405020304" pitchFamily="18" charset="0"/>
                          <a:sym typeface="+mn-ea"/>
                        </a:rPr>
                        <a:t>LSTM-IIMA (Long Short-Term Memory-Inter Intra-metapath Aggregation) for movie recommendation systems, which incorporates intra and inter-metapath analysis to capture complex linkages and dependencies between movies, users, and other things</a:t>
                      </a:r>
                    </a:p>
                    <a:p>
                      <a:pPr marL="285750" indent="-285750" algn="ctr">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Mainly focuses on enhancing the performance of movie recommendations using LSTM with meta path analysis.</a:t>
                      </a:r>
                    </a:p>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It proposes a novel technique called LSTM-IIMA (Long Short-Term Memory-Inter Intra-metapath Aggregation) for movie recommendation systems..</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Computational Complexity</a:t>
                      </a:r>
                      <a:r>
                        <a:rPr lang="en-US" altLang="en-IN" sz="1500" dirty="0">
                          <a:latin typeface="Times New Roman" panose="02020603050405020304" pitchFamily="18" charset="0"/>
                          <a:cs typeface="Times New Roman" panose="02020603050405020304" pitchFamily="18" charset="0"/>
                        </a:rPr>
                        <a: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sz="1500" dirty="0">
                          <a:latin typeface="Times New Roman" panose="02020603050405020304" pitchFamily="18" charset="0"/>
                          <a:cs typeface="Times New Roman" panose="02020603050405020304" pitchFamily="18" charset="0"/>
                          <a:sym typeface="+mn-ea"/>
                        </a:rPr>
                        <a:t>Overfitting: Like other deep learning models, LSTMs are susceptible to overfitting when there is insufficient training data. Regularization techniques like dropout can help mitigate this issue.</a:t>
                      </a:r>
                      <a:endParaRPr lang="en-IN" sz="1500" dirty="0">
                        <a:latin typeface="Times New Roman" panose="02020603050405020304" pitchFamily="18" charset="0"/>
                        <a:cs typeface="Times New Roman" panose="02020603050405020304" pitchFamily="18" charset="0"/>
                      </a:endParaRPr>
                    </a:p>
                    <a:p>
                      <a:pPr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4" y="0"/>
          <a:ext cx="12191364" cy="6857999"/>
        </p:xfrm>
        <a:graphic>
          <a:graphicData uri="http://schemas.openxmlformats.org/drawingml/2006/table">
            <a:tbl>
              <a:tblPr firstRow="1" bandRow="1">
                <a:tableStyleId>{BDBED569-4797-4DF1-A0F4-6AAB3CD982D8}</a:tableStyleId>
              </a:tblPr>
              <a:tblGrid>
                <a:gridCol w="503198">
                  <a:extLst>
                    <a:ext uri="{9D8B030D-6E8A-4147-A177-3AD203B41FA5}">
                      <a16:colId xmlns:a16="http://schemas.microsoft.com/office/drawing/2014/main" val="20000"/>
                    </a:ext>
                  </a:extLst>
                </a:gridCol>
                <a:gridCol w="1647161">
                  <a:extLst>
                    <a:ext uri="{9D8B030D-6E8A-4147-A177-3AD203B41FA5}">
                      <a16:colId xmlns:a16="http://schemas.microsoft.com/office/drawing/2014/main" val="20001"/>
                    </a:ext>
                  </a:extLst>
                </a:gridCol>
                <a:gridCol w="1559959">
                  <a:extLst>
                    <a:ext uri="{9D8B030D-6E8A-4147-A177-3AD203B41FA5}">
                      <a16:colId xmlns:a16="http://schemas.microsoft.com/office/drawing/2014/main" val="20002"/>
                    </a:ext>
                  </a:extLst>
                </a:gridCol>
                <a:gridCol w="1879600">
                  <a:extLst>
                    <a:ext uri="{9D8B030D-6E8A-4147-A177-3AD203B41FA5}">
                      <a16:colId xmlns:a16="http://schemas.microsoft.com/office/drawing/2014/main" val="20003"/>
                    </a:ext>
                  </a:extLst>
                </a:gridCol>
                <a:gridCol w="2696800">
                  <a:extLst>
                    <a:ext uri="{9D8B030D-6E8A-4147-A177-3AD203B41FA5}">
                      <a16:colId xmlns:a16="http://schemas.microsoft.com/office/drawing/2014/main" val="20004"/>
                    </a:ext>
                  </a:extLst>
                </a:gridCol>
                <a:gridCol w="1769110">
                  <a:extLst>
                    <a:ext uri="{9D8B030D-6E8A-4147-A177-3AD203B41FA5}">
                      <a16:colId xmlns:a16="http://schemas.microsoft.com/office/drawing/2014/main" val="20005"/>
                    </a:ext>
                  </a:extLst>
                </a:gridCol>
                <a:gridCol w="2135536">
                  <a:extLst>
                    <a:ext uri="{9D8B030D-6E8A-4147-A177-3AD203B41FA5}">
                      <a16:colId xmlns:a16="http://schemas.microsoft.com/office/drawing/2014/main" val="20006"/>
                    </a:ext>
                  </a:extLst>
                </a:gridCol>
              </a:tblGrid>
              <a:tr h="1323967">
                <a:tc>
                  <a:txBody>
                    <a:bodyPr/>
                    <a:lstStyle/>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Title of the Paper and authors</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Name of the Journal/Year of publishing</a:t>
                      </a: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 Methodology used</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Scope of the paper</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Limitations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Contributions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032">
                <a:tc>
                  <a:txBody>
                    <a:bodyPr/>
                    <a:lstStyle/>
                    <a:p>
                      <a:pPr algn="l"/>
                      <a:r>
                        <a:rPr lang="en-US" altLang="en-IN" sz="1500" dirty="0">
                          <a:latin typeface="Times New Roman" panose="02020603050405020304" pitchFamily="18" charset="0"/>
                          <a:cs typeface="Times New Roman" panose="02020603050405020304" pitchFamily="18" charset="0"/>
                        </a:rPr>
                        <a:t>6.</a:t>
                      </a:r>
                    </a:p>
                  </a:txBody>
                  <a:tcPr/>
                </a:tc>
                <a:tc>
                  <a:txBody>
                    <a:bodyPr/>
                    <a:lstStyle/>
                    <a:p>
                      <a:pPr algn="ctr"/>
                      <a:r>
                        <a:rPr lang="en-US" sz="1500" dirty="0" err="1">
                          <a:latin typeface="Times New Roman" panose="02020603050405020304" pitchFamily="18" charset="0"/>
                          <a:cs typeface="Times New Roman" panose="02020603050405020304" pitchFamily="18" charset="0"/>
                          <a:sym typeface="+mn-ea"/>
                        </a:rPr>
                        <a:t>LASGRec</a:t>
                      </a:r>
                      <a:r>
                        <a:rPr lang="en-US" sz="1500" dirty="0">
                          <a:latin typeface="Times New Roman" panose="02020603050405020304" pitchFamily="18" charset="0"/>
                          <a:cs typeface="Times New Roman" panose="02020603050405020304" pitchFamily="18" charset="0"/>
                          <a:sym typeface="+mn-ea"/>
                        </a:rPr>
                        <a:t>: A Personalized Recommender Based on Learnable Attribute Sampling and Graph Neural Network</a:t>
                      </a:r>
                      <a:endParaRPr lang="en-US" sz="1500" dirty="0">
                        <a:latin typeface="Times New Roman" panose="02020603050405020304" pitchFamily="18" charset="0"/>
                        <a:cs typeface="Times New Roman" panose="02020603050405020304" pitchFamily="18" charset="0"/>
                      </a:endParaRPr>
                    </a:p>
                    <a:p>
                      <a:pPr algn="ctr"/>
                      <a:endParaRPr lang="en-US" sz="1500" b="1" i="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5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1500" b="1" u="sng" dirty="0">
                          <a:latin typeface="Times New Roman" panose="02020603050405020304" pitchFamily="18" charset="0"/>
                          <a:cs typeface="Times New Roman" panose="02020603050405020304" pitchFamily="18" charset="0"/>
                        </a:rPr>
                        <a:t>Authors</a:t>
                      </a:r>
                    </a:p>
                    <a:p>
                      <a:pPr algn="ctr"/>
                      <a:r>
                        <a:rPr lang="en-IN" sz="1500" dirty="0">
                          <a:latin typeface="Times New Roman" panose="02020603050405020304" pitchFamily="18" charset="0"/>
                          <a:cs typeface="Times New Roman" panose="02020603050405020304" pitchFamily="18" charset="0"/>
                        </a:rPr>
                        <a:t>Yufeng Wang , Member, IEEE, Xun Huang , Jianhua Ma , Senior Member, IEEE,</a:t>
                      </a:r>
                    </a:p>
                    <a:p>
                      <a:pPr algn="ctr"/>
                      <a:r>
                        <a:rPr lang="en-IN" sz="1500" dirty="0">
                          <a:latin typeface="Times New Roman" panose="02020603050405020304" pitchFamily="18" charset="0"/>
                          <a:cs typeface="Times New Roman" panose="02020603050405020304" pitchFamily="18" charset="0"/>
                        </a:rPr>
                        <a:t>and Qun Jin , Senior Member, IEEE</a:t>
                      </a:r>
                    </a:p>
                    <a:p>
                      <a:pPr algn="ctr"/>
                      <a:endParaRPr lang="en-US" altLang="en-IN" sz="1500" dirty="0">
                        <a:latin typeface="Times New Roman" panose="02020603050405020304" pitchFamily="18" charset="0"/>
                        <a:cs typeface="Times New Roman" panose="02020603050405020304" pitchFamily="18" charset="0"/>
                        <a:sym typeface="+mn-ea"/>
                      </a:endParaRPr>
                    </a:p>
                  </a:txBody>
                  <a:tcPr/>
                </a:tc>
                <a:tc>
                  <a:txBody>
                    <a:bodyPr/>
                    <a:lstStyle/>
                    <a:p>
                      <a:pPr algn="ctr"/>
                      <a:r>
                        <a:rPr lang="en-US" sz="1500" dirty="0">
                          <a:latin typeface="Times New Roman" panose="02020603050405020304" pitchFamily="18" charset="0"/>
                          <a:cs typeface="Times New Roman" panose="02020603050405020304" pitchFamily="18" charset="0"/>
                          <a:sym typeface="+mn-ea"/>
                        </a:rPr>
                        <a:t>IEEE</a:t>
                      </a:r>
                      <a:endParaRPr lang="en-US" sz="1500" b="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sym typeface="+mn-ea"/>
                        </a:rPr>
                        <a:t>2023</a:t>
                      </a:r>
                      <a:endParaRPr lang="en-US" sz="1500" dirty="0">
                        <a:latin typeface="Times New Roman" panose="02020603050405020304" pitchFamily="18" charset="0"/>
                        <a:cs typeface="Times New Roman" panose="02020603050405020304" pitchFamily="18" charset="0"/>
                      </a:endParaRPr>
                    </a:p>
                    <a:p>
                      <a:pPr algn="ct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LASGRec, which is based on learnable attribute sampling and a heterogeneous graph neural network (GNN) .</a:t>
                      </a:r>
                    </a:p>
                  </a:txBody>
                  <a:tcPr/>
                </a:tc>
                <a:tc>
                  <a:txBody>
                    <a:bodyPr/>
                    <a:lstStyle/>
                    <a:p>
                      <a:pPr marL="285750" indent="-285750" algn="ct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sym typeface="+mn-ea"/>
                        </a:rPr>
                        <a:t>The evaluations can be conducted to compare LASGRec with other state-of-the-art recommendation schemes, including deep neural network (DNN) and GNN-based approaches, on different datasets and scenarios to gain a deeper understanding of its performance and effectiveness</a:t>
                      </a:r>
                    </a:p>
                  </a:txBody>
                  <a:tcPr/>
                </a:tc>
                <a:tc>
                  <a:txBody>
                    <a:bodyPr/>
                    <a:lstStyle/>
                    <a:p>
                      <a:pPr marL="285750" indent="-285750" algn="ctr">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LASGRec assumes the attributes of items to be static and fixed, which may not hold true in real-world recommender systems working for a long term.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2518</Words>
  <Application>Microsoft Office PowerPoint</Application>
  <PresentationFormat>Widescreen</PresentationFormat>
  <Paragraphs>300</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Times New Roman</vt:lpstr>
      <vt:lpstr>Wingdings</vt:lpstr>
      <vt:lpstr>Office Theme</vt:lpstr>
      <vt:lpstr>1_Office Theme</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Any 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KARNAM AKHIL 20071D5806</dc:creator>
  <cp:lastModifiedBy>adil mohammed</cp:lastModifiedBy>
  <cp:revision>109</cp:revision>
  <dcterms:created xsi:type="dcterms:W3CDTF">2023-04-24T08:53:00Z</dcterms:created>
  <dcterms:modified xsi:type="dcterms:W3CDTF">2024-02-02T19:35:08Z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B8448C82BF974A5CAEDD9BFBF93A9E79_12</vt:lpwstr>
  </property>
  <property fmtid="{D5CDD505-2E9C-101B-9397-08002B2CF9AE}" pid="3" name="KSOProductBuildVer">
    <vt:lpwstr>1033-12.2.0.13306</vt:lpwstr>
  </property>
</Properties>
</file>