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9" r:id="rId4"/>
    <p:sldId id="260" r:id="rId5"/>
    <p:sldId id="266" r:id="rId6"/>
    <p:sldId id="267" r:id="rId7"/>
    <p:sldId id="268" r:id="rId8"/>
    <p:sldId id="269" r:id="rId9"/>
    <p:sldId id="264" r:id="rId10"/>
    <p:sldId id="265" r:id="rId11"/>
    <p:sldId id="263" r:id="rId12"/>
    <p:sldId id="270" r:id="rId13"/>
    <p:sldId id="271" r:id="rId14"/>
    <p:sldId id="261" r:id="rId15"/>
    <p:sldId id="262"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2CCB7D-F83A-4C93-B929-7D32F764C060}"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301154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225996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2152177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0801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448686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CCB7D-F83A-4C93-B929-7D32F764C060}"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71356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CCB7D-F83A-4C93-B929-7D32F764C060}"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4023864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10563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236500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73172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2CCB7D-F83A-4C93-B929-7D32F764C060}"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09264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46328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2CCB7D-F83A-4C93-B929-7D32F764C060}"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331551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CCB7D-F83A-4C93-B929-7D32F764C060}"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210666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CCB7D-F83A-4C93-B929-7D32F764C060}"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89074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11872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CCB7D-F83A-4C93-B929-7D32F764C060}"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08A57E-8F47-4844-A16E-3737382701F5}" type="slidenum">
              <a:rPr lang="en-IN" smtClean="0"/>
              <a:t>‹#›</a:t>
            </a:fld>
            <a:endParaRPr lang="en-IN"/>
          </a:p>
        </p:txBody>
      </p:sp>
    </p:spTree>
    <p:extLst>
      <p:ext uri="{BB962C8B-B14F-4D97-AF65-F5344CB8AC3E}">
        <p14:creationId xmlns:p14="http://schemas.microsoft.com/office/powerpoint/2010/main" val="62144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B2CCB7D-F83A-4C93-B929-7D32F764C060}" type="datetimeFigureOut">
              <a:rPr lang="en-IN" smtClean="0"/>
              <a:t>27-12-2022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308A57E-8F47-4844-A16E-3737382701F5}" type="slidenum">
              <a:rPr lang="en-IN" smtClean="0"/>
              <a:t>‹#›</a:t>
            </a:fld>
            <a:endParaRPr lang="en-IN"/>
          </a:p>
        </p:txBody>
      </p:sp>
    </p:spTree>
    <p:extLst>
      <p:ext uri="{BB962C8B-B14F-4D97-AF65-F5344CB8AC3E}">
        <p14:creationId xmlns:p14="http://schemas.microsoft.com/office/powerpoint/2010/main" val="4200967779"/>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5D36-AE04-4475-A69D-8BCEAE6D036A}"/>
              </a:ext>
            </a:extLst>
          </p:cNvPr>
          <p:cNvSpPr>
            <a:spLocks noGrp="1"/>
          </p:cNvSpPr>
          <p:nvPr>
            <p:ph type="ctrTitle"/>
          </p:nvPr>
        </p:nvSpPr>
        <p:spPr>
          <a:xfrm>
            <a:off x="1524000" y="238125"/>
            <a:ext cx="8934450" cy="1657350"/>
          </a:xfrm>
        </p:spPr>
        <p:txBody>
          <a:bodyPr>
            <a:normAutofit/>
          </a:bodyPr>
          <a:lstStyle/>
          <a:p>
            <a:r>
              <a:rPr lang="en-IN" dirty="0"/>
              <a:t>Bug Tracking System</a:t>
            </a:r>
          </a:p>
        </p:txBody>
      </p:sp>
      <p:sp>
        <p:nvSpPr>
          <p:cNvPr id="3" name="Subtitle 2">
            <a:extLst>
              <a:ext uri="{FF2B5EF4-FFF2-40B4-BE49-F238E27FC236}">
                <a16:creationId xmlns:a16="http://schemas.microsoft.com/office/drawing/2014/main" id="{EF54CD30-1D59-459A-888F-473296CF2284}"/>
              </a:ext>
            </a:extLst>
          </p:cNvPr>
          <p:cNvSpPr>
            <a:spLocks noGrp="1"/>
          </p:cNvSpPr>
          <p:nvPr>
            <p:ph type="subTitle" idx="1"/>
          </p:nvPr>
        </p:nvSpPr>
        <p:spPr>
          <a:xfrm>
            <a:off x="333375" y="1895475"/>
            <a:ext cx="11706225" cy="4657725"/>
          </a:xfrm>
        </p:spPr>
        <p:txBody>
          <a:bodyPr>
            <a:normAutofit fontScale="92500" lnSpcReduction="10000"/>
          </a:bodyPr>
          <a:lstStyle/>
          <a:p>
            <a:r>
              <a:rPr lang="en-IN" dirty="0"/>
              <a:t>						                     					</a:t>
            </a:r>
          </a:p>
          <a:p>
            <a:r>
              <a:rPr lang="en-IN" dirty="0"/>
              <a:t>																		</a:t>
            </a:r>
          </a:p>
          <a:p>
            <a:pPr algn="ctr"/>
            <a:r>
              <a:rPr lang="en-IN" dirty="0"/>
              <a:t>					               Presented By:					</a:t>
            </a:r>
          </a:p>
          <a:p>
            <a:pPr algn="ctr"/>
            <a:r>
              <a:rPr lang="en-IN" dirty="0"/>
              <a:t>                            </a:t>
            </a:r>
            <a:r>
              <a:rPr lang="en-IN" dirty="0" err="1"/>
              <a:t>M.Bindhu</a:t>
            </a:r>
            <a:endParaRPr lang="en-IN" dirty="0"/>
          </a:p>
          <a:p>
            <a:pPr algn="ctr"/>
            <a:r>
              <a:rPr lang="en-IN" dirty="0"/>
              <a:t>	                        </a:t>
            </a:r>
            <a:r>
              <a:rPr lang="en-IN" dirty="0" err="1"/>
              <a:t>B.Sai</a:t>
            </a:r>
            <a:r>
              <a:rPr lang="en-IN" dirty="0"/>
              <a:t> </a:t>
            </a:r>
            <a:r>
              <a:rPr lang="en-IN" dirty="0" err="1"/>
              <a:t>sireesha</a:t>
            </a:r>
            <a:endParaRPr lang="en-IN" dirty="0"/>
          </a:p>
          <a:p>
            <a:pPr algn="ctr"/>
            <a:r>
              <a:rPr lang="en-IN" dirty="0"/>
              <a:t>			             </a:t>
            </a:r>
            <a:r>
              <a:rPr lang="en-IN" dirty="0" err="1"/>
              <a:t>Siraparapu</a:t>
            </a:r>
            <a:r>
              <a:rPr lang="en-IN" dirty="0"/>
              <a:t> </a:t>
            </a:r>
            <a:r>
              <a:rPr lang="en-IN" dirty="0" err="1"/>
              <a:t>rupika</a:t>
            </a:r>
            <a:r>
              <a:rPr lang="en-IN" dirty="0"/>
              <a:t> </a:t>
            </a:r>
            <a:r>
              <a:rPr lang="en-IN" dirty="0" err="1"/>
              <a:t>sri</a:t>
            </a:r>
            <a:endParaRPr lang="en-IN" dirty="0"/>
          </a:p>
          <a:p>
            <a:pPr algn="ctr"/>
            <a:r>
              <a:rPr lang="en-IN" dirty="0"/>
              <a:t>			              Anusha </a:t>
            </a:r>
            <a:r>
              <a:rPr lang="en-IN" dirty="0" err="1"/>
              <a:t>chalapureddi</a:t>
            </a:r>
            <a:endParaRPr lang="en-IN" dirty="0"/>
          </a:p>
          <a:p>
            <a:pPr algn="ctr"/>
            <a:r>
              <a:rPr lang="en-IN" dirty="0"/>
              <a:t>					                  </a:t>
            </a:r>
            <a:r>
              <a:rPr lang="en-IN" dirty="0" err="1"/>
              <a:t>Talabattula</a:t>
            </a:r>
            <a:r>
              <a:rPr lang="en-IN" dirty="0"/>
              <a:t> Sai </a:t>
            </a:r>
            <a:r>
              <a:rPr lang="en-IN" dirty="0" err="1"/>
              <a:t>Santhosini</a:t>
            </a:r>
            <a:r>
              <a:rPr lang="en-IN" dirty="0"/>
              <a:t> </a:t>
            </a:r>
            <a:r>
              <a:rPr lang="en-IN" dirty="0" err="1"/>
              <a:t>Reethika</a:t>
            </a:r>
            <a:endParaRPr lang="en-IN" dirty="0"/>
          </a:p>
          <a:p>
            <a:pPr algn="r"/>
            <a:endParaRPr lang="en-IN" dirty="0"/>
          </a:p>
          <a:p>
            <a:pPr algn="r"/>
            <a:endParaRPr lang="en-IN" dirty="0"/>
          </a:p>
        </p:txBody>
      </p:sp>
      <p:pic>
        <p:nvPicPr>
          <p:cNvPr id="1026" name="Picture 2" descr="Benefits of Using A Bug Tracking Software">
            <a:extLst>
              <a:ext uri="{FF2B5EF4-FFF2-40B4-BE49-F238E27FC236}">
                <a16:creationId xmlns:a16="http://schemas.microsoft.com/office/drawing/2014/main" id="{E3D30073-59CD-4228-8F89-06A625A67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21" y="2243137"/>
            <a:ext cx="5367815" cy="357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10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03D8-C892-4C2C-941B-F5FC7C14656F}"/>
              </a:ext>
            </a:extLst>
          </p:cNvPr>
          <p:cNvSpPr>
            <a:spLocks noGrp="1"/>
          </p:cNvSpPr>
          <p:nvPr>
            <p:ph type="title"/>
          </p:nvPr>
        </p:nvSpPr>
        <p:spPr/>
        <p:txBody>
          <a:bodyPr/>
          <a:lstStyle/>
          <a:p>
            <a:r>
              <a:rPr lang="en-IN" dirty="0"/>
              <a:t>FLOW CHART</a:t>
            </a:r>
          </a:p>
        </p:txBody>
      </p:sp>
      <p:pic>
        <p:nvPicPr>
          <p:cNvPr id="5" name="Content Placeholder 4">
            <a:extLst>
              <a:ext uri="{FF2B5EF4-FFF2-40B4-BE49-F238E27FC236}">
                <a16:creationId xmlns:a16="http://schemas.microsoft.com/office/drawing/2014/main" id="{3107683F-9F56-4E4D-9F77-CBA12BF46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1" y="1333500"/>
            <a:ext cx="9620250" cy="4829175"/>
          </a:xfrm>
        </p:spPr>
      </p:pic>
    </p:spTree>
    <p:extLst>
      <p:ext uri="{BB962C8B-B14F-4D97-AF65-F5344CB8AC3E}">
        <p14:creationId xmlns:p14="http://schemas.microsoft.com/office/powerpoint/2010/main" val="102530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C5E03-3377-4BE7-912A-364E97BC1661}"/>
              </a:ext>
            </a:extLst>
          </p:cNvPr>
          <p:cNvSpPr>
            <a:spLocks noGrp="1"/>
          </p:cNvSpPr>
          <p:nvPr>
            <p:ph type="title"/>
          </p:nvPr>
        </p:nvSpPr>
        <p:spPr/>
        <p:txBody>
          <a:bodyPr/>
          <a:lstStyle/>
          <a:p>
            <a:pPr algn="ctr"/>
            <a:r>
              <a:rPr lang="en-IN" dirty="0">
                <a:solidFill>
                  <a:srgbClr val="00B0F0"/>
                </a:solidFill>
              </a:rPr>
              <a:t>MODULES</a:t>
            </a:r>
          </a:p>
        </p:txBody>
      </p:sp>
      <p:sp>
        <p:nvSpPr>
          <p:cNvPr id="3" name="Content Placeholder 2">
            <a:extLst>
              <a:ext uri="{FF2B5EF4-FFF2-40B4-BE49-F238E27FC236}">
                <a16:creationId xmlns:a16="http://schemas.microsoft.com/office/drawing/2014/main" id="{BE9E7126-A351-49E0-9BD8-A199B1DFC85C}"/>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User login/register</a:t>
            </a:r>
          </a:p>
          <a:p>
            <a:r>
              <a:rPr lang="en-IN" sz="2800" dirty="0">
                <a:latin typeface="Times New Roman" panose="02020603050405020304" pitchFamily="18" charset="0"/>
                <a:cs typeface="Times New Roman" panose="02020603050405020304" pitchFamily="18" charset="0"/>
              </a:rPr>
              <a:t>Project management Module</a:t>
            </a:r>
          </a:p>
          <a:p>
            <a:r>
              <a:rPr lang="en-IN" sz="2800" dirty="0">
                <a:latin typeface="Times New Roman" panose="02020603050405020304" pitchFamily="18" charset="0"/>
                <a:cs typeface="Times New Roman" panose="02020603050405020304" pitchFamily="18" charset="0"/>
              </a:rPr>
              <a:t>Ticket management Module</a:t>
            </a:r>
          </a:p>
          <a:p>
            <a:r>
              <a:rPr lang="en-IN" sz="2800" dirty="0">
                <a:latin typeface="Times New Roman" panose="02020603050405020304" pitchFamily="18" charset="0"/>
                <a:cs typeface="Times New Roman" panose="02020603050405020304" pitchFamily="18" charset="0"/>
              </a:rPr>
              <a:t>Report management Module</a:t>
            </a:r>
          </a:p>
          <a:p>
            <a:r>
              <a:rPr lang="en-IN" sz="2800" dirty="0">
                <a:latin typeface="Times New Roman" panose="02020603050405020304" pitchFamily="18" charset="0"/>
                <a:cs typeface="Times New Roman" panose="02020603050405020304" pitchFamily="18" charset="0"/>
              </a:rPr>
              <a:t>Data validation Module</a:t>
            </a:r>
          </a:p>
        </p:txBody>
      </p:sp>
    </p:spTree>
    <p:extLst>
      <p:ext uri="{BB962C8B-B14F-4D97-AF65-F5344CB8AC3E}">
        <p14:creationId xmlns:p14="http://schemas.microsoft.com/office/powerpoint/2010/main" val="99480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09FF6B-79B7-4CDA-A3AF-DFA6511EFA1A}"/>
              </a:ext>
            </a:extLst>
          </p:cNvPr>
          <p:cNvSpPr>
            <a:spLocks noGrp="1"/>
          </p:cNvSpPr>
          <p:nvPr>
            <p:ph idx="1"/>
          </p:nvPr>
        </p:nvSpPr>
        <p:spPr>
          <a:xfrm>
            <a:off x="838200" y="171450"/>
            <a:ext cx="10515600" cy="6005514"/>
          </a:xfrm>
        </p:spPr>
        <p:txBody>
          <a:bodyPr>
            <a:normAutofit fontScale="92500"/>
          </a:bodyPr>
          <a:lstStyle/>
          <a:p>
            <a:r>
              <a:rPr lang="en-IN" sz="2800" dirty="0">
                <a:latin typeface="Times New Roman" panose="02020603050405020304" pitchFamily="18" charset="0"/>
                <a:cs typeface="Times New Roman" panose="02020603050405020304" pitchFamily="18" charset="0"/>
              </a:rPr>
              <a:t>User Module: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In User module, users/employees can register if they are a new users and then login to the system.</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Users has the entire access to all other modules.</a:t>
            </a:r>
          </a:p>
          <a:p>
            <a:pPr>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Project Management Module: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  project management module</a:t>
            </a:r>
            <a:r>
              <a:rPr lang="en-IN" sz="2800" dirty="0">
                <a:solidFill>
                  <a:schemeClr val="tx1"/>
                </a:solidFill>
                <a:latin typeface="Times New Roman" panose="02020603050405020304" pitchFamily="18" charset="0"/>
                <a:cs typeface="Times New Roman" panose="02020603050405020304" pitchFamily="18" charset="0"/>
              </a:rPr>
              <a:t>, </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Only projects created by login employee can be modified.</a:t>
            </a:r>
            <a:endPar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Ø"/>
            </a:pP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Only projects which do not have any tickets raised can be deleted.</a:t>
            </a:r>
          </a:p>
          <a:p>
            <a:pPr>
              <a:buFont typeface="Wingdings" panose="05000000000000000000" pitchFamily="2" charset="2"/>
              <a:buChar char="Ø"/>
            </a:pPr>
            <a:endParaRPr lang="en-US" sz="2800" kern="50" dirty="0">
              <a:solidFill>
                <a:srgbClr val="000000"/>
              </a:solidFill>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Ticket Management Module:</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 Ticket Management Module, the ticket gets added, closed and modify.</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employee record the each bug report.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72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AC9FDB-7982-4DF1-93B0-5CBDB861254F}"/>
              </a:ext>
            </a:extLst>
          </p:cNvPr>
          <p:cNvSpPr>
            <a:spLocks noGrp="1"/>
          </p:cNvSpPr>
          <p:nvPr>
            <p:ph idx="1"/>
          </p:nvPr>
        </p:nvSpPr>
        <p:spPr>
          <a:xfrm>
            <a:off x="838200" y="542926"/>
            <a:ext cx="10515600" cy="6238874"/>
          </a:xfrm>
        </p:spPr>
        <p:txBody>
          <a:bodyPr>
            <a:normAutofit fontScale="92500"/>
          </a:bodyPr>
          <a:lstStyle/>
          <a:p>
            <a:pPr>
              <a:lnSpc>
                <a:spcPct val="120000"/>
              </a:lnSpc>
            </a:pPr>
            <a:r>
              <a:rPr lang="en-IN" sz="2800" dirty="0">
                <a:latin typeface="Times New Roman" panose="02020603050405020304" pitchFamily="18" charset="0"/>
                <a:cs typeface="Times New Roman" panose="02020603050405020304" pitchFamily="18" charset="0"/>
              </a:rPr>
              <a:t>Report Management Module:</a:t>
            </a:r>
          </a:p>
          <a:p>
            <a:pPr>
              <a:lnSpc>
                <a:spcPct val="120000"/>
              </a:lnSpc>
              <a:buFont typeface="Wingdings" panose="05000000000000000000" pitchFamily="2" charset="2"/>
              <a:buChar char="Ø"/>
            </a:pPr>
            <a:r>
              <a:rPr lang="en-IN"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report mana</a:t>
            </a:r>
            <a:r>
              <a:rPr lang="en-IN" sz="2800" kern="5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gement module,</a:t>
            </a:r>
            <a:r>
              <a:rPr lang="en-US" sz="2800" kern="5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rioritize the list of reports not closed,</a:t>
            </a:r>
            <a:r>
              <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a:t>
            </a:r>
            <a:r>
              <a:rPr lang="en-US" sz="2800" kern="5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rioritize</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list of reports assigned to logged in employee</a:t>
            </a:r>
            <a:r>
              <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a:t>
            </a:r>
            <a:r>
              <a:rPr lang="en-US" sz="2800" kern="5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rioritize</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list of reports created by logged in employee</a:t>
            </a:r>
            <a:r>
              <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and </a:t>
            </a: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quit.</a:t>
            </a:r>
            <a:endParaRPr lang="en-IN"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nSpc>
                <a:spcPct val="120000"/>
              </a:lnSpc>
              <a:buFont typeface="Wingdings" panose="05000000000000000000" pitchFamily="2" charset="2"/>
              <a:buChar char="Ø"/>
            </a:pPr>
            <a:r>
              <a:rPr lang="en-US" sz="2800" kern="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Generate report as per priority of project or projects assigned by logged-in employee.</a:t>
            </a:r>
          </a:p>
          <a:p>
            <a:pPr>
              <a:lnSpc>
                <a:spcPct val="120000"/>
              </a:lnSpc>
            </a:pP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Data Validation module:</a:t>
            </a:r>
          </a:p>
          <a:p>
            <a:pPr>
              <a:lnSpc>
                <a:spcPct val="120000"/>
              </a:lnSpc>
              <a:buFont typeface="Wingdings" panose="05000000000000000000" pitchFamily="2" charset="2"/>
              <a:buChar char="Ø"/>
            </a:pPr>
            <a:r>
              <a:rPr lang="en-US" sz="2800" kern="5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Data validation is the process of verifying and validating data that is collected before it is used.</a:t>
            </a:r>
          </a:p>
          <a:p>
            <a:pPr>
              <a:lnSpc>
                <a:spcPct val="120000"/>
              </a:lnSpc>
              <a:buFont typeface="Wingdings" panose="05000000000000000000" pitchFamily="2" charset="2"/>
              <a:buChar char="Ø"/>
            </a:pP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Data validation is done for user </a:t>
            </a:r>
            <a:r>
              <a:rPr lang="en-US" sz="2800" kern="5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id,user</a:t>
            </a: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800" kern="5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name,password,ticket</a:t>
            </a: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800" kern="50" dirty="0" err="1">
                <a:solidFill>
                  <a:schemeClr val="tx1"/>
                </a:solidFill>
                <a:latin typeface="Times New Roman" panose="02020603050405020304" pitchFamily="18" charset="0"/>
                <a:ea typeface="SimSun" panose="02010600030101010101" pitchFamily="2" charset="-122"/>
                <a:cs typeface="Times New Roman" panose="02020603050405020304" pitchFamily="18" charset="0"/>
              </a:rPr>
              <a:t>id,bug</a:t>
            </a:r>
            <a:r>
              <a:rPr lang="en-US" sz="2800" kern="5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id and project id.</a:t>
            </a:r>
            <a:endParaRPr lang="en-IN" sz="2800" kern="5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359236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3F8B-DCE8-4069-9642-CE4941F0C1C8}"/>
              </a:ext>
            </a:extLst>
          </p:cNvPr>
          <p:cNvSpPr>
            <a:spLocks noGrp="1"/>
          </p:cNvSpPr>
          <p:nvPr>
            <p:ph type="title"/>
          </p:nvPr>
        </p:nvSpPr>
        <p:spPr>
          <a:xfrm>
            <a:off x="838200" y="0"/>
            <a:ext cx="10515600" cy="733425"/>
          </a:xfrm>
        </p:spPr>
        <p:txBody>
          <a:bodyPr>
            <a:normAutofit fontScale="90000"/>
          </a:bodyPr>
          <a:lstStyle/>
          <a:p>
            <a:pPr algn="ctr"/>
            <a:r>
              <a:rPr lang="en-IN" dirty="0"/>
              <a:t>Functional requirements</a:t>
            </a:r>
          </a:p>
        </p:txBody>
      </p:sp>
      <p:sp>
        <p:nvSpPr>
          <p:cNvPr id="3" name="Content Placeholder 2">
            <a:extLst>
              <a:ext uri="{FF2B5EF4-FFF2-40B4-BE49-F238E27FC236}">
                <a16:creationId xmlns:a16="http://schemas.microsoft.com/office/drawing/2014/main" id="{8E78ED60-2250-4D4A-9EEA-475C6E39EDC7}"/>
              </a:ext>
            </a:extLst>
          </p:cNvPr>
          <p:cNvSpPr>
            <a:spLocks noGrp="1"/>
          </p:cNvSpPr>
          <p:nvPr>
            <p:ph idx="1"/>
          </p:nvPr>
        </p:nvSpPr>
        <p:spPr>
          <a:xfrm>
            <a:off x="838200" y="733426"/>
            <a:ext cx="10515600" cy="5838824"/>
          </a:xfrm>
        </p:spPr>
        <p:txBody>
          <a:bodyPr>
            <a:normAutofit/>
          </a:bodyPr>
          <a:lstStyle/>
          <a:p>
            <a:r>
              <a:rPr lang="en-IN" sz="2400" dirty="0">
                <a:latin typeface="Times New Roman" panose="02020603050405020304" pitchFamily="18" charset="0"/>
                <a:cs typeface="Times New Roman" panose="02020603050405020304" pitchFamily="18" charset="0"/>
              </a:rPr>
              <a:t>User:</a:t>
            </a:r>
          </a:p>
          <a:p>
            <a:pPr marL="0" indent="0">
              <a:buNone/>
            </a:pPr>
            <a:r>
              <a:rPr lang="en-IN" sz="2400" dirty="0">
                <a:latin typeface="Times New Roman" panose="02020603050405020304" pitchFamily="18" charset="0"/>
                <a:cs typeface="Times New Roman" panose="02020603050405020304" pitchFamily="18" charset="0"/>
              </a:rPr>
              <a:t>int login(void);</a:t>
            </a:r>
          </a:p>
          <a:p>
            <a:pPr marL="0" indent="0">
              <a:buNone/>
            </a:pPr>
            <a:r>
              <a:rPr lang="en-IN" sz="2400" dirty="0">
                <a:latin typeface="Times New Roman" panose="02020603050405020304" pitchFamily="18" charset="0"/>
                <a:cs typeface="Times New Roman" panose="02020603050405020304" pitchFamily="18" charset="0"/>
              </a:rPr>
              <a:t>void registration();</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bug_menu</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Project management </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addproject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deleteproject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deleteNode</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modifyproject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updateNode</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7639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3C38-CABF-49E2-B9F8-106830946E88}"/>
              </a:ext>
            </a:extLst>
          </p:cNvPr>
          <p:cNvSpPr>
            <a:spLocks noGrp="1"/>
          </p:cNvSpPr>
          <p:nvPr>
            <p:ph type="title"/>
          </p:nvPr>
        </p:nvSpPr>
        <p:spPr>
          <a:xfrm>
            <a:off x="838200" y="0"/>
            <a:ext cx="10515600" cy="581025"/>
          </a:xfrm>
        </p:spPr>
        <p:txBody>
          <a:bodyPr>
            <a:normAutofit fontScale="90000"/>
          </a:bodyPr>
          <a:lstStyle/>
          <a:p>
            <a:pPr algn="ctr"/>
            <a:r>
              <a:rPr lang="en-IN" dirty="0"/>
              <a:t>Functional Requirement</a:t>
            </a:r>
          </a:p>
        </p:txBody>
      </p:sp>
      <p:sp>
        <p:nvSpPr>
          <p:cNvPr id="3" name="Content Placeholder 2">
            <a:extLst>
              <a:ext uri="{FF2B5EF4-FFF2-40B4-BE49-F238E27FC236}">
                <a16:creationId xmlns:a16="http://schemas.microsoft.com/office/drawing/2014/main" id="{35480A76-1C84-468E-A1D0-45CA2D7C86F6}"/>
              </a:ext>
            </a:extLst>
          </p:cNvPr>
          <p:cNvSpPr>
            <a:spLocks noGrp="1"/>
          </p:cNvSpPr>
          <p:nvPr>
            <p:ph idx="1"/>
          </p:nvPr>
        </p:nvSpPr>
        <p:spPr>
          <a:xfrm>
            <a:off x="838200" y="581026"/>
            <a:ext cx="10515600" cy="6076949"/>
          </a:xfrm>
        </p:spPr>
        <p:txBody>
          <a:bodyPr>
            <a:normAutofit/>
          </a:bodyPr>
          <a:lstStyle/>
          <a:p>
            <a:r>
              <a:rPr lang="en-IN" sz="2400" dirty="0">
                <a:latin typeface="Times New Roman" panose="02020603050405020304" pitchFamily="18" charset="0"/>
                <a:cs typeface="Times New Roman" panose="02020603050405020304" pitchFamily="18" charset="0"/>
              </a:rPr>
              <a:t>Ticket Management</a:t>
            </a:r>
          </a:p>
          <a:p>
            <a:pPr marL="0" indent="0">
              <a:buNone/>
            </a:pPr>
            <a:r>
              <a:rPr lang="en-IN" sz="2400" dirty="0" err="1">
                <a:latin typeface="Times New Roman" panose="02020603050405020304" pitchFamily="18" charset="0"/>
                <a:cs typeface="Times New Roman" panose="02020603050405020304" pitchFamily="18" charset="0"/>
              </a:rPr>
              <a:t>addticket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err="1">
                <a:latin typeface="Times New Roman" panose="02020603050405020304" pitchFamily="18" charset="0"/>
                <a:cs typeface="Times New Roman" panose="02020603050405020304" pitchFamily="18" charset="0"/>
              </a:rPr>
              <a:t>displayticket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err="1">
                <a:latin typeface="Times New Roman" panose="02020603050405020304" pitchFamily="18" charset="0"/>
                <a:cs typeface="Times New Roman" panose="02020603050405020304" pitchFamily="18" charset="0"/>
              </a:rPr>
              <a:t>closeticket</a:t>
            </a:r>
            <a:r>
              <a:rPr lang="en-IN" sz="2400" dirty="0">
                <a:latin typeface="Times New Roman" panose="02020603050405020304" pitchFamily="18" charset="0"/>
                <a:cs typeface="Times New Roman" panose="02020603050405020304" pitchFamily="18" charset="0"/>
              </a:rPr>
              <a:t>(void);</a:t>
            </a:r>
          </a:p>
          <a:p>
            <a:pPr marL="0" indent="0">
              <a:buNone/>
            </a:pPr>
            <a:r>
              <a:rPr lang="en-IN" sz="2400" dirty="0" err="1">
                <a:latin typeface="Times New Roman" panose="02020603050405020304" pitchFamily="18" charset="0"/>
                <a:cs typeface="Times New Roman" panose="02020603050405020304" pitchFamily="18" charset="0"/>
              </a:rPr>
              <a:t>filebug</a:t>
            </a:r>
            <a:r>
              <a:rPr lang="en-IN" sz="2400" dirty="0">
                <a:latin typeface="Times New Roman" panose="02020603050405020304" pitchFamily="18" charset="0"/>
                <a:cs typeface="Times New Roman" panose="02020603050405020304" pitchFamily="18" charset="0"/>
              </a:rPr>
              <a:t>(int);</a:t>
            </a:r>
          </a:p>
          <a:p>
            <a:pPr marL="0" indent="0">
              <a:buNone/>
            </a:pPr>
            <a:r>
              <a:rPr lang="en-IN" sz="2400" dirty="0" err="1">
                <a:latin typeface="Times New Roman" panose="02020603050405020304" pitchFamily="18" charset="0"/>
                <a:cs typeface="Times New Roman" panose="02020603050405020304" pitchFamily="18" charset="0"/>
              </a:rPr>
              <a:t>changestatus</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report();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Report management</a:t>
            </a:r>
          </a:p>
          <a:p>
            <a:pPr marL="0" indent="0">
              <a:buNone/>
            </a:pPr>
            <a:r>
              <a:rPr lang="en-IN" sz="2400" dirty="0">
                <a:latin typeface="Times New Roman" panose="02020603050405020304" pitchFamily="18" charset="0"/>
                <a:cs typeface="Times New Roman" panose="02020603050405020304" pitchFamily="18" charset="0"/>
              </a:rPr>
              <a:t>void </a:t>
            </a:r>
            <a:r>
              <a:rPr lang="en-IN" sz="2400" dirty="0" err="1">
                <a:latin typeface="Times New Roman" panose="02020603050405020304" pitchFamily="18" charset="0"/>
                <a:cs typeface="Times New Roman" panose="02020603050405020304" pitchFamily="18" charset="0"/>
              </a:rPr>
              <a:t>openReports</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void assigned(int </a:t>
            </a:r>
            <a:r>
              <a:rPr lang="en-IN" sz="2400" dirty="0" err="1">
                <a:latin typeface="Times New Roman" panose="02020603050405020304" pitchFamily="18" charset="0"/>
                <a:cs typeface="Times New Roman" panose="02020603050405020304" pitchFamily="18" charset="0"/>
              </a:rPr>
              <a:t>eid</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void created();</a:t>
            </a: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194390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9F4A-ADA6-4243-BCDC-772FA4EDE5E4}"/>
              </a:ext>
            </a:extLst>
          </p:cNvPr>
          <p:cNvSpPr>
            <a:spLocks noGrp="1"/>
          </p:cNvSpPr>
          <p:nvPr>
            <p:ph type="title"/>
          </p:nvPr>
        </p:nvSpPr>
        <p:spPr/>
        <p:txBody>
          <a:bodyPr/>
          <a:lstStyle/>
          <a:p>
            <a:pPr algn="ctr"/>
            <a:r>
              <a:rPr lang="en-IN" dirty="0"/>
              <a:t>TOOLS USED</a:t>
            </a:r>
          </a:p>
        </p:txBody>
      </p:sp>
      <p:sp>
        <p:nvSpPr>
          <p:cNvPr id="3" name="Content Placeholder 2">
            <a:extLst>
              <a:ext uri="{FF2B5EF4-FFF2-40B4-BE49-F238E27FC236}">
                <a16:creationId xmlns:a16="http://schemas.microsoft.com/office/drawing/2014/main" id="{1AF2E568-6A0A-4B89-87E7-078AE156BC45}"/>
              </a:ext>
            </a:extLst>
          </p:cNvPr>
          <p:cNvSpPr>
            <a:spLocks noGrp="1"/>
          </p:cNvSpPr>
          <p:nvPr>
            <p:ph idx="1"/>
          </p:nvPr>
        </p:nvSpPr>
        <p:spPr/>
        <p:txBody>
          <a:bodyPr/>
          <a:lstStyle/>
          <a:p>
            <a:r>
              <a:rPr lang="en-IN" dirty="0"/>
              <a:t>GCC</a:t>
            </a:r>
          </a:p>
          <a:p>
            <a:r>
              <a:rPr lang="en-IN" dirty="0"/>
              <a:t>Make file</a:t>
            </a:r>
          </a:p>
          <a:p>
            <a:r>
              <a:rPr lang="en-IN" dirty="0"/>
              <a:t>Vim editor</a:t>
            </a:r>
          </a:p>
        </p:txBody>
      </p:sp>
    </p:spTree>
    <p:extLst>
      <p:ext uri="{BB962C8B-B14F-4D97-AF65-F5344CB8AC3E}">
        <p14:creationId xmlns:p14="http://schemas.microsoft.com/office/powerpoint/2010/main" val="75793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1009-F07D-4704-9BED-0FA3664C3967}"/>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5369F167-3F21-43FC-9127-AFE506154ABD}"/>
              </a:ext>
            </a:extLst>
          </p:cNvPr>
          <p:cNvSpPr>
            <a:spLocks noGrp="1"/>
          </p:cNvSpPr>
          <p:nvPr>
            <p:ph idx="1"/>
          </p:nvPr>
        </p:nvSpPr>
        <p:spPr/>
        <p:txBody>
          <a:bodyPr/>
          <a:lstStyle/>
          <a:p>
            <a:r>
              <a:rPr lang="en-IN" dirty="0"/>
              <a:t>Bug Tracking System helps to detect and manage the bugs in software products effectively.</a:t>
            </a:r>
          </a:p>
          <a:p>
            <a:r>
              <a:rPr lang="en-IN" dirty="0"/>
              <a:t>Bug Tracking System can be used to track the bugs in the project modules and assist in troubleshooting errors for testing and for development processes.</a:t>
            </a:r>
          </a:p>
          <a:p>
            <a:r>
              <a:rPr lang="en-IN" dirty="0"/>
              <a:t>It highly avoids all sources of delay in bugs reporting level within the project modules in the software industry. As application is deployed in a company </a:t>
            </a:r>
            <a:r>
              <a:rPr lang="en-IN" dirty="0" err="1"/>
              <a:t>server,it</a:t>
            </a:r>
            <a:r>
              <a:rPr lang="en-IN" dirty="0"/>
              <a:t> is much more secure.</a:t>
            </a:r>
          </a:p>
        </p:txBody>
      </p:sp>
    </p:spTree>
    <p:extLst>
      <p:ext uri="{BB962C8B-B14F-4D97-AF65-F5344CB8AC3E}">
        <p14:creationId xmlns:p14="http://schemas.microsoft.com/office/powerpoint/2010/main" val="156346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30" name="Picture 6" descr="Thank You Presentation Slide PowerPoint Template | SlideUpLift">
            <a:extLst>
              <a:ext uri="{FF2B5EF4-FFF2-40B4-BE49-F238E27FC236}">
                <a16:creationId xmlns:a16="http://schemas.microsoft.com/office/drawing/2014/main" id="{A8F31787-D218-41B0-9850-EDB59919CD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5" r="1" b="30550"/>
          <a:stretch/>
        </p:blipFill>
        <p:spPr bwMode="auto">
          <a:xfrm>
            <a:off x="2009086" y="1341119"/>
            <a:ext cx="8272834" cy="422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330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6182-9CDE-464A-9E8A-599B51D44619}"/>
              </a:ext>
            </a:extLst>
          </p:cNvPr>
          <p:cNvSpPr>
            <a:spLocks noGrp="1"/>
          </p:cNvSpPr>
          <p:nvPr>
            <p:ph type="ctrTitle"/>
          </p:nvPr>
        </p:nvSpPr>
        <p:spPr>
          <a:xfrm>
            <a:off x="831850" y="457200"/>
            <a:ext cx="10515600" cy="1038225"/>
          </a:xfrm>
        </p:spPr>
        <p:txBody>
          <a:bodyPr>
            <a:normAutofit fontScale="90000"/>
          </a:bodyPr>
          <a:lstStyle/>
          <a:p>
            <a:r>
              <a:rPr lang="en-IN" dirty="0"/>
              <a:t>Contents:</a:t>
            </a:r>
          </a:p>
        </p:txBody>
      </p:sp>
      <p:sp>
        <p:nvSpPr>
          <p:cNvPr id="3" name="Text Placeholder 2">
            <a:extLst>
              <a:ext uri="{FF2B5EF4-FFF2-40B4-BE49-F238E27FC236}">
                <a16:creationId xmlns:a16="http://schemas.microsoft.com/office/drawing/2014/main" id="{D09D47AA-3A84-42DE-9111-84384AB61DDE}"/>
              </a:ext>
            </a:extLst>
          </p:cNvPr>
          <p:cNvSpPr>
            <a:spLocks noGrp="1"/>
          </p:cNvSpPr>
          <p:nvPr>
            <p:ph type="subTitle" idx="1"/>
          </p:nvPr>
        </p:nvSpPr>
        <p:spPr>
          <a:xfrm>
            <a:off x="812800" y="1495425"/>
            <a:ext cx="10515600" cy="5105399"/>
          </a:xfrm>
        </p:spPr>
        <p:txBody>
          <a:bodyPr>
            <a:normAutofit fontScale="55000" lnSpcReduction="20000"/>
          </a:bodyPr>
          <a:lstStyle/>
          <a:p>
            <a:pPr marL="342900" indent="-342900">
              <a:buFont typeface="Arial" panose="020B0604020202020204" pitchFamily="34" charset="0"/>
              <a:buChar char="•"/>
            </a:pPr>
            <a:r>
              <a:rPr lang="en-IN" dirty="0">
                <a:solidFill>
                  <a:schemeClr val="tx1"/>
                </a:solidFill>
              </a:rPr>
              <a:t>Abstract</a:t>
            </a:r>
          </a:p>
          <a:p>
            <a:pPr marL="342900" indent="-342900">
              <a:buFont typeface="Arial" panose="020B0604020202020204" pitchFamily="34" charset="0"/>
              <a:buChar char="•"/>
            </a:pPr>
            <a:r>
              <a:rPr lang="en-IN" dirty="0">
                <a:solidFill>
                  <a:schemeClr val="tx1"/>
                </a:solidFill>
              </a:rPr>
              <a:t>Introduction</a:t>
            </a:r>
          </a:p>
          <a:p>
            <a:pPr marL="342900" indent="-342900">
              <a:buFont typeface="Arial" panose="020B0604020202020204" pitchFamily="34" charset="0"/>
              <a:buChar char="•"/>
            </a:pPr>
            <a:r>
              <a:rPr lang="en-IN" dirty="0">
                <a:solidFill>
                  <a:schemeClr val="tx1"/>
                </a:solidFill>
              </a:rPr>
              <a:t>Requirements</a:t>
            </a:r>
          </a:p>
          <a:p>
            <a:pPr marL="342900" indent="-342900">
              <a:buFont typeface="Arial" panose="020B0604020202020204" pitchFamily="34" charset="0"/>
              <a:buChar char="•"/>
            </a:pPr>
            <a:r>
              <a:rPr lang="en-IN" dirty="0">
                <a:solidFill>
                  <a:schemeClr val="tx1"/>
                </a:solidFill>
              </a:rPr>
              <a:t>Problem statement</a:t>
            </a:r>
          </a:p>
          <a:p>
            <a:pPr marL="342900" indent="-342900">
              <a:buFont typeface="Arial" panose="020B0604020202020204" pitchFamily="34" charset="0"/>
              <a:buChar char="•"/>
            </a:pPr>
            <a:r>
              <a:rPr lang="en-IN" dirty="0">
                <a:solidFill>
                  <a:schemeClr val="tx1"/>
                </a:solidFill>
              </a:rPr>
              <a:t>Functional Specification</a:t>
            </a:r>
          </a:p>
          <a:p>
            <a:pPr marL="342900" indent="-342900">
              <a:buFont typeface="Arial" panose="020B0604020202020204" pitchFamily="34" charset="0"/>
              <a:buChar char="•"/>
            </a:pPr>
            <a:r>
              <a:rPr lang="en-IN" dirty="0">
                <a:solidFill>
                  <a:schemeClr val="tx1"/>
                </a:solidFill>
              </a:rPr>
              <a:t>Technical Specification</a:t>
            </a:r>
          </a:p>
          <a:p>
            <a:pPr marL="342900" indent="-342900">
              <a:buFont typeface="Arial" panose="020B0604020202020204" pitchFamily="34" charset="0"/>
              <a:buChar char="•"/>
            </a:pPr>
            <a:r>
              <a:rPr lang="en-IN" dirty="0">
                <a:solidFill>
                  <a:schemeClr val="tx1"/>
                </a:solidFill>
              </a:rPr>
              <a:t>E-R Diagram</a:t>
            </a:r>
          </a:p>
          <a:p>
            <a:pPr marL="342900" indent="-342900">
              <a:buFont typeface="Arial" panose="020B0604020202020204" pitchFamily="34" charset="0"/>
              <a:buChar char="•"/>
            </a:pPr>
            <a:r>
              <a:rPr lang="en-IN" dirty="0">
                <a:solidFill>
                  <a:schemeClr val="tx1"/>
                </a:solidFill>
              </a:rPr>
              <a:t>Modules</a:t>
            </a:r>
          </a:p>
          <a:p>
            <a:pPr marL="342900" indent="-342900">
              <a:buFont typeface="Arial" panose="020B0604020202020204" pitchFamily="34" charset="0"/>
              <a:buChar char="•"/>
            </a:pPr>
            <a:r>
              <a:rPr lang="en-IN" dirty="0">
                <a:solidFill>
                  <a:schemeClr val="tx1"/>
                </a:solidFill>
              </a:rPr>
              <a:t>User Module</a:t>
            </a:r>
          </a:p>
          <a:p>
            <a:pPr marL="342900" indent="-342900">
              <a:buFont typeface="Arial" panose="020B0604020202020204" pitchFamily="34" charset="0"/>
              <a:buChar char="•"/>
            </a:pPr>
            <a:r>
              <a:rPr lang="en-IN" dirty="0">
                <a:solidFill>
                  <a:schemeClr val="tx1"/>
                </a:solidFill>
              </a:rPr>
              <a:t>Project Management Module</a:t>
            </a:r>
          </a:p>
          <a:p>
            <a:pPr marL="342900" indent="-342900">
              <a:buFont typeface="Arial" panose="020B0604020202020204" pitchFamily="34" charset="0"/>
              <a:buChar char="•"/>
            </a:pPr>
            <a:r>
              <a:rPr lang="en-IN" dirty="0">
                <a:solidFill>
                  <a:schemeClr val="tx1"/>
                </a:solidFill>
              </a:rPr>
              <a:t>Ticket Management Module</a:t>
            </a:r>
          </a:p>
          <a:p>
            <a:pPr marL="342900" indent="-342900">
              <a:buFont typeface="Arial" panose="020B0604020202020204" pitchFamily="34" charset="0"/>
              <a:buChar char="•"/>
            </a:pPr>
            <a:r>
              <a:rPr lang="en-IN" dirty="0">
                <a:solidFill>
                  <a:schemeClr val="tx1"/>
                </a:solidFill>
              </a:rPr>
              <a:t>Report Management Module</a:t>
            </a:r>
          </a:p>
          <a:p>
            <a:pPr marL="342900" indent="-342900">
              <a:buFont typeface="Arial" panose="020B0604020202020204" pitchFamily="34" charset="0"/>
              <a:buChar char="•"/>
            </a:pPr>
            <a:r>
              <a:rPr lang="en-IN" dirty="0">
                <a:solidFill>
                  <a:schemeClr val="tx1"/>
                </a:solidFill>
              </a:rPr>
              <a:t>Data validation Module</a:t>
            </a:r>
          </a:p>
          <a:p>
            <a:pPr marL="342900" indent="-342900">
              <a:buFont typeface="Arial" panose="020B0604020202020204" pitchFamily="34" charset="0"/>
              <a:buChar char="•"/>
            </a:pPr>
            <a:r>
              <a:rPr lang="en-IN" dirty="0">
                <a:solidFill>
                  <a:schemeClr val="tx1"/>
                </a:solidFill>
              </a:rPr>
              <a:t>Functional Requirements</a:t>
            </a:r>
          </a:p>
          <a:p>
            <a:pPr marL="342900" indent="-342900">
              <a:buFont typeface="Arial" panose="020B0604020202020204" pitchFamily="34" charset="0"/>
              <a:buChar char="•"/>
            </a:pPr>
            <a:r>
              <a:rPr lang="en-IN" dirty="0">
                <a:solidFill>
                  <a:schemeClr val="tx1"/>
                </a:solidFill>
              </a:rPr>
              <a:t>Tools Used</a:t>
            </a:r>
          </a:p>
          <a:p>
            <a:pPr marL="342900" indent="-342900">
              <a:buFont typeface="Arial" panose="020B0604020202020204" pitchFamily="34" charset="0"/>
              <a:buChar char="•"/>
            </a:pPr>
            <a:r>
              <a:rPr lang="en-IN" dirty="0">
                <a:solidFill>
                  <a:schemeClr val="tx1"/>
                </a:solidFill>
              </a:rPr>
              <a:t>Conclusion</a:t>
            </a:r>
          </a:p>
        </p:txBody>
      </p:sp>
    </p:spTree>
    <p:extLst>
      <p:ext uri="{BB962C8B-B14F-4D97-AF65-F5344CB8AC3E}">
        <p14:creationId xmlns:p14="http://schemas.microsoft.com/office/powerpoint/2010/main" val="347535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8772-0757-44BA-A013-195FE8CA4A08}"/>
              </a:ext>
            </a:extLst>
          </p:cNvPr>
          <p:cNvSpPr>
            <a:spLocks noGrp="1"/>
          </p:cNvSpPr>
          <p:nvPr>
            <p:ph type="ctrTitle"/>
          </p:nvPr>
        </p:nvSpPr>
        <p:spPr>
          <a:xfrm>
            <a:off x="1371600" y="400050"/>
            <a:ext cx="9144000" cy="895350"/>
          </a:xfrm>
        </p:spPr>
        <p:txBody>
          <a:bodyPr>
            <a:normAutofit/>
          </a:bodyPr>
          <a:lstStyle/>
          <a:p>
            <a:pPr algn="ctr"/>
            <a:r>
              <a:rPr lang="en-IN" sz="4400" dirty="0">
                <a:solidFill>
                  <a:srgbClr val="00B0F0"/>
                </a:solidFill>
              </a:rPr>
              <a:t>ABSTRACT:</a:t>
            </a:r>
          </a:p>
        </p:txBody>
      </p:sp>
      <p:sp>
        <p:nvSpPr>
          <p:cNvPr id="3" name="Subtitle 2">
            <a:extLst>
              <a:ext uri="{FF2B5EF4-FFF2-40B4-BE49-F238E27FC236}">
                <a16:creationId xmlns:a16="http://schemas.microsoft.com/office/drawing/2014/main" id="{76174FBC-D245-4D4D-BE0E-2425FFE3BBD6}"/>
              </a:ext>
            </a:extLst>
          </p:cNvPr>
          <p:cNvSpPr>
            <a:spLocks noGrp="1"/>
          </p:cNvSpPr>
          <p:nvPr>
            <p:ph type="subTitle" idx="1"/>
          </p:nvPr>
        </p:nvSpPr>
        <p:spPr>
          <a:xfrm>
            <a:off x="1524000" y="995680"/>
            <a:ext cx="10487026" cy="5862320"/>
          </a:xfrm>
        </p:spPr>
        <p:txBody>
          <a:bodyPr>
            <a:normAutofit fontScale="92500" lnSpcReduction="10000"/>
          </a:bodyPr>
          <a:lstStyle/>
          <a:p>
            <a:pPr algn="l">
              <a:lnSpc>
                <a:spcPct val="120000"/>
              </a:lnSpc>
            </a:pPr>
            <a:r>
              <a:rPr lang="en-IN" dirty="0"/>
              <a:t>		</a:t>
            </a:r>
            <a:r>
              <a:rPr lang="en-IN" dirty="0">
                <a:latin typeface="Times New Roman" panose="02020603050405020304" pitchFamily="18" charset="0"/>
                <a:cs typeface="Times New Roman" panose="02020603050405020304" pitchFamily="18" charset="0"/>
              </a:rPr>
              <a:t>For many years Bug Tracking mechanism is employed only in some of the large development houses. Most of the others never bothered with bug tracking at all and instead simply relied on shared lists and email to monitor the status of defects.</a:t>
            </a:r>
          </a:p>
          <a:p>
            <a:pPr algn="l">
              <a:lnSpc>
                <a:spcPct val="120000"/>
              </a:lnSpc>
            </a:pPr>
            <a:r>
              <a:rPr lang="en-IN" dirty="0">
                <a:latin typeface="Times New Roman" panose="02020603050405020304" pitchFamily="18" charset="0"/>
                <a:cs typeface="Times New Roman" panose="02020603050405020304" pitchFamily="18" charset="0"/>
              </a:rPr>
              <a:t>		Bug Tracking System can be used for logging defects against an application/module ,assigning defects to individuals and tracking the defects to resolution.</a:t>
            </a:r>
          </a:p>
          <a:p>
            <a:pPr algn="l">
              <a:lnSpc>
                <a:spcPct val="120000"/>
              </a:lnSpc>
            </a:pPr>
            <a:r>
              <a:rPr lang="en-IN" dirty="0">
                <a:latin typeface="Times New Roman" panose="02020603050405020304" pitchFamily="18" charset="0"/>
                <a:cs typeface="Times New Roman" panose="02020603050405020304" pitchFamily="18" charset="0"/>
              </a:rPr>
              <a:t>	Nowadays, when project are so extensive defects or bugs have been existed as a problem in the system and they are normally inevitable in software development. A bug could be in either a program’s source code or it’s design. </a:t>
            </a:r>
          </a:p>
        </p:txBody>
      </p:sp>
    </p:spTree>
    <p:extLst>
      <p:ext uri="{BB962C8B-B14F-4D97-AF65-F5344CB8AC3E}">
        <p14:creationId xmlns:p14="http://schemas.microsoft.com/office/powerpoint/2010/main" val="102008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051F-A9E9-416F-B749-F6961B45113F}"/>
              </a:ext>
            </a:extLst>
          </p:cNvPr>
          <p:cNvSpPr>
            <a:spLocks noGrp="1"/>
          </p:cNvSpPr>
          <p:nvPr>
            <p:ph type="title"/>
          </p:nvPr>
        </p:nvSpPr>
        <p:spPr/>
        <p:txBody>
          <a:bodyPr>
            <a:normAutofit/>
          </a:bodyPr>
          <a:lstStyle/>
          <a:p>
            <a:pPr algn="ctr"/>
            <a:r>
              <a:rPr lang="en-IN" sz="4000" dirty="0">
                <a:solidFill>
                  <a:srgbClr val="00B0F0"/>
                </a:solidFill>
              </a:rPr>
              <a:t>INTRODUCTION</a:t>
            </a:r>
          </a:p>
        </p:txBody>
      </p:sp>
      <p:sp>
        <p:nvSpPr>
          <p:cNvPr id="3" name="Content Placeholder 2">
            <a:extLst>
              <a:ext uri="{FF2B5EF4-FFF2-40B4-BE49-F238E27FC236}">
                <a16:creationId xmlns:a16="http://schemas.microsoft.com/office/drawing/2014/main" id="{18BD5973-2554-40FE-B8C5-F5162ACBE634}"/>
              </a:ext>
            </a:extLst>
          </p:cNvPr>
          <p:cNvSpPr>
            <a:spLocks noGrp="1"/>
          </p:cNvSpPr>
          <p:nvPr>
            <p:ph idx="1"/>
          </p:nvPr>
        </p:nvSpPr>
        <p:spPr/>
        <p:txBody>
          <a:bodyPr>
            <a:noAutofit/>
          </a:bodyPr>
          <a:lstStyle/>
          <a:p>
            <a:r>
              <a:rPr lang="en-IN" dirty="0">
                <a:latin typeface="Times New Roman" panose="02020603050405020304" pitchFamily="18" charset="0"/>
                <a:cs typeface="Times New Roman" panose="02020603050405020304" pitchFamily="18" charset="0"/>
              </a:rPr>
              <a:t>Bug Tracking System is a web-based application that is designed to help quality assurance and programmers keep track of reported software bugs in their work. It may be regarded as a sort of issue tracking system.</a:t>
            </a:r>
          </a:p>
          <a:p>
            <a:r>
              <a:rPr lang="en-IN" dirty="0">
                <a:latin typeface="Times New Roman" panose="02020603050405020304" pitchFamily="18" charset="0"/>
                <a:cs typeface="Times New Roman" panose="02020603050405020304" pitchFamily="18" charset="0"/>
              </a:rPr>
              <a:t>Bugs will be assigned to a person with a bug ID, Project ID.</a:t>
            </a:r>
          </a:p>
          <a:p>
            <a:r>
              <a:rPr lang="en-IN" dirty="0">
                <a:latin typeface="Times New Roman" panose="02020603050405020304" pitchFamily="18" charset="0"/>
                <a:cs typeface="Times New Roman" panose="02020603050405020304" pitchFamily="18" charset="0"/>
              </a:rPr>
              <a:t>Bug Tracking System is to test the application for the bugs and report it to the project manager and developer.</a:t>
            </a:r>
          </a:p>
          <a:p>
            <a:r>
              <a:rPr lang="en-IN" dirty="0">
                <a:latin typeface="Times New Roman" panose="02020603050405020304" pitchFamily="18" charset="0"/>
                <a:cs typeface="Times New Roman" panose="02020603050405020304" pitchFamily="18" charset="0"/>
              </a:rPr>
              <a:t>The main intention behind the Bug Tracking System is that to track bugs and report them.</a:t>
            </a:r>
          </a:p>
        </p:txBody>
      </p:sp>
    </p:spTree>
    <p:extLst>
      <p:ext uri="{BB962C8B-B14F-4D97-AF65-F5344CB8AC3E}">
        <p14:creationId xmlns:p14="http://schemas.microsoft.com/office/powerpoint/2010/main" val="60802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6BA1-6ED1-48E2-B9EF-28E9FEC7F4ED}"/>
              </a:ext>
            </a:extLst>
          </p:cNvPr>
          <p:cNvSpPr>
            <a:spLocks noGrp="1"/>
          </p:cNvSpPr>
          <p:nvPr>
            <p:ph type="title"/>
          </p:nvPr>
        </p:nvSpPr>
        <p:spPr/>
        <p:txBody>
          <a:bodyPr/>
          <a:lstStyle/>
          <a:p>
            <a:pPr algn="ctr"/>
            <a:r>
              <a:rPr lang="en-IN" dirty="0">
                <a:solidFill>
                  <a:srgbClr val="00B0F0"/>
                </a:solidFill>
              </a:rPr>
              <a:t>REQUIREMENTS</a:t>
            </a:r>
          </a:p>
        </p:txBody>
      </p:sp>
      <p:sp>
        <p:nvSpPr>
          <p:cNvPr id="3" name="Content Placeholder 2">
            <a:extLst>
              <a:ext uri="{FF2B5EF4-FFF2-40B4-BE49-F238E27FC236}">
                <a16:creationId xmlns:a16="http://schemas.microsoft.com/office/drawing/2014/main" id="{62474E00-0F61-4B66-8E82-E7DFB1FA430A}"/>
              </a:ext>
            </a:extLst>
          </p:cNvPr>
          <p:cNvSpPr>
            <a:spLocks noGrp="1"/>
          </p:cNvSpPr>
          <p:nvPr>
            <p:ph idx="1"/>
          </p:nvPr>
        </p:nvSpPr>
        <p:spPr/>
        <p:txBody>
          <a:bodyPr/>
          <a:lstStyle/>
          <a:p>
            <a:r>
              <a:rPr lang="en-IN" dirty="0"/>
              <a:t>Problem Statement</a:t>
            </a:r>
          </a:p>
          <a:p>
            <a:r>
              <a:rPr lang="en-IN" dirty="0"/>
              <a:t>Functional Specifications</a:t>
            </a:r>
          </a:p>
          <a:p>
            <a:r>
              <a:rPr lang="en-IN" dirty="0"/>
              <a:t>Technical Specifications</a:t>
            </a:r>
          </a:p>
        </p:txBody>
      </p:sp>
    </p:spTree>
    <p:extLst>
      <p:ext uri="{BB962C8B-B14F-4D97-AF65-F5344CB8AC3E}">
        <p14:creationId xmlns:p14="http://schemas.microsoft.com/office/powerpoint/2010/main" val="409160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EBFC-B053-4E35-ABC2-74E8A7B358A1}"/>
              </a:ext>
            </a:extLst>
          </p:cNvPr>
          <p:cNvSpPr>
            <a:spLocks noGrp="1"/>
          </p:cNvSpPr>
          <p:nvPr>
            <p:ph type="title"/>
          </p:nvPr>
        </p:nvSpPr>
        <p:spPr/>
        <p:txBody>
          <a:bodyPr>
            <a:normAutofit/>
          </a:bodyPr>
          <a:lstStyle/>
          <a:p>
            <a:pPr algn="ctr"/>
            <a:r>
              <a:rPr lang="en-IN" sz="4000" dirty="0">
                <a:solidFill>
                  <a:srgbClr val="00B0F0"/>
                </a:solidFill>
                <a:latin typeface="+mn-lt"/>
              </a:rPr>
              <a:t>PROBLEM STATEMENT</a:t>
            </a:r>
          </a:p>
        </p:txBody>
      </p:sp>
      <p:sp>
        <p:nvSpPr>
          <p:cNvPr id="3" name="Content Placeholder 2">
            <a:extLst>
              <a:ext uri="{FF2B5EF4-FFF2-40B4-BE49-F238E27FC236}">
                <a16:creationId xmlns:a16="http://schemas.microsoft.com/office/drawing/2014/main" id="{9DD32165-EF55-4BC6-8169-B58BF266A0F8}"/>
              </a:ext>
            </a:extLst>
          </p:cNvPr>
          <p:cNvSpPr>
            <a:spLocks noGrp="1"/>
          </p:cNvSpPr>
          <p:nvPr>
            <p:ph idx="1"/>
          </p:nvPr>
        </p:nvSpPr>
        <p:spPr>
          <a:xfrm>
            <a:off x="838200" y="1844675"/>
            <a:ext cx="10515600" cy="4351338"/>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bug tracking system is a software application that is designed to help quality assurance and programmers keep track of reported software bugs in their work.</a:t>
            </a:r>
          </a:p>
          <a:p>
            <a:pPr marL="0" indent="0">
              <a:lnSpc>
                <a:spcPct val="150000"/>
              </a:lnSpc>
              <a:buNone/>
            </a:pPr>
            <a:r>
              <a:rPr lang="en-IN" sz="2800" dirty="0">
                <a:latin typeface="Times New Roman" panose="02020603050405020304" pitchFamily="18" charset="0"/>
                <a:cs typeface="Times New Roman" panose="02020603050405020304" pitchFamily="18" charset="0"/>
              </a:rPr>
              <a:t>● The purpose of the Bug Tracking System is to test the application for the bugs and report it to the project manager and developer.</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196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306D-5333-4B3A-9E2C-CB3D082EF77F}"/>
              </a:ext>
            </a:extLst>
          </p:cNvPr>
          <p:cNvSpPr>
            <a:spLocks noGrp="1"/>
          </p:cNvSpPr>
          <p:nvPr>
            <p:ph type="title"/>
          </p:nvPr>
        </p:nvSpPr>
        <p:spPr/>
        <p:txBody>
          <a:bodyPr/>
          <a:lstStyle/>
          <a:p>
            <a:pPr algn="ctr"/>
            <a:r>
              <a:rPr lang="en-IN" dirty="0">
                <a:solidFill>
                  <a:srgbClr val="00B0F0"/>
                </a:solidFill>
              </a:rPr>
              <a:t>FUNCTIONAL SPECIFICATION</a:t>
            </a:r>
          </a:p>
        </p:txBody>
      </p:sp>
      <p:sp>
        <p:nvSpPr>
          <p:cNvPr id="3" name="Content Placeholder 2">
            <a:extLst>
              <a:ext uri="{FF2B5EF4-FFF2-40B4-BE49-F238E27FC236}">
                <a16:creationId xmlns:a16="http://schemas.microsoft.com/office/drawing/2014/main" id="{04F8FBA9-9A08-4655-89AC-EDF9F594ADFB}"/>
              </a:ext>
            </a:extLst>
          </p:cNvPr>
          <p:cNvSpPr>
            <a:spLocks noGrp="1"/>
          </p:cNvSpPr>
          <p:nvPr>
            <p:ph idx="1"/>
          </p:nvPr>
        </p:nvSpPr>
        <p:spPr/>
        <p:txBody>
          <a:bodyPr/>
          <a:lstStyle/>
          <a:p>
            <a:pPr>
              <a:lnSpc>
                <a:spcPct val="100000"/>
              </a:lnSpc>
            </a:pPr>
            <a:r>
              <a:rPr lang="en-IN" sz="2800" dirty="0">
                <a:latin typeface="Times New Roman" panose="02020603050405020304" pitchFamily="18" charset="0"/>
                <a:cs typeface="Times New Roman" panose="02020603050405020304" pitchFamily="18" charset="0"/>
              </a:rPr>
              <a:t>Bug tracking system is the perfect or unique solution to track the bugs of a solution, product or an application.</a:t>
            </a:r>
          </a:p>
          <a:p>
            <a:pPr>
              <a:lnSpc>
                <a:spcPct val="100000"/>
              </a:lnSpc>
            </a:pPr>
            <a:r>
              <a:rPr lang="en-IN" sz="2800" dirty="0">
                <a:latin typeface="Times New Roman" panose="02020603050405020304" pitchFamily="18" charset="0"/>
                <a:cs typeface="Times New Roman" panose="02020603050405020304" pitchFamily="18" charset="0"/>
              </a:rPr>
              <a:t>No GUI as it is a console .</a:t>
            </a:r>
          </a:p>
          <a:p>
            <a:pPr>
              <a:lnSpc>
                <a:spcPct val="100000"/>
              </a:lnSpc>
            </a:pPr>
            <a:r>
              <a:rPr lang="en-IN" sz="2800" dirty="0">
                <a:latin typeface="Times New Roman" panose="02020603050405020304" pitchFamily="18" charset="0"/>
                <a:cs typeface="Times New Roman" panose="02020603050405020304" pitchFamily="18" charset="0"/>
              </a:rPr>
              <a:t>Employee details are required for login.</a:t>
            </a:r>
          </a:p>
          <a:p>
            <a:pPr>
              <a:lnSpc>
                <a:spcPct val="100000"/>
              </a:lnSpc>
            </a:pPr>
            <a:r>
              <a:rPr lang="en-IN" sz="2800" dirty="0">
                <a:latin typeface="Times New Roman" panose="02020603050405020304" pitchFamily="18" charset="0"/>
                <a:cs typeface="Times New Roman" panose="02020603050405020304" pitchFamily="18" charset="0"/>
              </a:rPr>
              <a:t>Project Details are required for managing projects</a:t>
            </a:r>
          </a:p>
          <a:p>
            <a:pPr>
              <a:lnSpc>
                <a:spcPct val="100000"/>
              </a:lnSpc>
            </a:pPr>
            <a:r>
              <a:rPr lang="en-IN" sz="2800" dirty="0">
                <a:latin typeface="Times New Roman" panose="02020603050405020304" pitchFamily="18" charset="0"/>
                <a:cs typeface="Times New Roman" panose="02020603050405020304" pitchFamily="18" charset="0"/>
              </a:rPr>
              <a:t>Ticket Details are required for managing tickets.</a:t>
            </a:r>
          </a:p>
          <a:p>
            <a:endParaRPr lang="en-IN" dirty="0"/>
          </a:p>
        </p:txBody>
      </p:sp>
    </p:spTree>
    <p:extLst>
      <p:ext uri="{BB962C8B-B14F-4D97-AF65-F5344CB8AC3E}">
        <p14:creationId xmlns:p14="http://schemas.microsoft.com/office/powerpoint/2010/main" val="120383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E390-C858-42C9-B723-C0E05B4C0D89}"/>
              </a:ext>
            </a:extLst>
          </p:cNvPr>
          <p:cNvSpPr>
            <a:spLocks noGrp="1"/>
          </p:cNvSpPr>
          <p:nvPr>
            <p:ph type="title"/>
          </p:nvPr>
        </p:nvSpPr>
        <p:spPr>
          <a:xfrm>
            <a:off x="838200" y="200025"/>
            <a:ext cx="10515600" cy="1028700"/>
          </a:xfrm>
        </p:spPr>
        <p:txBody>
          <a:bodyPr>
            <a:normAutofit/>
          </a:bodyPr>
          <a:lstStyle/>
          <a:p>
            <a:pPr algn="ctr"/>
            <a:r>
              <a:rPr lang="en-IN" dirty="0">
                <a:solidFill>
                  <a:srgbClr val="00B0F0"/>
                </a:solidFill>
              </a:rPr>
              <a:t>TECHNICAL SPECIFICATION</a:t>
            </a:r>
          </a:p>
        </p:txBody>
      </p:sp>
      <p:sp>
        <p:nvSpPr>
          <p:cNvPr id="3" name="Content Placeholder 2">
            <a:extLst>
              <a:ext uri="{FF2B5EF4-FFF2-40B4-BE49-F238E27FC236}">
                <a16:creationId xmlns:a16="http://schemas.microsoft.com/office/drawing/2014/main" id="{688411A7-9AB6-4FF9-BB82-36DFA3ED6B77}"/>
              </a:ext>
            </a:extLst>
          </p:cNvPr>
          <p:cNvSpPr>
            <a:spLocks noGrp="1"/>
          </p:cNvSpPr>
          <p:nvPr>
            <p:ph idx="1"/>
          </p:nvPr>
        </p:nvSpPr>
        <p:spPr>
          <a:xfrm>
            <a:off x="-19050" y="1381124"/>
            <a:ext cx="12115800" cy="5667373"/>
          </a:xfrm>
        </p:spPr>
        <p:txBody>
          <a:bodyPr>
            <a:normAutofit fontScale="25000" lnSpcReduction="20000"/>
          </a:bodyPr>
          <a:lstStyle/>
          <a:p>
            <a:pPr>
              <a:lnSpc>
                <a:spcPct val="120000"/>
              </a:lnSpc>
            </a:pPr>
            <a:r>
              <a:rPr lang="en-IN" sz="9600" dirty="0">
                <a:latin typeface="Times New Roman" panose="02020603050405020304" pitchFamily="18" charset="0"/>
                <a:cs typeface="Times New Roman" panose="02020603050405020304" pitchFamily="18" charset="0"/>
              </a:rPr>
              <a:t>Main Menu:</a:t>
            </a:r>
          </a:p>
          <a:p>
            <a:pPr marL="0" indent="0">
              <a:lnSpc>
                <a:spcPct val="120000"/>
              </a:lnSpc>
              <a:buNone/>
            </a:pPr>
            <a:r>
              <a:rPr lang="en-IN" sz="9600" dirty="0">
                <a:latin typeface="Times New Roman" panose="02020603050405020304" pitchFamily="18" charset="0"/>
                <a:cs typeface="Times New Roman" panose="02020603050405020304" pitchFamily="18" charset="0"/>
              </a:rPr>
              <a:t>a)Login</a:t>
            </a:r>
          </a:p>
          <a:p>
            <a:pPr marL="0" indent="0">
              <a:lnSpc>
                <a:spcPct val="120000"/>
              </a:lnSpc>
              <a:buNone/>
            </a:pPr>
            <a:r>
              <a:rPr lang="en-IN" sz="9600" dirty="0">
                <a:latin typeface="Times New Roman" panose="02020603050405020304" pitchFamily="18" charset="0"/>
                <a:cs typeface="Times New Roman" panose="02020603050405020304" pitchFamily="18" charset="0"/>
              </a:rPr>
              <a:t>b)Register</a:t>
            </a:r>
          </a:p>
          <a:p>
            <a:pPr>
              <a:lnSpc>
                <a:spcPct val="120000"/>
              </a:lnSpc>
            </a:pPr>
            <a:r>
              <a:rPr lang="en-IN" sz="9600" dirty="0">
                <a:latin typeface="Times New Roman" panose="02020603050405020304" pitchFamily="18" charset="0"/>
                <a:cs typeface="Times New Roman" panose="02020603050405020304" pitchFamily="18" charset="0"/>
              </a:rPr>
              <a:t>Bug track menu:</a:t>
            </a:r>
          </a:p>
          <a:p>
            <a:pPr marL="0" indent="0">
              <a:lnSpc>
                <a:spcPct val="120000"/>
              </a:lnSpc>
              <a:buNone/>
            </a:pPr>
            <a:r>
              <a:rPr lang="en-IN" sz="9600" dirty="0">
                <a:latin typeface="Times New Roman" panose="02020603050405020304" pitchFamily="18" charset="0"/>
                <a:cs typeface="Times New Roman" panose="02020603050405020304" pitchFamily="18" charset="0"/>
              </a:rPr>
              <a:t>a)Manage Projects:</a:t>
            </a:r>
          </a:p>
          <a:p>
            <a:pPr>
              <a:lnSpc>
                <a:spcPct val="120000"/>
              </a:lnSpc>
            </a:pPr>
            <a:r>
              <a:rPr lang="en-IN" sz="9600" dirty="0">
                <a:latin typeface="Times New Roman" panose="02020603050405020304" pitchFamily="18" charset="0"/>
                <a:cs typeface="Times New Roman" panose="02020603050405020304" pitchFamily="18" charset="0"/>
              </a:rPr>
              <a:t>Only projects created by login employee can be modified.</a:t>
            </a:r>
          </a:p>
          <a:p>
            <a:pPr>
              <a:lnSpc>
                <a:spcPct val="120000"/>
              </a:lnSpc>
            </a:pPr>
            <a:r>
              <a:rPr lang="en-IN" sz="9600" dirty="0">
                <a:latin typeface="Times New Roman" panose="02020603050405020304" pitchFamily="18" charset="0"/>
                <a:cs typeface="Times New Roman" panose="02020603050405020304" pitchFamily="18" charset="0"/>
              </a:rPr>
              <a:t>Only projects which do not have any tickets raised can be deleted </a:t>
            </a:r>
          </a:p>
          <a:p>
            <a:pPr marL="0" indent="0">
              <a:lnSpc>
                <a:spcPct val="120000"/>
              </a:lnSpc>
              <a:buNone/>
            </a:pPr>
            <a:r>
              <a:rPr lang="en-IN" sz="9600" dirty="0">
                <a:latin typeface="Times New Roman" panose="02020603050405020304" pitchFamily="18" charset="0"/>
                <a:cs typeface="Times New Roman" panose="02020603050405020304" pitchFamily="18" charset="0"/>
              </a:rPr>
              <a:t>b)Manage Tickets:</a:t>
            </a:r>
          </a:p>
          <a:p>
            <a:pPr>
              <a:lnSpc>
                <a:spcPct val="120000"/>
              </a:lnSpc>
            </a:pPr>
            <a:r>
              <a:rPr lang="en-IN" sz="9600" dirty="0">
                <a:latin typeface="Times New Roman" panose="02020603050405020304" pitchFamily="18" charset="0"/>
                <a:cs typeface="Times New Roman" panose="02020603050405020304" pitchFamily="18" charset="0"/>
              </a:rPr>
              <a:t>Information about tickets is stored in “tickets.txt” file where one line corresponds to one bug</a:t>
            </a:r>
          </a:p>
          <a:p>
            <a:pPr marL="0" indent="0">
              <a:lnSpc>
                <a:spcPct val="120000"/>
              </a:lnSpc>
              <a:buNone/>
            </a:pPr>
            <a:r>
              <a:rPr lang="en-IN" sz="9600" dirty="0">
                <a:latin typeface="Times New Roman" panose="02020603050405020304" pitchFamily="18" charset="0"/>
                <a:cs typeface="Times New Roman" panose="02020603050405020304" pitchFamily="18" charset="0"/>
              </a:rPr>
              <a:t>c)Manage Reports:</a:t>
            </a:r>
          </a:p>
          <a:p>
            <a:pPr>
              <a:lnSpc>
                <a:spcPct val="120000"/>
              </a:lnSpc>
            </a:pPr>
            <a:r>
              <a:rPr lang="en-IN" sz="9600" dirty="0">
                <a:latin typeface="Times New Roman" panose="02020603050405020304" pitchFamily="18" charset="0"/>
                <a:cs typeface="Times New Roman" panose="02020603050405020304" pitchFamily="18" charset="0"/>
              </a:rPr>
              <a:t>Generate report as per priority of project or projects assigned by logged-in employee.</a:t>
            </a:r>
          </a:p>
          <a:p>
            <a:endParaRPr lang="en-IN" dirty="0"/>
          </a:p>
        </p:txBody>
      </p:sp>
    </p:spTree>
    <p:extLst>
      <p:ext uri="{BB962C8B-B14F-4D97-AF65-F5344CB8AC3E}">
        <p14:creationId xmlns:p14="http://schemas.microsoft.com/office/powerpoint/2010/main" val="291174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005C-67AA-4D38-B84B-2B73D33DB424}"/>
              </a:ext>
            </a:extLst>
          </p:cNvPr>
          <p:cNvSpPr>
            <a:spLocks noGrp="1"/>
          </p:cNvSpPr>
          <p:nvPr>
            <p:ph type="title"/>
          </p:nvPr>
        </p:nvSpPr>
        <p:spPr>
          <a:xfrm>
            <a:off x="1009650" y="88900"/>
            <a:ext cx="10515600" cy="1325563"/>
          </a:xfrm>
        </p:spPr>
        <p:txBody>
          <a:bodyPr/>
          <a:lstStyle/>
          <a:p>
            <a:r>
              <a:rPr lang="en-IN" dirty="0"/>
              <a:t>E-R Diagram</a:t>
            </a:r>
          </a:p>
        </p:txBody>
      </p:sp>
      <p:pic>
        <p:nvPicPr>
          <p:cNvPr id="91" name="Content Placeholder 90">
            <a:extLst>
              <a:ext uri="{FF2B5EF4-FFF2-40B4-BE49-F238E27FC236}">
                <a16:creationId xmlns:a16="http://schemas.microsoft.com/office/drawing/2014/main" id="{194DBAB8-D93C-46D2-926E-024C18C011BC}"/>
              </a:ext>
            </a:extLst>
          </p:cNvPr>
          <p:cNvPicPr>
            <a:picLocks noGrp="1" noChangeAspect="1"/>
          </p:cNvPicPr>
          <p:nvPr>
            <p:ph idx="1"/>
          </p:nvPr>
        </p:nvPicPr>
        <p:blipFill>
          <a:blip r:embed="rId2"/>
          <a:stretch>
            <a:fillRect/>
          </a:stretch>
        </p:blipFill>
        <p:spPr>
          <a:xfrm>
            <a:off x="1209675" y="1085851"/>
            <a:ext cx="9153526" cy="5683250"/>
          </a:xfrm>
          <a:prstGeom prst="rect">
            <a:avLst/>
          </a:prstGeom>
        </p:spPr>
      </p:pic>
    </p:spTree>
    <p:extLst>
      <p:ext uri="{BB962C8B-B14F-4D97-AF65-F5344CB8AC3E}">
        <p14:creationId xmlns:p14="http://schemas.microsoft.com/office/powerpoint/2010/main" val="154071796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290</TotalTime>
  <Words>902</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Corbel</vt:lpstr>
      <vt:lpstr>Times New Roman</vt:lpstr>
      <vt:lpstr>Wingdings</vt:lpstr>
      <vt:lpstr>Depth</vt:lpstr>
      <vt:lpstr>Bug Tracking System</vt:lpstr>
      <vt:lpstr>Contents:</vt:lpstr>
      <vt:lpstr>ABSTRACT:</vt:lpstr>
      <vt:lpstr>INTRODUCTION</vt:lpstr>
      <vt:lpstr>REQUIREMENTS</vt:lpstr>
      <vt:lpstr>PROBLEM STATEMENT</vt:lpstr>
      <vt:lpstr>FUNCTIONAL SPECIFICATION</vt:lpstr>
      <vt:lpstr>TECHNICAL SPECIFICATION</vt:lpstr>
      <vt:lpstr>E-R Diagram</vt:lpstr>
      <vt:lpstr>FLOW CHART</vt:lpstr>
      <vt:lpstr>MODULES</vt:lpstr>
      <vt:lpstr>PowerPoint Presentation</vt:lpstr>
      <vt:lpstr>PowerPoint Presentation</vt:lpstr>
      <vt:lpstr>Functional requirements</vt:lpstr>
      <vt:lpstr>Functional Requirement</vt:lpstr>
      <vt:lpstr>TOOLS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Tracking System</dc:title>
  <dc:creator>Bindhu, M</dc:creator>
  <cp:lastModifiedBy>Bindhu, M</cp:lastModifiedBy>
  <cp:revision>3</cp:revision>
  <dcterms:created xsi:type="dcterms:W3CDTF">2022-12-23T15:31:26Z</dcterms:created>
  <dcterms:modified xsi:type="dcterms:W3CDTF">2022-12-27T09:13:53Z</dcterms:modified>
</cp:coreProperties>
</file>