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5314" r:id="rId1"/>
  </p:sldMasterIdLst>
  <p:sldIdLst>
    <p:sldId id="256" r:id="rId2"/>
    <p:sldId id="272" r:id="rId3"/>
    <p:sldId id="280" r:id="rId4"/>
    <p:sldId id="277" r:id="rId5"/>
    <p:sldId id="258" r:id="rId6"/>
    <p:sldId id="279" r:id="rId7"/>
    <p:sldId id="278" r:id="rId8"/>
    <p:sldId id="281" r:id="rId9"/>
    <p:sldId id="282" r:id="rId10"/>
    <p:sldId id="287" r:id="rId11"/>
    <p:sldId id="288" r:id="rId12"/>
    <p:sldId id="284" r:id="rId13"/>
    <p:sldId id="275" r:id="rId14"/>
    <p:sldId id="268" r:id="rId15"/>
    <p:sldId id="269" r:id="rId16"/>
    <p:sldId id="28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04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71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2078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4185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229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1/20/2023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1624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1/20/2023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0372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1210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381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628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91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203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165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1/20/2023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0869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1/20/2023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85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1/20/2023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28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070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1/20/2023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7477657"/>
      </p:ext>
    </p:extLst>
  </p:cSld>
  <p:clrMap bg1="dk1" tx1="lt1" bg2="dk2" tx2="lt2" accent1="accent1" accent2="accent2" accent3="accent3" accent4="accent4" accent5="accent5" accent6="accent6" hlink="hlink" folHlink="folHlink"/>
  <p:sldLayoutIdLst>
    <p:sldLayoutId id="2147485315" r:id="rId1"/>
    <p:sldLayoutId id="2147485316" r:id="rId2"/>
    <p:sldLayoutId id="2147485317" r:id="rId3"/>
    <p:sldLayoutId id="2147485318" r:id="rId4"/>
    <p:sldLayoutId id="2147485319" r:id="rId5"/>
    <p:sldLayoutId id="2147485320" r:id="rId6"/>
    <p:sldLayoutId id="2147485321" r:id="rId7"/>
    <p:sldLayoutId id="2147485322" r:id="rId8"/>
    <p:sldLayoutId id="2147485323" r:id="rId9"/>
    <p:sldLayoutId id="2147485324" r:id="rId10"/>
    <p:sldLayoutId id="2147485325" r:id="rId11"/>
    <p:sldLayoutId id="2147485326" r:id="rId12"/>
    <p:sldLayoutId id="2147485327" r:id="rId13"/>
    <p:sldLayoutId id="2147485328" r:id="rId14"/>
    <p:sldLayoutId id="2147485329" r:id="rId15"/>
    <p:sldLayoutId id="2147485330" r:id="rId16"/>
    <p:sldLayoutId id="21474853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5721-30E0-46F0-9B78-69E23DD471F8}"/>
              </a:ext>
            </a:extLst>
          </p:cNvPr>
          <p:cNvSpPr>
            <a:spLocks noGrp="1"/>
          </p:cNvSpPr>
          <p:nvPr>
            <p:ph type="ctrTitle"/>
          </p:nvPr>
        </p:nvSpPr>
        <p:spPr>
          <a:xfrm>
            <a:off x="1024132" y="-728178"/>
            <a:ext cx="9694657" cy="1719756"/>
          </a:xfrm>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EXAM CENTER ALLOTMENT SYSTEM</a:t>
            </a:r>
          </a:p>
        </p:txBody>
      </p:sp>
      <p:sp>
        <p:nvSpPr>
          <p:cNvPr id="5" name="Subtitle 4">
            <a:extLst>
              <a:ext uri="{FF2B5EF4-FFF2-40B4-BE49-F238E27FC236}">
                <a16:creationId xmlns:a16="http://schemas.microsoft.com/office/drawing/2014/main" id="{34C7A678-6BD4-49D2-8352-EEDB3F71EF6A}"/>
              </a:ext>
            </a:extLst>
          </p:cNvPr>
          <p:cNvSpPr>
            <a:spLocks noGrp="1"/>
          </p:cNvSpPr>
          <p:nvPr>
            <p:ph type="subTitle" idx="1"/>
          </p:nvPr>
        </p:nvSpPr>
        <p:spPr>
          <a:xfrm>
            <a:off x="104775" y="1438275"/>
            <a:ext cx="11915774" cy="5543549"/>
          </a:xfrm>
        </p:spPr>
        <p:txBody>
          <a:bodyPr>
            <a:normAutofit/>
          </a:bodyPr>
          <a:lstStyle/>
          <a:p>
            <a:pPr algn="ctr"/>
            <a:r>
              <a:rPr lang="en-IN" dirty="0"/>
              <a:t>                                Presented By:			</a:t>
            </a:r>
          </a:p>
          <a:p>
            <a:r>
              <a:rPr lang="en-IN" dirty="0"/>
              <a:t>                                                                                               M. Bindhu(46282529)</a:t>
            </a:r>
          </a:p>
          <a:p>
            <a:r>
              <a:rPr lang="en-IN" dirty="0"/>
              <a:t>	                                                                                         </a:t>
            </a:r>
            <a:r>
              <a:rPr lang="en-IN" dirty="0" err="1"/>
              <a:t>B.Sai</a:t>
            </a:r>
            <a:r>
              <a:rPr lang="en-IN" dirty="0"/>
              <a:t> </a:t>
            </a:r>
            <a:r>
              <a:rPr lang="en-IN" dirty="0" err="1"/>
              <a:t>sireesha</a:t>
            </a:r>
            <a:r>
              <a:rPr lang="en-IN" dirty="0"/>
              <a:t> (46287919)</a:t>
            </a:r>
          </a:p>
          <a:p>
            <a:r>
              <a:rPr lang="en-IN" dirty="0"/>
              <a:t>			                                                                            </a:t>
            </a:r>
            <a:r>
              <a:rPr lang="en-IN" dirty="0" err="1"/>
              <a:t>Siraparapu</a:t>
            </a:r>
            <a:r>
              <a:rPr lang="en-IN" dirty="0"/>
              <a:t> </a:t>
            </a:r>
            <a:r>
              <a:rPr lang="en-IN" dirty="0" err="1"/>
              <a:t>rupika</a:t>
            </a:r>
            <a:r>
              <a:rPr lang="en-IN" dirty="0"/>
              <a:t> </a:t>
            </a:r>
            <a:r>
              <a:rPr lang="en-IN" dirty="0" err="1"/>
              <a:t>sri</a:t>
            </a:r>
            <a:r>
              <a:rPr lang="en-IN" dirty="0"/>
              <a:t> (46282334)</a:t>
            </a:r>
          </a:p>
          <a:p>
            <a:r>
              <a:rPr lang="en-IN" dirty="0"/>
              <a:t>			                                                                            Anusha </a:t>
            </a:r>
            <a:r>
              <a:rPr lang="en-IN" dirty="0" err="1"/>
              <a:t>chalLapureddi</a:t>
            </a:r>
            <a:r>
              <a:rPr lang="en-IN" dirty="0"/>
              <a:t> (46282332)</a:t>
            </a:r>
          </a:p>
          <a:p>
            <a:r>
              <a:rPr lang="en-IN" dirty="0"/>
              <a:t>					                      	                                     </a:t>
            </a:r>
            <a:r>
              <a:rPr lang="en-IN" dirty="0" err="1"/>
              <a:t>Talabattula</a:t>
            </a:r>
            <a:r>
              <a:rPr lang="en-IN" dirty="0"/>
              <a:t> Sai </a:t>
            </a:r>
            <a:r>
              <a:rPr lang="en-IN" dirty="0" err="1"/>
              <a:t>SantHosHini</a:t>
            </a:r>
            <a:r>
              <a:rPr lang="en-IN" dirty="0"/>
              <a:t> </a:t>
            </a:r>
            <a:r>
              <a:rPr lang="en-IN" dirty="0" err="1"/>
              <a:t>ReethiIka</a:t>
            </a:r>
            <a:endParaRPr lang="en-IN" dirty="0"/>
          </a:p>
          <a:p>
            <a:r>
              <a:rPr lang="en-IN" dirty="0"/>
              <a:t>										                                (46282334)</a:t>
            </a:r>
          </a:p>
          <a:p>
            <a:endParaRPr lang="en-IN" dirty="0"/>
          </a:p>
          <a:p>
            <a:endParaRPr lang="en-IN" dirty="0"/>
          </a:p>
        </p:txBody>
      </p:sp>
      <p:pic>
        <p:nvPicPr>
          <p:cNvPr id="3" name="Picture 2">
            <a:extLst>
              <a:ext uri="{FF2B5EF4-FFF2-40B4-BE49-F238E27FC236}">
                <a16:creationId xmlns:a16="http://schemas.microsoft.com/office/drawing/2014/main" id="{5CF99385-81F7-46B0-AB1F-CE8D70C63AEE}"/>
              </a:ext>
            </a:extLst>
          </p:cNvPr>
          <p:cNvPicPr>
            <a:picLocks noChangeAspect="1"/>
          </p:cNvPicPr>
          <p:nvPr/>
        </p:nvPicPr>
        <p:blipFill>
          <a:blip r:embed="rId2"/>
          <a:stretch>
            <a:fillRect/>
          </a:stretch>
        </p:blipFill>
        <p:spPr>
          <a:xfrm>
            <a:off x="0" y="1172232"/>
            <a:ext cx="5578323" cy="5346655"/>
          </a:xfrm>
          <a:prstGeom prst="rect">
            <a:avLst/>
          </a:prstGeom>
        </p:spPr>
      </p:pic>
    </p:spTree>
    <p:extLst>
      <p:ext uri="{BB962C8B-B14F-4D97-AF65-F5344CB8AC3E}">
        <p14:creationId xmlns:p14="http://schemas.microsoft.com/office/powerpoint/2010/main" val="1125921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60AF2-61F5-4C09-8748-EDE38A95BF94}"/>
              </a:ext>
            </a:extLst>
          </p:cNvPr>
          <p:cNvSpPr>
            <a:spLocks noGrp="1"/>
          </p:cNvSpPr>
          <p:nvPr>
            <p:ph type="title"/>
          </p:nvPr>
        </p:nvSpPr>
        <p:spPr>
          <a:xfrm>
            <a:off x="643855" y="1447799"/>
            <a:ext cx="3108626" cy="1444752"/>
          </a:xfrm>
        </p:spPr>
        <p:txBody>
          <a:bodyPr anchor="b">
            <a:normAutofit/>
          </a:bodyPr>
          <a:lstStyle/>
          <a:p>
            <a:r>
              <a:rPr lang="en-IN" sz="3200">
                <a:solidFill>
                  <a:srgbClr val="EBEBEB"/>
                </a:solidFill>
              </a:rPr>
              <a:t>Flowchart:</a:t>
            </a:r>
          </a:p>
        </p:txBody>
      </p:sp>
      <p:sp>
        <p:nvSpPr>
          <p:cNvPr id="1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7" name="Rectangle 1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108BE883-EFAE-0E59-D433-BC853EB90614}"/>
              </a:ext>
            </a:extLst>
          </p:cNvPr>
          <p:cNvSpPr>
            <a:spLocks noGrp="1"/>
          </p:cNvSpPr>
          <p:nvPr>
            <p:ph idx="1"/>
          </p:nvPr>
        </p:nvSpPr>
        <p:spPr>
          <a:xfrm>
            <a:off x="643855" y="3072385"/>
            <a:ext cx="3108057" cy="2947415"/>
          </a:xfrm>
        </p:spPr>
        <p:txBody>
          <a:bodyPr>
            <a:normAutofit/>
          </a:bodyPr>
          <a:lstStyle/>
          <a:p>
            <a:pPr algn="just"/>
            <a:r>
              <a:rPr lang="en-US" sz="2800" dirty="0" err="1">
                <a:solidFill>
                  <a:srgbClr val="FFFFFF"/>
                </a:solidFill>
              </a:rPr>
              <a:t>ExamCenter</a:t>
            </a:r>
            <a:r>
              <a:rPr lang="en-US" sz="2800" dirty="0">
                <a:solidFill>
                  <a:srgbClr val="FFFFFF"/>
                </a:solidFill>
              </a:rPr>
              <a:t> Allotment System</a:t>
            </a:r>
          </a:p>
        </p:txBody>
      </p:sp>
      <p:pic>
        <p:nvPicPr>
          <p:cNvPr id="5" name="Picture 4">
            <a:extLst>
              <a:ext uri="{FF2B5EF4-FFF2-40B4-BE49-F238E27FC236}">
                <a16:creationId xmlns:a16="http://schemas.microsoft.com/office/drawing/2014/main" id="{A0BC1C14-57DF-47DB-A68F-35441823ED36}"/>
              </a:ext>
            </a:extLst>
          </p:cNvPr>
          <p:cNvPicPr>
            <a:picLocks noChangeAspect="1"/>
          </p:cNvPicPr>
          <p:nvPr/>
        </p:nvPicPr>
        <p:blipFill>
          <a:blip r:embed="rId2"/>
          <a:stretch>
            <a:fillRect/>
          </a:stretch>
        </p:blipFill>
        <p:spPr>
          <a:xfrm>
            <a:off x="4794858" y="692597"/>
            <a:ext cx="7263791" cy="6034087"/>
          </a:xfrm>
          <a:prstGeom prst="rect">
            <a:avLst/>
          </a:prstGeom>
        </p:spPr>
      </p:pic>
    </p:spTree>
    <p:extLst>
      <p:ext uri="{BB962C8B-B14F-4D97-AF65-F5344CB8AC3E}">
        <p14:creationId xmlns:p14="http://schemas.microsoft.com/office/powerpoint/2010/main" val="15361771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CF4-37BC-4483-9DA8-07C40DF539EB}"/>
              </a:ext>
            </a:extLst>
          </p:cNvPr>
          <p:cNvSpPr>
            <a:spLocks noGrp="1"/>
          </p:cNvSpPr>
          <p:nvPr>
            <p:ph type="title"/>
          </p:nvPr>
        </p:nvSpPr>
        <p:spPr/>
        <p:txBody>
          <a:bodyPr/>
          <a:lstStyle/>
          <a:p>
            <a:pPr algn="ctr"/>
            <a:r>
              <a:rPr lang="en-IN" sz="3600" u="sng"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2246E178-7457-410B-826D-D30AE8332A5C}"/>
              </a:ext>
            </a:extLst>
          </p:cNvPr>
          <p:cNvSpPr>
            <a:spLocks noGrp="1"/>
          </p:cNvSpPr>
          <p:nvPr>
            <p:ph idx="1"/>
          </p:nvPr>
        </p:nvSpPr>
        <p:spPr>
          <a:xfrm>
            <a:off x="894556" y="1381481"/>
            <a:ext cx="10117138" cy="5048249"/>
          </a:xfrm>
        </p:spPr>
        <p:txBody>
          <a:bodyPr>
            <a:normAutofit/>
          </a:bodyPr>
          <a:lstStyle/>
          <a:p>
            <a:pPr>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Candidate module:</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Candidate will provide candidate name and exam he/she wanted to appear.</a:t>
            </a:r>
          </a:p>
          <a:p>
            <a:pPr>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Exam centre module: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Admin will generate hall ticket which includes candidate ID and name, exam id , exam </a:t>
            </a:r>
            <a:r>
              <a:rPr lang="en-IN" sz="2400" dirty="0" err="1">
                <a:latin typeface="Times New Roman" panose="02020603050405020304" pitchFamily="18" charset="0"/>
                <a:cs typeface="Times New Roman" panose="02020603050405020304" pitchFamily="18" charset="0"/>
              </a:rPr>
              <a:t>center</a:t>
            </a:r>
            <a:r>
              <a:rPr lang="en-IN" sz="2400" dirty="0">
                <a:latin typeface="Times New Roman" panose="02020603050405020304" pitchFamily="18" charset="0"/>
                <a:cs typeface="Times New Roman" panose="02020603050405020304" pitchFamily="18" charset="0"/>
              </a:rPr>
              <a:t> no and name, address.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After assigning is done admin display total number of candidates and remaining capacity of exam center.</a:t>
            </a:r>
          </a:p>
        </p:txBody>
      </p:sp>
    </p:spTree>
    <p:extLst>
      <p:ext uri="{BB962C8B-B14F-4D97-AF65-F5344CB8AC3E}">
        <p14:creationId xmlns:p14="http://schemas.microsoft.com/office/powerpoint/2010/main" val="308006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81B8-F415-4AB2-B758-3AB1B6E6CE66}"/>
              </a:ext>
            </a:extLst>
          </p:cNvPr>
          <p:cNvSpPr>
            <a:spLocks noGrp="1"/>
          </p:cNvSpPr>
          <p:nvPr>
            <p:ph type="ctrTitle"/>
          </p:nvPr>
        </p:nvSpPr>
        <p:spPr>
          <a:xfrm>
            <a:off x="1924049" y="266700"/>
            <a:ext cx="8056563" cy="771525"/>
          </a:xfrm>
        </p:spPr>
        <p:txBody>
          <a:bodyPr/>
          <a:lstStyle/>
          <a:p>
            <a:r>
              <a:rPr lang="en-IN" sz="4000" dirty="0">
                <a:latin typeface="Times New Roman" panose="02020603050405020304" pitchFamily="18" charset="0"/>
                <a:cs typeface="Times New Roman" panose="02020603050405020304" pitchFamily="18" charset="0"/>
              </a:rPr>
              <a:t>FUNCTIONAL REQUIREMENTS</a:t>
            </a:r>
          </a:p>
        </p:txBody>
      </p:sp>
      <p:sp>
        <p:nvSpPr>
          <p:cNvPr id="3" name="Subtitle 2">
            <a:extLst>
              <a:ext uri="{FF2B5EF4-FFF2-40B4-BE49-F238E27FC236}">
                <a16:creationId xmlns:a16="http://schemas.microsoft.com/office/drawing/2014/main" id="{FE3000FA-9CFA-48A7-9D72-DA13ABCB3AA0}"/>
              </a:ext>
            </a:extLst>
          </p:cNvPr>
          <p:cNvSpPr>
            <a:spLocks noGrp="1"/>
          </p:cNvSpPr>
          <p:nvPr>
            <p:ph type="subTitle" idx="1"/>
          </p:nvPr>
        </p:nvSpPr>
        <p:spPr>
          <a:xfrm>
            <a:off x="666750" y="1381124"/>
            <a:ext cx="10677525" cy="4810125"/>
          </a:xfrm>
        </p:spPr>
        <p:txBody>
          <a:bodyPr/>
          <a:lstStyle/>
          <a:p>
            <a:pPr marL="342900" indent="-342900">
              <a:buFont typeface="Arial" panose="020B0604020202020204" pitchFamily="34" charset="0"/>
              <a:buChar char="•"/>
            </a:pPr>
            <a:r>
              <a:rPr lang="en-IN" cap="none" dirty="0"/>
              <a:t>int readCandidate()</a:t>
            </a:r>
          </a:p>
          <a:p>
            <a:pPr marL="342900" indent="-342900">
              <a:buFont typeface="Arial" panose="020B0604020202020204" pitchFamily="34" charset="0"/>
              <a:buChar char="•"/>
            </a:pPr>
            <a:r>
              <a:rPr lang="en-IN" cap="none" dirty="0"/>
              <a:t>int readExamCenter()</a:t>
            </a:r>
          </a:p>
          <a:p>
            <a:pPr marL="342900" indent="-342900">
              <a:buFont typeface="Arial" panose="020B0604020202020204" pitchFamily="34" charset="0"/>
              <a:buChar char="•"/>
            </a:pPr>
            <a:r>
              <a:rPr lang="en-IN" cap="none" dirty="0"/>
              <a:t>void updateCandidate()</a:t>
            </a:r>
          </a:p>
          <a:p>
            <a:pPr marL="342900" indent="-342900">
              <a:buFont typeface="Arial" panose="020B0604020202020204" pitchFamily="34" charset="0"/>
              <a:buChar char="•"/>
            </a:pPr>
            <a:r>
              <a:rPr lang="en-IN" cap="none" dirty="0"/>
              <a:t>void updateExamCenter()</a:t>
            </a:r>
          </a:p>
          <a:p>
            <a:pPr marL="342900" indent="-342900">
              <a:buFont typeface="Arial" panose="020B0604020202020204" pitchFamily="34" charset="0"/>
              <a:buChar char="•"/>
            </a:pPr>
            <a:r>
              <a:rPr lang="en-IN" cap="none" dirty="0"/>
              <a:t>void hallTicket_allotment() </a:t>
            </a:r>
            <a:endParaRPr lang="en-IN" dirty="0"/>
          </a:p>
        </p:txBody>
      </p:sp>
    </p:spTree>
    <p:extLst>
      <p:ext uri="{BB962C8B-B14F-4D97-AF65-F5344CB8AC3E}">
        <p14:creationId xmlns:p14="http://schemas.microsoft.com/office/powerpoint/2010/main" val="3952468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C48B-193F-0F25-24F7-A84E69A743EA}"/>
              </a:ext>
            </a:extLst>
          </p:cNvPr>
          <p:cNvSpPr>
            <a:spLocks noGrp="1"/>
          </p:cNvSpPr>
          <p:nvPr>
            <p:ph type="title"/>
          </p:nvPr>
        </p:nvSpPr>
        <p:spPr>
          <a:xfrm>
            <a:off x="2429435" y="462986"/>
            <a:ext cx="8387791" cy="787079"/>
          </a:xfrm>
        </p:spPr>
        <p:txBody>
          <a:bodyPr/>
          <a:lstStyle/>
          <a:p>
            <a:r>
              <a:rPr lang="en-US" dirty="0">
                <a:solidFill>
                  <a:schemeClr val="tx1"/>
                </a:solidFill>
              </a:rPr>
              <a:t>SOFTWARE REQUIREMENTS</a:t>
            </a:r>
          </a:p>
        </p:txBody>
      </p:sp>
      <p:sp>
        <p:nvSpPr>
          <p:cNvPr id="3" name="Content Placeholder 2">
            <a:extLst>
              <a:ext uri="{FF2B5EF4-FFF2-40B4-BE49-F238E27FC236}">
                <a16:creationId xmlns:a16="http://schemas.microsoft.com/office/drawing/2014/main" id="{E50C64B7-060F-4E6A-7C4A-BBAD2464F8AE}"/>
              </a:ext>
            </a:extLst>
          </p:cNvPr>
          <p:cNvSpPr>
            <a:spLocks noGrp="1"/>
          </p:cNvSpPr>
          <p:nvPr>
            <p:ph idx="1"/>
          </p:nvPr>
        </p:nvSpPr>
        <p:spPr>
          <a:xfrm>
            <a:off x="0" y="1902593"/>
            <a:ext cx="10131425" cy="3649133"/>
          </a:xfrm>
        </p:spPr>
        <p:txBody>
          <a:bodyPr>
            <a:normAutofit/>
          </a:bodyPr>
          <a:lstStyle/>
          <a:p>
            <a:pPr>
              <a:buClr>
                <a:schemeClr val="tx1"/>
              </a:buClr>
              <a:buFont typeface="Arial" panose="020B0604020202020204" pitchFamily="34" charset="0"/>
              <a:buChar char="•"/>
            </a:pPr>
            <a:r>
              <a:rPr lang="en-US" sz="2800" dirty="0"/>
              <a:t>Linux</a:t>
            </a:r>
          </a:p>
          <a:p>
            <a:pPr>
              <a:buClr>
                <a:schemeClr val="tx1"/>
              </a:buClr>
              <a:buFont typeface="Arial" panose="020B0604020202020204" pitchFamily="34" charset="0"/>
              <a:buChar char="•"/>
            </a:pPr>
            <a:r>
              <a:rPr lang="en-US" sz="2800" dirty="0"/>
              <a:t>Ubuntu</a:t>
            </a:r>
          </a:p>
        </p:txBody>
      </p:sp>
    </p:spTree>
    <p:extLst>
      <p:ext uri="{BB962C8B-B14F-4D97-AF65-F5344CB8AC3E}">
        <p14:creationId xmlns:p14="http://schemas.microsoft.com/office/powerpoint/2010/main" val="4054122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ABF9-3518-2E2C-EE20-FD8D9EBC0EBF}"/>
              </a:ext>
            </a:extLst>
          </p:cNvPr>
          <p:cNvSpPr>
            <a:spLocks noGrp="1"/>
          </p:cNvSpPr>
          <p:nvPr>
            <p:ph type="title"/>
          </p:nvPr>
        </p:nvSpPr>
        <p:spPr>
          <a:xfrm>
            <a:off x="3612776" y="-35860"/>
            <a:ext cx="8780945" cy="546847"/>
          </a:xfrm>
        </p:spPr>
        <p:txBody>
          <a:bodyPr>
            <a:normAutofit fontScale="90000"/>
          </a:bodyPr>
          <a:lstStyle/>
          <a:p>
            <a:r>
              <a:rPr lang="en-US" dirty="0" err="1">
                <a:solidFill>
                  <a:schemeClr val="tx1"/>
                </a:solidFill>
              </a:rPr>
              <a:t>UseCase</a:t>
            </a:r>
            <a:r>
              <a:rPr lang="en-US" dirty="0">
                <a:solidFill>
                  <a:schemeClr val="tx1"/>
                </a:solidFill>
              </a:rPr>
              <a:t> Diagram</a:t>
            </a:r>
          </a:p>
        </p:txBody>
      </p:sp>
      <p:pic>
        <p:nvPicPr>
          <p:cNvPr id="4" name="Picture 3">
            <a:extLst>
              <a:ext uri="{FF2B5EF4-FFF2-40B4-BE49-F238E27FC236}">
                <a16:creationId xmlns:a16="http://schemas.microsoft.com/office/drawing/2014/main" id="{EEC7D24B-E02A-42EC-B43E-5BCEF164F0A0}"/>
              </a:ext>
            </a:extLst>
          </p:cNvPr>
          <p:cNvPicPr>
            <a:picLocks noChangeAspect="1"/>
          </p:cNvPicPr>
          <p:nvPr/>
        </p:nvPicPr>
        <p:blipFill>
          <a:blip r:embed="rId2"/>
          <a:stretch>
            <a:fillRect/>
          </a:stretch>
        </p:blipFill>
        <p:spPr>
          <a:xfrm>
            <a:off x="2066727" y="856648"/>
            <a:ext cx="8780945" cy="5534527"/>
          </a:xfrm>
          <a:prstGeom prst="rect">
            <a:avLst/>
          </a:prstGeom>
        </p:spPr>
      </p:pic>
    </p:spTree>
    <p:extLst>
      <p:ext uri="{BB962C8B-B14F-4D97-AF65-F5344CB8AC3E}">
        <p14:creationId xmlns:p14="http://schemas.microsoft.com/office/powerpoint/2010/main" val="138745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1" name="Picture 9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 name="Picture 9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5" name="Oval 9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7" name="Picture 9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0" name="Picture 9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2" name="Rectangle 10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 name="Rectangle 10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98E7F5-0052-E6B4-ED6C-AEE00A1FE525}"/>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4600" b="0" i="0" kern="1200">
                <a:solidFill>
                  <a:srgbClr val="EBEBEB"/>
                </a:solidFill>
                <a:latin typeface="+mj-lt"/>
                <a:ea typeface="+mj-ea"/>
                <a:cs typeface="+mj-cs"/>
              </a:rPr>
              <a:t>Sequence Diagram</a:t>
            </a:r>
          </a:p>
        </p:txBody>
      </p:sp>
      <p:sp>
        <p:nvSpPr>
          <p:cNvPr id="10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08" name="Freeform: Shape 10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Rectangle 10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41" name="Content Placeholder 140">
            <a:extLst>
              <a:ext uri="{FF2B5EF4-FFF2-40B4-BE49-F238E27FC236}">
                <a16:creationId xmlns:a16="http://schemas.microsoft.com/office/drawing/2014/main" id="{E7C25797-462F-45E0-A421-ABBD14E7AB7E}"/>
              </a:ext>
            </a:extLst>
          </p:cNvPr>
          <p:cNvPicPr>
            <a:picLocks noGrp="1" noChangeAspect="1"/>
          </p:cNvPicPr>
          <p:nvPr>
            <p:ph idx="1"/>
          </p:nvPr>
        </p:nvPicPr>
        <p:blipFill>
          <a:blip r:embed="rId6"/>
          <a:stretch>
            <a:fillRect/>
          </a:stretch>
        </p:blipFill>
        <p:spPr>
          <a:xfrm>
            <a:off x="154005" y="207715"/>
            <a:ext cx="7274332" cy="6347089"/>
          </a:xfrm>
          <a:prstGeom prst="rect">
            <a:avLst/>
          </a:prstGeom>
        </p:spPr>
      </p:pic>
    </p:spTree>
    <p:extLst>
      <p:ext uri="{BB962C8B-B14F-4D97-AF65-F5344CB8AC3E}">
        <p14:creationId xmlns:p14="http://schemas.microsoft.com/office/powerpoint/2010/main" val="10044621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20D1-4150-4C76-9777-16D94320E057}"/>
              </a:ext>
            </a:extLst>
          </p:cNvPr>
          <p:cNvSpPr>
            <a:spLocks noGrp="1"/>
          </p:cNvSpPr>
          <p:nvPr>
            <p:ph type="title"/>
          </p:nvPr>
        </p:nvSpPr>
        <p:spPr/>
        <p:txBody>
          <a:bodyPr/>
          <a:lstStyle/>
          <a:p>
            <a:pPr algn="ctr"/>
            <a:r>
              <a:rPr lang="en-IN" sz="3600" dirty="0"/>
              <a:t>TOOLS</a:t>
            </a:r>
          </a:p>
        </p:txBody>
      </p:sp>
      <p:sp>
        <p:nvSpPr>
          <p:cNvPr id="3" name="Content Placeholder 2">
            <a:extLst>
              <a:ext uri="{FF2B5EF4-FFF2-40B4-BE49-F238E27FC236}">
                <a16:creationId xmlns:a16="http://schemas.microsoft.com/office/drawing/2014/main" id="{6A837DAE-28E4-49A1-9E50-60D4CD4B2B64}"/>
              </a:ext>
            </a:extLst>
          </p:cNvPr>
          <p:cNvSpPr>
            <a:spLocks noGrp="1"/>
          </p:cNvSpPr>
          <p:nvPr>
            <p:ph idx="1"/>
          </p:nvPr>
        </p:nvSpPr>
        <p:spPr/>
        <p:txBody>
          <a:bodyPr/>
          <a:lstStyle/>
          <a:p>
            <a:r>
              <a:rPr lang="en-IN" dirty="0"/>
              <a:t>VALGRIND: It is memory checking tool to detect memory leaks and it majorly focus on dynamic memory.      </a:t>
            </a:r>
          </a:p>
          <a:p>
            <a:r>
              <a:rPr lang="en-IN" dirty="0"/>
              <a:t>SPLINT :Static </a:t>
            </a:r>
            <a:r>
              <a:rPr lang="en-IN" dirty="0" err="1"/>
              <a:t>analyzer</a:t>
            </a:r>
            <a:r>
              <a:rPr lang="en-IN" dirty="0"/>
              <a:t> which helps programmer in finding possible errors in program without having to compile or executing the program.      </a:t>
            </a:r>
          </a:p>
          <a:p>
            <a:r>
              <a:rPr lang="en-IN" dirty="0"/>
              <a:t>MAKEFILE: Tool used for run and compile program automatically in more efficient way.           </a:t>
            </a:r>
          </a:p>
          <a:p>
            <a:r>
              <a:rPr lang="en-IN" dirty="0"/>
              <a:t> IT </a:t>
            </a:r>
            <a:r>
              <a:rPr lang="en-IN" dirty="0" err="1"/>
              <a:t>testing:IT</a:t>
            </a:r>
            <a:r>
              <a:rPr lang="en-IN" dirty="0"/>
              <a:t> testing is used to test for enter code after the integration is done</a:t>
            </a:r>
          </a:p>
        </p:txBody>
      </p:sp>
    </p:spTree>
    <p:extLst>
      <p:ext uri="{BB962C8B-B14F-4D97-AF65-F5344CB8AC3E}">
        <p14:creationId xmlns:p14="http://schemas.microsoft.com/office/powerpoint/2010/main" val="781109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51B3-A290-8143-8D96-FCE4B325249B}"/>
              </a:ext>
            </a:extLst>
          </p:cNvPr>
          <p:cNvSpPr>
            <a:spLocks noGrp="1"/>
          </p:cNvSpPr>
          <p:nvPr>
            <p:ph type="title"/>
          </p:nvPr>
        </p:nvSpPr>
        <p:spPr>
          <a:xfrm>
            <a:off x="3734299" y="350472"/>
            <a:ext cx="8596668" cy="600635"/>
          </a:xfrm>
        </p:spPr>
        <p:txBody>
          <a:bodyPr>
            <a:normAutofit fontScale="90000"/>
          </a:bodyPr>
          <a:lstStyle/>
          <a:p>
            <a:r>
              <a:rPr lang="en-US" dirty="0">
                <a:solidFill>
                  <a:schemeClr val="tx1"/>
                </a:solidFill>
              </a:rPr>
              <a:t>Conclusion</a:t>
            </a:r>
          </a:p>
        </p:txBody>
      </p:sp>
      <p:sp>
        <p:nvSpPr>
          <p:cNvPr id="3" name="Content Placeholder 2">
            <a:extLst>
              <a:ext uri="{FF2B5EF4-FFF2-40B4-BE49-F238E27FC236}">
                <a16:creationId xmlns:a16="http://schemas.microsoft.com/office/drawing/2014/main" id="{578ACC21-84D0-87CE-694A-E6D6A689512D}"/>
              </a:ext>
            </a:extLst>
          </p:cNvPr>
          <p:cNvSpPr>
            <a:spLocks noGrp="1"/>
          </p:cNvSpPr>
          <p:nvPr>
            <p:ph idx="1"/>
          </p:nvPr>
        </p:nvSpPr>
        <p:spPr>
          <a:xfrm>
            <a:off x="714375" y="1371600"/>
            <a:ext cx="9867900" cy="4356300"/>
          </a:xfrm>
        </p:spPr>
        <p:txBody>
          <a:bodyPr/>
          <a:lstStyle/>
          <a:p>
            <a:pPr>
              <a:buClr>
                <a:schemeClr val="tx1"/>
              </a:buClr>
              <a:buFont typeface="Arial" panose="020B0604020202020204" pitchFamily="34" charset="0"/>
              <a:buChar char="•"/>
            </a:pPr>
            <a:r>
              <a:rPr lang="en-US" dirty="0"/>
              <a:t>In this project we have designed an application which allocates exam centers for respective exams.</a:t>
            </a:r>
          </a:p>
          <a:p>
            <a:pPr marL="0" indent="0">
              <a:buClr>
                <a:schemeClr val="tx1"/>
              </a:buClr>
              <a:buNone/>
            </a:pPr>
            <a:endParaRPr lang="en-US" dirty="0"/>
          </a:p>
          <a:p>
            <a:pPr>
              <a:buClr>
                <a:schemeClr val="tx1"/>
              </a:buClr>
              <a:buFont typeface="Arial" panose="020B0604020202020204" pitchFamily="34" charset="0"/>
              <a:buChar char="•"/>
            </a:pPr>
            <a:r>
              <a:rPr lang="en-US" dirty="0"/>
              <a:t>Hall ticket is generated by admin. </a:t>
            </a:r>
          </a:p>
          <a:p>
            <a:pPr marL="0" indent="0">
              <a:buClr>
                <a:schemeClr val="tx1"/>
              </a:buClr>
              <a:buNone/>
            </a:pPr>
            <a:endParaRPr lang="en-US" dirty="0"/>
          </a:p>
          <a:p>
            <a:pPr>
              <a:buClr>
                <a:schemeClr val="tx1"/>
              </a:buClr>
              <a:buFont typeface="Arial" panose="020B0604020202020204" pitchFamily="34" charset="0"/>
              <a:buChar char="•"/>
            </a:pPr>
            <a:r>
              <a:rPr lang="en-US" dirty="0"/>
              <a:t>We have used </a:t>
            </a:r>
            <a:r>
              <a:rPr lang="en-US" dirty="0" err="1"/>
              <a:t>makefile</a:t>
            </a:r>
            <a:r>
              <a:rPr lang="en-US" dirty="0"/>
              <a:t> to built this application.</a:t>
            </a:r>
          </a:p>
          <a:p>
            <a:pPr>
              <a:buClr>
                <a:schemeClr val="tx1"/>
              </a:buCl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231946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A49E-85CE-912D-D6F3-165327E7F67C}"/>
              </a:ext>
            </a:extLst>
          </p:cNvPr>
          <p:cNvSpPr>
            <a:spLocks noGrp="1"/>
          </p:cNvSpPr>
          <p:nvPr>
            <p:ph type="title"/>
          </p:nvPr>
        </p:nvSpPr>
        <p:spPr>
          <a:xfrm>
            <a:off x="3705225" y="2084528"/>
            <a:ext cx="9343073" cy="1344472"/>
          </a:xfrm>
        </p:spPr>
        <p:txBody>
          <a:bodyPr>
            <a:normAutofit/>
          </a:bodyPr>
          <a:lstStyle/>
          <a:p>
            <a:r>
              <a:rPr lang="en-US" sz="5400" b="1" dirty="0">
                <a:solidFill>
                  <a:schemeClr val="tx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16978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FEFA-B141-9992-A845-3822B155FCD1}"/>
              </a:ext>
            </a:extLst>
          </p:cNvPr>
          <p:cNvSpPr>
            <a:spLocks noGrp="1"/>
          </p:cNvSpPr>
          <p:nvPr>
            <p:ph type="title"/>
          </p:nvPr>
        </p:nvSpPr>
        <p:spPr>
          <a:xfrm>
            <a:off x="4200109" y="128546"/>
            <a:ext cx="2730613" cy="519953"/>
          </a:xfrm>
        </p:spPr>
        <p:txBody>
          <a:bodyPr>
            <a:normAutofit fontScale="90000"/>
          </a:bodyPr>
          <a:lstStyle/>
          <a:p>
            <a:r>
              <a:rPr lang="en-US" dirty="0">
                <a:solidFill>
                  <a:schemeClr val="tx1"/>
                </a:solidFill>
              </a:rPr>
              <a:t>CONTENTS</a:t>
            </a:r>
            <a:endParaRPr lang="en-IN" dirty="0">
              <a:solidFill>
                <a:schemeClr val="tx1"/>
              </a:solidFill>
            </a:endParaRPr>
          </a:p>
        </p:txBody>
      </p:sp>
      <p:sp>
        <p:nvSpPr>
          <p:cNvPr id="3" name="Content Placeholder 2">
            <a:extLst>
              <a:ext uri="{FF2B5EF4-FFF2-40B4-BE49-F238E27FC236}">
                <a16:creationId xmlns:a16="http://schemas.microsoft.com/office/drawing/2014/main" id="{5F8EFDE4-1CF4-4828-0C23-ABE754F9DB70}"/>
              </a:ext>
            </a:extLst>
          </p:cNvPr>
          <p:cNvSpPr>
            <a:spLocks noGrp="1"/>
          </p:cNvSpPr>
          <p:nvPr>
            <p:ph idx="1"/>
          </p:nvPr>
        </p:nvSpPr>
        <p:spPr>
          <a:xfrm>
            <a:off x="95443" y="973243"/>
            <a:ext cx="8596668" cy="5884757"/>
          </a:xfrm>
        </p:spPr>
        <p:txBody>
          <a:bodyPr>
            <a:normAutofit fontScale="25000" lnSpcReduction="20000"/>
          </a:bodyPr>
          <a:lstStyle/>
          <a:p>
            <a:pPr marL="0" indent="0">
              <a:buClrTx/>
              <a:buNone/>
            </a:pPr>
            <a:endParaRPr lang="en-US" sz="4900" dirty="0"/>
          </a:p>
          <a:p>
            <a:pPr>
              <a:buClr>
                <a:schemeClr val="tx1"/>
              </a:buClr>
              <a:buFont typeface="Arial" panose="020B0604020202020204" pitchFamily="34" charset="0"/>
              <a:buChar char="•"/>
            </a:pPr>
            <a:r>
              <a:rPr lang="en-US" sz="8000" dirty="0">
                <a:latin typeface="Calabri"/>
              </a:rPr>
              <a:t>Introduction</a:t>
            </a:r>
          </a:p>
          <a:p>
            <a:pPr marL="342900" indent="-342900">
              <a:buFont typeface="Arial" panose="020B0604020202020204" pitchFamily="34" charset="0"/>
              <a:buChar char="•"/>
            </a:pPr>
            <a:r>
              <a:rPr lang="en-IN" sz="8000" dirty="0">
                <a:solidFill>
                  <a:schemeClr val="tx1"/>
                </a:solidFill>
                <a:latin typeface="Calabri"/>
              </a:rPr>
              <a:t>Abstract</a:t>
            </a:r>
          </a:p>
          <a:p>
            <a:pPr marL="342900" indent="-342900">
              <a:buFont typeface="Arial" panose="020B0604020202020204" pitchFamily="34" charset="0"/>
              <a:buChar char="•"/>
            </a:pPr>
            <a:r>
              <a:rPr lang="en-IN" sz="8000" dirty="0">
                <a:latin typeface="Calabri"/>
              </a:rPr>
              <a:t>About Project</a:t>
            </a:r>
            <a:endParaRPr lang="en-IN" sz="8000" dirty="0">
              <a:solidFill>
                <a:schemeClr val="tx1"/>
              </a:solidFill>
              <a:latin typeface="Calabri"/>
            </a:endParaRPr>
          </a:p>
          <a:p>
            <a:pPr marL="342900" indent="-342900">
              <a:buFont typeface="Arial" panose="020B0604020202020204" pitchFamily="34" charset="0"/>
              <a:buChar char="•"/>
            </a:pPr>
            <a:r>
              <a:rPr lang="en-IN" sz="8000" dirty="0">
                <a:solidFill>
                  <a:schemeClr val="tx1"/>
                </a:solidFill>
                <a:latin typeface="Calabri"/>
              </a:rPr>
              <a:t>Introduction</a:t>
            </a:r>
          </a:p>
          <a:p>
            <a:pPr marL="342900" indent="-342900">
              <a:buFont typeface="Arial" panose="020B0604020202020204" pitchFamily="34" charset="0"/>
              <a:buChar char="•"/>
            </a:pPr>
            <a:r>
              <a:rPr lang="en-IN" sz="8000" dirty="0">
                <a:solidFill>
                  <a:schemeClr val="tx1"/>
                </a:solidFill>
                <a:latin typeface="Calabri"/>
              </a:rPr>
              <a:t>Requirements</a:t>
            </a:r>
          </a:p>
          <a:p>
            <a:pPr marL="342900" indent="-342900">
              <a:buFont typeface="Arial" panose="020B0604020202020204" pitchFamily="34" charset="0"/>
              <a:buChar char="•"/>
            </a:pPr>
            <a:r>
              <a:rPr lang="en-IN" sz="8000" dirty="0">
                <a:solidFill>
                  <a:schemeClr val="tx1"/>
                </a:solidFill>
                <a:latin typeface="Calabri"/>
              </a:rPr>
              <a:t>Problem statement</a:t>
            </a:r>
          </a:p>
          <a:p>
            <a:pPr marL="342900" indent="-342900">
              <a:buFont typeface="Arial" panose="020B0604020202020204" pitchFamily="34" charset="0"/>
              <a:buChar char="•"/>
            </a:pPr>
            <a:r>
              <a:rPr lang="en-IN" sz="8000" dirty="0">
                <a:solidFill>
                  <a:schemeClr val="tx1"/>
                </a:solidFill>
                <a:latin typeface="Calabri"/>
              </a:rPr>
              <a:t>Functional Specification</a:t>
            </a:r>
          </a:p>
          <a:p>
            <a:pPr marL="342900" indent="-342900">
              <a:buFont typeface="Arial" panose="020B0604020202020204" pitchFamily="34" charset="0"/>
              <a:buChar char="•"/>
            </a:pPr>
            <a:r>
              <a:rPr lang="en-IN" sz="8000" dirty="0">
                <a:solidFill>
                  <a:schemeClr val="tx1"/>
                </a:solidFill>
                <a:latin typeface="Calabri"/>
              </a:rPr>
              <a:t>Technical Specification</a:t>
            </a:r>
          </a:p>
          <a:p>
            <a:pPr marL="342900" indent="-342900">
              <a:buFont typeface="Arial" panose="020B0604020202020204" pitchFamily="34" charset="0"/>
              <a:buChar char="•"/>
            </a:pPr>
            <a:r>
              <a:rPr lang="en-IN" sz="8000" dirty="0">
                <a:solidFill>
                  <a:schemeClr val="tx1"/>
                </a:solidFill>
                <a:latin typeface="Calabri"/>
              </a:rPr>
              <a:t>Modules</a:t>
            </a:r>
          </a:p>
          <a:p>
            <a:pPr marL="342900" indent="-342900">
              <a:buFont typeface="Arial" panose="020B0604020202020204" pitchFamily="34" charset="0"/>
              <a:buChar char="•"/>
            </a:pPr>
            <a:r>
              <a:rPr lang="en-US" sz="8000" dirty="0">
                <a:latin typeface="Calabri"/>
              </a:rPr>
              <a:t>Functional Requirement</a:t>
            </a:r>
          </a:p>
          <a:p>
            <a:pPr marL="342900" indent="-342900">
              <a:buFont typeface="Arial" panose="020B0604020202020204" pitchFamily="34" charset="0"/>
              <a:buChar char="•"/>
            </a:pPr>
            <a:r>
              <a:rPr lang="en-US" sz="8000" dirty="0">
                <a:latin typeface="Calabri"/>
              </a:rPr>
              <a:t>Software Requirement</a:t>
            </a:r>
          </a:p>
          <a:p>
            <a:pPr>
              <a:buClr>
                <a:schemeClr val="tx1"/>
              </a:buClr>
              <a:buFont typeface="Arial" panose="020B0604020202020204" pitchFamily="34" charset="0"/>
              <a:buChar char="•"/>
            </a:pPr>
            <a:r>
              <a:rPr lang="en-US" sz="8000" dirty="0" err="1">
                <a:latin typeface="Calabri"/>
              </a:rPr>
              <a:t>UseCase</a:t>
            </a:r>
            <a:r>
              <a:rPr lang="en-US" sz="8000" dirty="0">
                <a:latin typeface="Calabri"/>
              </a:rPr>
              <a:t> Diagram</a:t>
            </a:r>
          </a:p>
          <a:p>
            <a:pPr>
              <a:buClr>
                <a:schemeClr val="tx1"/>
              </a:buClr>
              <a:buFont typeface="Arial" panose="020B0604020202020204" pitchFamily="34" charset="0"/>
              <a:buChar char="•"/>
            </a:pPr>
            <a:r>
              <a:rPr lang="en-US" sz="8000" dirty="0">
                <a:latin typeface="Calabri"/>
              </a:rPr>
              <a:t>Sequence Diagram</a:t>
            </a:r>
          </a:p>
          <a:p>
            <a:pPr>
              <a:buClr>
                <a:schemeClr val="tx1"/>
              </a:buClr>
              <a:buFont typeface="Arial" panose="020B0604020202020204" pitchFamily="34" charset="0"/>
              <a:buChar char="•"/>
            </a:pPr>
            <a:r>
              <a:rPr lang="en-US" sz="8000" dirty="0">
                <a:latin typeface="Calabri"/>
              </a:rPr>
              <a:t>Tools</a:t>
            </a:r>
          </a:p>
          <a:p>
            <a:pPr>
              <a:buClr>
                <a:schemeClr val="tx1"/>
              </a:buClr>
              <a:buFont typeface="Arial" panose="020B0604020202020204" pitchFamily="34" charset="0"/>
              <a:buChar char="•"/>
            </a:pPr>
            <a:r>
              <a:rPr lang="en-US" sz="8000" dirty="0">
                <a:latin typeface="Calabri"/>
              </a:rPr>
              <a:t>Conclusion</a:t>
            </a:r>
          </a:p>
          <a:p>
            <a:pPr>
              <a:buClrTx/>
            </a:pPr>
            <a:endParaRPr lang="en-US" sz="4900" dirty="0"/>
          </a:p>
          <a:p>
            <a:pPr>
              <a:buClrTx/>
            </a:pPr>
            <a:endParaRPr lang="en-IN" dirty="0"/>
          </a:p>
        </p:txBody>
      </p:sp>
    </p:spTree>
    <p:extLst>
      <p:ext uri="{BB962C8B-B14F-4D97-AF65-F5344CB8AC3E}">
        <p14:creationId xmlns:p14="http://schemas.microsoft.com/office/powerpoint/2010/main" val="61926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557F-0A5C-40FB-A8F3-958AE37438E8}"/>
              </a:ext>
            </a:extLst>
          </p:cNvPr>
          <p:cNvSpPr>
            <a:spLocks noGrp="1"/>
          </p:cNvSpPr>
          <p:nvPr>
            <p:ph type="title"/>
          </p:nvPr>
        </p:nvSpPr>
        <p:spPr>
          <a:xfrm>
            <a:off x="646111" y="452718"/>
            <a:ext cx="9404723" cy="518832"/>
          </a:xfrm>
        </p:spPr>
        <p:txBody>
          <a:bodyPr/>
          <a:lstStyle/>
          <a:p>
            <a:pPr algn="ctr"/>
            <a:r>
              <a:rPr lang="en-IN" sz="3200" dirty="0"/>
              <a:t>ABSTRACT</a:t>
            </a:r>
          </a:p>
        </p:txBody>
      </p:sp>
      <p:sp>
        <p:nvSpPr>
          <p:cNvPr id="3" name="Content Placeholder 2">
            <a:extLst>
              <a:ext uri="{FF2B5EF4-FFF2-40B4-BE49-F238E27FC236}">
                <a16:creationId xmlns:a16="http://schemas.microsoft.com/office/drawing/2014/main" id="{83BA4787-9A75-4501-96BF-AFA8609C84F3}"/>
              </a:ext>
            </a:extLst>
          </p:cNvPr>
          <p:cNvSpPr>
            <a:spLocks noGrp="1"/>
          </p:cNvSpPr>
          <p:nvPr>
            <p:ph idx="1"/>
          </p:nvPr>
        </p:nvSpPr>
        <p:spPr>
          <a:xfrm>
            <a:off x="200025" y="1314450"/>
            <a:ext cx="11620500" cy="4933949"/>
          </a:xfrm>
        </p:spPr>
        <p:txBody>
          <a:bodyPr>
            <a:normAutofit lnSpcReduction="10000"/>
          </a:bodyPr>
          <a:lstStyle/>
          <a:p>
            <a:pPr marL="0" indent="0" algn="just">
              <a:lnSpc>
                <a:spcPct val="170000"/>
              </a:lnSpc>
              <a:buNone/>
            </a:pPr>
            <a:r>
              <a:rPr lang="en-IN" dirty="0"/>
              <a:t>			</a:t>
            </a:r>
            <a:r>
              <a:rPr lang="en-IN" dirty="0">
                <a:latin typeface="Times New Roman" panose="02020603050405020304" pitchFamily="18" charset="0"/>
                <a:cs typeface="Times New Roman" panose="02020603050405020304" pitchFamily="18" charset="0"/>
              </a:rPr>
              <a:t>Exam Center Allotment System is an online process developed for colleges to simplify exam center allotment . It facilitates to access the examination information of a particular student . The purpose of developing Exam Center Allotment System is to computerized the traditional way of conducting </a:t>
            </a:r>
            <a:r>
              <a:rPr lang="en-IN" dirty="0" err="1">
                <a:latin typeface="Times New Roman" panose="02020603050405020304" pitchFamily="18" charset="0"/>
                <a:cs typeface="Times New Roman" panose="02020603050405020304" pitchFamily="18" charset="0"/>
              </a:rPr>
              <a:t>exams.Another</a:t>
            </a:r>
            <a:r>
              <a:rPr lang="en-IN" dirty="0">
                <a:latin typeface="Times New Roman" panose="02020603050405020304" pitchFamily="18" charset="0"/>
                <a:cs typeface="Times New Roman" panose="02020603050405020304" pitchFamily="18" charset="0"/>
              </a:rPr>
              <a:t> purpose for developing this software is to generate the candidate allotment report automatically during exams. Mostly students are facing many problems for finding the exam hall . A newly invented concept can aid for the students for checking their exam halls.</a:t>
            </a:r>
          </a:p>
          <a:p>
            <a:pPr marL="0" indent="0" algn="just">
              <a:lnSpc>
                <a:spcPct val="150000"/>
              </a:lnSpc>
              <a:buNone/>
            </a:pPr>
            <a:r>
              <a:rPr lang="en-IN" dirty="0">
                <a:latin typeface="Times New Roman" panose="02020603050405020304" pitchFamily="18" charset="0"/>
                <a:cs typeface="Times New Roman" panose="02020603050405020304" pitchFamily="18" charset="0"/>
              </a:rPr>
              <a:t>			Admin have information about all the students who attend the examination. It contains the name of the student, ID of student, exam name, exam center details This project keeps track of various details in modules such as Candidate Details, Exam Details, and Exam center Details with the proper descriptions</a:t>
            </a:r>
          </a:p>
          <a:p>
            <a:pPr marL="0" indent="0" algn="just">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729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5821-7357-BB45-ACCA-7FF00E95EA19}"/>
              </a:ext>
            </a:extLst>
          </p:cNvPr>
          <p:cNvSpPr>
            <a:spLocks noGrp="1"/>
          </p:cNvSpPr>
          <p:nvPr>
            <p:ph type="title"/>
          </p:nvPr>
        </p:nvSpPr>
        <p:spPr>
          <a:xfrm>
            <a:off x="3005399" y="522514"/>
            <a:ext cx="10131425" cy="794215"/>
          </a:xfrm>
        </p:spPr>
        <p:txBody>
          <a:bodyPr/>
          <a:lstStyle/>
          <a:p>
            <a:r>
              <a:rPr lang="en-US" dirty="0">
                <a:solidFill>
                  <a:schemeClr val="tx1"/>
                </a:solidFill>
              </a:rPr>
              <a:t>ABOUT PROJECT</a:t>
            </a:r>
          </a:p>
        </p:txBody>
      </p:sp>
      <p:sp>
        <p:nvSpPr>
          <p:cNvPr id="3" name="Content Placeholder 2">
            <a:extLst>
              <a:ext uri="{FF2B5EF4-FFF2-40B4-BE49-F238E27FC236}">
                <a16:creationId xmlns:a16="http://schemas.microsoft.com/office/drawing/2014/main" id="{0676ABD7-B6B5-C894-0845-31DB8EE96548}"/>
              </a:ext>
            </a:extLst>
          </p:cNvPr>
          <p:cNvSpPr>
            <a:spLocks noGrp="1"/>
          </p:cNvSpPr>
          <p:nvPr>
            <p:ph idx="1"/>
          </p:nvPr>
        </p:nvSpPr>
        <p:spPr>
          <a:xfrm>
            <a:off x="174812" y="1389529"/>
            <a:ext cx="9300881" cy="3361766"/>
          </a:xfrm>
        </p:spPr>
        <p:txBody>
          <a:bodyPr>
            <a:normAutofit/>
          </a:bodyPr>
          <a:lstStyle/>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 center assignment is the process of allocating the candidate who are going to apply for any particular exam.</a:t>
            </a:r>
          </a:p>
          <a:p>
            <a:pPr>
              <a:buClr>
                <a:schemeClr val="tx1"/>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He/She</a:t>
            </a:r>
            <a:r>
              <a:rPr lang="en-US" dirty="0">
                <a:latin typeface="Times New Roman" panose="02020603050405020304" pitchFamily="18" charset="0"/>
                <a:cs typeface="Times New Roman" panose="02020603050405020304" pitchFamily="18" charset="0"/>
              </a:rPr>
              <a:t> will get exam center allocated based on the exam he/she applied.</a:t>
            </a:r>
          </a:p>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admin who is going to allot the exam center based on the exam, the admin will first checks before allocating the centers count and checks the availability and assigns the exam center</a:t>
            </a:r>
            <a:r>
              <a:rPr lang="en-US" dirty="0"/>
              <a:t>.</a:t>
            </a:r>
          </a:p>
        </p:txBody>
      </p:sp>
    </p:spTree>
    <p:extLst>
      <p:ext uri="{BB962C8B-B14F-4D97-AF65-F5344CB8AC3E}">
        <p14:creationId xmlns:p14="http://schemas.microsoft.com/office/powerpoint/2010/main" val="239093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0A70-1B4F-4FCA-ADD5-B4C69619131D}"/>
              </a:ext>
            </a:extLst>
          </p:cNvPr>
          <p:cNvSpPr>
            <a:spLocks noGrp="1"/>
          </p:cNvSpPr>
          <p:nvPr>
            <p:ph type="ctrTitle"/>
          </p:nvPr>
        </p:nvSpPr>
        <p:spPr>
          <a:xfrm>
            <a:off x="3434375" y="285892"/>
            <a:ext cx="9238949" cy="543860"/>
          </a:xfrm>
        </p:spPr>
        <p:txBody>
          <a:bodyPr>
            <a:noAutofit/>
          </a:bodyPr>
          <a:lstStyle/>
          <a:p>
            <a:r>
              <a:rPr lang="en-IN" sz="3600" dirty="0">
                <a:solidFill>
                  <a:schemeClr val="tx1"/>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17DA110C-FC97-42D5-9FD2-4E3005DE3338}"/>
              </a:ext>
            </a:extLst>
          </p:cNvPr>
          <p:cNvSpPr>
            <a:spLocks noGrp="1"/>
          </p:cNvSpPr>
          <p:nvPr>
            <p:ph type="subTitle" idx="1"/>
          </p:nvPr>
        </p:nvSpPr>
        <p:spPr>
          <a:xfrm>
            <a:off x="157269" y="1032862"/>
            <a:ext cx="7135905" cy="2788024"/>
          </a:xfrm>
        </p:spPr>
        <p:txBody>
          <a:bodyPr>
            <a:normAutofit/>
          </a:bodyPr>
          <a:lstStyle/>
          <a:p>
            <a:pPr marL="342900" indent="-342900" algn="l">
              <a:buClrTx/>
              <a:buFont typeface="Arial" panose="020B0604020202020204" pitchFamily="34" charset="0"/>
              <a:buChar char="•"/>
            </a:pPr>
            <a:r>
              <a:rPr lang="en-IN" cap="none" dirty="0">
                <a:solidFill>
                  <a:schemeClr val="tx1"/>
                </a:solidFill>
                <a:latin typeface="Times New Roman" panose="02020603050405020304" pitchFamily="18" charset="0"/>
                <a:cs typeface="Times New Roman" panose="02020603050405020304" pitchFamily="18" charset="0"/>
              </a:rPr>
              <a:t>Exam Center Allotment System assigns exam center to candidates based on exam id and candidate id.</a:t>
            </a:r>
          </a:p>
          <a:p>
            <a:pPr marL="342900" indent="-342900" algn="l">
              <a:lnSpc>
                <a:spcPct val="150000"/>
              </a:lnSpc>
              <a:buClrTx/>
              <a:buFont typeface="Arial" panose="020B0604020202020204" pitchFamily="34" charset="0"/>
              <a:buChar char="•"/>
            </a:pPr>
            <a:r>
              <a:rPr lang="en-IN" cap="none" dirty="0">
                <a:solidFill>
                  <a:schemeClr val="tx1"/>
                </a:solidFill>
                <a:latin typeface="Times New Roman" panose="02020603050405020304" pitchFamily="18" charset="0"/>
                <a:cs typeface="Times New Roman" panose="02020603050405020304" pitchFamily="18" charset="0"/>
              </a:rPr>
              <a:t>These information are  stored in text files.</a:t>
            </a:r>
          </a:p>
          <a:p>
            <a:pPr marL="342900" indent="-342900" algn="l">
              <a:buClr>
                <a:schemeClr val="tx1"/>
              </a:buClr>
              <a:buFont typeface="Arial" panose="020B0604020202020204" pitchFamily="34" charset="0"/>
              <a:buChar char="•"/>
            </a:pPr>
            <a:r>
              <a:rPr lang="en-IN" cap="none" dirty="0">
                <a:solidFill>
                  <a:schemeClr val="tx1"/>
                </a:solidFill>
                <a:latin typeface="Times New Roman" panose="02020603050405020304" pitchFamily="18" charset="0"/>
                <a:cs typeface="Times New Roman" panose="02020603050405020304" pitchFamily="18" charset="0"/>
              </a:rPr>
              <a:t>Exam center allocation is the process of allocating places for the candidate to write the exam.</a:t>
            </a:r>
          </a:p>
          <a:p>
            <a:pPr algn="l"/>
            <a:endParaRPr lang="en-IN" cap="none"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BE1D23BA-C150-5E53-212A-39AF981B88DC}"/>
              </a:ext>
            </a:extLst>
          </p:cNvPr>
          <p:cNvPicPr>
            <a:picLocks noChangeAspect="1"/>
          </p:cNvPicPr>
          <p:nvPr/>
        </p:nvPicPr>
        <p:blipFill>
          <a:blip r:embed="rId2"/>
          <a:stretch>
            <a:fillRect/>
          </a:stretch>
        </p:blipFill>
        <p:spPr>
          <a:xfrm>
            <a:off x="4408336" y="2759103"/>
            <a:ext cx="6858000" cy="3269145"/>
          </a:xfrm>
          <a:prstGeom prst="rect">
            <a:avLst/>
          </a:prstGeom>
          <a:ln>
            <a:noFill/>
          </a:ln>
          <a:effectLst>
            <a:softEdge rad="112500"/>
          </a:effectLst>
        </p:spPr>
      </p:pic>
    </p:spTree>
    <p:extLst>
      <p:ext uri="{BB962C8B-B14F-4D97-AF65-F5344CB8AC3E}">
        <p14:creationId xmlns:p14="http://schemas.microsoft.com/office/powerpoint/2010/main" val="40892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6E80-F785-156B-57B9-10F8AF233E49}"/>
              </a:ext>
            </a:extLst>
          </p:cNvPr>
          <p:cNvSpPr>
            <a:spLocks noGrp="1"/>
          </p:cNvSpPr>
          <p:nvPr>
            <p:ph type="title"/>
          </p:nvPr>
        </p:nvSpPr>
        <p:spPr/>
        <p:txBody>
          <a:bodyPr/>
          <a:lstStyle/>
          <a:p>
            <a:pPr algn="ctr"/>
            <a:r>
              <a:rPr lang="en-IN" dirty="0"/>
              <a:t>Requirements</a:t>
            </a:r>
          </a:p>
        </p:txBody>
      </p:sp>
      <p:sp>
        <p:nvSpPr>
          <p:cNvPr id="3" name="Content Placeholder 2">
            <a:extLst>
              <a:ext uri="{FF2B5EF4-FFF2-40B4-BE49-F238E27FC236}">
                <a16:creationId xmlns:a16="http://schemas.microsoft.com/office/drawing/2014/main" id="{7074020D-C4CF-8A38-B96F-6D92BC4938FE}"/>
              </a:ext>
            </a:extLst>
          </p:cNvPr>
          <p:cNvSpPr>
            <a:spLocks noGrp="1"/>
          </p:cNvSpPr>
          <p:nvPr>
            <p:ph idx="1"/>
          </p:nvPr>
        </p:nvSpPr>
        <p:spPr/>
        <p:txBody>
          <a:bodyPr/>
          <a:lstStyle/>
          <a:p>
            <a:r>
              <a:rPr lang="en-IN" sz="2800" dirty="0">
                <a:latin typeface="Times New Roman" panose="02020603050405020304" pitchFamily="18" charset="0"/>
                <a:cs typeface="Times New Roman" panose="02020603050405020304" pitchFamily="18" charset="0"/>
              </a:rPr>
              <a:t>Problem Statement</a:t>
            </a:r>
          </a:p>
          <a:p>
            <a:r>
              <a:rPr lang="en-IN" sz="2800" dirty="0">
                <a:latin typeface="Times New Roman" panose="02020603050405020304" pitchFamily="18" charset="0"/>
                <a:cs typeface="Times New Roman" panose="02020603050405020304" pitchFamily="18" charset="0"/>
              </a:rPr>
              <a:t>Functional Specifications</a:t>
            </a:r>
          </a:p>
          <a:p>
            <a:r>
              <a:rPr lang="en-IN" sz="2800" dirty="0">
                <a:latin typeface="Times New Roman" panose="02020603050405020304" pitchFamily="18" charset="0"/>
                <a:cs typeface="Times New Roman" panose="02020603050405020304" pitchFamily="18" charset="0"/>
              </a:rPr>
              <a:t>Technical Specifications</a:t>
            </a:r>
          </a:p>
          <a:p>
            <a:endParaRPr lang="en-IN" dirty="0"/>
          </a:p>
        </p:txBody>
      </p:sp>
    </p:spTree>
    <p:extLst>
      <p:ext uri="{BB962C8B-B14F-4D97-AF65-F5344CB8AC3E}">
        <p14:creationId xmlns:p14="http://schemas.microsoft.com/office/powerpoint/2010/main" val="407971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BE1B-B9FF-FE2E-F149-4DA4136055FE}"/>
              </a:ext>
            </a:extLst>
          </p:cNvPr>
          <p:cNvSpPr>
            <a:spLocks noGrp="1"/>
          </p:cNvSpPr>
          <p:nvPr>
            <p:ph type="title"/>
          </p:nvPr>
        </p:nvSpPr>
        <p:spPr>
          <a:xfrm>
            <a:off x="646111" y="452718"/>
            <a:ext cx="9404723" cy="804582"/>
          </a:xfrm>
        </p:spPr>
        <p:txBody>
          <a:bodyPr/>
          <a:lstStyle/>
          <a:p>
            <a:r>
              <a:rPr lang="en-IN" dirty="0"/>
              <a:t>              </a:t>
            </a:r>
            <a:r>
              <a:rPr lang="en-IN"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1DA9D51-5F16-3F52-9F4A-740E52C26501}"/>
              </a:ext>
            </a:extLst>
          </p:cNvPr>
          <p:cNvSpPr>
            <a:spLocks noGrp="1"/>
          </p:cNvSpPr>
          <p:nvPr>
            <p:ph idx="1"/>
          </p:nvPr>
        </p:nvSpPr>
        <p:spPr>
          <a:xfrm>
            <a:off x="646111" y="1428749"/>
            <a:ext cx="10661043" cy="4867276"/>
          </a:xfrm>
        </p:spPr>
        <p:txBody>
          <a:bodyPr>
            <a:noAutofit/>
          </a:bodyPr>
          <a:lstStyle/>
          <a:p>
            <a:pPr algn="just"/>
            <a:r>
              <a:rPr lang="en-IN" sz="2400" dirty="0">
                <a:latin typeface="Times New Roman" panose="02020603050405020304" pitchFamily="18" charset="0"/>
                <a:cs typeface="Times New Roman" panose="02020603050405020304" pitchFamily="18" charset="0"/>
              </a:rPr>
              <a:t>Exam Center Allotment System is an online process developed for colleges to simplify exam center allotment . It facilitates to access the examination information of a particular student</a:t>
            </a:r>
          </a:p>
          <a:p>
            <a:pPr algn="just"/>
            <a:endParaRPr lang="en-IN" sz="2400" dirty="0">
              <a:latin typeface="Times New Roman" panose="02020603050405020304" pitchFamily="18" charset="0"/>
              <a:cs typeface="Times New Roman" panose="02020603050405020304" pitchFamily="18" charset="0"/>
            </a:endParaRPr>
          </a:p>
          <a:p>
            <a:pPr algn="just"/>
            <a:r>
              <a:rPr lang="en-US" sz="2400" dirty="0">
                <a:effectLst/>
                <a:latin typeface="Times New Roman" panose="02020603050405020304" pitchFamily="18" charset="0"/>
                <a:ea typeface="Arial" panose="020B0604020202020204" pitchFamily="34" charset="0"/>
                <a:cs typeface="Times New Roman" panose="02020603050405020304" pitchFamily="18" charset="0"/>
              </a:rPr>
              <a:t>The purpose of this project is to allot exam </a:t>
            </a:r>
            <a:r>
              <a:rPr lang="en-US" sz="2400" dirty="0" err="1">
                <a:effectLst/>
                <a:latin typeface="Times New Roman" panose="02020603050405020304" pitchFamily="18" charset="0"/>
                <a:ea typeface="Arial" panose="020B0604020202020204" pitchFamily="34" charset="0"/>
                <a:cs typeface="Times New Roman" panose="02020603050405020304" pitchFamily="18" charset="0"/>
              </a:rPr>
              <a:t>centres</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based on the exam details provided by  candidate.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604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4A6C-B634-43D3-A4DB-475D0B705903}"/>
              </a:ext>
            </a:extLst>
          </p:cNvPr>
          <p:cNvSpPr>
            <a:spLocks noGrp="1"/>
          </p:cNvSpPr>
          <p:nvPr>
            <p:ph type="ctrTitle"/>
          </p:nvPr>
        </p:nvSpPr>
        <p:spPr>
          <a:xfrm>
            <a:off x="1154955" y="238125"/>
            <a:ext cx="8531970" cy="861420"/>
          </a:xfrm>
        </p:spPr>
        <p:txBody>
          <a:bodyPr/>
          <a:lstStyle/>
          <a:p>
            <a:r>
              <a:rPr lang="en-IN" sz="4000" dirty="0"/>
              <a:t>      </a:t>
            </a:r>
            <a:r>
              <a:rPr lang="en-IN" sz="3600" dirty="0">
                <a:latin typeface="Calibri" panose="020F0502020204030204" pitchFamily="34" charset="0"/>
                <a:cs typeface="Calibri" panose="020F0502020204030204" pitchFamily="34" charset="0"/>
              </a:rPr>
              <a:t>FUNCTIONAL SPECIFICATION</a:t>
            </a:r>
          </a:p>
        </p:txBody>
      </p:sp>
      <p:sp>
        <p:nvSpPr>
          <p:cNvPr id="3" name="Subtitle 2">
            <a:extLst>
              <a:ext uri="{FF2B5EF4-FFF2-40B4-BE49-F238E27FC236}">
                <a16:creationId xmlns:a16="http://schemas.microsoft.com/office/drawing/2014/main" id="{5B55A741-5692-4F1F-8642-5C70A8B281E8}"/>
              </a:ext>
            </a:extLst>
          </p:cNvPr>
          <p:cNvSpPr>
            <a:spLocks noGrp="1"/>
          </p:cNvSpPr>
          <p:nvPr>
            <p:ph type="subTitle" idx="1"/>
          </p:nvPr>
        </p:nvSpPr>
        <p:spPr>
          <a:xfrm>
            <a:off x="857250" y="1266825"/>
            <a:ext cx="10582275" cy="5105400"/>
          </a:xfrm>
        </p:spPr>
        <p:txBody>
          <a:bodyPr>
            <a:normAutofit/>
          </a:bodyPr>
          <a:lstStyle/>
          <a:p>
            <a:pPr marL="285750" indent="-285750" algn="just">
              <a:buFont typeface="Arial" panose="020B0604020202020204" pitchFamily="34" charset="0"/>
              <a:buChar char="•"/>
            </a:pPr>
            <a:r>
              <a:rPr lang="en-IN" cap="none" dirty="0">
                <a:solidFill>
                  <a:schemeClr val="tx1"/>
                </a:solidFill>
                <a:latin typeface="Times New Roman" panose="02020603050405020304" pitchFamily="18" charset="0"/>
                <a:cs typeface="Times New Roman" panose="02020603050405020304" pitchFamily="18" charset="0"/>
              </a:rPr>
              <a:t>Candidates appear for various exams. Exams are conducted in 3 exam centers. Application has to assign exam center based on which exam he/she is appearing for.</a:t>
            </a:r>
          </a:p>
          <a:p>
            <a:pPr marL="285750" indent="-285750" algn="just">
              <a:buFont typeface="Arial" panose="020B0604020202020204" pitchFamily="34" charset="0"/>
              <a:buChar char="•"/>
            </a:pPr>
            <a:r>
              <a:rPr lang="en-IN" cap="none" dirty="0">
                <a:solidFill>
                  <a:schemeClr val="tx1"/>
                </a:solidFill>
                <a:latin typeface="Times New Roman" panose="02020603050405020304" pitchFamily="18" charset="0"/>
                <a:cs typeface="Times New Roman" panose="02020603050405020304" pitchFamily="18" charset="0"/>
              </a:rPr>
              <a:t>Information about exam centres based on exams is available in  text file, this filename will be passed to application.</a:t>
            </a:r>
          </a:p>
          <a:p>
            <a:pPr marL="285750" indent="-285750" algn="just">
              <a:buFont typeface="Arial" panose="020B0604020202020204" pitchFamily="34" charset="0"/>
              <a:buChar char="•"/>
            </a:pPr>
            <a:r>
              <a:rPr lang="en-IN" cap="none" dirty="0">
                <a:solidFill>
                  <a:schemeClr val="tx1"/>
                </a:solidFill>
                <a:latin typeface="Times New Roman" panose="02020603050405020304" pitchFamily="18" charset="0"/>
                <a:cs typeface="Times New Roman" panose="02020603050405020304" pitchFamily="18" charset="0"/>
              </a:rPr>
              <a:t>There are 3 exam centres with following information –</a:t>
            </a:r>
          </a:p>
          <a:p>
            <a:pPr algn="just"/>
            <a:r>
              <a:rPr lang="en-IN" cap="none" dirty="0">
                <a:solidFill>
                  <a:schemeClr val="tx1"/>
                </a:solidFill>
                <a:latin typeface="Times New Roman" panose="02020603050405020304" pitchFamily="18" charset="0"/>
                <a:cs typeface="Times New Roman" panose="02020603050405020304" pitchFamily="18" charset="0"/>
              </a:rPr>
              <a:t>                          EX001|NEET|sp college|pune|1299|21/10/23</a:t>
            </a:r>
          </a:p>
          <a:p>
            <a:pPr algn="just"/>
            <a:r>
              <a:rPr lang="en-IN" cap="none" dirty="0">
                <a:solidFill>
                  <a:schemeClr val="tx1"/>
                </a:solidFill>
                <a:latin typeface="Times New Roman" panose="02020603050405020304" pitchFamily="18" charset="0"/>
                <a:cs typeface="Times New Roman" panose="02020603050405020304" pitchFamily="18" charset="0"/>
              </a:rPr>
              <a:t>                          EX002|UPSC|jntuk|chennai|1098|13/2/23</a:t>
            </a:r>
          </a:p>
          <a:p>
            <a:pPr algn="just"/>
            <a:r>
              <a:rPr lang="en-IN" cap="none" dirty="0">
                <a:solidFill>
                  <a:schemeClr val="tx1"/>
                </a:solidFill>
                <a:latin typeface="Times New Roman" panose="02020603050405020304" pitchFamily="18" charset="0"/>
                <a:cs typeface="Times New Roman" panose="02020603050405020304" pitchFamily="18" charset="0"/>
              </a:rPr>
              <a:t>                          EX003|MPSC|jntuh|mumbai|1200|15/3/23</a:t>
            </a:r>
          </a:p>
          <a:p>
            <a:pPr marL="342900" indent="-342900" algn="just">
              <a:buFont typeface="Arial" panose="020B0604020202020204" pitchFamily="34" charset="0"/>
              <a:buChar char="•"/>
            </a:pPr>
            <a:r>
              <a:rPr lang="en-IN" cap="none" dirty="0">
                <a:solidFill>
                  <a:schemeClr val="tx1"/>
                </a:solidFill>
                <a:latin typeface="Times New Roman" panose="02020603050405020304" pitchFamily="18" charset="0"/>
                <a:cs typeface="Times New Roman" panose="02020603050405020304" pitchFamily="18" charset="0"/>
              </a:rPr>
              <a:t> </a:t>
            </a:r>
            <a:r>
              <a:rPr lang="en-IN" cap="none" dirty="0" err="1">
                <a:solidFill>
                  <a:schemeClr val="tx1"/>
                </a:solidFill>
                <a:latin typeface="Times New Roman" panose="02020603050405020304" pitchFamily="18" charset="0"/>
                <a:cs typeface="Times New Roman" panose="02020603050405020304" pitchFamily="18" charset="0"/>
              </a:rPr>
              <a:t>Hallticket</a:t>
            </a:r>
            <a:r>
              <a:rPr lang="en-IN" cap="none" dirty="0">
                <a:solidFill>
                  <a:schemeClr val="tx1"/>
                </a:solidFill>
                <a:latin typeface="Times New Roman" panose="02020603050405020304" pitchFamily="18" charset="0"/>
                <a:cs typeface="Times New Roman" panose="02020603050405020304" pitchFamily="18" charset="0"/>
              </a:rPr>
              <a:t> is generated with Candidate Id, Candidate name, </a:t>
            </a:r>
            <a:r>
              <a:rPr lang="en-IN" cap="none" dirty="0" err="1">
                <a:solidFill>
                  <a:schemeClr val="tx1"/>
                </a:solidFill>
                <a:latin typeface="Times New Roman" panose="02020603050405020304" pitchFamily="18" charset="0"/>
                <a:cs typeface="Times New Roman" panose="02020603050405020304" pitchFamily="18" charset="0"/>
              </a:rPr>
              <a:t>Examcentre</a:t>
            </a:r>
            <a:r>
              <a:rPr lang="en-IN" cap="none" dirty="0">
                <a:solidFill>
                  <a:schemeClr val="tx1"/>
                </a:solidFill>
                <a:latin typeface="Times New Roman" panose="02020603050405020304" pitchFamily="18" charset="0"/>
                <a:cs typeface="Times New Roman" panose="02020603050405020304" pitchFamily="18" charset="0"/>
              </a:rPr>
              <a:t> name, ExamcenterNo, ExamCenterId, Address and capacity.</a:t>
            </a:r>
          </a:p>
        </p:txBody>
      </p:sp>
    </p:spTree>
    <p:extLst>
      <p:ext uri="{BB962C8B-B14F-4D97-AF65-F5344CB8AC3E}">
        <p14:creationId xmlns:p14="http://schemas.microsoft.com/office/powerpoint/2010/main" val="196889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C8A-5BA8-4D4E-8C65-D24669F47B1F}"/>
              </a:ext>
            </a:extLst>
          </p:cNvPr>
          <p:cNvSpPr>
            <a:spLocks noGrp="1"/>
          </p:cNvSpPr>
          <p:nvPr>
            <p:ph type="ctrTitle"/>
          </p:nvPr>
        </p:nvSpPr>
        <p:spPr>
          <a:xfrm>
            <a:off x="2276475" y="180975"/>
            <a:ext cx="7704138" cy="762000"/>
          </a:xfrm>
        </p:spPr>
        <p:txBody>
          <a:bodyPr/>
          <a:lstStyle/>
          <a:p>
            <a:r>
              <a:rPr lang="en-IN" sz="4000" dirty="0">
                <a:latin typeface="Times New Roman" panose="02020603050405020304" pitchFamily="18" charset="0"/>
                <a:cs typeface="Times New Roman" panose="02020603050405020304" pitchFamily="18" charset="0"/>
              </a:rPr>
              <a:t>TECHNICAL SPECIFICATIONS</a:t>
            </a:r>
          </a:p>
        </p:txBody>
      </p:sp>
      <p:sp>
        <p:nvSpPr>
          <p:cNvPr id="3" name="Subtitle 2">
            <a:extLst>
              <a:ext uri="{FF2B5EF4-FFF2-40B4-BE49-F238E27FC236}">
                <a16:creationId xmlns:a16="http://schemas.microsoft.com/office/drawing/2014/main" id="{1EBD13BE-09CB-4E69-84FB-9C9253F38369}"/>
              </a:ext>
            </a:extLst>
          </p:cNvPr>
          <p:cNvSpPr>
            <a:spLocks noGrp="1"/>
          </p:cNvSpPr>
          <p:nvPr>
            <p:ph type="subTitle" idx="1"/>
          </p:nvPr>
        </p:nvSpPr>
        <p:spPr>
          <a:xfrm>
            <a:off x="419100" y="1038225"/>
            <a:ext cx="10810875" cy="5295900"/>
          </a:xfrm>
        </p:spPr>
        <p:txBody>
          <a:bodyPr>
            <a:normAutofit/>
          </a:bodyPr>
          <a:lstStyle/>
          <a:p>
            <a:r>
              <a:rPr lang="en-IN" sz="2800" cap="none" dirty="0">
                <a:solidFill>
                  <a:schemeClr val="tx1"/>
                </a:solidFill>
                <a:latin typeface="Times New Roman" panose="02020603050405020304" pitchFamily="18" charset="0"/>
                <a:cs typeface="Times New Roman" panose="02020603050405020304" pitchFamily="18" charset="0"/>
              </a:rPr>
              <a:t>Main menu: </a:t>
            </a:r>
          </a:p>
          <a:p>
            <a:pPr marL="342900" indent="-342900">
              <a:buFont typeface="Arial" panose="020B0604020202020204" pitchFamily="34" charset="0"/>
              <a:buChar char="•"/>
            </a:pPr>
            <a:r>
              <a:rPr lang="en-IN" sz="2800" cap="none" dirty="0">
                <a:solidFill>
                  <a:schemeClr val="tx1"/>
                </a:solidFill>
                <a:latin typeface="Times New Roman" panose="02020603050405020304" pitchFamily="18" charset="0"/>
                <a:cs typeface="Times New Roman" panose="02020603050405020304" pitchFamily="18" charset="0"/>
              </a:rPr>
              <a:t>Candidate</a:t>
            </a:r>
          </a:p>
          <a:p>
            <a:pPr marL="342900" indent="-342900">
              <a:buFont typeface="Arial" panose="020B0604020202020204" pitchFamily="34" charset="0"/>
              <a:buChar char="•"/>
            </a:pPr>
            <a:r>
              <a:rPr lang="en-IN" sz="2800" cap="none" dirty="0">
                <a:solidFill>
                  <a:schemeClr val="tx1"/>
                </a:solidFill>
                <a:latin typeface="Times New Roman" panose="02020603050405020304" pitchFamily="18" charset="0"/>
                <a:cs typeface="Times New Roman" panose="02020603050405020304" pitchFamily="18" charset="0"/>
              </a:rPr>
              <a:t>Exam Centre</a:t>
            </a:r>
          </a:p>
          <a:p>
            <a:endParaRPr lang="en-IN" sz="2800" cap="none"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800" cap="none" dirty="0">
                <a:solidFill>
                  <a:schemeClr val="tx1"/>
                </a:solidFill>
                <a:latin typeface="Times New Roman" panose="02020603050405020304" pitchFamily="18" charset="0"/>
                <a:cs typeface="Times New Roman" panose="02020603050405020304" pitchFamily="18" charset="0"/>
              </a:rPr>
              <a:t>Candidate: Candidate will  provide his/her name and which exam he/she wants to appear. </a:t>
            </a:r>
          </a:p>
          <a:p>
            <a:pPr marL="342900" indent="-342900">
              <a:buFont typeface="Arial" panose="020B0604020202020204" pitchFamily="34" charset="0"/>
              <a:buChar char="•"/>
            </a:pPr>
            <a:r>
              <a:rPr lang="en-IN" sz="2800" cap="none" dirty="0">
                <a:solidFill>
                  <a:schemeClr val="tx1"/>
                </a:solidFill>
                <a:latin typeface="Times New Roman" panose="02020603050405020304" pitchFamily="18" charset="0"/>
                <a:cs typeface="Times New Roman" panose="02020603050405020304" pitchFamily="18" charset="0"/>
              </a:rPr>
              <a:t>Exam centre : Admin will generate the hall ticket and allot the exam centers according to the requirement.</a:t>
            </a:r>
          </a:p>
          <a:p>
            <a:pPr marL="342900" indent="-342900">
              <a:buFont typeface="Arial" panose="020B0604020202020204" pitchFamily="34" charset="0"/>
              <a:buChar char="•"/>
            </a:pPr>
            <a:r>
              <a:rPr lang="en-IN" sz="2800" cap="none" dirty="0">
                <a:solidFill>
                  <a:schemeClr val="tx1"/>
                </a:solidFill>
                <a:latin typeface="Times New Roman" panose="02020603050405020304" pitchFamily="18" charset="0"/>
                <a:cs typeface="Times New Roman" panose="02020603050405020304" pitchFamily="18" charset="0"/>
              </a:rPr>
              <a:t>After assigning is done admin will display total number of candidates and remaining capacity of exam center.</a:t>
            </a:r>
          </a:p>
        </p:txBody>
      </p:sp>
    </p:spTree>
    <p:extLst>
      <p:ext uri="{BB962C8B-B14F-4D97-AF65-F5344CB8AC3E}">
        <p14:creationId xmlns:p14="http://schemas.microsoft.com/office/powerpoint/2010/main" val="2855440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1112</TotalTime>
  <Words>810</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Calabri</vt:lpstr>
      <vt:lpstr>Calibri</vt:lpstr>
      <vt:lpstr>Century Gothic</vt:lpstr>
      <vt:lpstr>Times New Roman</vt:lpstr>
      <vt:lpstr>Wingdings</vt:lpstr>
      <vt:lpstr>Wingdings 3</vt:lpstr>
      <vt:lpstr>Ion</vt:lpstr>
      <vt:lpstr>EXAM CENTER ALLOTMENT SYSTEM</vt:lpstr>
      <vt:lpstr>CONTENTS</vt:lpstr>
      <vt:lpstr>ABSTRACT</vt:lpstr>
      <vt:lpstr>ABOUT PROJECT</vt:lpstr>
      <vt:lpstr>INTRODUCTION</vt:lpstr>
      <vt:lpstr>Requirements</vt:lpstr>
      <vt:lpstr>              PROBLEM STATEMENT</vt:lpstr>
      <vt:lpstr>      FUNCTIONAL SPECIFICATION</vt:lpstr>
      <vt:lpstr>TECHNICAL SPECIFICATIONS</vt:lpstr>
      <vt:lpstr>Flowchart:</vt:lpstr>
      <vt:lpstr>MODULES</vt:lpstr>
      <vt:lpstr>FUNCTIONAL REQUIREMENTS</vt:lpstr>
      <vt:lpstr>SOFTWARE REQUIREMENTS</vt:lpstr>
      <vt:lpstr>UseCase Diagram</vt:lpstr>
      <vt:lpstr>Sequence Diagram</vt:lpstr>
      <vt:lpstr>TOOLS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JOB SCHEDULING</dc:title>
  <dc:creator>., Varshitha V</dc:creator>
  <cp:lastModifiedBy>Bindhu, M</cp:lastModifiedBy>
  <cp:revision>28</cp:revision>
  <dcterms:created xsi:type="dcterms:W3CDTF">2022-11-08T14:38:46Z</dcterms:created>
  <dcterms:modified xsi:type="dcterms:W3CDTF">2023-01-20T06:14:20Z</dcterms:modified>
</cp:coreProperties>
</file>