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8" r:id="rId3"/>
    <p:sldId id="257" r:id="rId4"/>
    <p:sldId id="259" r:id="rId5"/>
    <p:sldId id="273" r:id="rId6"/>
    <p:sldId id="274" r:id="rId7"/>
    <p:sldId id="275" r:id="rId8"/>
    <p:sldId id="261" r:id="rId9"/>
    <p:sldId id="260" r:id="rId10"/>
    <p:sldId id="262" r:id="rId11"/>
    <p:sldId id="264" r:id="rId12"/>
    <p:sldId id="263" r:id="rId13"/>
    <p:sldId id="265" r:id="rId14"/>
    <p:sldId id="266" r:id="rId15"/>
    <p:sldId id="268" r:id="rId16"/>
    <p:sldId id="267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C61E30-0BD1-4D54-8EB4-D645C04BB06C}">
          <p14:sldIdLst>
            <p14:sldId id="256"/>
            <p14:sldId id="258"/>
            <p14:sldId id="257"/>
            <p14:sldId id="259"/>
            <p14:sldId id="273"/>
            <p14:sldId id="274"/>
            <p14:sldId id="275"/>
            <p14:sldId id="261"/>
            <p14:sldId id="260"/>
            <p14:sldId id="262"/>
            <p14:sldId id="264"/>
            <p14:sldId id="263"/>
            <p14:sldId id="265"/>
            <p14:sldId id="266"/>
            <p14:sldId id="268"/>
            <p14:sldId id="267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9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2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9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DAEB-AA55-424C-B7B3-E01E7157845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24F504-BD1B-42C9-9B44-0B1B98B5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 Material and Fastener Data Retrieval </a:t>
            </a:r>
            <a:r>
              <a:rPr lang="en-US" sz="5400" dirty="0" smtClean="0"/>
              <a:t>Add-Ins</a:t>
            </a:r>
            <a:br>
              <a:rPr lang="en-US" sz="5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Presenter: Bindi Nagda, Aerospace Engineering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876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Fastener Coding - Rivets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12" y="1694763"/>
            <a:ext cx="8596668" cy="388077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A standard universal head solid rivet manufactured from 2117-T4 </a:t>
            </a:r>
            <a:r>
              <a:rPr lang="en-US" sz="2000" dirty="0" smtClean="0"/>
              <a:t>aluminum, </a:t>
            </a:r>
            <a:r>
              <a:rPr lang="en-US" sz="2000" dirty="0"/>
              <a:t>1/8 inch diameter and 5/16 inch in length would be coded either AN470AD4-5 or MS20470AD4-5. </a:t>
            </a:r>
            <a:endParaRPr lang="en-US" sz="2000" dirty="0" smtClean="0"/>
          </a:p>
          <a:p>
            <a:pPr lvl="0"/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AN = manufactured to Air </a:t>
            </a:r>
            <a:r>
              <a:rPr lang="en-US" sz="1800" dirty="0" smtClean="0"/>
              <a:t>Force/Navy specs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470 = universal type rivet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AD = 2117-T4 </a:t>
            </a:r>
            <a:r>
              <a:rPr lang="en-US" sz="1800" dirty="0" smtClean="0"/>
              <a:t>Aluminum </a:t>
            </a:r>
          </a:p>
          <a:p>
            <a:pPr marL="457200" lvl="1" indent="0">
              <a:buNone/>
            </a:pPr>
            <a:r>
              <a:rPr lang="en-US" sz="1800" dirty="0" smtClean="0"/>
              <a:t>(Other designations include: A=1100</a:t>
            </a:r>
            <a:r>
              <a:rPr lang="en-US" sz="1800" dirty="0"/>
              <a:t>, B=5056, C=copper, D=2017, </a:t>
            </a:r>
            <a:r>
              <a:rPr lang="en-US" sz="1800" dirty="0" smtClean="0"/>
              <a:t>DD=2024 Aluminum, </a:t>
            </a:r>
            <a:r>
              <a:rPr lang="en-US" sz="1800" dirty="0"/>
              <a:t>F=stainless </a:t>
            </a:r>
            <a:r>
              <a:rPr lang="en-US" sz="1800" dirty="0" smtClean="0"/>
              <a:t>steel and </a:t>
            </a:r>
            <a:r>
              <a:rPr lang="en-US" sz="1800" dirty="0"/>
              <a:t>M=Monel)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Dash Number: 4 </a:t>
            </a:r>
            <a:r>
              <a:rPr lang="en-US" sz="1800" dirty="0"/>
              <a:t>= 4/32, or 1/8 inch rivet </a:t>
            </a:r>
            <a:r>
              <a:rPr lang="en-US" sz="1800" dirty="0" smtClean="0"/>
              <a:t>diameter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-5 = 5/16 inch rivet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95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41" y="1009292"/>
            <a:ext cx="10745640" cy="5499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7553" y="264544"/>
            <a:ext cx="8596668" cy="1320800"/>
          </a:xfrm>
        </p:spPr>
        <p:txBody>
          <a:bodyPr/>
          <a:lstStyle/>
          <a:p>
            <a:r>
              <a:rPr lang="en-US" dirty="0" smtClean="0"/>
              <a:t>Rivets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32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Rivets Database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The NAS523 code is the primary means of identifying fasteners made from different materials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36" y="2102944"/>
            <a:ext cx="6086475" cy="368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1774" y="2122098"/>
            <a:ext cx="1130060" cy="3692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90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Metallic Materials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604" y="1930400"/>
            <a:ext cx="661385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072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72" y="1485977"/>
            <a:ext cx="10968327" cy="3344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578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simple-to-use Add-Ins to allow Aerospace design engineers to quickly sift through and retrieve specific sets of </a:t>
            </a:r>
            <a:r>
              <a:rPr lang="en-US" dirty="0" smtClean="0"/>
              <a:t>Material </a:t>
            </a:r>
            <a:r>
              <a:rPr lang="en-US" dirty="0"/>
              <a:t>and </a:t>
            </a:r>
            <a:r>
              <a:rPr lang="en-US" dirty="0" smtClean="0"/>
              <a:t>Fastener </a:t>
            </a:r>
            <a:r>
              <a:rPr lang="en-US" dirty="0"/>
              <a:t>data, improving accuracy and reducing huge amounts of time when collecting design </a:t>
            </a:r>
            <a:r>
              <a:rPr lang="en-US" dirty="0" smtClean="0"/>
              <a:t>allowables.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85072"/>
            <a:ext cx="9163050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603849" y="3485072"/>
            <a:ext cx="2122098" cy="166489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51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226"/>
            <a:ext cx="9061889" cy="51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Some basic steps are required in order to be able to access and manipulate data using </a:t>
            </a:r>
            <a:r>
              <a:rPr lang="en-US" sz="2200" dirty="0" smtClean="0"/>
              <a:t>ADO (</a:t>
            </a:r>
            <a:r>
              <a:rPr lang="en-US" sz="2200" dirty="0" err="1" smtClean="0"/>
              <a:t>ActiveXDataObjects</a:t>
            </a:r>
            <a:r>
              <a:rPr lang="en-US" sz="2200" dirty="0" smtClean="0"/>
              <a:t>):</a:t>
            </a:r>
            <a:endParaRPr lang="en-US" sz="2200" dirty="0"/>
          </a:p>
          <a:p>
            <a:r>
              <a:rPr lang="en-US" sz="2200" dirty="0"/>
              <a:t>Create a connection object to connect to the </a:t>
            </a:r>
            <a:r>
              <a:rPr lang="en-US" sz="2200" dirty="0" smtClean="0"/>
              <a:t>database via OLE DB. OLE DB (Object </a:t>
            </a:r>
            <a:r>
              <a:rPr lang="en-US" sz="2200" dirty="0"/>
              <a:t>Linking and Embedding, </a:t>
            </a:r>
            <a:r>
              <a:rPr lang="en-US" sz="2200" dirty="0" smtClean="0"/>
              <a:t>Database</a:t>
            </a:r>
            <a:r>
              <a:rPr lang="en-US" sz="2200" i="1" dirty="0" smtClean="0"/>
              <a:t>) </a:t>
            </a:r>
            <a:r>
              <a:rPr lang="en-US" sz="2200" dirty="0"/>
              <a:t>is an API designed by </a:t>
            </a:r>
            <a:r>
              <a:rPr lang="en-US" sz="2200" dirty="0" smtClean="0"/>
              <a:t>Microsoft that allows </a:t>
            </a:r>
            <a:r>
              <a:rPr lang="en-US" sz="2200" dirty="0"/>
              <a:t>accessing data from a variety of sources in a uniform manner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ADO provides </a:t>
            </a:r>
            <a:r>
              <a:rPr lang="en-US" sz="2200" dirty="0"/>
              <a:t>a </a:t>
            </a:r>
            <a:r>
              <a:rPr lang="en-US" sz="2200" dirty="0" smtClean="0"/>
              <a:t>middle </a:t>
            </a:r>
            <a:r>
              <a:rPr lang="en-US" sz="2200" dirty="0"/>
              <a:t>layer between </a:t>
            </a:r>
            <a:r>
              <a:rPr lang="en-US" sz="2200" dirty="0" smtClean="0"/>
              <a:t>programming languages and OLE DB. ADO </a:t>
            </a:r>
            <a:r>
              <a:rPr lang="en-US" sz="2200" dirty="0"/>
              <a:t>allows a </a:t>
            </a:r>
            <a:r>
              <a:rPr lang="en-US" sz="2200" dirty="0" smtClean="0"/>
              <a:t>developer </a:t>
            </a:r>
            <a:r>
              <a:rPr lang="en-US" sz="2200" dirty="0"/>
              <a:t>to write programs that access data without knowing how the database is </a:t>
            </a:r>
            <a:r>
              <a:rPr lang="en-US" sz="2200" dirty="0" smtClean="0"/>
              <a:t>implemented</a:t>
            </a:r>
          </a:p>
          <a:p>
            <a:r>
              <a:rPr lang="en-US" sz="2200" dirty="0" smtClean="0"/>
              <a:t>Create </a:t>
            </a:r>
            <a:r>
              <a:rPr lang="en-US" sz="2200" dirty="0"/>
              <a:t>a </a:t>
            </a:r>
            <a:r>
              <a:rPr lang="en-US" sz="2200" dirty="0" err="1"/>
              <a:t>recordset</a:t>
            </a:r>
            <a:r>
              <a:rPr lang="en-US" sz="2200" dirty="0"/>
              <a:t> object in order to receive data in.</a:t>
            </a:r>
          </a:p>
          <a:p>
            <a:r>
              <a:rPr lang="en-US" sz="2200" dirty="0"/>
              <a:t>Open the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1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14" y="1366958"/>
            <a:ext cx="7888695" cy="4869940"/>
          </a:xfrm>
        </p:spPr>
        <p:txBody>
          <a:bodyPr/>
          <a:lstStyle/>
          <a:p>
            <a:r>
              <a:rPr lang="en-US" sz="2400" dirty="0"/>
              <a:t>Populate the </a:t>
            </a:r>
            <a:r>
              <a:rPr lang="en-US" sz="2400" dirty="0" err="1"/>
              <a:t>recordset</a:t>
            </a:r>
            <a:r>
              <a:rPr lang="en-US" sz="2400" dirty="0"/>
              <a:t> by opening it and passing the desired table name or SQL statement as a parameter to </a:t>
            </a:r>
            <a:r>
              <a:rPr lang="en-US" sz="2400" dirty="0" smtClean="0"/>
              <a:t>the “open” </a:t>
            </a:r>
            <a:r>
              <a:rPr lang="en-US" sz="2400" dirty="0"/>
              <a:t>function.</a:t>
            </a:r>
          </a:p>
          <a:p>
            <a:r>
              <a:rPr lang="en-US" sz="2400" dirty="0"/>
              <a:t>Do all the desired searching/processing on the fetched data.</a:t>
            </a:r>
          </a:p>
          <a:p>
            <a:r>
              <a:rPr lang="en-US" sz="2400" dirty="0"/>
              <a:t>Commit the changes you made to the data </a:t>
            </a:r>
            <a:r>
              <a:rPr lang="en-US" sz="2400" dirty="0" smtClean="0"/>
              <a:t>by </a:t>
            </a:r>
            <a:r>
              <a:rPr lang="en-US" sz="2400" dirty="0"/>
              <a:t>using </a:t>
            </a:r>
            <a:r>
              <a:rPr lang="en-US" sz="2400" i="1" dirty="0"/>
              <a:t>Update</a:t>
            </a:r>
            <a:r>
              <a:rPr lang="en-US" sz="2400" dirty="0"/>
              <a:t> </a:t>
            </a:r>
            <a:r>
              <a:rPr lang="en-US" sz="2400" dirty="0" smtClean="0"/>
              <a:t>methods</a:t>
            </a:r>
            <a:r>
              <a:rPr lang="en-US" sz="2400" dirty="0"/>
              <a:t>. </a:t>
            </a:r>
          </a:p>
          <a:p>
            <a:r>
              <a:rPr lang="en-US" sz="2400" dirty="0"/>
              <a:t>Print out the data recorded onto a specified range in the worksheet and format the layout as necessary</a:t>
            </a:r>
          </a:p>
          <a:p>
            <a:r>
              <a:rPr lang="en-US" sz="2400" dirty="0"/>
              <a:t>Close the </a:t>
            </a:r>
            <a:r>
              <a:rPr lang="en-US" sz="2400" dirty="0" err="1"/>
              <a:t>recordset</a:t>
            </a:r>
            <a:endParaRPr lang="en-US" sz="2400" dirty="0"/>
          </a:p>
          <a:p>
            <a:r>
              <a:rPr lang="en-US" sz="2400" dirty="0"/>
              <a:t>Close the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32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981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Write API’s to automate the process of populating the material cards and property cards in CAD softwares like SolidWorks, or Finite Element Analysis softwares like ANSYS and FEMAP.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would be done in the same way by searching through the relevant database and filling in the right properties into the cards before designing a part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Expand the database and improve the add-in to include composite material allowables.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1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353" y="2757577"/>
            <a:ext cx="5965005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3449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2"/>
            <a:ext cx="8596668" cy="47445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To gather accurate, approved Material and Fastener Data for aerospace applications into a single location that can then be retrieved quickly through the use of easily installable add-ins.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would produce a more standardized method for design of aerospace parts across multi-disciplined teams and eliminate huge amounts of time collecting and ensuring the data is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99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27" y="1349706"/>
            <a:ext cx="8596668" cy="5335766"/>
          </a:xfrm>
        </p:spPr>
        <p:txBody>
          <a:bodyPr>
            <a:noAutofit/>
          </a:bodyPr>
          <a:lstStyle/>
          <a:p>
            <a:r>
              <a:rPr lang="en-US" sz="2400" dirty="0" smtClean="0"/>
              <a:t>Aerospace Engineers frequently read various Materials and Fasteners Specs during the design process</a:t>
            </a:r>
          </a:p>
          <a:p>
            <a:r>
              <a:rPr lang="en-US" sz="2400" dirty="0" smtClean="0"/>
              <a:t>Specifications must conform to approved government standards, e.g. only FAA approved specs can be used when designing an aircraft</a:t>
            </a:r>
          </a:p>
          <a:p>
            <a:r>
              <a:rPr lang="en-US" sz="2400" dirty="0" smtClean="0"/>
              <a:t>The standards have evolved over time. Some Fastener Specs that were defined by Air Corps and the NAF (Naval Aircraft Factory)* have been consolidated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AN – Air Force/Navy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NAS – National Aerospace Standards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MS – Military Standards</a:t>
            </a:r>
          </a:p>
          <a:p>
            <a:pPr marL="457200" lvl="1" indent="0">
              <a:buNone/>
            </a:pPr>
            <a:r>
              <a:rPr lang="en-US" sz="2000" dirty="0" smtClean="0"/>
              <a:t>*However, older specifications are still applicable in some cases where new data hasn’t been published yet.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8527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86" y="1410089"/>
            <a:ext cx="9217164" cy="5344393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smtClean="0"/>
              <a:t>Similarly, Material Specifications have also evolved over time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F</a:t>
            </a:r>
            <a:r>
              <a:rPr lang="en-US" sz="3600" dirty="0" smtClean="0"/>
              <a:t>rom MIL-HBDK (Military Handbook) to MMPDS, ASTM, SAE etc.</a:t>
            </a:r>
          </a:p>
          <a:p>
            <a:pPr>
              <a:lnSpc>
                <a:spcPct val="170000"/>
              </a:lnSpc>
            </a:pPr>
            <a:r>
              <a:rPr lang="en-US" sz="3600" dirty="0" smtClean="0"/>
              <a:t>These spec handbooks must be used simultaneously when designing a large assembly with many metallic components</a:t>
            </a:r>
          </a:p>
          <a:p>
            <a:pPr>
              <a:lnSpc>
                <a:spcPct val="170000"/>
              </a:lnSpc>
            </a:pPr>
            <a:r>
              <a:rPr lang="en-US" sz="3600" dirty="0" smtClean="0"/>
              <a:t>The handbooks also refer to procurement specs that must be adhered to for each material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Finding a certain design allowable becomes increasingly difficult for each metallic component due to variation </a:t>
            </a:r>
            <a:r>
              <a:rPr lang="en-US" sz="3600" dirty="0" smtClean="0"/>
              <a:t>in sheet </a:t>
            </a:r>
            <a:r>
              <a:rPr lang="en-US" sz="3600" dirty="0"/>
              <a:t>thickness, heat treatment, type of alloy, hardness of the </a:t>
            </a:r>
            <a:r>
              <a:rPr lang="en-US" sz="3600" dirty="0" smtClean="0"/>
              <a:t>material, testing basis (i.e. A, B or S basis) etc.</a:t>
            </a:r>
          </a:p>
          <a:p>
            <a:pPr>
              <a:lnSpc>
                <a:spcPct val="170000"/>
              </a:lnSpc>
            </a:pPr>
            <a:r>
              <a:rPr lang="en-US" sz="3600" dirty="0" smtClean="0"/>
              <a:t>Similarly, finding sizing data for various fasteners becomes complicated depending on type of fastener, head style, nominal diameters, shear strengths, material designation etc. </a:t>
            </a:r>
            <a:endParaRPr lang="en-US" sz="3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2290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7" y="370936"/>
            <a:ext cx="6209581" cy="5969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011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4" y="345056"/>
            <a:ext cx="6085911" cy="6280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407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05" y="1449418"/>
            <a:ext cx="8096250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6748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Fasteners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Examples of typical standardized fasteners include:</a:t>
            </a:r>
          </a:p>
          <a:p>
            <a:pPr lvl="1"/>
            <a:r>
              <a:rPr lang="en-US" dirty="0"/>
              <a:t>Bolts</a:t>
            </a:r>
          </a:p>
          <a:p>
            <a:pPr lvl="1"/>
            <a:r>
              <a:rPr lang="en-US" dirty="0"/>
              <a:t>Nuts</a:t>
            </a:r>
          </a:p>
          <a:p>
            <a:pPr lvl="1"/>
            <a:r>
              <a:rPr lang="en-US" dirty="0"/>
              <a:t>Washers</a:t>
            </a:r>
          </a:p>
          <a:p>
            <a:pPr lvl="1"/>
            <a:r>
              <a:rPr lang="en-US" dirty="0"/>
              <a:t>Turnbuckles</a:t>
            </a:r>
          </a:p>
          <a:p>
            <a:pPr lvl="1"/>
            <a:r>
              <a:rPr lang="en-US" dirty="0"/>
              <a:t>Cotter pins</a:t>
            </a:r>
          </a:p>
          <a:p>
            <a:pPr lvl="1"/>
            <a:r>
              <a:rPr lang="en-US" dirty="0"/>
              <a:t>Screws</a:t>
            </a:r>
          </a:p>
          <a:p>
            <a:pPr lvl="1"/>
            <a:r>
              <a:rPr lang="en-US" dirty="0"/>
              <a:t>Rivets</a:t>
            </a:r>
          </a:p>
          <a:p>
            <a:pPr lvl="1"/>
            <a:r>
              <a:rPr lang="en-US" dirty="0"/>
              <a:t>Plumbing fittings (pipes and tubes)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898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31" y="1544098"/>
            <a:ext cx="6239938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31" y="3849148"/>
            <a:ext cx="6239938" cy="22669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Fasteners Head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8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1595</TotalTime>
  <Words>703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 Material and Fastener Data Retrieval Add-Ins  Presenter: Bindi Nagda, Aerospace Engineering</vt:lpstr>
      <vt:lpstr>Purpose</vt:lpstr>
      <vt:lpstr>Introduction </vt:lpstr>
      <vt:lpstr>Introduction </vt:lpstr>
      <vt:lpstr>PowerPoint Presentation</vt:lpstr>
      <vt:lpstr>PowerPoint Presentation</vt:lpstr>
      <vt:lpstr>PowerPoint Presentation</vt:lpstr>
      <vt:lpstr>Types of Fasteners</vt:lpstr>
      <vt:lpstr>Fasteners Head Styles</vt:lpstr>
      <vt:lpstr>Fastener Coding - Rivets</vt:lpstr>
      <vt:lpstr>Rivets Database</vt:lpstr>
      <vt:lpstr>Rivets Database The NAS523 code is the primary means of identifying fasteners made from different materials</vt:lpstr>
      <vt:lpstr>Metallic Materials Properties</vt:lpstr>
      <vt:lpstr>PowerPoint Presentation</vt:lpstr>
      <vt:lpstr>Solution </vt:lpstr>
      <vt:lpstr>Solution</vt:lpstr>
      <vt:lpstr>PowerPoint Presentation</vt:lpstr>
      <vt:lpstr>Further Research  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and Fastener Spec Retrieval Add-Ins</dc:title>
  <dc:creator>Bindi</dc:creator>
  <cp:lastModifiedBy>Bindi</cp:lastModifiedBy>
  <cp:revision>24</cp:revision>
  <dcterms:created xsi:type="dcterms:W3CDTF">2018-03-24T02:58:06Z</dcterms:created>
  <dcterms:modified xsi:type="dcterms:W3CDTF">2018-03-25T22:14:04Z</dcterms:modified>
</cp:coreProperties>
</file>