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0" d="100"/>
          <a:sy n="80" d="100"/>
        </p:scale>
        <p:origin x="12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74D3-E84C-4814-9397-3577891A4D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46F2C-7FC8-4414-973E-2EDB29BD6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96E38-AA68-48C8-BF78-A1A4B815B6DA}"/>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5F0D7AD8-81DA-4531-8159-C4A47F2ED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E9242-8D15-4D0C-B443-2B1703001487}"/>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272745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990B-FBC1-44C4-877D-ADE958410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6031C3-8158-489F-AB54-ADD95DB17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70414-BBFE-4E7D-8881-101554CAD937}"/>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0D5937DB-5115-4F9B-8D5F-5EC0B519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A2E91-13C8-4072-BA48-8B7A663934AA}"/>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12968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3D20E-E6EF-43F3-AEC4-61254D663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4EB357-FA43-477B-98FF-1A3ABA1883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21CD4-D5E4-40D8-801C-CFDC1C526ED0}"/>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118CAD23-98E4-4971-9EDC-43BCF5E54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3C614-29AD-4AA2-A7B5-D0C6CCE2DBCB}"/>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33825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BC65-098C-4246-9AC0-9B2C523FB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97148-F974-4135-944C-D96981E0BF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B6FED-B6FC-4A8E-B66D-072F8CA55529}"/>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F74ECDBD-6412-499C-9008-6CE979DFB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E2481-59AB-4427-B8B9-516B26B737BB}"/>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235229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B8A3-22D1-4E71-8916-8C9DE222B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2F585E-6197-49B1-9901-0E1A85C2A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469742-A0B3-4437-8361-EC99FB0E1A99}"/>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1C2EBC81-676C-4F84-84C3-479449163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FF7FF-513A-4BD8-8440-B6A26945602B}"/>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97109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B5C4-8423-4FAC-95E2-4D99CE2AA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2E9CB-805C-422C-B651-BF49AC4440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985D5-D699-4FF6-A870-8AAD679AD4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9C7B3-438C-40F2-824F-EEBC8AD45783}"/>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6" name="Footer Placeholder 5">
            <a:extLst>
              <a:ext uri="{FF2B5EF4-FFF2-40B4-BE49-F238E27FC236}">
                <a16:creationId xmlns:a16="http://schemas.microsoft.com/office/drawing/2014/main" id="{1DC7BF2E-A13A-49A5-AFDF-B45665B3B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0EF7C-3B01-4667-AF5B-46AE767F689C}"/>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108251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655-6FC6-4A80-A949-AEFA245055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14C765-CF7D-4B97-9CF1-7B6726939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8DFD64-2F2A-4C55-AD1C-98FD024BB4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D68C4-3758-4DB9-A050-F173C2FBD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DFE369-E84F-4D95-A5A6-77430C20D5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D4E6F-AA62-45EC-81A0-F9CC59D916C0}"/>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8" name="Footer Placeholder 7">
            <a:extLst>
              <a:ext uri="{FF2B5EF4-FFF2-40B4-BE49-F238E27FC236}">
                <a16:creationId xmlns:a16="http://schemas.microsoft.com/office/drawing/2014/main" id="{33012F56-FC5D-414C-B701-3B5DB00FF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D5EDC-85F7-40D0-8ABA-44045D0ADFB9}"/>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373477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4ACB-17FD-4D47-B64E-26B3FBD81B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74CFE-1B50-4317-983D-045588028D3A}"/>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4" name="Footer Placeholder 3">
            <a:extLst>
              <a:ext uri="{FF2B5EF4-FFF2-40B4-BE49-F238E27FC236}">
                <a16:creationId xmlns:a16="http://schemas.microsoft.com/office/drawing/2014/main" id="{143ED3D4-9341-4DC6-BB52-189E37F8B5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D372BE-5431-40CA-B009-FA4E76AFB682}"/>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118894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2AC40-8356-4C08-80F7-29D2F5405F1B}"/>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3" name="Footer Placeholder 2">
            <a:extLst>
              <a:ext uri="{FF2B5EF4-FFF2-40B4-BE49-F238E27FC236}">
                <a16:creationId xmlns:a16="http://schemas.microsoft.com/office/drawing/2014/main" id="{CA576D04-64A0-4A91-94D9-A3C42A3506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F5825-9003-4BCE-A683-767F6CF2AF22}"/>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363952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D8BF-F198-4FF9-AD5F-116AA80F5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488F50-8557-4654-A8D9-0D2AD5D20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FD14E6-4422-4FC9-A54A-B1EA6A403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F0CFC7-A2EC-4EE0-8724-3303D62BAC04}"/>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6" name="Footer Placeholder 5">
            <a:extLst>
              <a:ext uri="{FF2B5EF4-FFF2-40B4-BE49-F238E27FC236}">
                <a16:creationId xmlns:a16="http://schemas.microsoft.com/office/drawing/2014/main" id="{FD2B0223-9450-44A1-8394-C8D67E186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6CE40-6700-484D-84BD-15EC59683472}"/>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19278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4005-C31F-4CA6-9C05-544C8ADEC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2ED44-D369-4F36-83E0-87469C670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D3B061-4CE7-4603-BCC4-0BF4B2269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3C4F0A-AB28-4C1A-A49C-C9B37F776406}"/>
              </a:ext>
            </a:extLst>
          </p:cNvPr>
          <p:cNvSpPr>
            <a:spLocks noGrp="1"/>
          </p:cNvSpPr>
          <p:nvPr>
            <p:ph type="dt" sz="half" idx="10"/>
          </p:nvPr>
        </p:nvSpPr>
        <p:spPr/>
        <p:txBody>
          <a:bodyPr/>
          <a:lstStyle/>
          <a:p>
            <a:fld id="{4A807046-1A8F-4B5D-BF21-0EBC08EA7A5D}" type="datetimeFigureOut">
              <a:rPr lang="en-US" smtClean="0"/>
              <a:t>11/18/2018</a:t>
            </a:fld>
            <a:endParaRPr lang="en-US"/>
          </a:p>
        </p:txBody>
      </p:sp>
      <p:sp>
        <p:nvSpPr>
          <p:cNvPr id="6" name="Footer Placeholder 5">
            <a:extLst>
              <a:ext uri="{FF2B5EF4-FFF2-40B4-BE49-F238E27FC236}">
                <a16:creationId xmlns:a16="http://schemas.microsoft.com/office/drawing/2014/main" id="{6F5D515A-D757-4AE3-B211-95525CE4B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8491C-4809-457A-9FFC-6395BFCE7DAD}"/>
              </a:ext>
            </a:extLst>
          </p:cNvPr>
          <p:cNvSpPr>
            <a:spLocks noGrp="1"/>
          </p:cNvSpPr>
          <p:nvPr>
            <p:ph type="sldNum" sz="quarter" idx="12"/>
          </p:nvPr>
        </p:nvSpPr>
        <p:spPr/>
        <p:txBody>
          <a:bodyPr/>
          <a:lstStyle/>
          <a:p>
            <a:fld id="{68A5DA7A-2798-488B-920F-00438D087993}" type="slidenum">
              <a:rPr lang="en-US" smtClean="0"/>
              <a:t>‹#›</a:t>
            </a:fld>
            <a:endParaRPr lang="en-US"/>
          </a:p>
        </p:txBody>
      </p:sp>
    </p:spTree>
    <p:extLst>
      <p:ext uri="{BB962C8B-B14F-4D97-AF65-F5344CB8AC3E}">
        <p14:creationId xmlns:p14="http://schemas.microsoft.com/office/powerpoint/2010/main" val="9520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C1E9B5-DC35-41D2-8317-1181B0CEA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BB6D1-ED8D-42D9-BD59-F55F360AB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34ABD-9A22-4421-A226-DFDDAFB57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7046-1A8F-4B5D-BF21-0EBC08EA7A5D}" type="datetimeFigureOut">
              <a:rPr lang="en-US" smtClean="0"/>
              <a:t>11/18/2018</a:t>
            </a:fld>
            <a:endParaRPr lang="en-US"/>
          </a:p>
        </p:txBody>
      </p:sp>
      <p:sp>
        <p:nvSpPr>
          <p:cNvPr id="5" name="Footer Placeholder 4">
            <a:extLst>
              <a:ext uri="{FF2B5EF4-FFF2-40B4-BE49-F238E27FC236}">
                <a16:creationId xmlns:a16="http://schemas.microsoft.com/office/drawing/2014/main" id="{4584CE7C-F4A0-4476-8A9E-30BE419B5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12271-C5F9-4E97-98D4-14ECC3AFB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5DA7A-2798-488B-920F-00438D087993}" type="slidenum">
              <a:rPr lang="en-US" smtClean="0"/>
              <a:t>‹#›</a:t>
            </a:fld>
            <a:endParaRPr lang="en-US"/>
          </a:p>
        </p:txBody>
      </p:sp>
    </p:spTree>
    <p:extLst>
      <p:ext uri="{BB962C8B-B14F-4D97-AF65-F5344CB8AC3E}">
        <p14:creationId xmlns:p14="http://schemas.microsoft.com/office/powerpoint/2010/main" val="143245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B3A97-2BCE-4E7E-8889-84BC4CB57FE8}"/>
              </a:ext>
            </a:extLst>
          </p:cNvPr>
          <p:cNvSpPr>
            <a:spLocks noGrp="1"/>
          </p:cNvSpPr>
          <p:nvPr>
            <p:ph type="subTitle" idx="1"/>
          </p:nvPr>
        </p:nvSpPr>
        <p:spPr>
          <a:xfrm>
            <a:off x="1524000" y="557047"/>
            <a:ext cx="9144000" cy="5633545"/>
          </a:xfrm>
        </p:spPr>
        <p:txBody>
          <a:bodyPr>
            <a:normAutofit/>
          </a:bodyPr>
          <a:lstStyle/>
          <a:p>
            <a:pPr algn="l"/>
            <a:r>
              <a:rPr lang="en-US" dirty="0"/>
              <a:t>Recap:</a:t>
            </a:r>
          </a:p>
          <a:p>
            <a:pPr algn="l"/>
            <a:r>
              <a:rPr lang="en-US" dirty="0"/>
              <a:t>- Use LR model to test 3 filter methods.</a:t>
            </a:r>
          </a:p>
          <a:p>
            <a:pPr algn="l"/>
            <a:r>
              <a:rPr lang="en-US" dirty="0"/>
              <a:t>- KNN vs Mean Imputation.</a:t>
            </a:r>
          </a:p>
          <a:p>
            <a:pPr algn="l"/>
            <a:r>
              <a:rPr lang="en-US" dirty="0"/>
              <a:t>- Class weights.</a:t>
            </a:r>
          </a:p>
          <a:p>
            <a:pPr algn="l"/>
            <a:r>
              <a:rPr lang="en-US" dirty="0"/>
              <a:t>- Scaling.</a:t>
            </a:r>
          </a:p>
          <a:p>
            <a:pPr algn="l"/>
            <a:r>
              <a:rPr lang="en-US" dirty="0"/>
              <a:t>- 10 features vs 20 features.</a:t>
            </a:r>
          </a:p>
          <a:p>
            <a:pPr algn="l"/>
            <a:r>
              <a:rPr lang="en-US" dirty="0"/>
              <a:t>- 60:40 vs 80:20 split.</a:t>
            </a:r>
          </a:p>
          <a:p>
            <a:pPr algn="l"/>
            <a:r>
              <a:rPr lang="en-US" dirty="0"/>
              <a:t>Conclusion 80:20 split with class weights </a:t>
            </a:r>
            <a:r>
              <a:rPr lang="en-US" dirty="0" err="1"/>
              <a:t>mRMR</a:t>
            </a:r>
            <a:r>
              <a:rPr lang="en-US" dirty="0"/>
              <a:t> best specificity - 80%, but sensitivity - 33%, accuracy - 45%.</a:t>
            </a:r>
          </a:p>
          <a:p>
            <a:pPr algn="l"/>
            <a:r>
              <a:rPr lang="en-US" dirty="0"/>
              <a:t>Need to explore more complex algorithms to improve both sensitivity and specificity.</a:t>
            </a:r>
          </a:p>
        </p:txBody>
      </p:sp>
    </p:spTree>
    <p:extLst>
      <p:ext uri="{BB962C8B-B14F-4D97-AF65-F5344CB8AC3E}">
        <p14:creationId xmlns:p14="http://schemas.microsoft.com/office/powerpoint/2010/main" val="55625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B3A97-2BCE-4E7E-8889-84BC4CB57FE8}"/>
              </a:ext>
            </a:extLst>
          </p:cNvPr>
          <p:cNvSpPr>
            <a:spLocks noGrp="1"/>
          </p:cNvSpPr>
          <p:nvPr>
            <p:ph type="subTitle" idx="1"/>
          </p:nvPr>
        </p:nvSpPr>
        <p:spPr>
          <a:xfrm>
            <a:off x="1524000" y="557047"/>
            <a:ext cx="9144000" cy="5633545"/>
          </a:xfrm>
        </p:spPr>
        <p:txBody>
          <a:bodyPr>
            <a:normAutofit/>
          </a:bodyPr>
          <a:lstStyle/>
          <a:p>
            <a:pPr algn="l"/>
            <a:r>
              <a:rPr lang="en-US" dirty="0"/>
              <a:t>OHE</a:t>
            </a:r>
          </a:p>
          <a:p>
            <a:pPr algn="l"/>
            <a:r>
              <a:rPr lang="en-US" dirty="0"/>
              <a:t>What:</a:t>
            </a:r>
          </a:p>
          <a:p>
            <a:pPr algn="l"/>
            <a:r>
              <a:rPr lang="en-US" dirty="0"/>
              <a:t>One hot encoding is a process by which categorical variables are converted into a form that could be provided to ML algorithms to do a better job in prediction.</a:t>
            </a:r>
          </a:p>
          <a:p>
            <a:pPr algn="l"/>
            <a:r>
              <a:rPr lang="en-US" dirty="0"/>
              <a:t>Why:</a:t>
            </a:r>
          </a:p>
          <a:p>
            <a:pPr algn="l"/>
            <a:r>
              <a:rPr lang="en-US" dirty="0"/>
              <a:t>Problem with label encoding is that it assumes higher the categorical value, better the category. This is why we use one hot encoder to perform “binarization” of the category and include it as a feature to train the model.</a:t>
            </a:r>
          </a:p>
          <a:p>
            <a:pPr algn="l"/>
            <a:r>
              <a:rPr lang="en-US" dirty="0"/>
              <a:t>How:</a:t>
            </a:r>
          </a:p>
          <a:p>
            <a:pPr algn="l"/>
            <a:r>
              <a:rPr lang="en-US" dirty="0"/>
              <a:t>List all categorical features in the dataset. Convert them into binary values. New columns will be added </a:t>
            </a:r>
            <a:r>
              <a:rPr lang="en-US"/>
              <a:t>to dataset.</a:t>
            </a:r>
            <a:endParaRPr lang="en-US" dirty="0"/>
          </a:p>
        </p:txBody>
      </p:sp>
    </p:spTree>
    <p:extLst>
      <p:ext uri="{BB962C8B-B14F-4D97-AF65-F5344CB8AC3E}">
        <p14:creationId xmlns:p14="http://schemas.microsoft.com/office/powerpoint/2010/main" val="17393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B3A97-2BCE-4E7E-8889-84BC4CB57FE8}"/>
              </a:ext>
            </a:extLst>
          </p:cNvPr>
          <p:cNvSpPr>
            <a:spLocks noGrp="1"/>
          </p:cNvSpPr>
          <p:nvPr>
            <p:ph type="subTitle" idx="1"/>
          </p:nvPr>
        </p:nvSpPr>
        <p:spPr>
          <a:xfrm>
            <a:off x="704193" y="557047"/>
            <a:ext cx="10552386" cy="5633545"/>
          </a:xfrm>
        </p:spPr>
        <p:txBody>
          <a:bodyPr>
            <a:normAutofit fontScale="55000" lnSpcReduction="20000"/>
          </a:bodyPr>
          <a:lstStyle/>
          <a:p>
            <a:pPr algn="l">
              <a:lnSpc>
                <a:spcPct val="120000"/>
              </a:lnSpc>
              <a:spcBef>
                <a:spcPts val="0"/>
              </a:spcBef>
            </a:pPr>
            <a:r>
              <a:rPr lang="en-US" dirty="0"/>
              <a:t>RF</a:t>
            </a:r>
          </a:p>
          <a:p>
            <a:pPr algn="l">
              <a:lnSpc>
                <a:spcPct val="120000"/>
              </a:lnSpc>
              <a:spcBef>
                <a:spcPts val="0"/>
              </a:spcBef>
            </a:pPr>
            <a:r>
              <a:rPr lang="en-US" dirty="0"/>
              <a:t>WHY</a:t>
            </a:r>
          </a:p>
          <a:p>
            <a:pPr algn="l">
              <a:lnSpc>
                <a:spcPct val="120000"/>
              </a:lnSpc>
              <a:spcBef>
                <a:spcPts val="0"/>
              </a:spcBef>
            </a:pPr>
            <a:r>
              <a:rPr lang="en-US" dirty="0"/>
              <a:t>no overfitting - use of </a:t>
            </a:r>
            <a:r>
              <a:rPr lang="en-US" dirty="0" err="1"/>
              <a:t>nultiple</a:t>
            </a:r>
            <a:r>
              <a:rPr lang="en-US" dirty="0"/>
              <a:t> binary trees increases accuracy</a:t>
            </a:r>
          </a:p>
          <a:p>
            <a:pPr algn="l">
              <a:lnSpc>
                <a:spcPct val="120000"/>
              </a:lnSpc>
              <a:spcBef>
                <a:spcPts val="0"/>
              </a:spcBef>
            </a:pPr>
            <a:r>
              <a:rPr lang="en-US" dirty="0"/>
              <a:t>training time is less</a:t>
            </a:r>
          </a:p>
          <a:p>
            <a:pPr algn="l">
              <a:lnSpc>
                <a:spcPct val="120000"/>
              </a:lnSpc>
              <a:spcBef>
                <a:spcPts val="0"/>
              </a:spcBef>
            </a:pPr>
            <a:r>
              <a:rPr lang="en-US" dirty="0"/>
              <a:t>large data more </a:t>
            </a:r>
            <a:r>
              <a:rPr lang="en-US" dirty="0" err="1"/>
              <a:t>accruacy</a:t>
            </a:r>
            <a:endParaRPr lang="en-US" dirty="0"/>
          </a:p>
          <a:p>
            <a:pPr algn="l">
              <a:lnSpc>
                <a:spcPct val="120000"/>
              </a:lnSpc>
              <a:spcBef>
                <a:spcPts val="0"/>
              </a:spcBef>
            </a:pPr>
            <a:r>
              <a:rPr lang="en-US" dirty="0"/>
              <a:t>good with big data</a:t>
            </a:r>
          </a:p>
          <a:p>
            <a:pPr algn="l">
              <a:lnSpc>
                <a:spcPct val="120000"/>
              </a:lnSpc>
              <a:spcBef>
                <a:spcPts val="0"/>
              </a:spcBef>
            </a:pPr>
            <a:r>
              <a:rPr lang="en-US" dirty="0"/>
              <a:t>estimates missing data</a:t>
            </a:r>
          </a:p>
          <a:p>
            <a:pPr algn="l">
              <a:lnSpc>
                <a:spcPct val="120000"/>
              </a:lnSpc>
              <a:spcBef>
                <a:spcPts val="0"/>
              </a:spcBef>
            </a:pPr>
            <a:endParaRPr lang="en-US" dirty="0"/>
          </a:p>
          <a:p>
            <a:pPr algn="l">
              <a:lnSpc>
                <a:spcPct val="120000"/>
              </a:lnSpc>
              <a:spcBef>
                <a:spcPts val="0"/>
              </a:spcBef>
            </a:pPr>
            <a:r>
              <a:rPr lang="en-US" dirty="0"/>
              <a:t>WHAT</a:t>
            </a:r>
          </a:p>
          <a:p>
            <a:pPr algn="l">
              <a:lnSpc>
                <a:spcPct val="120000"/>
              </a:lnSpc>
              <a:spcBef>
                <a:spcPts val="0"/>
              </a:spcBef>
            </a:pPr>
            <a:r>
              <a:rPr lang="en-US" dirty="0"/>
              <a:t>Constructs multiple DT</a:t>
            </a:r>
          </a:p>
          <a:p>
            <a:pPr algn="l">
              <a:lnSpc>
                <a:spcPct val="120000"/>
              </a:lnSpc>
              <a:spcBef>
                <a:spcPts val="0"/>
              </a:spcBef>
            </a:pPr>
            <a:r>
              <a:rPr lang="en-US" dirty="0"/>
              <a:t>Decision of majority DT is selected</a:t>
            </a:r>
          </a:p>
          <a:p>
            <a:pPr algn="l">
              <a:lnSpc>
                <a:spcPct val="120000"/>
              </a:lnSpc>
              <a:spcBef>
                <a:spcPts val="0"/>
              </a:spcBef>
            </a:pPr>
            <a:r>
              <a:rPr lang="en-US" dirty="0"/>
              <a:t>builds decision node on different features thus even missing values are predicted using </a:t>
            </a:r>
            <a:r>
              <a:rPr lang="en-US" dirty="0" err="1"/>
              <a:t>decion</a:t>
            </a:r>
            <a:r>
              <a:rPr lang="en-US" dirty="0"/>
              <a:t> nodes.</a:t>
            </a:r>
          </a:p>
          <a:p>
            <a:pPr algn="l">
              <a:lnSpc>
                <a:spcPct val="120000"/>
              </a:lnSpc>
              <a:spcBef>
                <a:spcPts val="0"/>
              </a:spcBef>
            </a:pPr>
            <a:r>
              <a:rPr lang="en-US" dirty="0"/>
              <a:t>e.g. if a bowl contains orange, apple, cherry and some of them </a:t>
            </a:r>
            <a:r>
              <a:rPr lang="en-US" dirty="0" err="1"/>
              <a:t>dont</a:t>
            </a:r>
            <a:r>
              <a:rPr lang="en-US" dirty="0"/>
              <a:t> have color then based on </a:t>
            </a:r>
            <a:r>
              <a:rPr lang="en-US" dirty="0" err="1"/>
              <a:t>diamter</a:t>
            </a:r>
            <a:r>
              <a:rPr lang="en-US" dirty="0"/>
              <a:t> cherries can be predicted.</a:t>
            </a:r>
          </a:p>
          <a:p>
            <a:pPr algn="l">
              <a:lnSpc>
                <a:spcPct val="120000"/>
              </a:lnSpc>
              <a:spcBef>
                <a:spcPts val="0"/>
              </a:spcBef>
            </a:pPr>
            <a:endParaRPr lang="en-US" dirty="0"/>
          </a:p>
          <a:p>
            <a:pPr algn="l">
              <a:lnSpc>
                <a:spcPct val="120000"/>
              </a:lnSpc>
              <a:spcBef>
                <a:spcPts val="0"/>
              </a:spcBef>
            </a:pPr>
            <a:r>
              <a:rPr lang="en-US" dirty="0"/>
              <a:t>Entropy</a:t>
            </a:r>
          </a:p>
          <a:p>
            <a:pPr algn="l">
              <a:lnSpc>
                <a:spcPct val="120000"/>
              </a:lnSpc>
              <a:spcBef>
                <a:spcPts val="0"/>
              </a:spcBef>
            </a:pPr>
            <a:r>
              <a:rPr lang="en-US" dirty="0"/>
              <a:t>measure of randomness/unpredictability.</a:t>
            </a:r>
          </a:p>
          <a:p>
            <a:pPr algn="l">
              <a:lnSpc>
                <a:spcPct val="120000"/>
              </a:lnSpc>
              <a:spcBef>
                <a:spcPts val="0"/>
              </a:spcBef>
            </a:pPr>
            <a:r>
              <a:rPr lang="en-US" dirty="0"/>
              <a:t>This gets lesser with each decision node.</a:t>
            </a:r>
          </a:p>
          <a:p>
            <a:pPr algn="l">
              <a:lnSpc>
                <a:spcPct val="120000"/>
              </a:lnSpc>
              <a:spcBef>
                <a:spcPts val="0"/>
              </a:spcBef>
            </a:pPr>
            <a:endParaRPr lang="en-US" dirty="0"/>
          </a:p>
          <a:p>
            <a:pPr algn="l">
              <a:lnSpc>
                <a:spcPct val="120000"/>
              </a:lnSpc>
              <a:spcBef>
                <a:spcPts val="0"/>
              </a:spcBef>
            </a:pPr>
            <a:r>
              <a:rPr lang="en-US" dirty="0"/>
              <a:t>Info gain</a:t>
            </a:r>
          </a:p>
          <a:p>
            <a:pPr algn="l">
              <a:lnSpc>
                <a:spcPct val="120000"/>
              </a:lnSpc>
              <a:spcBef>
                <a:spcPts val="0"/>
              </a:spcBef>
            </a:pPr>
            <a:r>
              <a:rPr lang="en-US" dirty="0"/>
              <a:t>Reduces number of decision nodes based on entropy level.</a:t>
            </a:r>
          </a:p>
          <a:p>
            <a:pPr algn="l">
              <a:lnSpc>
                <a:spcPct val="120000"/>
              </a:lnSpc>
              <a:spcBef>
                <a:spcPts val="0"/>
              </a:spcBef>
            </a:pPr>
            <a:endParaRPr lang="en-US" dirty="0"/>
          </a:p>
          <a:p>
            <a:pPr algn="l">
              <a:lnSpc>
                <a:spcPct val="120000"/>
              </a:lnSpc>
              <a:spcBef>
                <a:spcPts val="0"/>
              </a:spcBef>
            </a:pPr>
            <a:r>
              <a:rPr lang="en-US" dirty="0"/>
              <a:t>Used in</a:t>
            </a:r>
          </a:p>
          <a:p>
            <a:pPr algn="l">
              <a:lnSpc>
                <a:spcPct val="120000"/>
              </a:lnSpc>
              <a:spcBef>
                <a:spcPts val="0"/>
              </a:spcBef>
            </a:pPr>
            <a:r>
              <a:rPr lang="en-US" dirty="0"/>
              <a:t>used in remote sensing, </a:t>
            </a:r>
          </a:p>
          <a:p>
            <a:pPr algn="l">
              <a:lnSpc>
                <a:spcPct val="120000"/>
              </a:lnSpc>
              <a:spcBef>
                <a:spcPts val="0"/>
              </a:spcBef>
            </a:pPr>
            <a:r>
              <a:rPr lang="en-US" dirty="0"/>
              <a:t>ETM - Enhanced </a:t>
            </a:r>
            <a:r>
              <a:rPr lang="en-US" dirty="0" err="1"/>
              <a:t>Thermatic</a:t>
            </a:r>
            <a:r>
              <a:rPr lang="en-US" dirty="0"/>
              <a:t> Mapper - </a:t>
            </a:r>
          </a:p>
          <a:p>
            <a:pPr algn="l">
              <a:lnSpc>
                <a:spcPct val="120000"/>
              </a:lnSpc>
              <a:spcBef>
                <a:spcPts val="0"/>
              </a:spcBef>
            </a:pPr>
            <a:r>
              <a:rPr lang="en-US"/>
              <a:t>Xbox kinect</a:t>
            </a:r>
            <a:r>
              <a:rPr lang="en-US" dirty="0"/>
              <a:t> - a commercial game uses RF for recognizing dance movements</a:t>
            </a:r>
          </a:p>
        </p:txBody>
      </p:sp>
    </p:spTree>
    <p:extLst>
      <p:ext uri="{BB962C8B-B14F-4D97-AF65-F5344CB8AC3E}">
        <p14:creationId xmlns:p14="http://schemas.microsoft.com/office/powerpoint/2010/main" val="276283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E420D-5AE7-4E91-A9D9-C2B9ABD8EAAB}"/>
              </a:ext>
            </a:extLst>
          </p:cNvPr>
          <p:cNvPicPr>
            <a:picLocks noChangeAspect="1"/>
          </p:cNvPicPr>
          <p:nvPr/>
        </p:nvPicPr>
        <p:blipFill>
          <a:blip r:embed="rId2"/>
          <a:stretch>
            <a:fillRect/>
          </a:stretch>
        </p:blipFill>
        <p:spPr>
          <a:xfrm>
            <a:off x="3971925" y="1662112"/>
            <a:ext cx="4248150" cy="3533775"/>
          </a:xfrm>
          <a:prstGeom prst="rect">
            <a:avLst/>
          </a:prstGeom>
        </p:spPr>
      </p:pic>
      <p:sp>
        <p:nvSpPr>
          <p:cNvPr id="3" name="Subtitle 2">
            <a:extLst>
              <a:ext uri="{FF2B5EF4-FFF2-40B4-BE49-F238E27FC236}">
                <a16:creationId xmlns:a16="http://schemas.microsoft.com/office/drawing/2014/main" id="{AEBB3A97-2BCE-4E7E-8889-84BC4CB57FE8}"/>
              </a:ext>
            </a:extLst>
          </p:cNvPr>
          <p:cNvSpPr>
            <a:spLocks noGrp="1"/>
          </p:cNvSpPr>
          <p:nvPr>
            <p:ph type="subTitle" idx="1"/>
          </p:nvPr>
        </p:nvSpPr>
        <p:spPr>
          <a:xfrm>
            <a:off x="704193" y="557047"/>
            <a:ext cx="10552386" cy="5633545"/>
          </a:xfrm>
        </p:spPr>
        <p:txBody>
          <a:bodyPr>
            <a:normAutofit/>
          </a:bodyPr>
          <a:lstStyle/>
          <a:p>
            <a:pPr algn="l">
              <a:lnSpc>
                <a:spcPct val="120000"/>
              </a:lnSpc>
              <a:spcBef>
                <a:spcPts val="0"/>
              </a:spcBef>
            </a:pPr>
            <a:r>
              <a:rPr lang="en-US" dirty="0"/>
              <a:t>Cm for RF, K-fold=5</a:t>
            </a:r>
          </a:p>
        </p:txBody>
      </p:sp>
    </p:spTree>
    <p:extLst>
      <p:ext uri="{BB962C8B-B14F-4D97-AF65-F5344CB8AC3E}">
        <p14:creationId xmlns:p14="http://schemas.microsoft.com/office/powerpoint/2010/main" val="968477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265</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Indrajith RB</dc:creator>
  <cp:lastModifiedBy>Indrajith RB</cp:lastModifiedBy>
  <cp:revision>5</cp:revision>
  <dcterms:created xsi:type="dcterms:W3CDTF">2018-11-17T17:47:36Z</dcterms:created>
  <dcterms:modified xsi:type="dcterms:W3CDTF">2018-11-18T19:58:50Z</dcterms:modified>
</cp:coreProperties>
</file>