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75" r:id="rId12"/>
    <p:sldId id="276" r:id="rId13"/>
    <p:sldId id="277" r:id="rId14"/>
    <p:sldId id="265" r:id="rId15"/>
    <p:sldId id="267" r:id="rId16"/>
    <p:sldId id="266" r:id="rId17"/>
    <p:sldId id="281" r:id="rId18"/>
    <p:sldId id="269" r:id="rId19"/>
    <p:sldId id="278" r:id="rId20"/>
    <p:sldId id="270" r:id="rId21"/>
    <p:sldId id="273" r:id="rId22"/>
    <p:sldId id="274" r:id="rId23"/>
    <p:sldId id="280" r:id="rId24"/>
    <p:sldId id="271" r:id="rId25"/>
    <p:sldId id="27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B0CD-A371-4935-A252-B1682F76FD48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2C28-29F5-4D50-BB6A-25B9025A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9340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6A9FD-4AB0-4951-9D0B-F7A9CD6B7B1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B170-DE70-4466-81D1-EF4376206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80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0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B680-89C2-4C7E-B5F1-2F337A13D73B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1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4705-61F7-4B21-A229-CD41C72CE05B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8C-CE2A-4FC5-BFD2-825E5083FB76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91BD-A7D8-4B6F-B19D-8B767A2841DA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8B8-84A2-4DD5-B252-9BA6FE115D87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3907-A201-443D-8188-208ED59E635E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4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234-4A1A-4F3D-BAAD-FB1EC7493CE8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4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2A6-F8F7-4FB4-99C3-1FE455677F49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8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B540-8818-4C64-8438-E3C539E58FC8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4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49D-5D6F-4C00-A330-D016002A147B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3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913-8D22-4F72-AD42-B48C763CC670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2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6714-4292-4B67-8E68-B5E5A19BDF08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0F8C-18EF-47D5-9C0C-FED0BB9FD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 </a:t>
            </a:r>
            <a:r>
              <a:rPr lang="en-US" altLang="zh-CN" dirty="0" err="1" smtClean="0"/>
              <a:t>Internship@EPFL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Junyao</a:t>
            </a:r>
            <a:r>
              <a:rPr lang="en-US" altLang="zh-CN" dirty="0" smtClean="0"/>
              <a:t> Zhao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		2015/8/28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pic>
        <p:nvPicPr>
          <p:cNvPr id="1026" name="Picture 2" descr="C:\Users\Administrator\Desktop\x-stream\figures\result_3_replic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pic>
        <p:nvPicPr>
          <p:cNvPr id="2050" name="Picture 2" descr="C:\Users\Administrator\Desktop\x-stream\figures\result_1_replic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pic>
        <p:nvPicPr>
          <p:cNvPr id="3074" name="Picture 2" descr="C:\Users\Administrator\Desktop\x-stream\figures\result_single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Capacity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Integrating X-Stream with HDFS makes processing large graph possible. </a:t>
            </a:r>
            <a:r>
              <a:rPr lang="en-US" altLang="zh-CN" dirty="0"/>
              <a:t>On the local LABOS cluster, we could theoretically process 1T </a:t>
            </a:r>
            <a:r>
              <a:rPr lang="en-US" altLang="zh-CN" dirty="0" smtClean="0"/>
              <a:t>edges.</a:t>
            </a:r>
          </a:p>
          <a:p>
            <a:endParaRPr lang="en-US" altLang="zh-CN" dirty="0"/>
          </a:p>
          <a:p>
            <a:r>
              <a:rPr lang="en-US" altLang="zh-CN" dirty="0" smtClean="0"/>
              <a:t>The bottleneck here is the computing resource and the </a:t>
            </a:r>
            <a:r>
              <a:rPr lang="en-US" altLang="zh-CN" dirty="0"/>
              <a:t>network interface of a single </a:t>
            </a:r>
            <a:r>
              <a:rPr lang="en-US" altLang="zh-CN" dirty="0" smtClean="0"/>
              <a:t>machine.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r>
              <a:rPr lang="en-US" altLang="zh-CN" dirty="0"/>
              <a:t>Chaos was designed to solve these </a:t>
            </a:r>
            <a:r>
              <a:rPr lang="en-US" altLang="zh-CN" dirty="0" smtClean="0"/>
              <a:t>problems.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sz="2800" dirty="0" smtClean="0"/>
              <a:t>Support </a:t>
            </a:r>
            <a:r>
              <a:rPr lang="en-US" altLang="zh-CN" sz="2800" dirty="0"/>
              <a:t>of HDFS for  </a:t>
            </a:r>
            <a:r>
              <a:rPr lang="en-US" altLang="zh-CN" sz="2800" dirty="0" smtClean="0"/>
              <a:t>     X-Stream </a:t>
            </a:r>
            <a:r>
              <a:rPr lang="en-US" altLang="zh-CN" sz="2800" dirty="0"/>
              <a:t>enables processing bigger </a:t>
            </a:r>
            <a:r>
              <a:rPr lang="en-US" altLang="zh-CN" sz="2800" dirty="0" smtClean="0"/>
              <a:t>graph.</a:t>
            </a:r>
          </a:p>
          <a:p>
            <a:endParaRPr lang="en-US" altLang="zh-CN" sz="2800" dirty="0" smtClean="0"/>
          </a:p>
          <a:p>
            <a:r>
              <a:rPr lang="en-US" altLang="zh-CN" sz="2800" dirty="0" err="1"/>
              <a:t>Hdfs</a:t>
            </a:r>
            <a:r>
              <a:rPr lang="en-US" altLang="zh-CN" sz="2800" dirty="0"/>
              <a:t>-fuse outmatches </a:t>
            </a:r>
            <a:r>
              <a:rPr lang="en-US" altLang="zh-CN" sz="2800" dirty="0" err="1"/>
              <a:t>libhdfs</a:t>
            </a:r>
            <a:r>
              <a:rPr lang="en-US" altLang="zh-CN" sz="2800" dirty="0"/>
              <a:t> and libhdfs3 </a:t>
            </a:r>
            <a:r>
              <a:rPr lang="en-US" altLang="zh-CN" sz="2800" dirty="0" smtClean="0"/>
              <a:t>in all cases.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When graph is small,  local </a:t>
            </a:r>
            <a:r>
              <a:rPr lang="en-US" altLang="zh-CN" sz="2800" dirty="0" smtClean="0"/>
              <a:t>file system </a:t>
            </a:r>
            <a:r>
              <a:rPr lang="en-US" altLang="zh-CN" sz="2800" dirty="0"/>
              <a:t>has better performance.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When graph is large, HDFS outperforms local </a:t>
            </a:r>
            <a:r>
              <a:rPr lang="en-US" altLang="zh-CN" sz="2800" dirty="0" smtClean="0"/>
              <a:t>file system.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Evaluation of X-Stream and </a:t>
            </a:r>
            <a:r>
              <a:rPr lang="en-US" altLang="zh-CN" dirty="0" err="1" smtClean="0"/>
              <a:t>Graphchi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[OSDI’12]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Graphchi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/>
              <a:t>Another single-machine graph processing system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992888" cy="48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https://www.usenix.org/sites/default/files/conference/protected-files/kyrola_osdi12_slides.pdf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17954" cy="45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https://www.usenix.org/system/files/conference/atc15/atc15-paper-zhu.pdf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LcParenBoth"/>
            </a:pPr>
            <a:r>
              <a:rPr lang="en-US" altLang="zh-CN" sz="2800" dirty="0" smtClean="0"/>
              <a:t>Benchmarking is not that easy, the results from experiments without rigorous experiment setting can be misleading.</a:t>
            </a:r>
          </a:p>
          <a:p>
            <a:pPr marL="514350" indent="-514350">
              <a:buFont typeface="Arial" pitchFamily="34" charset="0"/>
              <a:buAutoNum type="alphaLcParenBoth"/>
            </a:pPr>
            <a:endParaRPr lang="en-US" altLang="zh-CN" sz="2800" dirty="0" smtClean="0"/>
          </a:p>
          <a:p>
            <a:pPr marL="514350" indent="-514350">
              <a:buFont typeface="Arial" pitchFamily="34" charset="0"/>
              <a:buAutoNum type="alphaLcParenBoth"/>
            </a:pPr>
            <a:r>
              <a:rPr lang="en-US" altLang="zh-CN" sz="2800" dirty="0" smtClean="0"/>
              <a:t>There are many </a:t>
            </a:r>
            <a:r>
              <a:rPr lang="en-US" altLang="zh-CN" sz="2800" dirty="0"/>
              <a:t>details we should pay attention to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Graph dataset: 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	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undirected/directed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unweighted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/weighted</a:t>
            </a:r>
          </a:p>
          <a:p>
            <a:r>
              <a:rPr lang="en-US" altLang="zh-CN" sz="2800" dirty="0" err="1" smtClean="0"/>
              <a:t>Graphchi</a:t>
            </a:r>
            <a:r>
              <a:rPr lang="en-US" altLang="zh-CN" sz="2800" dirty="0" smtClean="0"/>
              <a:t>: 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async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/sync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	with/without in-memory optimization</a:t>
            </a:r>
          </a:p>
          <a:p>
            <a:r>
              <a:rPr lang="en-US" altLang="zh-CN" sz="2800" dirty="0" smtClean="0"/>
              <a:t>Algorithm: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	</a:t>
            </a: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start node for BFS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Enviroment</a:t>
            </a:r>
            <a:r>
              <a:rPr lang="en-US" altLang="zh-CN" dirty="0" smtClean="0"/>
              <a:t>: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local </a:t>
            </a:r>
            <a:r>
              <a:rPr lang="en-US" altLang="zh-CN" sz="2400" dirty="0" err="1" smtClean="0"/>
              <a:t>ubuntu</a:t>
            </a:r>
            <a:r>
              <a:rPr lang="en-US" altLang="zh-CN" sz="2400" dirty="0" smtClean="0"/>
              <a:t> server, 30GB memory, 3 </a:t>
            </a:r>
            <a:r>
              <a:rPr lang="en-US" altLang="zh-CN" sz="2400" dirty="0" err="1" smtClean="0"/>
              <a:t>hdds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ec2 d2.xlarge, 30GB memory, 3 </a:t>
            </a:r>
            <a:r>
              <a:rPr lang="en-US" altLang="zh-CN" sz="2400" dirty="0" err="1" smtClean="0"/>
              <a:t>hdds</a:t>
            </a:r>
            <a:endParaRPr lang="en-US" altLang="zh-CN" sz="2400" dirty="0" smtClean="0"/>
          </a:p>
          <a:p>
            <a:r>
              <a:rPr lang="en-US" altLang="zh-CN" dirty="0" smtClean="0"/>
              <a:t>Input dataset:</a:t>
            </a:r>
          </a:p>
          <a:p>
            <a:pPr marL="400050" lvl="1" indent="0">
              <a:buNone/>
            </a:pPr>
            <a:r>
              <a:rPr lang="en-US" altLang="zh-CN" sz="2400" dirty="0" err="1" smtClean="0"/>
              <a:t>soc-livejournal</a:t>
            </a:r>
            <a:r>
              <a:rPr lang="en-US" altLang="zh-CN" sz="2400" dirty="0" smtClean="0"/>
              <a:t>, uk-2002, twitter(all </a:t>
            </a:r>
            <a:r>
              <a:rPr lang="en-US" altLang="zh-CN" sz="2400" dirty="0" err="1" smtClean="0"/>
              <a:t>unweighted</a:t>
            </a:r>
            <a:r>
              <a:rPr lang="en-US" altLang="zh-CN" sz="2400" dirty="0" smtClean="0"/>
              <a:t>)</a:t>
            </a:r>
          </a:p>
          <a:p>
            <a:pPr marL="400050" lvl="1" indent="0">
              <a:buNone/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inary format for X-Stream, </a:t>
            </a:r>
            <a:r>
              <a:rPr lang="en-US" altLang="zh-CN" sz="2400" dirty="0" err="1" smtClean="0"/>
              <a:t>tsv</a:t>
            </a:r>
            <a:r>
              <a:rPr lang="en-US" altLang="zh-CN" sz="2400" dirty="0" smtClean="0"/>
              <a:t> format for </a:t>
            </a:r>
            <a:r>
              <a:rPr lang="en-US" altLang="zh-CN" sz="2400" dirty="0" err="1" smtClean="0"/>
              <a:t>Graphchi</a:t>
            </a:r>
            <a:endParaRPr lang="en-US" altLang="zh-CN" sz="2400" dirty="0"/>
          </a:p>
          <a:p>
            <a:r>
              <a:rPr lang="en-US" altLang="zh-CN" dirty="0" smtClean="0"/>
              <a:t>Other things: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block memory to leave only 8GB free memory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run </a:t>
            </a:r>
            <a:r>
              <a:rPr lang="en-US" altLang="zh-CN" sz="2400" dirty="0" err="1" smtClean="0"/>
              <a:t>graphchi</a:t>
            </a:r>
            <a:r>
              <a:rPr lang="en-US" altLang="zh-CN" sz="2400" dirty="0" smtClean="0"/>
              <a:t> with </a:t>
            </a:r>
            <a:r>
              <a:rPr lang="en-US" altLang="zh-CN" sz="2400" dirty="0" err="1" smtClean="0"/>
              <a:t>async</a:t>
            </a:r>
            <a:r>
              <a:rPr lang="en-US" altLang="zh-CN" sz="2400" dirty="0" smtClean="0"/>
              <a:t> mode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start node for BFS on twitter is node 12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28798"/>
            <a:ext cx="31786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1. HDFS Support for 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X-Stream </a:t>
            </a:r>
            <a:r>
              <a:rPr lang="en-US" altLang="zh-CN" sz="2000" dirty="0" smtClean="0">
                <a:solidFill>
                  <a:srgbClr val="C00000"/>
                </a:solidFill>
              </a:rPr>
              <a:t>[SOSP’13]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X-STREAM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HDFS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CONCLUSION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583722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2. Understand </a:t>
            </a:r>
          </a:p>
          <a:p>
            <a:pPr marL="0" indent="0">
              <a:buNone/>
            </a:pPr>
            <a:r>
              <a:rPr lang="en-US" altLang="zh-CN" sz="2800" dirty="0" err="1" smtClean="0">
                <a:solidFill>
                  <a:srgbClr val="C00000"/>
                </a:solidFill>
              </a:rPr>
              <a:t>GridGraph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[ATC’15]</a:t>
            </a:r>
            <a:r>
              <a:rPr lang="en-US" altLang="zh-CN" sz="2800" dirty="0" smtClean="0">
                <a:solidFill>
                  <a:srgbClr val="C00000"/>
                </a:solidFill>
              </a:rPr>
              <a:t> Results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2800" dirty="0" smtClean="0"/>
              <a:t>	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GRAPHCHI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OUR FINDING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CONCLUSTION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pic>
        <p:nvPicPr>
          <p:cNvPr id="4098" name="Picture 2" descr="C:\Users\Administrator\Desktop\x-stream\figures\livejournal_loc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x-stream\figures\livejournal_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65" y="2970022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6" y="1412776"/>
            <a:ext cx="6660232" cy="51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1" y="1929619"/>
            <a:ext cx="6660232" cy="78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6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pic>
        <p:nvPicPr>
          <p:cNvPr id="5122" name="Picture 2" descr="C:\Users\Administrator\Desktop\x-stream\figures\twitter_loc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x-stream\figures\twitter_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8" y="1926785"/>
            <a:ext cx="6948264" cy="8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7" y="1378496"/>
            <a:ext cx="7065458" cy="54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6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pic>
        <p:nvPicPr>
          <p:cNvPr id="6146" name="Picture 2" descr="C:\Users\Administrator\Desktop\x-stream\figures\uk_loc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x-stream\figures\uk_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291" y="2924944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51" y="1974323"/>
            <a:ext cx="7164288" cy="85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3" y="1412776"/>
            <a:ext cx="7236296" cy="56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6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Insight from UK-2002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CN" dirty="0" smtClean="0"/>
              <a:t>Good graph: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Bad graph: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74750" y="25915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24899" y="25915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4750" y="4968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74750" y="37800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24899" y="37800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24899" y="49681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88224" y="245396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588224" y="308914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588287" y="568812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588224" y="37456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588287" y="503024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88224" y="439381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6" idx="2"/>
          </p:cNvCxnSpPr>
          <p:nvPr/>
        </p:nvCxnSpPr>
        <p:spPr>
          <a:xfrm>
            <a:off x="1734790" y="2771554"/>
            <a:ext cx="99010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" idx="5"/>
            <a:endCxn id="9" idx="1"/>
          </p:cNvCxnSpPr>
          <p:nvPr/>
        </p:nvCxnSpPr>
        <p:spPr>
          <a:xfrm>
            <a:off x="1682063" y="2898847"/>
            <a:ext cx="1095563" cy="933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" idx="4"/>
            <a:endCxn id="9" idx="0"/>
          </p:cNvCxnSpPr>
          <p:nvPr/>
        </p:nvCxnSpPr>
        <p:spPr>
          <a:xfrm>
            <a:off x="2904919" y="2951574"/>
            <a:ext cx="0" cy="828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9" idx="3"/>
            <a:endCxn id="7" idx="7"/>
          </p:cNvCxnSpPr>
          <p:nvPr/>
        </p:nvCxnSpPr>
        <p:spPr>
          <a:xfrm flipH="1">
            <a:off x="1682063" y="4087315"/>
            <a:ext cx="1095563" cy="933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8" idx="5"/>
            <a:endCxn id="10" idx="2"/>
          </p:cNvCxnSpPr>
          <p:nvPr/>
        </p:nvCxnSpPr>
        <p:spPr>
          <a:xfrm>
            <a:off x="1682063" y="4087315"/>
            <a:ext cx="1042836" cy="1060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8" idx="6"/>
            <a:endCxn id="9" idx="2"/>
          </p:cNvCxnSpPr>
          <p:nvPr/>
        </p:nvCxnSpPr>
        <p:spPr>
          <a:xfrm>
            <a:off x="1734790" y="3960022"/>
            <a:ext cx="990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5" idx="4"/>
            <a:endCxn id="10" idx="1"/>
          </p:cNvCxnSpPr>
          <p:nvPr/>
        </p:nvCxnSpPr>
        <p:spPr>
          <a:xfrm>
            <a:off x="1554770" y="2951574"/>
            <a:ext cx="1222856" cy="20692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" idx="0"/>
            <a:endCxn id="6" idx="3"/>
          </p:cNvCxnSpPr>
          <p:nvPr/>
        </p:nvCxnSpPr>
        <p:spPr>
          <a:xfrm flipV="1">
            <a:off x="1554770" y="2898847"/>
            <a:ext cx="1222856" cy="881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7" idx="0"/>
          </p:cNvCxnSpPr>
          <p:nvPr/>
        </p:nvCxnSpPr>
        <p:spPr>
          <a:xfrm>
            <a:off x="1554770" y="4140042"/>
            <a:ext cx="0" cy="82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29" idx="4"/>
            <a:endCxn id="30" idx="0"/>
          </p:cNvCxnSpPr>
          <p:nvPr/>
        </p:nvCxnSpPr>
        <p:spPr>
          <a:xfrm>
            <a:off x="6768244" y="2814005"/>
            <a:ext cx="0" cy="275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4"/>
            <a:endCxn id="32" idx="0"/>
          </p:cNvCxnSpPr>
          <p:nvPr/>
        </p:nvCxnSpPr>
        <p:spPr>
          <a:xfrm>
            <a:off x="6768244" y="3449183"/>
            <a:ext cx="0" cy="296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32" idx="4"/>
            <a:endCxn id="34" idx="0"/>
          </p:cNvCxnSpPr>
          <p:nvPr/>
        </p:nvCxnSpPr>
        <p:spPr>
          <a:xfrm>
            <a:off x="6768244" y="4105680"/>
            <a:ext cx="0" cy="288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34" idx="4"/>
            <a:endCxn id="33" idx="0"/>
          </p:cNvCxnSpPr>
          <p:nvPr/>
        </p:nvCxnSpPr>
        <p:spPr>
          <a:xfrm>
            <a:off x="6768244" y="4753857"/>
            <a:ext cx="63" cy="276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33" idx="4"/>
            <a:endCxn id="31" idx="0"/>
          </p:cNvCxnSpPr>
          <p:nvPr/>
        </p:nvCxnSpPr>
        <p:spPr>
          <a:xfrm>
            <a:off x="6768307" y="5390287"/>
            <a:ext cx="0" cy="297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350967" y="1723235"/>
            <a:ext cx="0" cy="45259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 should be careful with the experiment setting for benchmarking. A minor change to the right setting can make unfair comparison and cause misleading results.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Generally X-Stream is more efficient than </a:t>
            </a:r>
            <a:r>
              <a:rPr lang="en-US" altLang="zh-CN" sz="2800" dirty="0" err="1" smtClean="0"/>
              <a:t>Graphchi</a:t>
            </a:r>
            <a:r>
              <a:rPr lang="en-US" altLang="zh-CN" sz="2800" dirty="0" smtClean="0"/>
              <a:t> on different graphs.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err="1" smtClean="0"/>
              <a:t>Graphchi</a:t>
            </a:r>
            <a:r>
              <a:rPr lang="en-US" altLang="zh-CN" sz="2800" dirty="0" smtClean="0"/>
              <a:t> beats X-Stream on the graph “UK-2002”.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Learnings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Read papers in the field of graph processing: </a:t>
            </a:r>
          </a:p>
          <a:p>
            <a:pPr lvl="1"/>
            <a:r>
              <a:rPr lang="en-US" altLang="zh-CN" sz="2400" dirty="0" smtClean="0"/>
              <a:t>X-Stream, </a:t>
            </a:r>
            <a:r>
              <a:rPr lang="en-US" altLang="zh-CN" sz="2400" dirty="0" err="1" smtClean="0"/>
              <a:t>Graphchi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GridGraph</a:t>
            </a:r>
            <a:r>
              <a:rPr lang="en-US" altLang="zh-CN" sz="2400" dirty="0" smtClean="0"/>
              <a:t>, Chaos, Scale-up Graph Processing in the Cloud </a:t>
            </a:r>
            <a:r>
              <a:rPr lang="en-US" altLang="zh-CN" sz="1800" dirty="0" smtClean="0"/>
              <a:t>[CloudDP’14]</a:t>
            </a:r>
            <a:r>
              <a:rPr lang="en-US" altLang="zh-CN" sz="2400" dirty="0" smtClean="0"/>
              <a:t>, etc.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Practical skills: </a:t>
            </a:r>
          </a:p>
          <a:p>
            <a:pPr lvl="1"/>
            <a:r>
              <a:rPr lang="en-US" altLang="zh-CN" sz="2400" dirty="0"/>
              <a:t>R</a:t>
            </a:r>
            <a:r>
              <a:rPr lang="en-US" altLang="zh-CN" sz="2400" dirty="0" smtClean="0"/>
              <a:t>ead and understand X-Stream code.</a:t>
            </a:r>
          </a:p>
          <a:p>
            <a:pPr lvl="1"/>
            <a:r>
              <a:rPr lang="en-US" altLang="zh-CN" sz="2400" dirty="0" smtClean="0"/>
              <a:t>Integrate new features to a complex system.</a:t>
            </a:r>
          </a:p>
          <a:p>
            <a:pPr lvl="1"/>
            <a:r>
              <a:rPr lang="en-US" altLang="zh-CN" sz="2400" dirty="0"/>
              <a:t>L</a:t>
            </a:r>
            <a:r>
              <a:rPr lang="en-US" altLang="zh-CN" sz="2400" dirty="0" smtClean="0"/>
              <a:t>earn how to evaluate different systems and use different tools like </a:t>
            </a:r>
            <a:r>
              <a:rPr lang="en-US" altLang="zh-CN" sz="2400" dirty="0" err="1" smtClean="0"/>
              <a:t>fio</a:t>
            </a:r>
            <a:r>
              <a:rPr lang="en-US" altLang="zh-CN" sz="2400" dirty="0" smtClean="0"/>
              <a:t> to help understand experiment results in the research.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single-machine</a:t>
            </a:r>
            <a:r>
              <a:rPr lang="en-US" altLang="zh-CN" sz="2800" dirty="0" smtClean="0"/>
              <a:t> graph processing system based on the idea of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streaming edges</a:t>
            </a:r>
            <a:r>
              <a:rPr lang="en-US" altLang="zh-CN" sz="2800" dirty="0" smtClean="0"/>
              <a:t> from secondary storage.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2" name="CustomShape 4"/>
          <p:cNvSpPr/>
          <p:nvPr/>
        </p:nvSpPr>
        <p:spPr>
          <a:xfrm>
            <a:off x="6119191" y="2824494"/>
            <a:ext cx="178956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2060"/>
                </a:solidFill>
                <a:latin typeface="Arial"/>
                <a:ea typeface="DejaVu Sans"/>
              </a:rPr>
              <a:t>Gather Phase</a:t>
            </a:r>
            <a:endParaRPr sz="2000" dirty="0"/>
          </a:p>
        </p:txBody>
      </p:sp>
      <p:sp>
        <p:nvSpPr>
          <p:cNvPr id="43" name="CustomShape 15"/>
          <p:cNvSpPr/>
          <p:nvPr/>
        </p:nvSpPr>
        <p:spPr>
          <a:xfrm>
            <a:off x="1220401" y="2788016"/>
            <a:ext cx="178956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2060"/>
                </a:solidFill>
                <a:latin typeface="Arial"/>
                <a:ea typeface="DejaVu Sans"/>
              </a:rPr>
              <a:t>Scatter Phase</a:t>
            </a:r>
            <a:endParaRPr sz="2000" dirty="0"/>
          </a:p>
        </p:txBody>
      </p:sp>
      <p:sp>
        <p:nvSpPr>
          <p:cNvPr id="44" name="Shape 361"/>
          <p:cNvSpPr>
            <a:spLocks noChangeArrowheads="1"/>
          </p:cNvSpPr>
          <p:nvPr/>
        </p:nvSpPr>
        <p:spPr bwMode="auto">
          <a:xfrm>
            <a:off x="614247" y="5402287"/>
            <a:ext cx="1031309" cy="69114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Shape 361"/>
          <p:cNvSpPr>
            <a:spLocks noChangeArrowheads="1"/>
          </p:cNvSpPr>
          <p:nvPr/>
        </p:nvSpPr>
        <p:spPr bwMode="auto">
          <a:xfrm>
            <a:off x="7395170" y="5209056"/>
            <a:ext cx="1041400" cy="698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6" name="Group 66"/>
          <p:cNvGrpSpPr/>
          <p:nvPr/>
        </p:nvGrpSpPr>
        <p:grpSpPr>
          <a:xfrm>
            <a:off x="630937" y="3128886"/>
            <a:ext cx="7836694" cy="2806242"/>
            <a:chOff x="2321555" y="2012796"/>
            <a:chExt cx="7836694" cy="2806242"/>
          </a:xfrm>
        </p:grpSpPr>
        <p:sp>
          <p:nvSpPr>
            <p:cNvPr id="48" name="CustomShape 5"/>
            <p:cNvSpPr/>
            <p:nvPr/>
          </p:nvSpPr>
          <p:spPr>
            <a:xfrm>
              <a:off x="7588482" y="2460065"/>
              <a:ext cx="309240" cy="1147680"/>
            </a:xfrm>
            <a:prstGeom prst="rect">
              <a:avLst/>
            </a:prstGeom>
            <a:solidFill>
              <a:srgbClr val="FFC000"/>
            </a:solidFill>
            <a:ln w="2556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CustomShape 6"/>
            <p:cNvSpPr/>
            <p:nvPr/>
          </p:nvSpPr>
          <p:spPr>
            <a:xfrm>
              <a:off x="7777039" y="2457595"/>
              <a:ext cx="360" cy="114768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CustomShape 7"/>
            <p:cNvSpPr/>
            <p:nvPr/>
          </p:nvSpPr>
          <p:spPr>
            <a:xfrm>
              <a:off x="8614688" y="2430595"/>
              <a:ext cx="309240" cy="884880"/>
            </a:xfrm>
            <a:prstGeom prst="rect">
              <a:avLst/>
            </a:prstGeom>
            <a:solidFill>
              <a:srgbClr val="E50000"/>
            </a:solidFill>
            <a:ln w="2556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CustomShape 8"/>
            <p:cNvSpPr/>
            <p:nvPr/>
          </p:nvSpPr>
          <p:spPr>
            <a:xfrm>
              <a:off x="9411008" y="2430595"/>
              <a:ext cx="296640" cy="1564560"/>
            </a:xfrm>
            <a:prstGeom prst="rect">
              <a:avLst/>
            </a:prstGeom>
            <a:solidFill>
              <a:srgbClr val="3AA857"/>
            </a:solidFill>
            <a:ln w="2556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CustomShape 9"/>
            <p:cNvSpPr/>
            <p:nvPr/>
          </p:nvSpPr>
          <p:spPr>
            <a:xfrm>
              <a:off x="7876688" y="2963035"/>
              <a:ext cx="826200" cy="5004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CustomShape 10"/>
            <p:cNvSpPr/>
            <p:nvPr/>
          </p:nvSpPr>
          <p:spPr>
            <a:xfrm flipV="1">
              <a:off x="7876688" y="2553355"/>
              <a:ext cx="860760" cy="19296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CustomShape 11"/>
            <p:cNvSpPr/>
            <p:nvPr/>
          </p:nvSpPr>
          <p:spPr>
            <a:xfrm flipV="1">
              <a:off x="7777039" y="2818334"/>
              <a:ext cx="957971" cy="45754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CustomShape 16"/>
            <p:cNvSpPr/>
            <p:nvPr/>
          </p:nvSpPr>
          <p:spPr>
            <a:xfrm>
              <a:off x="2608385" y="2443869"/>
              <a:ext cx="296640" cy="1564560"/>
            </a:xfrm>
            <a:prstGeom prst="rect">
              <a:avLst/>
            </a:prstGeom>
            <a:solidFill>
              <a:srgbClr val="3AA857"/>
            </a:solidFill>
            <a:ln w="2556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CustomShape 17"/>
            <p:cNvSpPr/>
            <p:nvPr/>
          </p:nvSpPr>
          <p:spPr>
            <a:xfrm>
              <a:off x="2321555" y="2012796"/>
              <a:ext cx="935917" cy="435502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2060"/>
                  </a:solidFill>
                  <a:latin typeface="Arial"/>
                  <a:ea typeface="DejaVu Sans"/>
                </a:rPr>
                <a:t>Edges</a:t>
              </a:r>
              <a:endParaRPr sz="2000" dirty="0"/>
            </a:p>
          </p:txBody>
        </p:sp>
        <p:sp>
          <p:nvSpPr>
            <p:cNvPr id="57" name="CustomShape 18"/>
            <p:cNvSpPr/>
            <p:nvPr/>
          </p:nvSpPr>
          <p:spPr>
            <a:xfrm>
              <a:off x="3634592" y="2517796"/>
              <a:ext cx="309240" cy="884880"/>
            </a:xfrm>
            <a:prstGeom prst="rect">
              <a:avLst/>
            </a:prstGeom>
            <a:solidFill>
              <a:srgbClr val="E50000"/>
            </a:solidFill>
            <a:ln w="2556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CustomShape 19"/>
            <p:cNvSpPr/>
            <p:nvPr/>
          </p:nvSpPr>
          <p:spPr>
            <a:xfrm>
              <a:off x="3207184" y="2031162"/>
              <a:ext cx="1149706" cy="28566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2060"/>
                  </a:solidFill>
                  <a:latin typeface="Arial"/>
                  <a:ea typeface="DejaVu Sans"/>
                </a:rPr>
                <a:t>Vertices</a:t>
              </a:r>
              <a:endParaRPr sz="2000" dirty="0"/>
            </a:p>
          </p:txBody>
        </p:sp>
        <p:sp>
          <p:nvSpPr>
            <p:cNvPr id="59" name="CustomShape 20"/>
            <p:cNvSpPr/>
            <p:nvPr/>
          </p:nvSpPr>
          <p:spPr>
            <a:xfrm>
              <a:off x="2764821" y="2430595"/>
              <a:ext cx="360" cy="156456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CustomShape 21"/>
            <p:cNvSpPr/>
            <p:nvPr/>
          </p:nvSpPr>
          <p:spPr>
            <a:xfrm>
              <a:off x="2735796" y="2637894"/>
              <a:ext cx="1072891" cy="592262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CustomShape 22"/>
            <p:cNvSpPr/>
            <p:nvPr/>
          </p:nvSpPr>
          <p:spPr>
            <a:xfrm flipV="1">
              <a:off x="2797303" y="2637894"/>
              <a:ext cx="970513" cy="740601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CustomShape 23"/>
            <p:cNvSpPr/>
            <p:nvPr/>
          </p:nvSpPr>
          <p:spPr>
            <a:xfrm>
              <a:off x="2761159" y="3001953"/>
              <a:ext cx="1006657" cy="259303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CustomShape 24"/>
            <p:cNvSpPr/>
            <p:nvPr/>
          </p:nvSpPr>
          <p:spPr>
            <a:xfrm>
              <a:off x="4460648" y="2446794"/>
              <a:ext cx="309240" cy="1262655"/>
            </a:xfrm>
            <a:prstGeom prst="rect">
              <a:avLst/>
            </a:prstGeom>
            <a:solidFill>
              <a:srgbClr val="FFC000"/>
            </a:solidFill>
            <a:ln w="2556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CustomShape 25"/>
            <p:cNvSpPr/>
            <p:nvPr/>
          </p:nvSpPr>
          <p:spPr>
            <a:xfrm>
              <a:off x="4193627" y="2069151"/>
              <a:ext cx="1202202" cy="2510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2060"/>
                  </a:solidFill>
                  <a:latin typeface="Arial"/>
                  <a:ea typeface="DejaVu Sans"/>
                </a:rPr>
                <a:t>Updates</a:t>
              </a:r>
              <a:endParaRPr sz="2000" dirty="0"/>
            </a:p>
          </p:txBody>
        </p:sp>
        <p:sp>
          <p:nvSpPr>
            <p:cNvPr id="65" name="CustomShape 26"/>
            <p:cNvSpPr/>
            <p:nvPr/>
          </p:nvSpPr>
          <p:spPr>
            <a:xfrm>
              <a:off x="3830648" y="2708875"/>
              <a:ext cx="784080" cy="1908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CustomShape 27"/>
            <p:cNvSpPr/>
            <p:nvPr/>
          </p:nvSpPr>
          <p:spPr>
            <a:xfrm>
              <a:off x="3808688" y="2839555"/>
              <a:ext cx="806040" cy="153360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CustomShape 28"/>
            <p:cNvSpPr/>
            <p:nvPr/>
          </p:nvSpPr>
          <p:spPr>
            <a:xfrm>
              <a:off x="3867106" y="3230156"/>
              <a:ext cx="771381" cy="45719"/>
            </a:xfrm>
            <a:prstGeom prst="straightConnector1">
              <a:avLst/>
            </a:prstGeom>
            <a:noFill/>
            <a:ln w="28440">
              <a:solidFill>
                <a:srgbClr val="00206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292"/>
            <p:cNvSpPr>
              <a:spLocks noChangeArrowheads="1"/>
            </p:cNvSpPr>
            <p:nvPr/>
          </p:nvSpPr>
          <p:spPr bwMode="auto">
            <a:xfrm>
              <a:off x="3207184" y="3637797"/>
              <a:ext cx="960464" cy="70963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Shape 292"/>
            <p:cNvSpPr>
              <a:spLocks noChangeArrowheads="1"/>
            </p:cNvSpPr>
            <p:nvPr/>
          </p:nvSpPr>
          <p:spPr bwMode="auto">
            <a:xfrm>
              <a:off x="8274603" y="3378495"/>
              <a:ext cx="912845" cy="715922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Shape 361"/>
            <p:cNvSpPr>
              <a:spLocks noChangeArrowheads="1"/>
            </p:cNvSpPr>
            <p:nvPr/>
          </p:nvSpPr>
          <p:spPr bwMode="auto">
            <a:xfrm>
              <a:off x="4278497" y="4120538"/>
              <a:ext cx="1041400" cy="6985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Shape 361"/>
            <p:cNvSpPr>
              <a:spLocks noChangeArrowheads="1"/>
            </p:cNvSpPr>
            <p:nvPr/>
          </p:nvSpPr>
          <p:spPr bwMode="auto">
            <a:xfrm>
              <a:off x="7103723" y="3901865"/>
              <a:ext cx="1041400" cy="6985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CustomShape 25"/>
            <p:cNvSpPr/>
            <p:nvPr/>
          </p:nvSpPr>
          <p:spPr>
            <a:xfrm>
              <a:off x="7175938" y="2048548"/>
              <a:ext cx="1202202" cy="2510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2060"/>
                  </a:solidFill>
                  <a:latin typeface="Arial"/>
                  <a:ea typeface="DejaVu Sans"/>
                </a:rPr>
                <a:t>Updates</a:t>
              </a:r>
              <a:endParaRPr sz="2000" dirty="0"/>
            </a:p>
          </p:txBody>
        </p:sp>
        <p:sp>
          <p:nvSpPr>
            <p:cNvPr id="73" name="CustomShape 19"/>
            <p:cNvSpPr/>
            <p:nvPr/>
          </p:nvSpPr>
          <p:spPr>
            <a:xfrm>
              <a:off x="8228867" y="2063484"/>
              <a:ext cx="1149706" cy="28566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2060"/>
                  </a:solidFill>
                  <a:latin typeface="Arial"/>
                  <a:ea typeface="DejaVu Sans"/>
                </a:rPr>
                <a:t>Vertices</a:t>
              </a:r>
              <a:endParaRPr sz="2000" dirty="0"/>
            </a:p>
          </p:txBody>
        </p:sp>
        <p:sp>
          <p:nvSpPr>
            <p:cNvPr id="74" name="CustomShape 17"/>
            <p:cNvSpPr/>
            <p:nvPr/>
          </p:nvSpPr>
          <p:spPr>
            <a:xfrm>
              <a:off x="9215429" y="2072364"/>
              <a:ext cx="942820" cy="435502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2060"/>
                  </a:solidFill>
                  <a:latin typeface="Arial"/>
                  <a:ea typeface="DejaVu Sans"/>
                </a:rPr>
                <a:t>Edges</a:t>
              </a:r>
              <a:endParaRPr sz="2000" dirty="0"/>
            </a:p>
          </p:txBody>
        </p:sp>
      </p:grpSp>
      <p:sp>
        <p:nvSpPr>
          <p:cNvPr id="47" name="CustomShape 6"/>
          <p:cNvSpPr/>
          <p:nvPr/>
        </p:nvSpPr>
        <p:spPr>
          <a:xfrm>
            <a:off x="2937830" y="3659029"/>
            <a:ext cx="360" cy="1147680"/>
          </a:xfrm>
          <a:prstGeom prst="straightConnector1">
            <a:avLst/>
          </a:prstGeom>
          <a:noFill/>
          <a:ln w="28440">
            <a:solidFill>
              <a:srgbClr val="00206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Streaming Partitions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23" name="Shape 285"/>
          <p:cNvCxnSpPr>
            <a:cxnSpLocks noChangeShapeType="1"/>
          </p:cNvCxnSpPr>
          <p:nvPr/>
        </p:nvCxnSpPr>
        <p:spPr bwMode="auto">
          <a:xfrm flipH="1">
            <a:off x="6210299" y="1762918"/>
            <a:ext cx="1587" cy="1044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sp>
        <p:nvSpPr>
          <p:cNvPr id="24" name="Shape 286"/>
          <p:cNvSpPr/>
          <p:nvPr/>
        </p:nvSpPr>
        <p:spPr>
          <a:xfrm>
            <a:off x="2217736" y="1853406"/>
            <a:ext cx="1350963" cy="6667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latin typeface="Calibri"/>
                <a:ea typeface="Calibri"/>
                <a:cs typeface="Calibri"/>
                <a:sym typeface="Calibri"/>
              </a:rPr>
              <a:t>Vertices</a:t>
            </a:r>
          </a:p>
        </p:txBody>
      </p:sp>
      <p:sp>
        <p:nvSpPr>
          <p:cNvPr id="25" name="Shape 287"/>
          <p:cNvSpPr/>
          <p:nvPr/>
        </p:nvSpPr>
        <p:spPr>
          <a:xfrm>
            <a:off x="4791074" y="1585118"/>
            <a:ext cx="1211262" cy="140176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latin typeface="Calibri"/>
                <a:ea typeface="Calibri"/>
                <a:cs typeface="Calibri"/>
                <a:sym typeface="Calibri"/>
              </a:rPr>
              <a:t>Edges</a:t>
            </a:r>
          </a:p>
        </p:txBody>
      </p:sp>
      <p:cxnSp>
        <p:nvCxnSpPr>
          <p:cNvPr id="26" name="Shape 288"/>
          <p:cNvCxnSpPr>
            <a:cxnSpLocks noChangeShapeType="1"/>
          </p:cNvCxnSpPr>
          <p:nvPr/>
        </p:nvCxnSpPr>
        <p:spPr bwMode="auto">
          <a:xfrm rot="10800000">
            <a:off x="3476624" y="2010568"/>
            <a:ext cx="1497012" cy="920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cxnSp>
        <p:nvCxnSpPr>
          <p:cNvPr id="27" name="Shape 289"/>
          <p:cNvCxnSpPr>
            <a:cxnSpLocks noChangeShapeType="1"/>
          </p:cNvCxnSpPr>
          <p:nvPr/>
        </p:nvCxnSpPr>
        <p:spPr bwMode="auto">
          <a:xfrm rot="10800000">
            <a:off x="3430586" y="2139156"/>
            <a:ext cx="1566863" cy="4587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cxnSp>
        <p:nvCxnSpPr>
          <p:cNvPr id="28" name="Shape 290"/>
          <p:cNvCxnSpPr>
            <a:cxnSpLocks noChangeShapeType="1"/>
          </p:cNvCxnSpPr>
          <p:nvPr/>
        </p:nvCxnSpPr>
        <p:spPr bwMode="auto">
          <a:xfrm flipH="1">
            <a:off x="3386136" y="2201068"/>
            <a:ext cx="1573213" cy="206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sp>
        <p:nvSpPr>
          <p:cNvPr id="29" name="Shape 291"/>
          <p:cNvSpPr txBox="1">
            <a:spLocks noChangeArrowheads="1"/>
          </p:cNvSpPr>
          <p:nvPr/>
        </p:nvSpPr>
        <p:spPr bwMode="auto">
          <a:xfrm>
            <a:off x="3613149" y="1632743"/>
            <a:ext cx="13144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r>
              <a:rPr lang="en-US" sz="2400" dirty="0">
                <a:latin typeface="Calibri" pitchFamily="34" charset="0"/>
                <a:sym typeface="Calibri" pitchFamily="34" charset="0"/>
              </a:rPr>
              <a:t>Random</a:t>
            </a:r>
          </a:p>
        </p:txBody>
      </p:sp>
      <p:sp>
        <p:nvSpPr>
          <p:cNvPr id="30" name="Shape 292"/>
          <p:cNvSpPr>
            <a:spLocks noChangeArrowheads="1"/>
          </p:cNvSpPr>
          <p:nvPr/>
        </p:nvSpPr>
        <p:spPr bwMode="auto">
          <a:xfrm>
            <a:off x="461961" y="1762918"/>
            <a:ext cx="1519238" cy="91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endParaRPr lang="en-US"/>
          </a:p>
        </p:txBody>
      </p:sp>
      <p:sp>
        <p:nvSpPr>
          <p:cNvPr id="31" name="Shape 293"/>
          <p:cNvSpPr>
            <a:spLocks noChangeArrowheads="1"/>
          </p:cNvSpPr>
          <p:nvPr/>
        </p:nvSpPr>
        <p:spPr bwMode="auto">
          <a:xfrm>
            <a:off x="7756524" y="1701006"/>
            <a:ext cx="982662" cy="973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endParaRPr lang="en-US"/>
          </a:p>
        </p:txBody>
      </p:sp>
      <p:sp>
        <p:nvSpPr>
          <p:cNvPr id="32" name="Shape 294"/>
          <p:cNvSpPr txBox="1">
            <a:spLocks noChangeArrowheads="1"/>
          </p:cNvSpPr>
          <p:nvPr/>
        </p:nvSpPr>
        <p:spPr bwMode="auto">
          <a:xfrm>
            <a:off x="6210299" y="1940718"/>
            <a:ext cx="164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r>
              <a:rPr lang="en-US" sz="2400"/>
              <a:t>Sequential</a:t>
            </a:r>
          </a:p>
        </p:txBody>
      </p:sp>
      <p:cxnSp>
        <p:nvCxnSpPr>
          <p:cNvPr id="33" name="Shape 295"/>
          <p:cNvCxnSpPr>
            <a:cxnSpLocks noChangeShapeType="1"/>
          </p:cNvCxnSpPr>
          <p:nvPr/>
        </p:nvCxnSpPr>
        <p:spPr bwMode="auto">
          <a:xfrm flipH="1">
            <a:off x="6289674" y="4729956"/>
            <a:ext cx="1587" cy="1044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sp>
        <p:nvSpPr>
          <p:cNvPr id="34" name="Shape 296"/>
          <p:cNvSpPr/>
          <p:nvPr/>
        </p:nvSpPr>
        <p:spPr>
          <a:xfrm>
            <a:off x="2297111" y="4820443"/>
            <a:ext cx="1350963" cy="6667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latin typeface="Calibri"/>
                <a:ea typeface="Calibri"/>
                <a:cs typeface="Calibri"/>
                <a:sym typeface="Calibri"/>
              </a:rPr>
              <a:t>Vertices</a:t>
            </a:r>
          </a:p>
        </p:txBody>
      </p:sp>
      <p:sp>
        <p:nvSpPr>
          <p:cNvPr id="35" name="Shape 297"/>
          <p:cNvSpPr/>
          <p:nvPr/>
        </p:nvSpPr>
        <p:spPr>
          <a:xfrm>
            <a:off x="4870449" y="4552156"/>
            <a:ext cx="1211262" cy="1401762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latin typeface="Calibri"/>
                <a:ea typeface="Calibri"/>
                <a:cs typeface="Calibri"/>
                <a:sym typeface="Calibri"/>
              </a:rPr>
              <a:t>Edges</a:t>
            </a:r>
          </a:p>
        </p:txBody>
      </p:sp>
      <p:cxnSp>
        <p:nvCxnSpPr>
          <p:cNvPr id="36" name="Shape 298"/>
          <p:cNvCxnSpPr>
            <a:cxnSpLocks noChangeShapeType="1"/>
          </p:cNvCxnSpPr>
          <p:nvPr/>
        </p:nvCxnSpPr>
        <p:spPr bwMode="auto">
          <a:xfrm rot="10800000">
            <a:off x="3555999" y="4977606"/>
            <a:ext cx="1497012" cy="920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cxnSp>
        <p:nvCxnSpPr>
          <p:cNvPr id="37" name="Shape 299"/>
          <p:cNvCxnSpPr>
            <a:cxnSpLocks noChangeShapeType="1"/>
          </p:cNvCxnSpPr>
          <p:nvPr/>
        </p:nvCxnSpPr>
        <p:spPr bwMode="auto">
          <a:xfrm rot="10800000">
            <a:off x="3509961" y="5106193"/>
            <a:ext cx="1565275" cy="4587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cxnSp>
        <p:nvCxnSpPr>
          <p:cNvPr id="38" name="Shape 300"/>
          <p:cNvCxnSpPr>
            <a:cxnSpLocks noChangeShapeType="1"/>
          </p:cNvCxnSpPr>
          <p:nvPr/>
        </p:nvCxnSpPr>
        <p:spPr bwMode="auto">
          <a:xfrm flipH="1">
            <a:off x="3465511" y="5168106"/>
            <a:ext cx="1571625" cy="206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</p:spPr>
      </p:cxnSp>
      <p:sp>
        <p:nvSpPr>
          <p:cNvPr id="39" name="Shape 301"/>
          <p:cNvSpPr txBox="1">
            <a:spLocks noChangeArrowheads="1"/>
          </p:cNvSpPr>
          <p:nvPr/>
        </p:nvSpPr>
        <p:spPr bwMode="auto">
          <a:xfrm>
            <a:off x="3692524" y="4599781"/>
            <a:ext cx="13144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r>
              <a:rPr lang="en-US" sz="2400" dirty="0">
                <a:latin typeface="Calibri" pitchFamily="34" charset="0"/>
                <a:sym typeface="Calibri" pitchFamily="34" charset="0"/>
              </a:rPr>
              <a:t>Random</a:t>
            </a:r>
          </a:p>
        </p:txBody>
      </p:sp>
      <p:sp>
        <p:nvSpPr>
          <p:cNvPr id="40" name="Shape 302"/>
          <p:cNvSpPr>
            <a:spLocks noChangeArrowheads="1"/>
          </p:cNvSpPr>
          <p:nvPr/>
        </p:nvSpPr>
        <p:spPr bwMode="auto">
          <a:xfrm>
            <a:off x="541336" y="4729956"/>
            <a:ext cx="1519238" cy="9159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endParaRPr lang="en-US"/>
          </a:p>
        </p:txBody>
      </p:sp>
      <p:sp>
        <p:nvSpPr>
          <p:cNvPr id="41" name="Shape 303"/>
          <p:cNvSpPr>
            <a:spLocks noChangeArrowheads="1"/>
          </p:cNvSpPr>
          <p:nvPr/>
        </p:nvSpPr>
        <p:spPr bwMode="auto">
          <a:xfrm>
            <a:off x="7835899" y="4668043"/>
            <a:ext cx="982662" cy="973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endParaRPr lang="en-US"/>
          </a:p>
        </p:txBody>
      </p:sp>
      <p:sp>
        <p:nvSpPr>
          <p:cNvPr id="42" name="Shape 304"/>
          <p:cNvSpPr txBox="1">
            <a:spLocks noChangeArrowheads="1"/>
          </p:cNvSpPr>
          <p:nvPr/>
        </p:nvSpPr>
        <p:spPr bwMode="auto">
          <a:xfrm>
            <a:off x="6289674" y="4907756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9pPr>
          </a:lstStyle>
          <a:p>
            <a:r>
              <a:rPr lang="en-US" sz="2400"/>
              <a:t>Sequential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3717032"/>
            <a:ext cx="74168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3382" y="2986881"/>
            <a:ext cx="129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Partition 1</a:t>
            </a:r>
            <a:endParaRPr lang="zh-CN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316473" y="4182824"/>
            <a:ext cx="129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Partition 2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Distributed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627130"/>
            <a:ext cx="6610697" cy="45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http://hadoop.apache.org/docs/r1.0.4/hdfs_design.html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X-Stream requires the entire graph structure to be present in </a:t>
            </a:r>
            <a:r>
              <a:rPr lang="en-US" altLang="zh-CN" sz="2800" dirty="0" smtClean="0">
                <a:solidFill>
                  <a:srgbClr val="0070C0"/>
                </a:solidFill>
              </a:rPr>
              <a:t>local storage</a:t>
            </a:r>
            <a:r>
              <a:rPr lang="en-US" altLang="zh-CN" sz="2800" dirty="0" smtClean="0"/>
              <a:t>. But usually these graphs are stored in large data warehouses or </a:t>
            </a:r>
            <a:r>
              <a:rPr lang="en-US" altLang="zh-CN" sz="2800" dirty="0" smtClean="0">
                <a:solidFill>
                  <a:srgbClr val="0070C0"/>
                </a:solidFill>
              </a:rPr>
              <a:t>distributed file systems</a:t>
            </a:r>
            <a:r>
              <a:rPr lang="en-US" altLang="zh-CN" sz="2800" dirty="0" smtClean="0"/>
              <a:t>(e.g. HDFS).</a:t>
            </a:r>
          </a:p>
          <a:p>
            <a:r>
              <a:rPr lang="en-US" altLang="zh-CN" sz="2800" dirty="0" smtClean="0"/>
              <a:t>X-Stream is limited by the storage of a single machine.</a:t>
            </a:r>
            <a:endParaRPr lang="en-US" altLang="zh-CN" dirty="0" smtClean="0"/>
          </a:p>
        </p:txBody>
      </p:sp>
      <p:pic>
        <p:nvPicPr>
          <p:cNvPr id="2050" name="Picture 2" descr="http://hadoop.apache.org/images/hadoop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52404"/>
            <a:ext cx="2857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97673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X-Stream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2843808" y="4653136"/>
            <a:ext cx="3312368" cy="43204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</a:t>
            </a:r>
            <a:r>
              <a:rPr lang="en-US" altLang="zh-CN" dirty="0" smtClean="0"/>
              <a:t>ossible solutions: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58150"/>
              </p:ext>
            </p:extLst>
          </p:nvPr>
        </p:nvGraphicFramePr>
        <p:xfrm>
          <a:off x="1331640" y="2492895"/>
          <a:ext cx="6048672" cy="362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024336"/>
              </a:tblGrid>
              <a:tr h="58133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Library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411"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libhdfs</a:t>
                      </a:r>
                      <a:endParaRPr lang="zh-CN" altLang="en-US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JNI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-based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API in HDFS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411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libhdfs3</a:t>
                      </a:r>
                      <a:endParaRPr lang="zh-CN" altLang="en-US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built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RPC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411"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hdfs</a:t>
                      </a:r>
                      <a:r>
                        <a:rPr lang="en-US" altLang="zh-CN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-fuse</a:t>
                      </a:r>
                      <a:endParaRPr lang="zh-CN" altLang="en-US" b="0" strike="sng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mount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HDFS like local disk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 smtClean="0">
                          <a:latin typeface="Times New Roman" pitchFamily="18" charset="0"/>
                          <a:cs typeface="Times New Roman" pitchFamily="18" charset="0"/>
                        </a:rPr>
                        <a:t>Apache Thrift</a:t>
                      </a:r>
                      <a:endParaRPr lang="zh-CN" altLang="en-US" strike="sngStrik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cross-language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development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411">
                <a:tc>
                  <a:txBody>
                    <a:bodyPr/>
                    <a:lstStyle/>
                    <a:p>
                      <a:r>
                        <a:rPr lang="en-US" altLang="zh-CN" strike="sngStrik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webhdfs</a:t>
                      </a:r>
                      <a:endParaRPr lang="zh-CN" altLang="en-US" strike="sng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service 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API in HDFS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44821"/>
              </p:ext>
            </p:extLst>
          </p:nvPr>
        </p:nvGraphicFramePr>
        <p:xfrm>
          <a:off x="467544" y="2276872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3240360"/>
                <a:gridCol w="3538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Library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Advantage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Drawback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libhdfs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eliability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robustness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 part of </a:t>
                      </a:r>
                      <a:r>
                        <a:rPr lang="en-US" altLang="zh-C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project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must deploy the HDFS jars on every machine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libhdfs3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easy to use and deploy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individual project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potential bugs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hdfs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-fuse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easiest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to use and deploy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minimum modification </a:t>
                      </a:r>
                      <a:r>
                        <a:rPr lang="en-US" altLang="zh-CN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 origin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hides important features of HDFS like replication number, file block size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X-Stream opens file with O_RDWR 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no </a:t>
            </a:r>
            <a:r>
              <a:rPr lang="en-US" altLang="zh-CN" dirty="0"/>
              <a:t>support for O_RDWR in </a:t>
            </a:r>
            <a:r>
              <a:rPr lang="en-US" altLang="zh-CN" dirty="0" err="1"/>
              <a:t>libhdfs</a:t>
            </a:r>
            <a:r>
              <a:rPr lang="en-US" altLang="zh-CN" dirty="0"/>
              <a:t>, </a:t>
            </a:r>
            <a:r>
              <a:rPr lang="en-US" altLang="zh-CN" dirty="0" err="1"/>
              <a:t>libhdfs</a:t>
            </a:r>
            <a:r>
              <a:rPr lang="en-US" altLang="zh-CN" dirty="0"/>
              <a:t> and </a:t>
            </a:r>
            <a:r>
              <a:rPr lang="en-US" altLang="zh-CN" dirty="0" err="1" smtClean="0"/>
              <a:t>hdfs_fuse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X-Stream uses 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fseek</a:t>
            </a:r>
            <a:r>
              <a:rPr lang="en-US" altLang="zh-CN" dirty="0" smtClean="0"/>
              <a:t>’ </a:t>
            </a:r>
            <a:r>
              <a:rPr lang="en-US" altLang="zh-CN" dirty="0"/>
              <a:t>to rewind file which causes non fatal errors in HDFS libraries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0F8C-18EF-47D5-9C0C-FED0BB9FD4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587</Words>
  <Application>Microsoft Office PowerPoint</Application>
  <PresentationFormat>全屏显示(4:3)</PresentationFormat>
  <Paragraphs>180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My Internship@EPFL</vt:lpstr>
      <vt:lpstr>Overview</vt:lpstr>
      <vt:lpstr>X-Stream</vt:lpstr>
      <vt:lpstr>Streaming Partitions</vt:lpstr>
      <vt:lpstr>Hadoop Distributed File System</vt:lpstr>
      <vt:lpstr>Motivation</vt:lpstr>
      <vt:lpstr>Implementation</vt:lpstr>
      <vt:lpstr>Implementation</vt:lpstr>
      <vt:lpstr>Difficulties</vt:lpstr>
      <vt:lpstr>Experiment Results</vt:lpstr>
      <vt:lpstr>Experiment Results</vt:lpstr>
      <vt:lpstr>Experiment Results</vt:lpstr>
      <vt:lpstr>Capacity</vt:lpstr>
      <vt:lpstr>Conclusion</vt:lpstr>
      <vt:lpstr>Evaluation of X-Stream and Graphchi [OSDI’12]</vt:lpstr>
      <vt:lpstr>Graphchi Another single-machine graph processing system</vt:lpstr>
      <vt:lpstr>Motivation</vt:lpstr>
      <vt:lpstr>Findings</vt:lpstr>
      <vt:lpstr>Experiment Setting</vt:lpstr>
      <vt:lpstr>Experiment Results</vt:lpstr>
      <vt:lpstr>Experiment Results</vt:lpstr>
      <vt:lpstr>Experiment Results</vt:lpstr>
      <vt:lpstr>Insight from UK-2002</vt:lpstr>
      <vt:lpstr>Conclusion</vt:lpstr>
      <vt:lpstr>Learnings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Internship at EPFL</dc:title>
  <dc:creator>admin</dc:creator>
  <cp:lastModifiedBy>admin</cp:lastModifiedBy>
  <cp:revision>169</cp:revision>
  <dcterms:created xsi:type="dcterms:W3CDTF">2015-08-24T09:04:11Z</dcterms:created>
  <dcterms:modified xsi:type="dcterms:W3CDTF">2015-08-27T22:13:18Z</dcterms:modified>
</cp:coreProperties>
</file>