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sldIdLst>
    <p:sldId id="256" r:id="rId2"/>
    <p:sldId id="257" r:id="rId3"/>
    <p:sldId id="258" r:id="rId4"/>
    <p:sldId id="259" r:id="rId5"/>
    <p:sldId id="261" r:id="rId6"/>
    <p:sldId id="264" r:id="rId7"/>
    <p:sldId id="260" r:id="rId8"/>
    <p:sldId id="269" r:id="rId9"/>
    <p:sldId id="262" r:id="rId10"/>
    <p:sldId id="263" r:id="rId11"/>
    <p:sldId id="270" r:id="rId12"/>
    <p:sldId id="266" r:id="rId13"/>
    <p:sldId id="271" r:id="rId14"/>
    <p:sldId id="267" r:id="rId15"/>
    <p:sldId id="272" r:id="rId16"/>
    <p:sldId id="268"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E1BD14-1040-4139-A39F-83D1FC2F242C}"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309353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E1BD14-1040-4139-A39F-83D1FC2F242C}"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10029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E1BD14-1040-4139-A39F-83D1FC2F242C}"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3899852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E1BD14-1040-4139-A39F-83D1FC2F242C}"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82FCE-B016-4C7A-96C8-62EA6AD70C7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6711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E1BD14-1040-4139-A39F-83D1FC2F242C}"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3623525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E1BD14-1040-4139-A39F-83D1FC2F242C}"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2601991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E1BD14-1040-4139-A39F-83D1FC2F242C}"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278218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1BD14-1040-4139-A39F-83D1FC2F242C}"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2064390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1BD14-1040-4139-A39F-83D1FC2F242C}"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146153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1BD14-1040-4139-A39F-83D1FC2F242C}"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330855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1BD14-1040-4139-A39F-83D1FC2F242C}"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119145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E1BD14-1040-4139-A39F-83D1FC2F242C}"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53042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E1BD14-1040-4139-A39F-83D1FC2F242C}"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354869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E1BD14-1040-4139-A39F-83D1FC2F242C}"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326714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1BD14-1040-4139-A39F-83D1FC2F242C}"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8046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1BD14-1040-4139-A39F-83D1FC2F242C}"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72294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1BD14-1040-4139-A39F-83D1FC2F242C}"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782FCE-B016-4C7A-96C8-62EA6AD70C74}" type="slidenum">
              <a:rPr lang="en-IN" smtClean="0"/>
              <a:t>‹#›</a:t>
            </a:fld>
            <a:endParaRPr lang="en-IN"/>
          </a:p>
        </p:txBody>
      </p:sp>
    </p:spTree>
    <p:extLst>
      <p:ext uri="{BB962C8B-B14F-4D97-AF65-F5344CB8AC3E}">
        <p14:creationId xmlns:p14="http://schemas.microsoft.com/office/powerpoint/2010/main" val="83026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AE1BD14-1040-4139-A39F-83D1FC2F242C}" type="datetimeFigureOut">
              <a:rPr lang="en-IN" smtClean="0"/>
              <a:t>08-07-2024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782FCE-B016-4C7A-96C8-62EA6AD70C74}" type="slidenum">
              <a:rPr lang="en-IN" smtClean="0"/>
              <a:t>‹#›</a:t>
            </a:fld>
            <a:endParaRPr lang="en-IN"/>
          </a:p>
        </p:txBody>
      </p:sp>
    </p:spTree>
    <p:extLst>
      <p:ext uri="{BB962C8B-B14F-4D97-AF65-F5344CB8AC3E}">
        <p14:creationId xmlns:p14="http://schemas.microsoft.com/office/powerpoint/2010/main" val="178803693"/>
      </p:ext>
    </p:extLst>
  </p:cSld>
  <p:clrMap bg1="dk1" tx1="lt1" bg2="dk2" tx2="lt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hoenixajournal.wordpress.com/2012/02/23/thank-you/" TargetMode="External"/><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793E-DF2A-ECCB-C5A5-50D16C257062}"/>
              </a:ext>
            </a:extLst>
          </p:cNvPr>
          <p:cNvSpPr>
            <a:spLocks noGrp="1"/>
          </p:cNvSpPr>
          <p:nvPr>
            <p:ph type="ctrTitle"/>
          </p:nvPr>
        </p:nvSpPr>
        <p:spPr>
          <a:xfrm>
            <a:off x="1370693" y="1291472"/>
            <a:ext cx="9440034" cy="2306869"/>
          </a:xfrm>
        </p:spPr>
        <p:txBody>
          <a:bodyPr>
            <a:normAutofit fontScale="90000"/>
          </a:bodyPr>
          <a:lstStyle/>
          <a:p>
            <a:r>
              <a:rPr lang="en-US" dirty="0">
                <a:latin typeface="Sylfaen" panose="010A0502050306030303" pitchFamily="18" charset="0"/>
              </a:rPr>
              <a:t>Automated Dashboards for Data-Informed Decisions at AtliQ Hardware</a:t>
            </a:r>
            <a:endParaRPr lang="en-IN" dirty="0">
              <a:latin typeface="Sylfaen" panose="010A0502050306030303" pitchFamily="18" charset="0"/>
            </a:endParaRPr>
          </a:p>
        </p:txBody>
      </p:sp>
      <p:sp>
        <p:nvSpPr>
          <p:cNvPr id="3" name="Subtitle 2">
            <a:extLst>
              <a:ext uri="{FF2B5EF4-FFF2-40B4-BE49-F238E27FC236}">
                <a16:creationId xmlns:a16="http://schemas.microsoft.com/office/drawing/2014/main" id="{42F6BE9F-C36C-C807-CA29-1F504E7BC40F}"/>
              </a:ext>
            </a:extLst>
          </p:cNvPr>
          <p:cNvSpPr>
            <a:spLocks noGrp="1"/>
          </p:cNvSpPr>
          <p:nvPr>
            <p:ph type="subTitle" idx="1"/>
          </p:nvPr>
        </p:nvSpPr>
        <p:spPr>
          <a:xfrm>
            <a:off x="1370693" y="3909424"/>
            <a:ext cx="9440034" cy="1049867"/>
          </a:xfrm>
        </p:spPr>
        <p:txBody>
          <a:bodyPr/>
          <a:lstStyle/>
          <a:p>
            <a:r>
              <a:rPr lang="en-IN" i="1" dirty="0">
                <a:latin typeface="Constantia" panose="02030602050306030303" pitchFamily="18" charset="0"/>
              </a:rPr>
              <a:t>Power BI Dashboard For A Computer Hardware Manufacturer</a:t>
            </a:r>
          </a:p>
          <a:p>
            <a:pPr algn="r"/>
            <a:r>
              <a:rPr lang="en-IN" i="1" dirty="0">
                <a:latin typeface="Constantia" panose="02030602050306030303" pitchFamily="18" charset="0"/>
              </a:rPr>
              <a:t>-Bindu Lingamaneni</a:t>
            </a:r>
          </a:p>
        </p:txBody>
      </p:sp>
    </p:spTree>
    <p:extLst>
      <p:ext uri="{BB962C8B-B14F-4D97-AF65-F5344CB8AC3E}">
        <p14:creationId xmlns:p14="http://schemas.microsoft.com/office/powerpoint/2010/main" val="3406972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941E-39CF-E777-F19F-75967AA1288D}"/>
              </a:ext>
            </a:extLst>
          </p:cNvPr>
          <p:cNvSpPr>
            <a:spLocks noGrp="1"/>
          </p:cNvSpPr>
          <p:nvPr>
            <p:ph type="title"/>
          </p:nvPr>
        </p:nvSpPr>
        <p:spPr>
          <a:xfrm>
            <a:off x="819527" y="-87983"/>
            <a:ext cx="10353762" cy="970450"/>
          </a:xfrm>
        </p:spPr>
        <p:txBody>
          <a:bodyPr>
            <a:normAutofit/>
          </a:bodyPr>
          <a:lstStyle/>
          <a:p>
            <a:r>
              <a:rPr lang="en-IN" sz="4800" dirty="0">
                <a:latin typeface="Sylfaen" panose="010A0502050306030303" pitchFamily="18" charset="0"/>
              </a:rPr>
              <a:t>Solution</a:t>
            </a:r>
          </a:p>
        </p:txBody>
      </p:sp>
      <p:sp>
        <p:nvSpPr>
          <p:cNvPr id="3" name="Content Placeholder 2">
            <a:extLst>
              <a:ext uri="{FF2B5EF4-FFF2-40B4-BE49-F238E27FC236}">
                <a16:creationId xmlns:a16="http://schemas.microsoft.com/office/drawing/2014/main" id="{CAC2E062-AB81-057E-FFBA-A174D1A03503}"/>
              </a:ext>
            </a:extLst>
          </p:cNvPr>
          <p:cNvSpPr>
            <a:spLocks noGrp="1"/>
          </p:cNvSpPr>
          <p:nvPr>
            <p:ph idx="1"/>
          </p:nvPr>
        </p:nvSpPr>
        <p:spPr>
          <a:xfrm>
            <a:off x="919119" y="968878"/>
            <a:ext cx="10353762" cy="4432681"/>
          </a:xfrm>
        </p:spPr>
        <p:txBody>
          <a:bodyPr>
            <a:normAutofit lnSpcReduction="10000"/>
          </a:bodyPr>
          <a:lstStyle/>
          <a:p>
            <a:pPr marL="36900" indent="0">
              <a:buNone/>
            </a:pPr>
            <a:r>
              <a:rPr lang="en-IN" dirty="0">
                <a:latin typeface="Constantia" panose="02030602050306030303" pitchFamily="18" charset="0"/>
              </a:rPr>
              <a:t>A few measures were created to calculate the revenue, sales quantity, profit margin, profit margin contribution, revenue contribution, etc.</a:t>
            </a:r>
          </a:p>
          <a:p>
            <a:pPr marL="494100" indent="-457200">
              <a:buAutoNum type="arabicPeriod"/>
            </a:pPr>
            <a:r>
              <a:rPr lang="en-IN" dirty="0">
                <a:latin typeface="Constantia" panose="02030602050306030303" pitchFamily="18" charset="0"/>
              </a:rPr>
              <a:t>Revenue = SUM(‘sales_transactions 2’[sales_amount])</a:t>
            </a:r>
          </a:p>
          <a:p>
            <a:pPr marL="494100" indent="-457200">
              <a:buAutoNum type="arabicPeriod"/>
            </a:pPr>
            <a:r>
              <a:rPr lang="en-IN" dirty="0">
                <a:latin typeface="Constantia" panose="02030602050306030303" pitchFamily="18" charset="0"/>
              </a:rPr>
              <a:t>Sales Qty = SUM(‘sales_transactions 2’[sales_qty])</a:t>
            </a:r>
          </a:p>
          <a:p>
            <a:pPr marL="494100" indent="-457200">
              <a:buAutoNum type="arabicPeriod"/>
            </a:pPr>
            <a:r>
              <a:rPr lang="en-IN" dirty="0">
                <a:latin typeface="Constantia" panose="02030602050306030303" pitchFamily="18" charset="0"/>
              </a:rPr>
              <a:t>Profit Margin % = DIVIDE([Total Profit Margin], [Revenue],0)</a:t>
            </a:r>
          </a:p>
          <a:p>
            <a:pPr marL="494100" indent="-457200">
              <a:buAutoNum type="arabicPeriod"/>
            </a:pPr>
            <a:r>
              <a:rPr lang="en-US" dirty="0">
                <a:latin typeface="Constantia" panose="02030602050306030303" pitchFamily="18" charset="0"/>
              </a:rPr>
              <a:t>Profit Margin Contribution % = DIVIDE([Total Profit Margin], CALCULATE([Total Profit Margin], ALL('sales_products 2'),ALL('sales_customers 2 (2)'), ALL('sales_markets 2’)))</a:t>
            </a:r>
          </a:p>
          <a:p>
            <a:pPr marL="494100" indent="-457200">
              <a:buAutoNum type="arabicPeriod"/>
            </a:pPr>
            <a:r>
              <a:rPr lang="en-US" dirty="0">
                <a:latin typeface="Constantia" panose="02030602050306030303" pitchFamily="18" charset="0"/>
              </a:rPr>
              <a:t>Total Profit Margin = SUM('sales_transactions 2'[</a:t>
            </a:r>
            <a:r>
              <a:rPr lang="en-US" dirty="0" err="1">
                <a:latin typeface="Constantia" panose="02030602050306030303" pitchFamily="18" charset="0"/>
              </a:rPr>
              <a:t>profit_margin</a:t>
            </a:r>
            <a:r>
              <a:rPr lang="en-US" dirty="0">
                <a:latin typeface="Constantia" panose="02030602050306030303" pitchFamily="18" charset="0"/>
              </a:rPr>
              <a:t>])</a:t>
            </a:r>
          </a:p>
          <a:p>
            <a:pPr marL="494100" indent="-457200">
              <a:buAutoNum type="arabicPeriod"/>
            </a:pPr>
            <a:r>
              <a:rPr lang="en-US" dirty="0">
                <a:latin typeface="Constantia" panose="02030602050306030303" pitchFamily="18" charset="0"/>
              </a:rPr>
              <a:t>Revenue Contribution % = DIVIDE([Revenue], CALCULATE([Revenue], ALL('sales_products 2'),ALL('sales_customers 2 (2)'), ALL('sales_markets 2’)))</a:t>
            </a:r>
          </a:p>
          <a:p>
            <a:pPr marL="494100" indent="-457200">
              <a:buAutoNum type="arabicPeriod"/>
            </a:pPr>
            <a:r>
              <a:rPr lang="en-US" dirty="0">
                <a:latin typeface="Constantia" panose="02030602050306030303" pitchFamily="18" charset="0"/>
              </a:rPr>
              <a:t>Revenue LY = CALCULATE([Revenue], SAMEPERIODLASTYEAR('</a:t>
            </a:r>
            <a:r>
              <a:rPr lang="en-US" dirty="0" err="1">
                <a:latin typeface="Constantia" panose="02030602050306030303" pitchFamily="18" charset="0"/>
              </a:rPr>
              <a:t>sales_date</a:t>
            </a:r>
            <a:r>
              <a:rPr lang="en-US" dirty="0">
                <a:latin typeface="Constantia" panose="02030602050306030303" pitchFamily="18" charset="0"/>
              </a:rPr>
              <a:t> 2'[date]))</a:t>
            </a:r>
          </a:p>
          <a:p>
            <a:pPr marL="494100" indent="-457200">
              <a:buAutoNum type="arabicPeriod"/>
            </a:pPr>
            <a:endParaRPr lang="en-US" dirty="0">
              <a:latin typeface="Constantia" panose="02030602050306030303" pitchFamily="18" charset="0"/>
            </a:endParaRPr>
          </a:p>
          <a:p>
            <a:pPr marL="494100" indent="-457200">
              <a:buAutoNum type="arabicPeriod"/>
            </a:pPr>
            <a:endParaRPr lang="en-US" dirty="0">
              <a:latin typeface="Constantia" panose="02030602050306030303" pitchFamily="18" charset="0"/>
            </a:endParaRPr>
          </a:p>
          <a:p>
            <a:pPr marL="494100" indent="-457200">
              <a:buAutoNum type="arabicPeriod"/>
            </a:pPr>
            <a:endParaRPr lang="en-IN" dirty="0">
              <a:latin typeface="Constantia" panose="02030602050306030303" pitchFamily="18" charset="0"/>
            </a:endParaRPr>
          </a:p>
          <a:p>
            <a:pPr marL="36900" indent="0">
              <a:buNone/>
            </a:pPr>
            <a:endParaRPr lang="en-IN" dirty="0">
              <a:latin typeface="Constantia" panose="02030602050306030303" pitchFamily="18" charset="0"/>
            </a:endParaRPr>
          </a:p>
        </p:txBody>
      </p:sp>
    </p:spTree>
    <p:extLst>
      <p:ext uri="{BB962C8B-B14F-4D97-AF65-F5344CB8AC3E}">
        <p14:creationId xmlns:p14="http://schemas.microsoft.com/office/powerpoint/2010/main" val="428919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941E-39CF-E777-F19F-75967AA1288D}"/>
              </a:ext>
            </a:extLst>
          </p:cNvPr>
          <p:cNvSpPr>
            <a:spLocks noGrp="1"/>
          </p:cNvSpPr>
          <p:nvPr>
            <p:ph type="title"/>
          </p:nvPr>
        </p:nvSpPr>
        <p:spPr>
          <a:xfrm>
            <a:off x="819527" y="-87983"/>
            <a:ext cx="10353762" cy="970450"/>
          </a:xfrm>
        </p:spPr>
        <p:txBody>
          <a:bodyPr>
            <a:normAutofit/>
          </a:bodyPr>
          <a:lstStyle/>
          <a:p>
            <a:r>
              <a:rPr lang="en-IN" sz="4800" dirty="0">
                <a:latin typeface="Sylfaen" panose="010A0502050306030303" pitchFamily="18" charset="0"/>
              </a:rPr>
              <a:t>Solution</a:t>
            </a:r>
          </a:p>
        </p:txBody>
      </p:sp>
      <p:sp>
        <p:nvSpPr>
          <p:cNvPr id="3" name="Content Placeholder 2">
            <a:extLst>
              <a:ext uri="{FF2B5EF4-FFF2-40B4-BE49-F238E27FC236}">
                <a16:creationId xmlns:a16="http://schemas.microsoft.com/office/drawing/2014/main" id="{CAC2E062-AB81-057E-FFBA-A174D1A03503}"/>
              </a:ext>
            </a:extLst>
          </p:cNvPr>
          <p:cNvSpPr>
            <a:spLocks noGrp="1"/>
          </p:cNvSpPr>
          <p:nvPr>
            <p:ph idx="1"/>
          </p:nvPr>
        </p:nvSpPr>
        <p:spPr>
          <a:xfrm>
            <a:off x="919119" y="968878"/>
            <a:ext cx="10353762" cy="4432681"/>
          </a:xfrm>
        </p:spPr>
        <p:txBody>
          <a:bodyPr>
            <a:normAutofit/>
          </a:bodyPr>
          <a:lstStyle/>
          <a:p>
            <a:pPr marL="36900" indent="0">
              <a:buNone/>
            </a:pPr>
            <a:r>
              <a:rPr lang="en-IN" dirty="0">
                <a:latin typeface="Constantia" panose="02030602050306030303" pitchFamily="18" charset="0"/>
              </a:rPr>
              <a:t>A parameter created to set profit target</a:t>
            </a:r>
          </a:p>
          <a:p>
            <a:pPr marL="36900" indent="0">
              <a:buNone/>
            </a:pPr>
            <a:r>
              <a:rPr lang="en-US" dirty="0">
                <a:latin typeface="Constantia" panose="02030602050306030303" pitchFamily="18" charset="0"/>
              </a:rPr>
              <a:t>Profit Target = GENERATESERIES(-0.05, 0.15, 0.01)</a:t>
            </a:r>
          </a:p>
          <a:p>
            <a:pPr marL="36900" indent="0">
              <a:buNone/>
            </a:pPr>
            <a:r>
              <a:rPr lang="en-US" dirty="0">
                <a:latin typeface="Constantia" panose="02030602050306030303" pitchFamily="18" charset="0"/>
              </a:rPr>
              <a:t>Measures under the parameter created:</a:t>
            </a:r>
          </a:p>
          <a:p>
            <a:pPr marL="494100" indent="-457200">
              <a:buAutoNum type="arabicPeriod"/>
            </a:pPr>
            <a:r>
              <a:rPr lang="en-US" dirty="0">
                <a:latin typeface="Constantia" panose="02030602050306030303" pitchFamily="18" charset="0"/>
              </a:rPr>
              <a:t>Profit Target Value = SELECTEDVALUE('Profit Target'[Profit Target])</a:t>
            </a:r>
          </a:p>
          <a:p>
            <a:pPr marL="494100" indent="-457200">
              <a:buAutoNum type="arabicPeriod"/>
            </a:pPr>
            <a:r>
              <a:rPr lang="en-US" dirty="0">
                <a:latin typeface="Constantia" panose="02030602050306030303" pitchFamily="18" charset="0"/>
              </a:rPr>
              <a:t>Target Difference = [Profit Margin %]-'Profit Target'[Profit Target Value]</a:t>
            </a:r>
            <a:endParaRPr lang="en-IN" dirty="0">
              <a:latin typeface="Constantia" panose="02030602050306030303" pitchFamily="18" charset="0"/>
            </a:endParaRPr>
          </a:p>
          <a:p>
            <a:pPr marL="36900" indent="0">
              <a:buNone/>
            </a:pPr>
            <a:endParaRPr lang="en-US" dirty="0">
              <a:latin typeface="Constantia" panose="02030602050306030303" pitchFamily="18" charset="0"/>
            </a:endParaRPr>
          </a:p>
          <a:p>
            <a:pPr marL="494100" indent="-457200">
              <a:buAutoNum type="arabicPeriod"/>
            </a:pPr>
            <a:endParaRPr lang="en-US" dirty="0">
              <a:latin typeface="Constantia" panose="02030602050306030303" pitchFamily="18" charset="0"/>
            </a:endParaRPr>
          </a:p>
          <a:p>
            <a:pPr marL="494100" indent="-457200">
              <a:buAutoNum type="arabicPeriod"/>
            </a:pPr>
            <a:endParaRPr lang="en-IN" dirty="0">
              <a:latin typeface="Constantia" panose="02030602050306030303" pitchFamily="18" charset="0"/>
            </a:endParaRPr>
          </a:p>
          <a:p>
            <a:pPr marL="36900" indent="0">
              <a:buNone/>
            </a:pPr>
            <a:endParaRPr lang="en-IN" dirty="0">
              <a:latin typeface="Constantia" panose="02030602050306030303" pitchFamily="18" charset="0"/>
            </a:endParaRPr>
          </a:p>
        </p:txBody>
      </p:sp>
    </p:spTree>
    <p:extLst>
      <p:ext uri="{BB962C8B-B14F-4D97-AF65-F5344CB8AC3E}">
        <p14:creationId xmlns:p14="http://schemas.microsoft.com/office/powerpoint/2010/main" val="35122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F0F8-B986-2D41-9BD9-BFC7CBB119FB}"/>
              </a:ext>
            </a:extLst>
          </p:cNvPr>
          <p:cNvSpPr>
            <a:spLocks noGrp="1"/>
          </p:cNvSpPr>
          <p:nvPr>
            <p:ph type="title"/>
          </p:nvPr>
        </p:nvSpPr>
        <p:spPr>
          <a:xfrm>
            <a:off x="762965" y="-144501"/>
            <a:ext cx="10353762" cy="970450"/>
          </a:xfrm>
        </p:spPr>
        <p:txBody>
          <a:bodyPr>
            <a:normAutofit/>
          </a:bodyPr>
          <a:lstStyle/>
          <a:p>
            <a:r>
              <a:rPr lang="en-IN" sz="4800" dirty="0">
                <a:latin typeface="Sylfaen" panose="010A0502050306030303" pitchFamily="18" charset="0"/>
              </a:rPr>
              <a:t>Key Insights</a:t>
            </a:r>
          </a:p>
        </p:txBody>
      </p:sp>
      <p:pic>
        <p:nvPicPr>
          <p:cNvPr id="4" name="Picture 3">
            <a:extLst>
              <a:ext uri="{FF2B5EF4-FFF2-40B4-BE49-F238E27FC236}">
                <a16:creationId xmlns:a16="http://schemas.microsoft.com/office/drawing/2014/main" id="{732A1A6D-F960-9A96-BF65-44984AC3BFD6}"/>
              </a:ext>
            </a:extLst>
          </p:cNvPr>
          <p:cNvPicPr>
            <a:picLocks noChangeAspect="1"/>
          </p:cNvPicPr>
          <p:nvPr/>
        </p:nvPicPr>
        <p:blipFill>
          <a:blip r:embed="rId2"/>
          <a:stretch>
            <a:fillRect/>
          </a:stretch>
        </p:blipFill>
        <p:spPr>
          <a:xfrm>
            <a:off x="1406030" y="825949"/>
            <a:ext cx="9529063" cy="5928062"/>
          </a:xfrm>
          <a:prstGeom prst="rect">
            <a:avLst/>
          </a:prstGeom>
        </p:spPr>
      </p:pic>
    </p:spTree>
    <p:extLst>
      <p:ext uri="{BB962C8B-B14F-4D97-AF65-F5344CB8AC3E}">
        <p14:creationId xmlns:p14="http://schemas.microsoft.com/office/powerpoint/2010/main" val="64683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E426-8B72-D02E-8D20-94FC2609B6F4}"/>
              </a:ext>
            </a:extLst>
          </p:cNvPr>
          <p:cNvSpPr>
            <a:spLocks noGrp="1"/>
          </p:cNvSpPr>
          <p:nvPr>
            <p:ph type="title"/>
          </p:nvPr>
        </p:nvSpPr>
        <p:spPr/>
        <p:txBody>
          <a:bodyPr>
            <a:normAutofit/>
          </a:bodyPr>
          <a:lstStyle/>
          <a:p>
            <a:r>
              <a:rPr lang="en-US" sz="4800" dirty="0">
                <a:latin typeface="Sylfaen" panose="010A0502050306030303" pitchFamily="18" charset="0"/>
              </a:rPr>
              <a:t>Dashboard 1: Key Insights Dashboard</a:t>
            </a:r>
            <a:endParaRPr lang="en-IN" sz="4800" dirty="0">
              <a:latin typeface="Sylfaen" panose="010A0502050306030303" pitchFamily="18" charset="0"/>
            </a:endParaRPr>
          </a:p>
        </p:txBody>
      </p:sp>
      <p:sp>
        <p:nvSpPr>
          <p:cNvPr id="3" name="Content Placeholder 2">
            <a:extLst>
              <a:ext uri="{FF2B5EF4-FFF2-40B4-BE49-F238E27FC236}">
                <a16:creationId xmlns:a16="http://schemas.microsoft.com/office/drawing/2014/main" id="{2F324C6F-E214-078A-2A65-975C699EE722}"/>
              </a:ext>
            </a:extLst>
          </p:cNvPr>
          <p:cNvSpPr>
            <a:spLocks noGrp="1"/>
          </p:cNvSpPr>
          <p:nvPr>
            <p:ph idx="1"/>
          </p:nvPr>
        </p:nvSpPr>
        <p:spPr/>
        <p:txBody>
          <a:bodyPr>
            <a:normAutofit fontScale="92500" lnSpcReduction="10000"/>
          </a:bodyPr>
          <a:lstStyle/>
          <a:p>
            <a:pPr marL="36900" indent="0">
              <a:buNone/>
            </a:pPr>
            <a:r>
              <a:rPr lang="en-US" b="1" dirty="0">
                <a:latin typeface="Constantia" panose="02030602050306030303" pitchFamily="18" charset="0"/>
              </a:rPr>
              <a:t>Features: </a:t>
            </a:r>
          </a:p>
          <a:p>
            <a:r>
              <a:rPr lang="en-US" b="1" dirty="0">
                <a:latin typeface="Constantia" panose="02030602050306030303" pitchFamily="18" charset="0"/>
              </a:rPr>
              <a:t>Total Revenue Display: </a:t>
            </a:r>
            <a:r>
              <a:rPr lang="en-US" dirty="0">
                <a:latin typeface="Constantia" panose="02030602050306030303" pitchFamily="18" charset="0"/>
              </a:rPr>
              <a:t>Shows the overall revenue in monetary value (₹985M). </a:t>
            </a:r>
          </a:p>
          <a:p>
            <a:r>
              <a:rPr lang="en-US" b="1" dirty="0">
                <a:latin typeface="Constantia" panose="02030602050306030303" pitchFamily="18" charset="0"/>
              </a:rPr>
              <a:t>Sales Quantity Display: </a:t>
            </a:r>
            <a:r>
              <a:rPr lang="en-US" dirty="0">
                <a:latin typeface="Constantia" panose="02030602050306030303" pitchFamily="18" charset="0"/>
              </a:rPr>
              <a:t>Shows the total sales quantity (2M units). </a:t>
            </a:r>
          </a:p>
          <a:p>
            <a:r>
              <a:rPr lang="en-US" b="1" dirty="0">
                <a:latin typeface="Constantia" panose="02030602050306030303" pitchFamily="18" charset="0"/>
              </a:rPr>
              <a:t>Revenue by Markets: </a:t>
            </a:r>
            <a:r>
              <a:rPr lang="en-US" dirty="0">
                <a:latin typeface="Constantia" panose="02030602050306030303" pitchFamily="18" charset="0"/>
              </a:rPr>
              <a:t>A bar chart displaying revenue contributions from various markets, such as Delhi NCR, Mumbai, and Ahmedabad. </a:t>
            </a:r>
          </a:p>
          <a:p>
            <a:r>
              <a:rPr lang="en-US" b="1" dirty="0">
                <a:latin typeface="Constantia" panose="02030602050306030303" pitchFamily="18" charset="0"/>
              </a:rPr>
              <a:t>Sales Quantity by Markets: </a:t>
            </a:r>
            <a:r>
              <a:rPr lang="en-US" dirty="0">
                <a:latin typeface="Constantia" panose="02030602050306030303" pitchFamily="18" charset="0"/>
              </a:rPr>
              <a:t>A bar chart showing sales quantities across different markets. </a:t>
            </a:r>
          </a:p>
          <a:p>
            <a:r>
              <a:rPr lang="en-US" b="1" dirty="0">
                <a:latin typeface="Constantia" panose="02030602050306030303" pitchFamily="18" charset="0"/>
              </a:rPr>
              <a:t>Revenue Trend Over Time: </a:t>
            </a:r>
            <a:r>
              <a:rPr lang="en-US" dirty="0">
                <a:latin typeface="Constantia" panose="02030602050306030303" pitchFamily="18" charset="0"/>
              </a:rPr>
              <a:t>A line chart showing the revenue trend over a selected period (June 2017 to June 2020). </a:t>
            </a:r>
          </a:p>
          <a:p>
            <a:r>
              <a:rPr lang="en-US" b="1" dirty="0">
                <a:latin typeface="Constantia" panose="02030602050306030303" pitchFamily="18" charset="0"/>
              </a:rPr>
              <a:t>Top 5 Customers by Revenue: </a:t>
            </a:r>
            <a:r>
              <a:rPr lang="en-US" dirty="0">
                <a:latin typeface="Constantia" panose="02030602050306030303" pitchFamily="18" charset="0"/>
              </a:rPr>
              <a:t>A horizontal bar chart listing the top 5 customers based on revenue, including Electricalsara Stores and </a:t>
            </a:r>
            <a:r>
              <a:rPr lang="en-US" dirty="0" err="1">
                <a:latin typeface="Constantia" panose="02030602050306030303" pitchFamily="18" charset="0"/>
              </a:rPr>
              <a:t>Electricalsytical</a:t>
            </a:r>
            <a:r>
              <a:rPr lang="en-US" dirty="0">
                <a:latin typeface="Constantia" panose="02030602050306030303" pitchFamily="18" charset="0"/>
              </a:rPr>
              <a:t>. </a:t>
            </a:r>
          </a:p>
          <a:p>
            <a:r>
              <a:rPr lang="en-US" b="1" dirty="0">
                <a:latin typeface="Constantia" panose="02030602050306030303" pitchFamily="18" charset="0"/>
              </a:rPr>
              <a:t>Top 5 Products by Revenue: </a:t>
            </a:r>
            <a:r>
              <a:rPr lang="en-US" dirty="0">
                <a:latin typeface="Constantia" panose="02030602050306030303" pitchFamily="18" charset="0"/>
              </a:rPr>
              <a:t>A horizontal bar chart listing the top 5 products by revenue.</a:t>
            </a:r>
            <a:endParaRPr lang="en-IN" dirty="0">
              <a:latin typeface="Constantia" panose="02030602050306030303" pitchFamily="18" charset="0"/>
            </a:endParaRPr>
          </a:p>
        </p:txBody>
      </p:sp>
    </p:spTree>
    <p:extLst>
      <p:ext uri="{BB962C8B-B14F-4D97-AF65-F5344CB8AC3E}">
        <p14:creationId xmlns:p14="http://schemas.microsoft.com/office/powerpoint/2010/main" val="226787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1A7B-A4CA-176E-8F61-36F5894A6481}"/>
              </a:ext>
            </a:extLst>
          </p:cNvPr>
          <p:cNvSpPr>
            <a:spLocks noGrp="1"/>
          </p:cNvSpPr>
          <p:nvPr>
            <p:ph type="title"/>
          </p:nvPr>
        </p:nvSpPr>
        <p:spPr>
          <a:xfrm>
            <a:off x="919119" y="-94942"/>
            <a:ext cx="10353762" cy="970450"/>
          </a:xfrm>
        </p:spPr>
        <p:txBody>
          <a:bodyPr>
            <a:normAutofit/>
          </a:bodyPr>
          <a:lstStyle/>
          <a:p>
            <a:r>
              <a:rPr lang="en-IN" sz="4800" dirty="0">
                <a:latin typeface="Sylfaen" panose="010A0502050306030303" pitchFamily="18" charset="0"/>
              </a:rPr>
              <a:t>Profit Analysis</a:t>
            </a:r>
          </a:p>
        </p:txBody>
      </p:sp>
      <p:pic>
        <p:nvPicPr>
          <p:cNvPr id="4" name="Picture 3">
            <a:extLst>
              <a:ext uri="{FF2B5EF4-FFF2-40B4-BE49-F238E27FC236}">
                <a16:creationId xmlns:a16="http://schemas.microsoft.com/office/drawing/2014/main" id="{D0CC074F-7347-8E3C-25EE-8D8F1FDFC084}"/>
              </a:ext>
            </a:extLst>
          </p:cNvPr>
          <p:cNvPicPr>
            <a:picLocks noChangeAspect="1"/>
          </p:cNvPicPr>
          <p:nvPr/>
        </p:nvPicPr>
        <p:blipFill>
          <a:blip r:embed="rId2"/>
          <a:stretch>
            <a:fillRect/>
          </a:stretch>
        </p:blipFill>
        <p:spPr>
          <a:xfrm>
            <a:off x="1366577" y="790666"/>
            <a:ext cx="9458846" cy="5979166"/>
          </a:xfrm>
          <a:prstGeom prst="rect">
            <a:avLst/>
          </a:prstGeom>
        </p:spPr>
      </p:pic>
    </p:spTree>
    <p:extLst>
      <p:ext uri="{BB962C8B-B14F-4D97-AF65-F5344CB8AC3E}">
        <p14:creationId xmlns:p14="http://schemas.microsoft.com/office/powerpoint/2010/main" val="81207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F418-88F8-0864-0CD5-250A7B6B192F}"/>
              </a:ext>
            </a:extLst>
          </p:cNvPr>
          <p:cNvSpPr>
            <a:spLocks noGrp="1"/>
          </p:cNvSpPr>
          <p:nvPr>
            <p:ph type="title"/>
          </p:nvPr>
        </p:nvSpPr>
        <p:spPr/>
        <p:txBody>
          <a:bodyPr>
            <a:normAutofit/>
          </a:bodyPr>
          <a:lstStyle/>
          <a:p>
            <a:r>
              <a:rPr lang="en-US" sz="4800" dirty="0">
                <a:latin typeface="Sylfaen" panose="010A0502050306030303" pitchFamily="18" charset="0"/>
              </a:rPr>
              <a:t>Dashboard 2: Profit Analysis Dashboard</a:t>
            </a:r>
            <a:endParaRPr lang="en-IN" sz="4800" dirty="0">
              <a:latin typeface="Sylfaen" panose="010A0502050306030303" pitchFamily="18" charset="0"/>
            </a:endParaRPr>
          </a:p>
        </p:txBody>
      </p:sp>
      <p:sp>
        <p:nvSpPr>
          <p:cNvPr id="3" name="Content Placeholder 2">
            <a:extLst>
              <a:ext uri="{FF2B5EF4-FFF2-40B4-BE49-F238E27FC236}">
                <a16:creationId xmlns:a16="http://schemas.microsoft.com/office/drawing/2014/main" id="{9E3D8A56-DA0E-729D-F34E-697DE2E5A9C0}"/>
              </a:ext>
            </a:extLst>
          </p:cNvPr>
          <p:cNvSpPr>
            <a:spLocks noGrp="1"/>
          </p:cNvSpPr>
          <p:nvPr>
            <p:ph idx="1"/>
          </p:nvPr>
        </p:nvSpPr>
        <p:spPr/>
        <p:txBody>
          <a:bodyPr>
            <a:normAutofit fontScale="85000" lnSpcReduction="10000"/>
          </a:bodyPr>
          <a:lstStyle/>
          <a:p>
            <a:pPr marL="36900" indent="0">
              <a:buNone/>
            </a:pPr>
            <a:r>
              <a:rPr lang="en-US" b="1" dirty="0">
                <a:latin typeface="Constantia" panose="02030602050306030303" pitchFamily="18" charset="0"/>
              </a:rPr>
              <a:t>Features: </a:t>
            </a:r>
          </a:p>
          <a:p>
            <a:r>
              <a:rPr lang="en-US" b="1" dirty="0">
                <a:latin typeface="Constantia" panose="02030602050306030303" pitchFamily="18" charset="0"/>
              </a:rPr>
              <a:t>Total Profit Margin Display: </a:t>
            </a:r>
            <a:r>
              <a:rPr lang="en-US" dirty="0">
                <a:latin typeface="Constantia" panose="02030602050306030303" pitchFamily="18" charset="0"/>
              </a:rPr>
              <a:t>Shows the overall profit margin in monetary value (₹2.1M) and a percentage target (2%). </a:t>
            </a:r>
          </a:p>
          <a:p>
            <a:r>
              <a:rPr lang="en-US" b="1" dirty="0">
                <a:latin typeface="Constantia" panose="02030602050306030303" pitchFamily="18" charset="0"/>
              </a:rPr>
              <a:t>Revenue Contribution by Markets: </a:t>
            </a:r>
            <a:r>
              <a:rPr lang="en-US" dirty="0">
                <a:latin typeface="Constantia" panose="02030602050306030303" pitchFamily="18" charset="0"/>
              </a:rPr>
              <a:t>A horizontal bar chart displaying the revenue contribution percentages from various markets, such as Bhubaneswar, Hyderabad, and Chennai. </a:t>
            </a:r>
          </a:p>
          <a:p>
            <a:r>
              <a:rPr lang="en-US" b="1" dirty="0">
                <a:latin typeface="Constantia" panose="02030602050306030303" pitchFamily="18" charset="0"/>
              </a:rPr>
              <a:t>Revenue and Profit Margin Over Time: </a:t>
            </a:r>
            <a:r>
              <a:rPr lang="en-US" dirty="0">
                <a:latin typeface="Constantia" panose="02030602050306030303" pitchFamily="18" charset="0"/>
              </a:rPr>
              <a:t>A combined line and bar chart that visualizes the revenue, last year's revenue (LY), and profit margin percentage over a selected period (year 2020). </a:t>
            </a:r>
          </a:p>
          <a:p>
            <a:r>
              <a:rPr lang="en-US" b="1" dirty="0">
                <a:latin typeface="Constantia" panose="02030602050306030303" pitchFamily="18" charset="0"/>
              </a:rPr>
              <a:t>Revenue by Customer Type: </a:t>
            </a:r>
            <a:r>
              <a:rPr lang="en-US" dirty="0">
                <a:latin typeface="Constantia" panose="02030602050306030303" pitchFamily="18" charset="0"/>
              </a:rPr>
              <a:t>A donut chart that segments revenue by customer type (Brick &amp; Mortar and E-Commerce). </a:t>
            </a:r>
          </a:p>
          <a:p>
            <a:r>
              <a:rPr lang="en-US" b="1" dirty="0">
                <a:latin typeface="Constantia" panose="02030602050306030303" pitchFamily="18" charset="0"/>
              </a:rPr>
              <a:t>Customer Revenue Contribution: </a:t>
            </a:r>
            <a:r>
              <a:rPr lang="en-US" dirty="0">
                <a:latin typeface="Constantia" panose="02030602050306030303" pitchFamily="18" charset="0"/>
              </a:rPr>
              <a:t>A detailed table listing customer names along with their revenue, revenue contribution percentage, profit margin contribution percentage, and profit margin percentage. Top customers include Electricalsara Stores, Excel Stores, and Premium Stores.</a:t>
            </a:r>
            <a:endParaRPr lang="en-IN" dirty="0">
              <a:latin typeface="Constantia" panose="02030602050306030303" pitchFamily="18" charset="0"/>
            </a:endParaRPr>
          </a:p>
        </p:txBody>
      </p:sp>
    </p:spTree>
    <p:extLst>
      <p:ext uri="{BB962C8B-B14F-4D97-AF65-F5344CB8AC3E}">
        <p14:creationId xmlns:p14="http://schemas.microsoft.com/office/powerpoint/2010/main" val="1653704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A5AE-B7E9-CED4-E839-B2E02F1F59E5}"/>
              </a:ext>
            </a:extLst>
          </p:cNvPr>
          <p:cNvSpPr>
            <a:spLocks noGrp="1"/>
          </p:cNvSpPr>
          <p:nvPr>
            <p:ph type="title"/>
          </p:nvPr>
        </p:nvSpPr>
        <p:spPr>
          <a:xfrm>
            <a:off x="919119" y="-103695"/>
            <a:ext cx="10353762" cy="970450"/>
          </a:xfrm>
        </p:spPr>
        <p:txBody>
          <a:bodyPr>
            <a:normAutofit/>
          </a:bodyPr>
          <a:lstStyle/>
          <a:p>
            <a:r>
              <a:rPr lang="en-IN" sz="4800" dirty="0">
                <a:latin typeface="Sylfaen" panose="010A0502050306030303" pitchFamily="18" charset="0"/>
              </a:rPr>
              <a:t>Performance Insights</a:t>
            </a:r>
          </a:p>
        </p:txBody>
      </p:sp>
      <p:pic>
        <p:nvPicPr>
          <p:cNvPr id="4" name="Picture 3">
            <a:extLst>
              <a:ext uri="{FF2B5EF4-FFF2-40B4-BE49-F238E27FC236}">
                <a16:creationId xmlns:a16="http://schemas.microsoft.com/office/drawing/2014/main" id="{7A7524F4-94B6-2945-3B2B-6AC179ABA6AF}"/>
              </a:ext>
            </a:extLst>
          </p:cNvPr>
          <p:cNvPicPr>
            <a:picLocks noChangeAspect="1"/>
          </p:cNvPicPr>
          <p:nvPr/>
        </p:nvPicPr>
        <p:blipFill>
          <a:blip r:embed="rId2"/>
          <a:stretch>
            <a:fillRect/>
          </a:stretch>
        </p:blipFill>
        <p:spPr>
          <a:xfrm>
            <a:off x="1447967" y="715874"/>
            <a:ext cx="9534260" cy="6035071"/>
          </a:xfrm>
          <a:prstGeom prst="rect">
            <a:avLst/>
          </a:prstGeom>
        </p:spPr>
      </p:pic>
    </p:spTree>
    <p:extLst>
      <p:ext uri="{BB962C8B-B14F-4D97-AF65-F5344CB8AC3E}">
        <p14:creationId xmlns:p14="http://schemas.microsoft.com/office/powerpoint/2010/main" val="130398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5AD4-D885-D15A-BD7E-88F4BBBAF123}"/>
              </a:ext>
            </a:extLst>
          </p:cNvPr>
          <p:cNvSpPr>
            <a:spLocks noGrp="1"/>
          </p:cNvSpPr>
          <p:nvPr>
            <p:ph type="title"/>
          </p:nvPr>
        </p:nvSpPr>
        <p:spPr/>
        <p:txBody>
          <a:bodyPr>
            <a:noAutofit/>
          </a:bodyPr>
          <a:lstStyle/>
          <a:p>
            <a:r>
              <a:rPr lang="en-US" sz="4800" dirty="0">
                <a:latin typeface="Sylfaen" panose="010A0502050306030303" pitchFamily="18" charset="0"/>
              </a:rPr>
              <a:t>Dashboard 3: Performance Insights Dashboard</a:t>
            </a:r>
            <a:endParaRPr lang="en-IN" sz="4800" dirty="0">
              <a:latin typeface="Sylfaen" panose="010A0502050306030303" pitchFamily="18" charset="0"/>
            </a:endParaRPr>
          </a:p>
        </p:txBody>
      </p:sp>
      <p:sp>
        <p:nvSpPr>
          <p:cNvPr id="3" name="Content Placeholder 2">
            <a:extLst>
              <a:ext uri="{FF2B5EF4-FFF2-40B4-BE49-F238E27FC236}">
                <a16:creationId xmlns:a16="http://schemas.microsoft.com/office/drawing/2014/main" id="{A6474FF2-5518-CCD3-B1F9-4482DF9D863A}"/>
              </a:ext>
            </a:extLst>
          </p:cNvPr>
          <p:cNvSpPr>
            <a:spLocks noGrp="1"/>
          </p:cNvSpPr>
          <p:nvPr>
            <p:ph idx="1"/>
          </p:nvPr>
        </p:nvSpPr>
        <p:spPr/>
        <p:txBody>
          <a:bodyPr>
            <a:normAutofit fontScale="92500" lnSpcReduction="20000"/>
          </a:bodyPr>
          <a:lstStyle/>
          <a:p>
            <a:pPr marL="36900" indent="0">
              <a:buNone/>
            </a:pPr>
            <a:r>
              <a:rPr lang="en-US" b="1" dirty="0">
                <a:latin typeface="Constantia" panose="02030602050306030303" pitchFamily="18" charset="0"/>
              </a:rPr>
              <a:t>Features:</a:t>
            </a:r>
            <a:r>
              <a:rPr lang="en-US" dirty="0">
                <a:latin typeface="Constantia" panose="02030602050306030303" pitchFamily="18" charset="0"/>
              </a:rPr>
              <a:t> </a:t>
            </a:r>
          </a:p>
          <a:p>
            <a:r>
              <a:rPr lang="en-US" b="1" dirty="0">
                <a:latin typeface="Constantia" panose="02030602050306030303" pitchFamily="18" charset="0"/>
              </a:rPr>
              <a:t>Total Profit Margin Display: </a:t>
            </a:r>
            <a:r>
              <a:rPr lang="en-US" dirty="0">
                <a:latin typeface="Constantia" panose="02030602050306030303" pitchFamily="18" charset="0"/>
              </a:rPr>
              <a:t>Shows the overall profit margin in monetary value (₹24.7M). </a:t>
            </a:r>
          </a:p>
          <a:p>
            <a:r>
              <a:rPr lang="en-US" b="1" dirty="0">
                <a:latin typeface="Constantia" panose="02030602050306030303" pitchFamily="18" charset="0"/>
              </a:rPr>
              <a:t>Profit Target: </a:t>
            </a:r>
            <a:r>
              <a:rPr lang="en-US" dirty="0">
                <a:latin typeface="Constantia" panose="02030602050306030303" pitchFamily="18" charset="0"/>
              </a:rPr>
              <a:t>An interactive element to set and adjust profit targets.</a:t>
            </a:r>
          </a:p>
          <a:p>
            <a:r>
              <a:rPr lang="en-US" b="1" dirty="0">
                <a:latin typeface="Constantia" panose="02030602050306030303" pitchFamily="18" charset="0"/>
              </a:rPr>
              <a:t>Revenue Contribution by Markets: </a:t>
            </a:r>
            <a:r>
              <a:rPr lang="en-US" dirty="0">
                <a:latin typeface="Constantia" panose="02030602050306030303" pitchFamily="18" charset="0"/>
              </a:rPr>
              <a:t>A bar chart showing the revenue contribution percentages from different markets, such as Delhi NCR, Mumbai, and Ahmedabad. </a:t>
            </a:r>
          </a:p>
          <a:p>
            <a:r>
              <a:rPr lang="en-US" b="1" dirty="0">
                <a:latin typeface="Constantia" panose="02030602050306030303" pitchFamily="18" charset="0"/>
              </a:rPr>
              <a:t>Profit Contribution by Markets:</a:t>
            </a:r>
            <a:r>
              <a:rPr lang="en-US" dirty="0">
                <a:latin typeface="Constantia" panose="02030602050306030303" pitchFamily="18" charset="0"/>
              </a:rPr>
              <a:t> A bar chart showing the profit contribution percentages from various markets, such as Delhi NCR, Mumbai, and Ahmedabad. </a:t>
            </a:r>
          </a:p>
          <a:p>
            <a:r>
              <a:rPr lang="en-US" b="1" dirty="0">
                <a:latin typeface="Constantia" panose="02030602050306030303" pitchFamily="18" charset="0"/>
              </a:rPr>
              <a:t>Profit Margin by Markets: </a:t>
            </a:r>
            <a:r>
              <a:rPr lang="en-US" dirty="0">
                <a:latin typeface="Constantia" panose="02030602050306030303" pitchFamily="18" charset="0"/>
              </a:rPr>
              <a:t>A bar chart displaying profit margins for different markets, highlighting areas like Surat, Patna, and Bhubaneswar. </a:t>
            </a:r>
          </a:p>
          <a:p>
            <a:r>
              <a:rPr lang="en-US" b="1" dirty="0">
                <a:latin typeface="Constantia" panose="02030602050306030303" pitchFamily="18" charset="0"/>
              </a:rPr>
              <a:t>Customer Revenue Contribution: </a:t>
            </a:r>
            <a:r>
              <a:rPr lang="en-US" dirty="0">
                <a:latin typeface="Constantia" panose="02030602050306030303" pitchFamily="18" charset="0"/>
              </a:rPr>
              <a:t>A detailed table listing customer names along with their revenue, revenue contribution percentage, profit margin contribution percentage, and profit margin percentage. Top customers include Electricalsara Stores, </a:t>
            </a:r>
            <a:r>
              <a:rPr lang="en-US" dirty="0" err="1">
                <a:latin typeface="Constantia" panose="02030602050306030303" pitchFamily="18" charset="0"/>
              </a:rPr>
              <a:t>Electricalsytical</a:t>
            </a:r>
            <a:r>
              <a:rPr lang="en-US" dirty="0">
                <a:latin typeface="Constantia" panose="02030602050306030303" pitchFamily="18" charset="0"/>
              </a:rPr>
              <a:t>, and Excel Stores.</a:t>
            </a:r>
            <a:endParaRPr lang="en-IN" dirty="0">
              <a:latin typeface="Constantia" panose="02030602050306030303" pitchFamily="18" charset="0"/>
            </a:endParaRPr>
          </a:p>
        </p:txBody>
      </p:sp>
    </p:spTree>
    <p:extLst>
      <p:ext uri="{BB962C8B-B14F-4D97-AF65-F5344CB8AC3E}">
        <p14:creationId xmlns:p14="http://schemas.microsoft.com/office/powerpoint/2010/main" val="49165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26E6-8BF2-1808-F46C-5D5749DE542D}"/>
              </a:ext>
            </a:extLst>
          </p:cNvPr>
          <p:cNvSpPr>
            <a:spLocks noGrp="1"/>
          </p:cNvSpPr>
          <p:nvPr>
            <p:ph type="title"/>
          </p:nvPr>
        </p:nvSpPr>
        <p:spPr>
          <a:xfrm>
            <a:off x="775842" y="207390"/>
            <a:ext cx="10353762" cy="970450"/>
          </a:xfrm>
        </p:spPr>
        <p:txBody>
          <a:bodyPr>
            <a:normAutofit/>
          </a:bodyPr>
          <a:lstStyle/>
          <a:p>
            <a:r>
              <a:rPr lang="en-IN" sz="4800" dirty="0">
                <a:latin typeface="Sylfaen" panose="010A0502050306030303" pitchFamily="18" charset="0"/>
              </a:rPr>
              <a:t>Insights</a:t>
            </a:r>
          </a:p>
        </p:txBody>
      </p:sp>
      <p:sp>
        <p:nvSpPr>
          <p:cNvPr id="3" name="Content Placeholder 2">
            <a:extLst>
              <a:ext uri="{FF2B5EF4-FFF2-40B4-BE49-F238E27FC236}">
                <a16:creationId xmlns:a16="http://schemas.microsoft.com/office/drawing/2014/main" id="{C840BF51-A0C4-D6FF-E129-D096AC25F0A5}"/>
              </a:ext>
            </a:extLst>
          </p:cNvPr>
          <p:cNvSpPr>
            <a:spLocks noGrp="1"/>
          </p:cNvSpPr>
          <p:nvPr>
            <p:ph idx="1"/>
          </p:nvPr>
        </p:nvSpPr>
        <p:spPr>
          <a:xfrm>
            <a:off x="216211" y="1262681"/>
            <a:ext cx="11473025" cy="5053278"/>
          </a:xfrm>
        </p:spPr>
        <p:txBody>
          <a:bodyPr>
            <a:normAutofit/>
          </a:bodyPr>
          <a:lstStyle/>
          <a:p>
            <a:pPr marL="494100" indent="-457200">
              <a:buFont typeface="+mj-lt"/>
              <a:buAutoNum type="arabicPeriod"/>
            </a:pPr>
            <a:r>
              <a:rPr lang="en-US" dirty="0">
                <a:latin typeface="Constantia" panose="02030602050306030303" pitchFamily="18" charset="0"/>
              </a:rPr>
              <a:t>Customer Prioritization: Prioritizing high-revenue and high-profit customers, such as Electricalsara Stores and </a:t>
            </a:r>
            <a:r>
              <a:rPr lang="en-US" dirty="0" err="1">
                <a:latin typeface="Constantia" panose="02030602050306030303" pitchFamily="18" charset="0"/>
              </a:rPr>
              <a:t>Electricalsytical</a:t>
            </a:r>
            <a:r>
              <a:rPr lang="en-US" dirty="0">
                <a:latin typeface="Constantia" panose="02030602050306030303" pitchFamily="18" charset="0"/>
              </a:rPr>
              <a:t>, can help allocate resources more effectively. Providing personalized services and targeted offers to these key customers can foster loyalty and drive further sales. </a:t>
            </a:r>
          </a:p>
          <a:p>
            <a:pPr marL="494100" indent="-457200">
              <a:buFont typeface="+mj-lt"/>
              <a:buAutoNum type="arabicPeriod"/>
            </a:pPr>
            <a:r>
              <a:rPr lang="en-US" dirty="0">
                <a:latin typeface="Constantia" panose="02030602050306030303" pitchFamily="18" charset="0"/>
              </a:rPr>
              <a:t>Customer Segmentation: Brick &amp; Mortar stores significantly outperform E-Commerce in terms of revenue, suggesting a focus area for boosting online sales.</a:t>
            </a:r>
          </a:p>
          <a:p>
            <a:pPr marL="494100" indent="-457200">
              <a:buFont typeface="+mj-lt"/>
              <a:buAutoNum type="arabicPeriod"/>
            </a:pPr>
            <a:r>
              <a:rPr lang="en-US" dirty="0">
                <a:latin typeface="Constantia" panose="02030602050306030303" pitchFamily="18" charset="0"/>
              </a:rPr>
              <a:t>Revenue Trends: The fluctuation in monthly revenue and profit margins highlights the need for a more stable and consistent growth strategy. </a:t>
            </a:r>
          </a:p>
          <a:p>
            <a:pPr marL="494100" indent="-457200">
              <a:buFont typeface="+mj-lt"/>
              <a:buAutoNum type="arabicPeriod"/>
            </a:pPr>
            <a:r>
              <a:rPr lang="en-US" dirty="0">
                <a:latin typeface="Constantia" panose="02030602050306030303" pitchFamily="18" charset="0"/>
              </a:rPr>
              <a:t>High-Value Customers and Products: Identifying top-performing customers and products can help in strategizing for better customer relationship management and inventory planning. </a:t>
            </a:r>
          </a:p>
          <a:p>
            <a:pPr marL="494100" indent="-457200">
              <a:buFont typeface="+mj-lt"/>
              <a:buAutoNum type="arabicPeriod"/>
            </a:pPr>
            <a:r>
              <a:rPr lang="en-US" dirty="0">
                <a:latin typeface="Constantia" panose="02030602050306030303" pitchFamily="18" charset="0"/>
              </a:rPr>
              <a:t>Profit Optimization: Markets with low or negative profit margins require targeted strategies to improve profitability.</a:t>
            </a:r>
          </a:p>
        </p:txBody>
      </p:sp>
    </p:spTree>
    <p:extLst>
      <p:ext uri="{BB962C8B-B14F-4D97-AF65-F5344CB8AC3E}">
        <p14:creationId xmlns:p14="http://schemas.microsoft.com/office/powerpoint/2010/main" val="148698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31FD-CB79-3D4A-5A65-9AA374970C2E}"/>
              </a:ext>
            </a:extLst>
          </p:cNvPr>
          <p:cNvSpPr>
            <a:spLocks noGrp="1"/>
          </p:cNvSpPr>
          <p:nvPr>
            <p:ph type="title"/>
          </p:nvPr>
        </p:nvSpPr>
        <p:spPr/>
        <p:txBody>
          <a:bodyPr>
            <a:normAutofit/>
          </a:bodyPr>
          <a:lstStyle/>
          <a:p>
            <a:r>
              <a:rPr lang="en-IN" sz="4800" dirty="0">
                <a:latin typeface="Sylfaen" panose="010A0502050306030303" pitchFamily="18" charset="0"/>
              </a:rPr>
              <a:t>Conclusion</a:t>
            </a:r>
          </a:p>
        </p:txBody>
      </p:sp>
      <p:sp>
        <p:nvSpPr>
          <p:cNvPr id="3" name="Content Placeholder 2">
            <a:extLst>
              <a:ext uri="{FF2B5EF4-FFF2-40B4-BE49-F238E27FC236}">
                <a16:creationId xmlns:a16="http://schemas.microsoft.com/office/drawing/2014/main" id="{9108C5A6-15EF-BA5C-D831-23720E71A5B5}"/>
              </a:ext>
            </a:extLst>
          </p:cNvPr>
          <p:cNvSpPr>
            <a:spLocks noGrp="1"/>
          </p:cNvSpPr>
          <p:nvPr>
            <p:ph idx="1"/>
          </p:nvPr>
        </p:nvSpPr>
        <p:spPr/>
        <p:txBody>
          <a:bodyPr/>
          <a:lstStyle/>
          <a:p>
            <a:pPr marL="36900" indent="0">
              <a:buNone/>
            </a:pPr>
            <a:r>
              <a:rPr lang="en-IN" dirty="0">
                <a:latin typeface="Constantia" panose="02030602050306030303" pitchFamily="18" charset="0"/>
              </a:rPr>
              <a:t>The dashboard provided actionable insights that would lead to potential revenue increase of 7% in the next quarter. Insights that were generated via this dashboard helped to perform customer prioritization and product optimization which eventually increase the sales.</a:t>
            </a:r>
          </a:p>
          <a:p>
            <a:pPr marL="36900" indent="0">
              <a:buNone/>
            </a:pPr>
            <a:r>
              <a:rPr lang="en-US" dirty="0">
                <a:latin typeface="Constantia" panose="02030602050306030303" pitchFamily="18" charset="0"/>
              </a:rPr>
              <a:t>This project provided crucial insights into </a:t>
            </a:r>
            <a:r>
              <a:rPr lang="en-US" dirty="0" err="1">
                <a:latin typeface="Constantia" panose="02030602050306030303" pitchFamily="18" charset="0"/>
              </a:rPr>
              <a:t>AtliQ</a:t>
            </a:r>
            <a:r>
              <a:rPr lang="en-US" dirty="0">
                <a:latin typeface="Constantia" panose="02030602050306030303" pitchFamily="18" charset="0"/>
              </a:rPr>
              <a:t> Hardware's market performance, revealing significant disparities and growth opportunities. By analyzing data visualizations, we identified the need for market-specific strategies, boosting E-Commerce revenue, stabilizing revenue trends, and optimizing profit margins. Prioritizing high-value customers and products emerged as key for enhancing customer relationships and inventory planning. Implementing these insights will enable data-driven decisions, sustainable growth, and a competitive edge in the market.</a:t>
            </a:r>
            <a:endParaRPr lang="en-IN" dirty="0">
              <a:latin typeface="Constantia" panose="02030602050306030303" pitchFamily="18" charset="0"/>
            </a:endParaRPr>
          </a:p>
        </p:txBody>
      </p:sp>
    </p:spTree>
    <p:extLst>
      <p:ext uri="{BB962C8B-B14F-4D97-AF65-F5344CB8AC3E}">
        <p14:creationId xmlns:p14="http://schemas.microsoft.com/office/powerpoint/2010/main" val="156462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C709-2F02-A881-E86C-CE126370C1B8}"/>
              </a:ext>
            </a:extLst>
          </p:cNvPr>
          <p:cNvSpPr>
            <a:spLocks noGrp="1"/>
          </p:cNvSpPr>
          <p:nvPr>
            <p:ph type="title"/>
          </p:nvPr>
        </p:nvSpPr>
        <p:spPr/>
        <p:txBody>
          <a:bodyPr>
            <a:normAutofit/>
          </a:bodyPr>
          <a:lstStyle/>
          <a:p>
            <a:r>
              <a:rPr lang="en-IN" sz="4800" dirty="0">
                <a:latin typeface="Sylfaen" panose="010A0502050306030303" pitchFamily="18" charset="0"/>
              </a:rPr>
              <a:t>Problem Statement</a:t>
            </a:r>
          </a:p>
        </p:txBody>
      </p:sp>
      <p:sp>
        <p:nvSpPr>
          <p:cNvPr id="3" name="Content Placeholder 2">
            <a:extLst>
              <a:ext uri="{FF2B5EF4-FFF2-40B4-BE49-F238E27FC236}">
                <a16:creationId xmlns:a16="http://schemas.microsoft.com/office/drawing/2014/main" id="{25E3D25F-821C-04D2-7EA3-526E48884515}"/>
              </a:ext>
            </a:extLst>
          </p:cNvPr>
          <p:cNvSpPr>
            <a:spLocks noGrp="1"/>
          </p:cNvSpPr>
          <p:nvPr>
            <p:ph idx="1"/>
          </p:nvPr>
        </p:nvSpPr>
        <p:spPr/>
        <p:txBody>
          <a:bodyPr/>
          <a:lstStyle/>
          <a:p>
            <a:r>
              <a:rPr lang="en-US" dirty="0">
                <a:latin typeface="Constantia" panose="02030602050306030303" pitchFamily="18" charset="0"/>
              </a:rPr>
              <a:t>AtliQ Hardware, a prominent supplier of computer hardware and peripherals in India, is facing significant challenges in managing and understanding its sales data amidst a dynamically growing market. Bhavin Patel, the Sales Director, struggles to track regional sales performance and gain actionable insights due to inconsistent and overly optimistic verbal reports from regional managers. The reliance on multiple Excel files for reporting adds to his frustration, as it complicates the process of obtaining a clear and concise view of the business performance. This lack of accurate, real-time insights hinders Bhavin's ability to make data-driven decisions necessary for improving sales and identifying key focus areas.</a:t>
            </a:r>
            <a:endParaRPr lang="en-IN" dirty="0">
              <a:latin typeface="Constantia" panose="02030602050306030303" pitchFamily="18" charset="0"/>
            </a:endParaRPr>
          </a:p>
        </p:txBody>
      </p:sp>
    </p:spTree>
    <p:extLst>
      <p:ext uri="{BB962C8B-B14F-4D97-AF65-F5344CB8AC3E}">
        <p14:creationId xmlns:p14="http://schemas.microsoft.com/office/powerpoint/2010/main" val="2301579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B38C22-F6AF-A16B-70E5-759984C1CD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32635" y="1739544"/>
            <a:ext cx="3516197" cy="2920050"/>
          </a:xfrm>
          <a:prstGeom prst="rect">
            <a:avLst/>
          </a:prstGeom>
        </p:spPr>
      </p:pic>
    </p:spTree>
    <p:extLst>
      <p:ext uri="{BB962C8B-B14F-4D97-AF65-F5344CB8AC3E}">
        <p14:creationId xmlns:p14="http://schemas.microsoft.com/office/powerpoint/2010/main" val="398486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CB64-91B2-4200-E159-3751BF6051F8}"/>
              </a:ext>
            </a:extLst>
          </p:cNvPr>
          <p:cNvSpPr>
            <a:spLocks noGrp="1"/>
          </p:cNvSpPr>
          <p:nvPr>
            <p:ph type="title"/>
          </p:nvPr>
        </p:nvSpPr>
        <p:spPr/>
        <p:txBody>
          <a:bodyPr>
            <a:normAutofit/>
          </a:bodyPr>
          <a:lstStyle/>
          <a:p>
            <a:r>
              <a:rPr lang="en-IN" sz="4800" dirty="0">
                <a:latin typeface="Sylfaen" panose="010A0502050306030303" pitchFamily="18" charset="0"/>
              </a:rPr>
              <a:t>Business Objective</a:t>
            </a:r>
          </a:p>
        </p:txBody>
      </p:sp>
      <p:sp>
        <p:nvSpPr>
          <p:cNvPr id="3" name="Content Placeholder 2">
            <a:extLst>
              <a:ext uri="{FF2B5EF4-FFF2-40B4-BE49-F238E27FC236}">
                <a16:creationId xmlns:a16="http://schemas.microsoft.com/office/drawing/2014/main" id="{CC9375C3-D736-7A4E-7ADA-AF8129315996}"/>
              </a:ext>
            </a:extLst>
          </p:cNvPr>
          <p:cNvSpPr>
            <a:spLocks noGrp="1"/>
          </p:cNvSpPr>
          <p:nvPr>
            <p:ph idx="1"/>
          </p:nvPr>
        </p:nvSpPr>
        <p:spPr/>
        <p:txBody>
          <a:bodyPr/>
          <a:lstStyle/>
          <a:p>
            <a:pPr marL="36900" indent="0">
              <a:buNone/>
            </a:pPr>
            <a:r>
              <a:rPr lang="en-US" dirty="0"/>
              <a:t>The primary objective for AtliQ Hardware is to develop an automated dashboard solution that provides clear, accurate, and real-time insights into sales performance across different regions (North India, South India, and Central India). This dashboard should help Bhavin Patel:</a:t>
            </a:r>
          </a:p>
          <a:p>
            <a:r>
              <a:rPr lang="en-US" dirty="0"/>
              <a:t>Track overall and regional sales performance accurately.</a:t>
            </a:r>
          </a:p>
          <a:p>
            <a:r>
              <a:rPr lang="en-US" dirty="0"/>
              <a:t>Identify trends in revenue growth and year-over-year (YOY) sales trends.</a:t>
            </a:r>
          </a:p>
          <a:p>
            <a:r>
              <a:rPr lang="en-US" dirty="0"/>
              <a:t>Pinpoint underperforming regions and areas needing immediate attention.</a:t>
            </a:r>
          </a:p>
        </p:txBody>
      </p:sp>
    </p:spTree>
    <p:extLst>
      <p:ext uri="{BB962C8B-B14F-4D97-AF65-F5344CB8AC3E}">
        <p14:creationId xmlns:p14="http://schemas.microsoft.com/office/powerpoint/2010/main" val="232710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D20A-3C06-F310-ACBE-B1C0B1BFD1F3}"/>
              </a:ext>
            </a:extLst>
          </p:cNvPr>
          <p:cNvSpPr>
            <a:spLocks noGrp="1"/>
          </p:cNvSpPr>
          <p:nvPr>
            <p:ph type="title"/>
          </p:nvPr>
        </p:nvSpPr>
        <p:spPr/>
        <p:txBody>
          <a:bodyPr>
            <a:normAutofit/>
          </a:bodyPr>
          <a:lstStyle/>
          <a:p>
            <a:r>
              <a:rPr lang="en-IN" sz="4800" dirty="0">
                <a:latin typeface="Sylfaen" panose="010A0502050306030303" pitchFamily="18" charset="0"/>
              </a:rPr>
              <a:t>Solution</a:t>
            </a:r>
          </a:p>
        </p:txBody>
      </p:sp>
      <p:sp>
        <p:nvSpPr>
          <p:cNvPr id="3" name="Content Placeholder 2">
            <a:extLst>
              <a:ext uri="{FF2B5EF4-FFF2-40B4-BE49-F238E27FC236}">
                <a16:creationId xmlns:a16="http://schemas.microsoft.com/office/drawing/2014/main" id="{428AE1B9-DB36-52E3-61A4-BA318FD0AE0A}"/>
              </a:ext>
            </a:extLst>
          </p:cNvPr>
          <p:cNvSpPr>
            <a:spLocks noGrp="1"/>
          </p:cNvSpPr>
          <p:nvPr>
            <p:ph idx="1"/>
          </p:nvPr>
        </p:nvSpPr>
        <p:spPr/>
        <p:txBody>
          <a:bodyPr/>
          <a:lstStyle/>
          <a:p>
            <a:pPr marL="36900" indent="0">
              <a:buNone/>
            </a:pPr>
            <a:r>
              <a:rPr lang="en-US" dirty="0">
                <a:effectLst/>
                <a:latin typeface="Constantia" panose="02030602050306030303" pitchFamily="18" charset="0"/>
              </a:rPr>
              <a:t>To address these challenges, an automated Power BI dashboard will be created, leveraging data analysis through SQL and Power BI. The solution will involve:</a:t>
            </a:r>
          </a:p>
          <a:p>
            <a:pPr marL="494100" indent="-457200">
              <a:buAutoNum type="arabicPeriod"/>
            </a:pPr>
            <a:r>
              <a:rPr lang="en-IN" dirty="0">
                <a:effectLst/>
                <a:latin typeface="Constantia" panose="02030602050306030303" pitchFamily="18" charset="0"/>
              </a:rPr>
              <a:t>Data Integration and Cleaning</a:t>
            </a:r>
          </a:p>
          <a:p>
            <a:pPr marL="494100" indent="-457200">
              <a:buFont typeface="Wingdings 2" charset="2"/>
              <a:buAutoNum type="arabicPeriod"/>
            </a:pPr>
            <a:r>
              <a:rPr lang="en-IN" dirty="0">
                <a:effectLst/>
                <a:latin typeface="Constantia" panose="02030602050306030303" pitchFamily="18" charset="0"/>
              </a:rPr>
              <a:t>Dashboard Design and Development</a:t>
            </a:r>
          </a:p>
          <a:p>
            <a:pPr>
              <a:buFont typeface="Arial" panose="020B0604020202020204" pitchFamily="34" charset="0"/>
              <a:buChar char="•"/>
            </a:pPr>
            <a:r>
              <a:rPr lang="en-IN" dirty="0">
                <a:effectLst/>
                <a:latin typeface="Constantia" panose="02030602050306030303" pitchFamily="18" charset="0"/>
              </a:rPr>
              <a:t>Sales Dashboard</a:t>
            </a:r>
          </a:p>
          <a:p>
            <a:pPr>
              <a:buFont typeface="Arial" panose="020B0604020202020204" pitchFamily="34" charset="0"/>
              <a:buChar char="•"/>
            </a:pPr>
            <a:r>
              <a:rPr lang="en-IN" dirty="0">
                <a:effectLst/>
                <a:latin typeface="Constantia" panose="02030602050306030303" pitchFamily="18" charset="0"/>
              </a:rPr>
              <a:t>Performance Insights Dashboard</a:t>
            </a:r>
            <a:endParaRPr lang="en-IN" b="1" dirty="0">
              <a:effectLst/>
              <a:latin typeface="Constantia" panose="02030602050306030303" pitchFamily="18" charset="0"/>
            </a:endParaRPr>
          </a:p>
          <a:p>
            <a:pPr>
              <a:buFont typeface="Arial" panose="020B0604020202020204" pitchFamily="34" charset="0"/>
              <a:buChar char="•"/>
            </a:pPr>
            <a:r>
              <a:rPr lang="en-IN" dirty="0">
                <a:effectLst/>
                <a:latin typeface="Constantia" panose="02030602050306030303" pitchFamily="18" charset="0"/>
              </a:rPr>
              <a:t>Profit Analysis Dashboard</a:t>
            </a:r>
            <a:endParaRPr lang="en-IN" b="1" dirty="0">
              <a:effectLst/>
              <a:latin typeface="Constantia" panose="02030602050306030303" pitchFamily="18" charset="0"/>
            </a:endParaRPr>
          </a:p>
          <a:p>
            <a:pPr marL="36900" indent="0">
              <a:buNone/>
            </a:pPr>
            <a:endParaRPr lang="en-IN" dirty="0"/>
          </a:p>
        </p:txBody>
      </p:sp>
    </p:spTree>
    <p:extLst>
      <p:ext uri="{BB962C8B-B14F-4D97-AF65-F5344CB8AC3E}">
        <p14:creationId xmlns:p14="http://schemas.microsoft.com/office/powerpoint/2010/main" val="80258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54FB-B1B8-71C7-9960-39E212901A99}"/>
              </a:ext>
            </a:extLst>
          </p:cNvPr>
          <p:cNvSpPr>
            <a:spLocks noGrp="1"/>
          </p:cNvSpPr>
          <p:nvPr>
            <p:ph type="title"/>
          </p:nvPr>
        </p:nvSpPr>
        <p:spPr>
          <a:xfrm>
            <a:off x="919119" y="-216816"/>
            <a:ext cx="10353762" cy="970450"/>
          </a:xfrm>
        </p:spPr>
        <p:txBody>
          <a:bodyPr/>
          <a:lstStyle/>
          <a:p>
            <a:r>
              <a:rPr lang="en-IN" dirty="0"/>
              <a:t>Data Analysis Using MySQL</a:t>
            </a:r>
          </a:p>
        </p:txBody>
      </p:sp>
      <p:pic>
        <p:nvPicPr>
          <p:cNvPr id="5" name="Content Placeholder 4">
            <a:extLst>
              <a:ext uri="{FF2B5EF4-FFF2-40B4-BE49-F238E27FC236}">
                <a16:creationId xmlns:a16="http://schemas.microsoft.com/office/drawing/2014/main" id="{7F9D9293-1745-1E5A-2F5F-088033C39C79}"/>
              </a:ext>
            </a:extLst>
          </p:cNvPr>
          <p:cNvPicPr>
            <a:picLocks noGrp="1" noChangeAspect="1"/>
          </p:cNvPicPr>
          <p:nvPr>
            <p:ph idx="1"/>
          </p:nvPr>
        </p:nvPicPr>
        <p:blipFill>
          <a:blip r:embed="rId2"/>
          <a:stretch>
            <a:fillRect/>
          </a:stretch>
        </p:blipFill>
        <p:spPr>
          <a:xfrm>
            <a:off x="919119" y="753634"/>
            <a:ext cx="10223363" cy="5788568"/>
          </a:xfrm>
        </p:spPr>
      </p:pic>
    </p:spTree>
    <p:extLst>
      <p:ext uri="{BB962C8B-B14F-4D97-AF65-F5344CB8AC3E}">
        <p14:creationId xmlns:p14="http://schemas.microsoft.com/office/powerpoint/2010/main" val="126489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CCDCA9-11FB-1237-FD15-1CB32F5C459F}"/>
              </a:ext>
            </a:extLst>
          </p:cNvPr>
          <p:cNvPicPr>
            <a:picLocks noChangeAspect="1"/>
          </p:cNvPicPr>
          <p:nvPr/>
        </p:nvPicPr>
        <p:blipFill>
          <a:blip r:embed="rId2"/>
          <a:stretch>
            <a:fillRect/>
          </a:stretch>
        </p:blipFill>
        <p:spPr>
          <a:xfrm>
            <a:off x="1295332" y="1568623"/>
            <a:ext cx="9515912" cy="1860377"/>
          </a:xfrm>
          <a:prstGeom prst="rect">
            <a:avLst/>
          </a:prstGeom>
        </p:spPr>
      </p:pic>
    </p:spTree>
    <p:extLst>
      <p:ext uri="{BB962C8B-B14F-4D97-AF65-F5344CB8AC3E}">
        <p14:creationId xmlns:p14="http://schemas.microsoft.com/office/powerpoint/2010/main" val="267568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1D5D-A80A-D00B-7CBC-765CD603404B}"/>
              </a:ext>
            </a:extLst>
          </p:cNvPr>
          <p:cNvSpPr>
            <a:spLocks noGrp="1"/>
          </p:cNvSpPr>
          <p:nvPr>
            <p:ph type="title"/>
          </p:nvPr>
        </p:nvSpPr>
        <p:spPr>
          <a:xfrm>
            <a:off x="919119" y="0"/>
            <a:ext cx="10353762" cy="970450"/>
          </a:xfrm>
        </p:spPr>
        <p:txBody>
          <a:bodyPr>
            <a:normAutofit/>
          </a:bodyPr>
          <a:lstStyle/>
          <a:p>
            <a:r>
              <a:rPr lang="en-IN" dirty="0">
                <a:latin typeface="Sylfaen" panose="010A0502050306030303" pitchFamily="18" charset="0"/>
              </a:rPr>
              <a:t>Data Cleaning &amp; ETL in Power Query</a:t>
            </a:r>
          </a:p>
        </p:txBody>
      </p:sp>
      <p:pic>
        <p:nvPicPr>
          <p:cNvPr id="5" name="Content Placeholder 4">
            <a:extLst>
              <a:ext uri="{FF2B5EF4-FFF2-40B4-BE49-F238E27FC236}">
                <a16:creationId xmlns:a16="http://schemas.microsoft.com/office/drawing/2014/main" id="{5A41BCC5-A58B-36F2-6771-23B30003FB39}"/>
              </a:ext>
            </a:extLst>
          </p:cNvPr>
          <p:cNvPicPr>
            <a:picLocks noGrp="1" noChangeAspect="1"/>
          </p:cNvPicPr>
          <p:nvPr>
            <p:ph idx="1"/>
          </p:nvPr>
        </p:nvPicPr>
        <p:blipFill>
          <a:blip r:embed="rId2"/>
          <a:stretch>
            <a:fillRect/>
          </a:stretch>
        </p:blipFill>
        <p:spPr>
          <a:xfrm>
            <a:off x="75414" y="833421"/>
            <a:ext cx="12028602" cy="5936438"/>
          </a:xfrm>
        </p:spPr>
      </p:pic>
    </p:spTree>
    <p:extLst>
      <p:ext uri="{BB962C8B-B14F-4D97-AF65-F5344CB8AC3E}">
        <p14:creationId xmlns:p14="http://schemas.microsoft.com/office/powerpoint/2010/main" val="248484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1D5D-A80A-D00B-7CBC-765CD603404B}"/>
              </a:ext>
            </a:extLst>
          </p:cNvPr>
          <p:cNvSpPr>
            <a:spLocks noGrp="1"/>
          </p:cNvSpPr>
          <p:nvPr>
            <p:ph type="title"/>
          </p:nvPr>
        </p:nvSpPr>
        <p:spPr>
          <a:xfrm>
            <a:off x="919119" y="0"/>
            <a:ext cx="10353762" cy="970450"/>
          </a:xfrm>
        </p:spPr>
        <p:txBody>
          <a:bodyPr>
            <a:normAutofit/>
          </a:bodyPr>
          <a:lstStyle/>
          <a:p>
            <a:r>
              <a:rPr lang="en-IN" dirty="0">
                <a:latin typeface="Sylfaen" panose="010A0502050306030303" pitchFamily="18" charset="0"/>
              </a:rPr>
              <a:t>Data Cleaning &amp; ETL in Power Query</a:t>
            </a:r>
          </a:p>
        </p:txBody>
      </p:sp>
      <p:sp>
        <p:nvSpPr>
          <p:cNvPr id="4" name="Content Placeholder 3">
            <a:extLst>
              <a:ext uri="{FF2B5EF4-FFF2-40B4-BE49-F238E27FC236}">
                <a16:creationId xmlns:a16="http://schemas.microsoft.com/office/drawing/2014/main" id="{067514C3-6677-0DA4-0840-DCD9A27711A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7AF8DAA-605C-2498-8545-01147A248075}"/>
              </a:ext>
            </a:extLst>
          </p:cNvPr>
          <p:cNvPicPr>
            <a:picLocks noChangeAspect="1"/>
          </p:cNvPicPr>
          <p:nvPr/>
        </p:nvPicPr>
        <p:blipFill>
          <a:blip r:embed="rId2"/>
          <a:stretch>
            <a:fillRect/>
          </a:stretch>
        </p:blipFill>
        <p:spPr>
          <a:xfrm>
            <a:off x="103694" y="820132"/>
            <a:ext cx="11981469" cy="6037868"/>
          </a:xfrm>
          <a:prstGeom prst="rect">
            <a:avLst/>
          </a:prstGeom>
        </p:spPr>
      </p:pic>
    </p:spTree>
    <p:extLst>
      <p:ext uri="{BB962C8B-B14F-4D97-AF65-F5344CB8AC3E}">
        <p14:creationId xmlns:p14="http://schemas.microsoft.com/office/powerpoint/2010/main" val="242424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21D4-D22D-8733-CADD-84AFAFFC49A0}"/>
              </a:ext>
            </a:extLst>
          </p:cNvPr>
          <p:cNvSpPr>
            <a:spLocks noGrp="1"/>
          </p:cNvSpPr>
          <p:nvPr>
            <p:ph type="title"/>
          </p:nvPr>
        </p:nvSpPr>
        <p:spPr>
          <a:xfrm>
            <a:off x="678125" y="-87983"/>
            <a:ext cx="10353762" cy="970450"/>
          </a:xfrm>
        </p:spPr>
        <p:txBody>
          <a:bodyPr>
            <a:normAutofit/>
          </a:bodyPr>
          <a:lstStyle/>
          <a:p>
            <a:r>
              <a:rPr lang="en-IN" sz="4800" dirty="0">
                <a:latin typeface="Sylfaen" panose="010A0502050306030303" pitchFamily="18" charset="0"/>
              </a:rPr>
              <a:t>Data Modelling in Power Pivot</a:t>
            </a:r>
          </a:p>
        </p:txBody>
      </p:sp>
      <p:pic>
        <p:nvPicPr>
          <p:cNvPr id="5" name="Content Placeholder 4">
            <a:extLst>
              <a:ext uri="{FF2B5EF4-FFF2-40B4-BE49-F238E27FC236}">
                <a16:creationId xmlns:a16="http://schemas.microsoft.com/office/drawing/2014/main" id="{15A3E366-5192-5D74-A2FA-79234A37F9C9}"/>
              </a:ext>
            </a:extLst>
          </p:cNvPr>
          <p:cNvPicPr>
            <a:picLocks noGrp="1" noChangeAspect="1"/>
          </p:cNvPicPr>
          <p:nvPr>
            <p:ph idx="1"/>
          </p:nvPr>
        </p:nvPicPr>
        <p:blipFill>
          <a:blip r:embed="rId2"/>
          <a:stretch>
            <a:fillRect/>
          </a:stretch>
        </p:blipFill>
        <p:spPr>
          <a:xfrm>
            <a:off x="150828" y="723296"/>
            <a:ext cx="12041171" cy="6018819"/>
          </a:xfrm>
        </p:spPr>
      </p:pic>
    </p:spTree>
    <p:extLst>
      <p:ext uri="{BB962C8B-B14F-4D97-AF65-F5344CB8AC3E}">
        <p14:creationId xmlns:p14="http://schemas.microsoft.com/office/powerpoint/2010/main" val="1024423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824</TotalTime>
  <Words>1219</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Calisto MT</vt:lpstr>
      <vt:lpstr>Constantia</vt:lpstr>
      <vt:lpstr>Sylfaen</vt:lpstr>
      <vt:lpstr>Wingdings 2</vt:lpstr>
      <vt:lpstr>Slate</vt:lpstr>
      <vt:lpstr>Automated Dashboards for Data-Informed Decisions at AtliQ Hardware</vt:lpstr>
      <vt:lpstr>Problem Statement</vt:lpstr>
      <vt:lpstr>Business Objective</vt:lpstr>
      <vt:lpstr>Solution</vt:lpstr>
      <vt:lpstr>Data Analysis Using MySQL</vt:lpstr>
      <vt:lpstr>PowerPoint Presentation</vt:lpstr>
      <vt:lpstr>Data Cleaning &amp; ETL in Power Query</vt:lpstr>
      <vt:lpstr>Data Cleaning &amp; ETL in Power Query</vt:lpstr>
      <vt:lpstr>Data Modelling in Power Pivot</vt:lpstr>
      <vt:lpstr>Solution</vt:lpstr>
      <vt:lpstr>Solution</vt:lpstr>
      <vt:lpstr>Key Insights</vt:lpstr>
      <vt:lpstr>Dashboard 1: Key Insights Dashboard</vt:lpstr>
      <vt:lpstr>Profit Analysis</vt:lpstr>
      <vt:lpstr>Dashboard 2: Profit Analysis Dashboard</vt:lpstr>
      <vt:lpstr>Performance Insights</vt:lpstr>
      <vt:lpstr>Dashboard 3: Performance Insights Dashboard</vt:lpstr>
      <vt:lpstr>Insights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Bindu Chowdary</dc:creator>
  <cp:lastModifiedBy>Bindu Chowdary</cp:lastModifiedBy>
  <cp:revision>2</cp:revision>
  <dcterms:created xsi:type="dcterms:W3CDTF">2024-07-07T09:28:19Z</dcterms:created>
  <dcterms:modified xsi:type="dcterms:W3CDTF">2024-07-08T11:43:19Z</dcterms:modified>
</cp:coreProperties>
</file>