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3" r:id="rId2"/>
    <p:sldId id="258" r:id="rId3"/>
    <p:sldId id="259" r:id="rId4"/>
    <p:sldId id="260" r:id="rId5"/>
    <p:sldId id="261" r:id="rId6"/>
    <p:sldId id="284" r:id="rId7"/>
    <p:sldId id="263" r:id="rId8"/>
    <p:sldId id="264" r:id="rId9"/>
    <p:sldId id="287" r:id="rId10"/>
    <p:sldId id="266" r:id="rId11"/>
    <p:sldId id="267" r:id="rId12"/>
    <p:sldId id="269" r:id="rId13"/>
    <p:sldId id="286" r:id="rId14"/>
    <p:sldId id="270" r:id="rId15"/>
    <p:sldId id="273" r:id="rId16"/>
    <p:sldId id="274" r:id="rId17"/>
    <p:sldId id="277" r:id="rId18"/>
    <p:sldId id="276" r:id="rId19"/>
    <p:sldId id="278" r:id="rId20"/>
    <p:sldId id="279" r:id="rId21"/>
    <p:sldId id="280" r:id="rId22"/>
    <p:sldId id="281" r:id="rId23"/>
    <p:sldId id="282"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63" d="100"/>
          <a:sy n="63" d="100"/>
        </p:scale>
        <p:origin x="5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du H" userId="1191d7344fd82991" providerId="LiveId" clId="{E12F6E12-6FD7-4737-96A9-A6E846C1E079}"/>
    <pc:docChg chg="modSld">
      <pc:chgData name="Bindu H" userId="1191d7344fd82991" providerId="LiveId" clId="{E12F6E12-6FD7-4737-96A9-A6E846C1E079}" dt="2025-05-28T00:41:22.759" v="108" actId="20577"/>
      <pc:docMkLst>
        <pc:docMk/>
      </pc:docMkLst>
      <pc:sldChg chg="modSp mod">
        <pc:chgData name="Bindu H" userId="1191d7344fd82991" providerId="LiveId" clId="{E12F6E12-6FD7-4737-96A9-A6E846C1E079}" dt="2025-05-28T00:41:22.759" v="108" actId="20577"/>
        <pc:sldMkLst>
          <pc:docMk/>
          <pc:sldMk cId="0" sldId="283"/>
        </pc:sldMkLst>
        <pc:spChg chg="mod">
          <ac:chgData name="Bindu H" userId="1191d7344fd82991" providerId="LiveId" clId="{E12F6E12-6FD7-4737-96A9-A6E846C1E079}" dt="2025-05-28T00:40:47.511" v="65" actId="1076"/>
          <ac:spMkLst>
            <pc:docMk/>
            <pc:sldMk cId="0" sldId="283"/>
            <ac:spMk id="5" creationId="{00000000-0000-0000-0000-000000000000}"/>
          </ac:spMkLst>
        </pc:spChg>
        <pc:spChg chg="mod">
          <ac:chgData name="Bindu H" userId="1191d7344fd82991" providerId="LiveId" clId="{E12F6E12-6FD7-4737-96A9-A6E846C1E079}" dt="2025-05-28T00:41:22.759" v="108" actId="20577"/>
          <ac:spMkLst>
            <pc:docMk/>
            <pc:sldMk cId="0" sldId="283"/>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0DA26-F8F2-4A6A-BD5E-594EE9D98A8D}"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0DA26-F8F2-4A6A-BD5E-594EE9D98A8D}"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0DA26-F8F2-4A6A-BD5E-594EE9D98A8D}"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0DA26-F8F2-4A6A-BD5E-594EE9D98A8D}"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B0DA26-F8F2-4A6A-BD5E-594EE9D98A8D}"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0DA26-F8F2-4A6A-BD5E-594EE9D98A8D}"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0DA26-F8F2-4A6A-BD5E-594EE9D98A8D}"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0DA26-F8F2-4A6A-BD5E-594EE9D98A8D}"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0DA26-F8F2-4A6A-BD5E-594EE9D98A8D}"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0DA26-F8F2-4A6A-BD5E-594EE9D98A8D}"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0DA26-F8F2-4A6A-BD5E-594EE9D98A8D}"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2073D-CBC7-4A2F-8913-E1D88385D5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0DA26-F8F2-4A6A-BD5E-594EE9D98A8D}" type="datetimeFigureOut">
              <a:rPr lang="en-IN" smtClean="0"/>
              <a:t>28-05-2025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2073D-CBC7-4A2F-8913-E1D88385D5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96" y="320050"/>
            <a:ext cx="1398972" cy="1339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08779" y="0"/>
            <a:ext cx="6849122" cy="1833002"/>
          </a:xfrm>
          <a:prstGeom prst="rect">
            <a:avLst/>
          </a:prstGeom>
          <a:noFill/>
        </p:spPr>
        <p:txBody>
          <a:bodyPr wrap="square">
            <a:spAutoFit/>
          </a:bodyPr>
          <a:lstStyle/>
          <a:p>
            <a:pPr marL="0" marR="0" algn="ctr">
              <a:lnSpc>
                <a:spcPct val="150000"/>
              </a:lnSpc>
              <a:spcBef>
                <a:spcPts val="0"/>
              </a:spcBef>
              <a:spcAft>
                <a:spcPts val="800"/>
              </a:spcAft>
            </a:pPr>
            <a:r>
              <a:rPr lang="en-US" sz="1400" dirty="0">
                <a:solidFill>
                  <a:srgbClr val="97079A"/>
                </a:solidFill>
                <a:effectLst/>
                <a:latin typeface="Times New Roman" panose="02020603050405020304" pitchFamily="18" charset="0"/>
                <a:ea typeface="Calibri" panose="020F0502020204030204" pitchFamily="34" charset="0"/>
                <a:cs typeface="Times New Roman" panose="02020603050405020304" pitchFamily="18" charset="0"/>
              </a:rPr>
              <a:t>GOVERNMENT OF KARNATAKA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400" dirty="0">
                <a:solidFill>
                  <a:srgbClr val="97079A"/>
                </a:solidFill>
                <a:effectLst/>
                <a:latin typeface="Times New Roman" panose="02020603050405020304" pitchFamily="18" charset="0"/>
                <a:ea typeface="Calibri" panose="020F0502020204030204" pitchFamily="34" charset="0"/>
                <a:cs typeface="Times New Roman" panose="02020603050405020304" pitchFamily="18" charset="0"/>
              </a:rPr>
              <a:t>DEPARTMENT OF TECHNICAL EDUCATION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GOVERNMENT ENGINEERING COLLEGE, TALAKAL-583238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Image1"/>
          <p:cNvPicPr/>
          <p:nvPr/>
        </p:nvPicPr>
        <p:blipFill>
          <a:blip r:embed="rId3" cstate="print"/>
          <a:srcRect/>
          <a:stretch>
            <a:fillRect/>
          </a:stretch>
        </p:blipFill>
        <p:spPr>
          <a:xfrm>
            <a:off x="10049523" y="87772"/>
            <a:ext cx="1464460" cy="1471930"/>
          </a:xfrm>
          <a:prstGeom prst="rect">
            <a:avLst/>
          </a:prstGeom>
        </p:spPr>
      </p:pic>
      <p:sp>
        <p:nvSpPr>
          <p:cNvPr id="5" name="TextBox 4"/>
          <p:cNvSpPr txBox="1"/>
          <p:nvPr/>
        </p:nvSpPr>
        <p:spPr>
          <a:xfrm>
            <a:off x="1903705" y="1919188"/>
            <a:ext cx="7854488" cy="1015663"/>
          </a:xfrm>
          <a:prstGeom prst="rect">
            <a:avLst/>
          </a:prstGeom>
          <a:noFill/>
        </p:spPr>
        <p:txBody>
          <a:bodyPr wrap="square" rtlCol="0">
            <a:spAutoFit/>
          </a:bodyPr>
          <a:lstStyle/>
          <a:p>
            <a:pPr algn="ctr"/>
            <a:r>
              <a:rPr lang="en-US" sz="2000" dirty="0">
                <a:solidFill>
                  <a:srgbClr val="7030A0"/>
                </a:solidFill>
                <a:latin typeface="Times New Roman" panose="02020603050405020304" pitchFamily="18" charset="0"/>
                <a:cs typeface="Times New Roman" panose="02020603050405020304" pitchFamily="18" charset="0"/>
              </a:rPr>
              <a:t>MAJOR PROJECT PHASE-1 </a:t>
            </a:r>
          </a:p>
          <a:p>
            <a:pPr algn="ctr"/>
            <a:r>
              <a:rPr lang="en-US" sz="2000" dirty="0">
                <a:solidFill>
                  <a:srgbClr val="7030A0"/>
                </a:solidFill>
                <a:latin typeface="Times New Roman" panose="02020603050405020304" pitchFamily="18" charset="0"/>
                <a:cs typeface="Times New Roman" panose="02020603050405020304" pitchFamily="18" charset="0"/>
              </a:rPr>
              <a:t>ON</a:t>
            </a:r>
          </a:p>
          <a:p>
            <a:pPr algn="ctr"/>
            <a:endParaRPr lang="en-IN" sz="2000" dirty="0">
              <a:solidFill>
                <a:srgbClr val="7030A0"/>
              </a:solidFill>
              <a:latin typeface="Times New Roman" panose="02020603050405020304" pitchFamily="18" charset="0"/>
              <a:cs typeface="Times New Roman" panose="02020603050405020304" pitchFamily="18" charset="0"/>
            </a:endParaRPr>
          </a:p>
        </p:txBody>
      </p:sp>
      <p:sp>
        <p:nvSpPr>
          <p:cNvPr id="6" name="TextBox 5"/>
          <p:cNvSpPr txBox="1"/>
          <p:nvPr/>
        </p:nvSpPr>
        <p:spPr>
          <a:xfrm flipH="1">
            <a:off x="1528236" y="2666546"/>
            <a:ext cx="9135527" cy="461665"/>
          </a:xfrm>
          <a:prstGeom prst="rect">
            <a:avLst/>
          </a:prstGeom>
          <a:noFill/>
        </p:spPr>
        <p:txBody>
          <a:bodyPr wrap="squar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“SMART STREET LIGHT SYSTEM”</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991192" y="4135039"/>
            <a:ext cx="4933418" cy="166199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Presented by:</a:t>
            </a:r>
            <a:endParaRPr lang="en-US" sz="28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BINDU HALLI                                      (2LG22CS008)</a:t>
            </a:r>
          </a:p>
          <a:p>
            <a:r>
              <a:rPr lang="en-US" sz="1600" b="1" dirty="0">
                <a:latin typeface="Times New Roman" panose="02020603050405020304" pitchFamily="18" charset="0"/>
                <a:cs typeface="Times New Roman" panose="02020603050405020304" pitchFamily="18" charset="0"/>
              </a:rPr>
              <a:t>MEGHANA                                            (2LG22CS020)</a:t>
            </a:r>
          </a:p>
          <a:p>
            <a:r>
              <a:rPr lang="en-US" sz="1600" b="1" dirty="0">
                <a:latin typeface="Times New Roman" panose="02020603050405020304" pitchFamily="18" charset="0"/>
                <a:cs typeface="Times New Roman" panose="02020603050405020304" pitchFamily="18" charset="0"/>
              </a:rPr>
              <a:t>SAHANA DAVANAGERI                     (2LG22CS035)</a:t>
            </a:r>
          </a:p>
          <a:p>
            <a:r>
              <a:rPr lang="en-US" sz="1600" b="1" dirty="0">
                <a:latin typeface="Times New Roman" panose="02020603050405020304" pitchFamily="18" charset="0"/>
                <a:cs typeface="Times New Roman" panose="02020603050405020304" pitchFamily="18" charset="0"/>
              </a:rPr>
              <a:t>SINCHANA H                                        (2LG22CS046)  </a:t>
            </a:r>
            <a:endParaRPr lang="en-IN" sz="16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88146" y="4576637"/>
            <a:ext cx="6094520" cy="1015663"/>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Under the guidance of:</a:t>
            </a:r>
          </a:p>
          <a:p>
            <a:r>
              <a:rPr lang="en-US" sz="2000" b="1" dirty="0">
                <a:latin typeface="Times New Roman" panose="02020603050405020304" pitchFamily="18" charset="0"/>
                <a:cs typeface="Times New Roman" panose="02020603050405020304" pitchFamily="18" charset="0"/>
              </a:rPr>
              <a:t>Prof. SWATI RUDRAPPA CHAVADI</a:t>
            </a: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3600" u="sng" dirty="0">
                <a:latin typeface="Times New Roman" panose="02020603050405020304" pitchFamily="18" charset="0"/>
                <a:cs typeface="Times New Roman" panose="02020603050405020304" pitchFamily="18" charset="0"/>
              </a:rPr>
              <a:t>Analysis</a:t>
            </a:r>
            <a:endParaRPr lang="en-IN" sz="3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Kidney Image: </a:t>
            </a:r>
            <a:r>
              <a:rPr lang="en-US" sz="1800" dirty="0">
                <a:latin typeface="Times New Roman" panose="02020603050405020304" pitchFamily="18" charset="0"/>
                <a:cs typeface="Times New Roman" panose="02020603050405020304" pitchFamily="18" charset="0"/>
              </a:rPr>
              <a:t>The process begins with an image of a kidney.</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Image Pre-processing: </a:t>
            </a:r>
            <a:r>
              <a:rPr lang="en-US" sz="1800" dirty="0">
                <a:latin typeface="Times New Roman" panose="02020603050405020304" pitchFamily="18" charset="0"/>
                <a:cs typeface="Times New Roman" panose="02020603050405020304" pitchFamily="18" charset="0"/>
              </a:rPr>
              <a:t>The image undergoes pre-processing to enhance its quality and prepare it for further analysis.</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Image Segmentation: </a:t>
            </a:r>
            <a:r>
              <a:rPr lang="en-US" sz="1800" dirty="0">
                <a:latin typeface="Times New Roman" panose="02020603050405020304" pitchFamily="18" charset="0"/>
                <a:cs typeface="Times New Roman" panose="02020603050405020304" pitchFamily="18" charset="0"/>
              </a:rPr>
              <a:t>The pre-processed image is then segmented to isolate the regions of interest, potentially containing stones.</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Wavelet Processing: </a:t>
            </a:r>
            <a:r>
              <a:rPr lang="en-US" sz="1800" dirty="0">
                <a:latin typeface="Times New Roman" panose="02020603050405020304" pitchFamily="18" charset="0"/>
                <a:cs typeface="Times New Roman" panose="02020603050405020304" pitchFamily="18" charset="0"/>
              </a:rPr>
              <a:t>Wavelet processing is applied to extract relevant features from the segmented image.</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SVM Classification: </a:t>
            </a:r>
            <a:r>
              <a:rPr lang="en-US" sz="1800" dirty="0">
                <a:latin typeface="Times New Roman" panose="02020603050405020304" pitchFamily="18" charset="0"/>
                <a:cs typeface="Times New Roman" panose="02020603050405020304" pitchFamily="18" charset="0"/>
              </a:rPr>
              <a:t>Support Vector Machine (SVM) classification is used to classify the extracted features and identify the presence of stones.</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Identified Stone: </a:t>
            </a:r>
            <a:r>
              <a:rPr lang="en-US" sz="1800" dirty="0">
                <a:latin typeface="Times New Roman" panose="02020603050405020304" pitchFamily="18" charset="0"/>
                <a:cs typeface="Times New Roman" panose="02020603050405020304" pitchFamily="18" charset="0"/>
              </a:rPr>
              <a:t>The final output of the process is the identification of stones, if present, in the image.</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buNone/>
            </a:pP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72" y="271463"/>
            <a:ext cx="10515600" cy="800100"/>
          </a:xfrm>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SYSTEM IMPLEMENTATION</a:t>
            </a:r>
          </a:p>
        </p:txBody>
      </p:sp>
      <p:sp>
        <p:nvSpPr>
          <p:cNvPr id="3" name="Content Placeholder 2"/>
          <p:cNvSpPr>
            <a:spLocks noGrp="1"/>
          </p:cNvSpPr>
          <p:nvPr>
            <p:ph idx="1"/>
          </p:nvPr>
        </p:nvSpPr>
        <p:spPr>
          <a:xfrm>
            <a:off x="0" y="1071880"/>
            <a:ext cx="12192635" cy="5785485"/>
          </a:xfrm>
        </p:spPr>
        <p:txBody>
          <a:bodyPr/>
          <a:lstStyle/>
          <a:p>
            <a:pPr marL="0" indent="0" algn="just">
              <a:lnSpc>
                <a:spcPct val="150000"/>
              </a:lnSpc>
              <a:buNone/>
            </a:pPr>
            <a:r>
              <a:rPr lang="en-IN" sz="3600" u="sng" dirty="0">
                <a:latin typeface="Times New Roman" panose="02020603050405020304" pitchFamily="18" charset="0"/>
                <a:cs typeface="Times New Roman" panose="02020603050405020304" pitchFamily="18" charset="0"/>
              </a:rPr>
              <a:t>Programming Language Selection</a:t>
            </a:r>
            <a:endParaRPr lang="en-IN" dirty="0"/>
          </a:p>
          <a:p>
            <a:pPr marL="0" indent="0" algn="just">
              <a:lnSpc>
                <a:spcPct val="150000"/>
              </a:lnSpc>
              <a:buNone/>
            </a:pPr>
            <a:r>
              <a:rPr lang="en-IN" u="sng" dirty="0">
                <a:latin typeface="Times New Roman" panose="02020603050405020304" pitchFamily="18" charset="0"/>
                <a:cs typeface="Times New Roman" panose="02020603050405020304" pitchFamily="18" charset="0"/>
              </a:rPr>
              <a:t>C++ Language</a:t>
            </a:r>
            <a:endParaRPr lang="en-IN" dirty="0"/>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 is a high-level, general-purpose programming language.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This language provides a straightforward, consistent and powerful interface for programming systems.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is widely used for developing system software, application software and embedded systems.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 is used to fast execution and efficient memory usage.</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It offers flexibility to design software at various levels(from hardware interaction to user application).</a:t>
            </a:r>
          </a:p>
          <a:p>
            <a:pPr marL="0" indent="0" algn="just">
              <a:lnSpc>
                <a:spcPct val="150000"/>
              </a:lnSpc>
              <a:buFont typeface="Wingdings" panose="05000000000000000000" pitchFamily="2" charset="2"/>
              <a:buNone/>
            </a:pP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504" y="109991"/>
            <a:ext cx="10515600" cy="1325563"/>
          </a:xfrm>
        </p:spPr>
        <p:txBody>
          <a:bodyPr/>
          <a:lstStyle/>
          <a:p>
            <a:pPr>
              <a:lnSpc>
                <a:spcPct val="150000"/>
              </a:lnSpc>
            </a:pPr>
            <a:r>
              <a:rPr lang="en-IN" u="sng" dirty="0">
                <a:latin typeface="Times New Roman" panose="02020603050405020304" pitchFamily="18" charset="0"/>
                <a:cs typeface="Times New Roman" panose="02020603050405020304" pitchFamily="18" charset="0"/>
              </a:rPr>
              <a:t>MATLAB SOFTWARE</a:t>
            </a:r>
          </a:p>
        </p:txBody>
      </p:sp>
      <p:sp>
        <p:nvSpPr>
          <p:cNvPr id="3" name="Content Placeholder 2"/>
          <p:cNvSpPr>
            <a:spLocks noGrp="1"/>
          </p:cNvSpPr>
          <p:nvPr>
            <p:ph idx="1"/>
          </p:nvPr>
        </p:nvSpPr>
        <p:spPr>
          <a:xfrm>
            <a:off x="523875" y="1539875"/>
            <a:ext cx="10515600" cy="4351338"/>
          </a:xfrm>
        </p:spPr>
        <p:txBody>
          <a:bodyPr>
            <a:normAutofit fontScale="85000" lnSpcReduction="20000"/>
          </a:bodyPr>
          <a:lstStyle/>
          <a:p>
            <a:pPr marL="474345" marR="360045" indent="-342900" algn="just" hangingPunct="0">
              <a:lnSpc>
                <a:spcPct val="170000"/>
              </a:lnSpc>
              <a:spcBef>
                <a:spcPts val="0"/>
              </a:spcBef>
              <a:spcAft>
                <a:spcPts val="0"/>
              </a:spcAft>
              <a:buFont typeface="Wingdings" panose="05000000000000000000" pitchFamily="2" charset="2"/>
              <a:buChar char="Ø"/>
            </a:pP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Load the CT scan or ultrasound image of the kidney into MATLAB.</a:t>
            </a:r>
          </a:p>
          <a:p>
            <a:pPr marL="474345" marR="360045" indent="-342900" algn="just" hangingPunct="0">
              <a:lnSpc>
                <a:spcPct val="170000"/>
              </a:lnSpc>
              <a:spcBef>
                <a:spcPts val="0"/>
              </a:spcBef>
              <a:buFont typeface="Wingdings" panose="05000000000000000000" pitchFamily="2" charset="2"/>
              <a:buChar char="Ø"/>
            </a:pP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Image Preprocessing:    </a:t>
            </a:r>
          </a:p>
          <a:p>
            <a:pPr marL="131445" marR="360045" indent="0" algn="just" hangingPunct="0">
              <a:lnSpc>
                <a:spcPct val="170000"/>
              </a:lnSpc>
              <a:spcBef>
                <a:spcPts val="0"/>
              </a:spcBef>
              <a:spcAft>
                <a:spcPts val="0"/>
              </a:spcAft>
              <a:buNone/>
            </a:pPr>
            <a:r>
              <a:rPr lang="en-US" sz="23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Convert the image to grayscale.</a:t>
            </a:r>
          </a:p>
          <a:p>
            <a:pPr marL="131445" marR="360045" indent="0" algn="just" hangingPunct="0">
              <a:lnSpc>
                <a:spcPct val="170000"/>
              </a:lnSpc>
              <a:spcBef>
                <a:spcPts val="0"/>
              </a:spcBef>
              <a:spcAft>
                <a:spcPts val="0"/>
              </a:spcAft>
              <a:buNone/>
            </a:pP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 Apply filtering to remove noise.</a:t>
            </a:r>
          </a:p>
          <a:p>
            <a:pPr marL="131445" marR="360045" indent="0" algn="just" hangingPunct="0">
              <a:lnSpc>
                <a:spcPct val="170000"/>
              </a:lnSpc>
              <a:spcBef>
                <a:spcPts val="0"/>
              </a:spcBef>
              <a:spcAft>
                <a:spcPts val="0"/>
              </a:spcAft>
              <a:buNone/>
            </a:pPr>
            <a:r>
              <a:rPr lang="en-US" sz="23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Normalize the image: normalized image. </a:t>
            </a:r>
          </a:p>
          <a:p>
            <a:pPr marL="474345" marR="360045" indent="-342900" algn="just" hangingPunct="0">
              <a:lnSpc>
                <a:spcPct val="170000"/>
              </a:lnSpc>
              <a:spcBef>
                <a:spcPts val="0"/>
              </a:spcBef>
              <a:spcAft>
                <a:spcPts val="0"/>
              </a:spcAft>
              <a:buFont typeface="Wingdings" panose="05000000000000000000" pitchFamily="2" charset="2"/>
              <a:buChar char="Ø"/>
            </a:pP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Segmentation:   </a:t>
            </a:r>
          </a:p>
          <a:p>
            <a:pPr marL="131445" marR="360045" indent="0" algn="just" hangingPunct="0">
              <a:lnSpc>
                <a:spcPct val="170000"/>
              </a:lnSpc>
              <a:spcBef>
                <a:spcPts val="0"/>
              </a:spcBef>
              <a:spcAft>
                <a:spcPts val="0"/>
              </a:spcAft>
              <a:buNone/>
            </a:pPr>
            <a:r>
              <a:rPr lang="en-US" sz="23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 Use thresholding to separate the kidney from the background.</a:t>
            </a:r>
          </a:p>
          <a:p>
            <a:pPr marL="131445" marR="360045" indent="0" algn="just" hangingPunct="0">
              <a:lnSpc>
                <a:spcPct val="170000"/>
              </a:lnSpc>
              <a:spcBef>
                <a:spcPts val="0"/>
              </a:spcBef>
              <a:spcAft>
                <a:spcPts val="0"/>
              </a:spcAft>
              <a:buNone/>
            </a:pPr>
            <a:r>
              <a:rPr lang="en-US" sz="23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kern="1400" dirty="0">
                <a:effectLst/>
                <a:latin typeface="Times New Roman" panose="02020603050405020304" pitchFamily="18" charset="0"/>
                <a:ea typeface="Times New Roman" panose="02020603050405020304" pitchFamily="18" charset="0"/>
                <a:cs typeface="Times New Roman" panose="02020603050405020304" pitchFamily="18" charset="0"/>
              </a:rPr>
              <a:t> - Apply morphological operations to remove small objects and fill holes.</a:t>
            </a:r>
            <a:endParaRPr lang="en-US" sz="2600"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1445" marR="360045" indent="0" algn="just" hangingPunct="0">
              <a:lnSpc>
                <a:spcPct val="170000"/>
              </a:lnSpc>
              <a:spcBef>
                <a:spcPts val="0"/>
              </a:spcBef>
              <a:spcAft>
                <a:spcPts val="0"/>
              </a:spcAft>
              <a:buNone/>
            </a:pPr>
            <a:r>
              <a:rPr lang="en-US" sz="26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600" kern="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820"/>
            <a:ext cx="10515600" cy="5561143"/>
          </a:xfrm>
        </p:spPr>
        <p:txBody>
          <a:bodyPr>
            <a:normAutofit/>
          </a:bodyPr>
          <a:lstStyle/>
          <a:p>
            <a:pPr marL="417195" marR="360045" indent="-285750" algn="just" hangingPunct="0">
              <a:lnSpc>
                <a:spcPct val="150000"/>
              </a:lnSpc>
              <a:spcBef>
                <a:spcPts val="0"/>
              </a:spcBef>
              <a:spcAft>
                <a:spcPts val="0"/>
              </a:spcAft>
              <a:buFont typeface="Wingdings" panose="05000000000000000000" pitchFamily="2" charset="2"/>
              <a:buChar char="Ø"/>
            </a:pP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a:t>
            </a:r>
          </a:p>
          <a:p>
            <a:pPr marL="131445" marR="360045" indent="0" algn="just" hangingPunct="0">
              <a:lnSpc>
                <a:spcPct val="150000"/>
              </a:lnSpc>
              <a:spcBef>
                <a:spcPts val="0"/>
              </a:spcBef>
              <a:spcAft>
                <a:spcPts val="0"/>
              </a:spcAft>
              <a:buNone/>
            </a:pPr>
            <a:r>
              <a:rPr lang="en-US" sz="18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 Calculate the area and perimeter of the kidney.</a:t>
            </a:r>
          </a:p>
          <a:p>
            <a:pPr marL="131445" marR="360045" indent="0" algn="just" hangingPunct="0">
              <a:lnSpc>
                <a:spcPct val="150000"/>
              </a:lnSpc>
              <a:spcBef>
                <a:spcPts val="0"/>
              </a:spcBef>
              <a:spcAft>
                <a:spcPts val="0"/>
              </a:spcAft>
              <a:buNone/>
            </a:pP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 Extract texture features using Gray-Level Co-occurrence Matrices (GLCM).</a:t>
            </a:r>
          </a:p>
          <a:p>
            <a:pPr marL="417195" marR="360045" indent="-285750" algn="just" hangingPunct="0">
              <a:lnSpc>
                <a:spcPct val="150000"/>
              </a:lnSpc>
              <a:spcBef>
                <a:spcPts val="0"/>
              </a:spcBef>
              <a:spcAft>
                <a:spcPts val="0"/>
              </a:spcAft>
              <a:buFont typeface="Wingdings" panose="05000000000000000000" pitchFamily="2" charset="2"/>
              <a:buChar char="Ø"/>
            </a:pP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Stone Detection:    </a:t>
            </a:r>
          </a:p>
          <a:p>
            <a:pPr marL="131445" marR="360045" indent="0" algn="just" hangingPunct="0">
              <a:lnSpc>
                <a:spcPct val="150000"/>
              </a:lnSpc>
              <a:spcBef>
                <a:spcPts val="0"/>
              </a:spcBef>
              <a:spcAft>
                <a:spcPts val="0"/>
              </a:spcAft>
              <a:buNone/>
            </a:pPr>
            <a:r>
              <a:rPr lang="en-US" sz="18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Apply a threshold to the GLCM features to detect stones.</a:t>
            </a:r>
          </a:p>
          <a:p>
            <a:pPr marL="131445" marR="360045" indent="0" algn="just" hangingPunct="0">
              <a:lnSpc>
                <a:spcPct val="150000"/>
              </a:lnSpc>
              <a:spcBef>
                <a:spcPts val="0"/>
              </a:spcBef>
              <a:spcAft>
                <a:spcPts val="0"/>
              </a:spcAft>
              <a:buNone/>
            </a:pP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 Label the detected stones.</a:t>
            </a:r>
          </a:p>
          <a:p>
            <a:pPr marL="417195" marR="360045" indent="-285750" algn="just" hangingPunct="0">
              <a:lnSpc>
                <a:spcPct val="150000"/>
              </a:lnSpc>
              <a:spcBef>
                <a:spcPts val="0"/>
              </a:spcBef>
              <a:spcAft>
                <a:spcPts val="0"/>
              </a:spcAft>
              <a:buFont typeface="Wingdings" panose="05000000000000000000" pitchFamily="2" charset="2"/>
              <a:buChar char="Ø"/>
            </a:pP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Display Results:   </a:t>
            </a:r>
          </a:p>
          <a:p>
            <a:pPr marL="131445" marR="360045" indent="0" algn="just" hangingPunct="0">
              <a:lnSpc>
                <a:spcPct val="150000"/>
              </a:lnSpc>
              <a:spcBef>
                <a:spcPts val="0"/>
              </a:spcBef>
              <a:spcAft>
                <a:spcPts val="0"/>
              </a:spcAft>
              <a:buNone/>
            </a:pPr>
            <a:r>
              <a:rPr lang="en-US" sz="1800"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 Display the original image with the detected stones marked.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u="sng" dirty="0">
                <a:latin typeface="Times New Roman" panose="02020603050405020304" pitchFamily="18" charset="0"/>
                <a:cs typeface="Times New Roman" panose="02020603050405020304" pitchFamily="18" charset="0"/>
              </a:rPr>
            </a:br>
            <a:r>
              <a:rPr lang="en-IN" u="sng" dirty="0">
                <a:latin typeface="Times New Roman" panose="02020603050405020304" pitchFamily="18" charset="0"/>
                <a:cs typeface="Times New Roman" panose="02020603050405020304" pitchFamily="18" charset="0"/>
              </a:rPr>
              <a:t>OpenCV</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OpenCV (Open Source Computer Vision Library) is one of the most widely used libraries in computer programming.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OpenCV-Python is not only running, because the background has a code written in C++, but it is also easy to extract and distribute (due to Python folding in the front).</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makes it a good decision to make computer vision programs more robust response to a specific type of event.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299" y="-114300"/>
            <a:ext cx="10959466" cy="1815882"/>
          </a:xfrm>
          <a:prstGeom prst="rect">
            <a:avLst/>
          </a:prstGeom>
          <a:noFill/>
        </p:spPr>
        <p:txBody>
          <a:bodyPr wrap="square">
            <a:spAutoFit/>
          </a:bodyPr>
          <a:lstStyle/>
          <a:p>
            <a:r>
              <a:rPr lang="en-IN" sz="4400" dirty="0">
                <a:solidFill>
                  <a:srgbClr val="000000"/>
                </a:solidFill>
                <a:latin typeface="Times New Roman" panose="02020603050405020304" pitchFamily="18" charset="0"/>
                <a:cs typeface="Times New Roman" panose="02020603050405020304" pitchFamily="18" charset="0"/>
              </a:rPr>
              <a:t>                           </a:t>
            </a:r>
            <a:r>
              <a:rPr lang="en-IN" sz="4400" u="sng" dirty="0">
                <a:solidFill>
                  <a:srgbClr val="000000"/>
                </a:solidFill>
                <a:latin typeface="Times New Roman" panose="02020603050405020304" pitchFamily="18" charset="0"/>
                <a:cs typeface="Times New Roman" panose="02020603050405020304" pitchFamily="18" charset="0"/>
              </a:rPr>
              <a:t>RESULTS</a:t>
            </a:r>
          </a:p>
          <a:p>
            <a:r>
              <a:rPr lang="en-IN" sz="2400" dirty="0">
                <a:solidFill>
                  <a:srgbClr val="000000"/>
                </a:solidFill>
                <a:latin typeface="Times New Roman" panose="02020603050405020304" pitchFamily="18" charset="0"/>
                <a:cs typeface="Times New Roman" panose="02020603050405020304" pitchFamily="18" charset="0"/>
              </a:rPr>
              <a:t>       KIDNEY WITH STONE</a:t>
            </a:r>
            <a:endParaRPr lang="en-IN" b="0" i="0" strike="noStrike" baseline="0" dirty="0">
              <a:solidFill>
                <a:srgbClr val="000000"/>
              </a:solidFill>
              <a:latin typeface="Times New Roman" panose="02020603050405020304" pitchFamily="18" charset="0"/>
              <a:cs typeface="Times New Roman" panose="02020603050405020304" pitchFamily="18" charset="0"/>
            </a:endParaRPr>
          </a:p>
          <a:p>
            <a:r>
              <a:rPr lang="en-IN" sz="4400" b="0" i="0" strike="noStrike" baseline="0" dirty="0">
                <a:solidFill>
                  <a:srgbClr val="000000"/>
                </a:solidFill>
                <a:latin typeface="Times New Roman" panose="02020603050405020304" pitchFamily="18" charset="0"/>
                <a:cs typeface="Times New Roman" panose="02020603050405020304" pitchFamily="18" charset="0"/>
              </a:rPr>
              <a:t> </a:t>
            </a:r>
            <a:endParaRPr lang="en-IN" sz="4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729037" y="6215063"/>
            <a:ext cx="5797349"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Fig</a:t>
            </a:r>
            <a:r>
              <a:rPr lang="en-US" sz="2400" b="0" i="0" u="none" strike="noStrike" dirty="0">
                <a:solidFill>
                  <a:srgbClr val="000000"/>
                </a:solidFill>
                <a:latin typeface="Times New Roman" panose="02020603050405020304" pitchFamily="18" charset="0"/>
              </a:rPr>
              <a:t> 3</a:t>
            </a:r>
            <a:r>
              <a:rPr lang="en-US" sz="2400" b="0" i="0" u="none" strike="noStrike" baseline="0" dirty="0">
                <a:solidFill>
                  <a:srgbClr val="000000"/>
                </a:solidFill>
                <a:latin typeface="Times New Roman" panose="02020603050405020304" pitchFamily="18" charset="0"/>
              </a:rPr>
              <a:t>:Starting</a:t>
            </a:r>
            <a:r>
              <a:rPr lang="en-US" sz="2400" b="0" i="0" u="none" strike="noStrike" dirty="0">
                <a:solidFill>
                  <a:srgbClr val="000000"/>
                </a:solidFill>
                <a:latin typeface="Times New Roman" panose="02020603050405020304" pitchFamily="18" charset="0"/>
              </a:rPr>
              <a:t> Stage of Kidney</a:t>
            </a:r>
            <a:r>
              <a:rPr lang="en-US" sz="2400" b="0" i="0" u="none" strike="noStrike" baseline="0" dirty="0">
                <a:solidFill>
                  <a:srgbClr val="000000"/>
                </a:solidFill>
                <a:latin typeface="Times New Roman" panose="02020603050405020304" pitchFamily="18" charset="0"/>
              </a:rPr>
              <a:t>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5" y="985837"/>
            <a:ext cx="10533369" cy="52292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095" y="209848"/>
            <a:ext cx="9858373" cy="461665"/>
          </a:xfrm>
          <a:prstGeom prst="rect">
            <a:avLst/>
          </a:prstGeom>
          <a:noFill/>
        </p:spPr>
        <p:txBody>
          <a:bodyPr wrap="square">
            <a:spAutoFit/>
          </a:bodyPr>
          <a:lstStyle/>
          <a:p>
            <a:r>
              <a:rPr lang="en-IN" sz="2400" dirty="0">
                <a:solidFill>
                  <a:srgbClr val="000000"/>
                </a:solidFill>
                <a:latin typeface="Times New Roman" panose="02020603050405020304" pitchFamily="18" charset="0"/>
              </a:rPr>
              <a:t>         SEGMENTATION OF KIDNEY STONE</a:t>
            </a:r>
            <a:endParaRPr lang="en-IN" sz="2400" dirty="0"/>
          </a:p>
        </p:txBody>
      </p:sp>
      <p:sp>
        <p:nvSpPr>
          <p:cNvPr id="9" name="TextBox 8"/>
          <p:cNvSpPr txBox="1"/>
          <p:nvPr/>
        </p:nvSpPr>
        <p:spPr>
          <a:xfrm>
            <a:off x="3574474" y="6373390"/>
            <a:ext cx="7146524" cy="461665"/>
          </a:xfrm>
          <a:prstGeom prst="rect">
            <a:avLst/>
          </a:prstGeom>
          <a:noFill/>
        </p:spPr>
        <p:txBody>
          <a:bodyPr wrap="square">
            <a:spAutoFit/>
          </a:bodyPr>
          <a:lstStyle/>
          <a:p>
            <a:r>
              <a:rPr lang="en-US" sz="2400" dirty="0">
                <a:solidFill>
                  <a:srgbClr val="000000"/>
                </a:solidFill>
                <a:latin typeface="Times New Roman" panose="02020603050405020304" pitchFamily="18" charset="0"/>
              </a:rPr>
              <a:t>Fig 4:Scanning of Kidney Stone</a:t>
            </a:r>
            <a:r>
              <a:rPr lang="en-US" sz="2400" b="0" i="0" u="none" strike="noStrike" baseline="0" dirty="0">
                <a:solidFill>
                  <a:srgbClr val="000000"/>
                </a:solidFill>
                <a:latin typeface="Times New Roman" panose="02020603050405020304" pitchFamily="18" charset="0"/>
              </a:rPr>
              <a:t> </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7" y="737118"/>
            <a:ext cx="9993086" cy="55613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 y="214681"/>
            <a:ext cx="11515725" cy="461665"/>
          </a:xfrm>
          <a:prstGeom prst="rect">
            <a:avLst/>
          </a:prstGeom>
          <a:noFill/>
        </p:spPr>
        <p:txBody>
          <a:bodyPr wrap="square">
            <a:spAutoFit/>
          </a:bodyPr>
          <a:lstStyle/>
          <a:p>
            <a:r>
              <a:rPr lang="en-IN" sz="2400" i="0" strike="noStrike" baseline="0" dirty="0">
                <a:solidFill>
                  <a:srgbClr val="000000"/>
                </a:solidFill>
                <a:latin typeface="Times New Roman" panose="02020603050405020304" pitchFamily="18" charset="0"/>
                <a:cs typeface="Times New Roman" panose="02020603050405020304" pitchFamily="18" charset="0"/>
              </a:rPr>
              <a:t>    KIDNEY STONE DETECTION BY IMAGE PROCESSING</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842419" y="6249889"/>
            <a:ext cx="6644640" cy="461665"/>
          </a:xfrm>
          <a:prstGeom prst="rect">
            <a:avLst/>
          </a:prstGeom>
          <a:noFill/>
        </p:spPr>
        <p:txBody>
          <a:bodyPr wrap="square">
            <a:spAutoFit/>
          </a:bodyPr>
          <a:lstStyle/>
          <a:p>
            <a:r>
              <a:rPr lang="en-US" sz="2400" dirty="0">
                <a:solidFill>
                  <a:srgbClr val="000000"/>
                </a:solidFill>
                <a:latin typeface="Times New Roman" panose="02020603050405020304" pitchFamily="18" charset="0"/>
              </a:rPr>
              <a:t> Fig 5:Detection of Kidney Stone </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24" y="881054"/>
            <a:ext cx="10683551" cy="53688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541" y="134773"/>
            <a:ext cx="8172449" cy="461665"/>
          </a:xfrm>
          <a:prstGeom prst="rect">
            <a:avLst/>
          </a:prstGeom>
          <a:noFill/>
        </p:spPr>
        <p:txBody>
          <a:bodyPr wrap="square">
            <a:spAutoFit/>
          </a:bodyPr>
          <a:lstStyle/>
          <a:p>
            <a:r>
              <a:rPr lang="en-IN" sz="2400" dirty="0">
                <a:solidFill>
                  <a:srgbClr val="000000"/>
                </a:solidFill>
                <a:latin typeface="Times New Roman" panose="02020603050405020304" pitchFamily="18" charset="0"/>
              </a:rPr>
              <a:t>       </a:t>
            </a:r>
            <a:r>
              <a:rPr lang="en-IN" sz="2400" i="0" strike="noStrike" baseline="0" dirty="0">
                <a:solidFill>
                  <a:srgbClr val="000000"/>
                </a:solidFill>
                <a:latin typeface="Times New Roman" panose="02020603050405020304" pitchFamily="18" charset="0"/>
              </a:rPr>
              <a:t>KIDNEY WITHOUT STONE</a:t>
            </a:r>
            <a:endParaRPr lang="en-IN" sz="2400" dirty="0"/>
          </a:p>
        </p:txBody>
      </p:sp>
      <p:sp>
        <p:nvSpPr>
          <p:cNvPr id="9" name="TextBox 8"/>
          <p:cNvSpPr txBox="1"/>
          <p:nvPr/>
        </p:nvSpPr>
        <p:spPr>
          <a:xfrm>
            <a:off x="3949722" y="6261561"/>
            <a:ext cx="7146524"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Fig 6</a:t>
            </a:r>
            <a:r>
              <a:rPr lang="en-US" sz="2400" dirty="0">
                <a:solidFill>
                  <a:srgbClr val="000000"/>
                </a:solidFill>
                <a:latin typeface="Times New Roman" panose="02020603050405020304" pitchFamily="18" charset="0"/>
              </a:rPr>
              <a:t>:Starting Stage of Kidney</a:t>
            </a:r>
            <a:r>
              <a:rPr lang="en-US" sz="2400" b="0" i="0" u="none" strike="noStrike" baseline="0" dirty="0">
                <a:solidFill>
                  <a:srgbClr val="000000"/>
                </a:solidFill>
                <a:latin typeface="Times New Roman" panose="02020603050405020304" pitchFamily="18" charset="0"/>
              </a:rPr>
              <a:t> </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95" y="704380"/>
            <a:ext cx="10907487" cy="54492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67138" y="6147554"/>
            <a:ext cx="6644640"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Fig 7</a:t>
            </a:r>
            <a:r>
              <a:rPr lang="en-US" sz="2400" dirty="0">
                <a:solidFill>
                  <a:srgbClr val="000000"/>
                </a:solidFill>
                <a:latin typeface="Times New Roman" panose="02020603050405020304" pitchFamily="18" charset="0"/>
              </a:rPr>
              <a:t>:Recognition of Kidney Stone</a:t>
            </a:r>
            <a:r>
              <a:rPr lang="en-US" sz="2400" b="0" i="0" u="none" strike="noStrike" baseline="0" dirty="0">
                <a:solidFill>
                  <a:srgbClr val="000000"/>
                </a:solidFill>
                <a:latin typeface="Times New Roman" panose="02020603050405020304" pitchFamily="18" charset="0"/>
              </a:rPr>
              <a:t> </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56" y="428625"/>
            <a:ext cx="10987087" cy="57189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49"/>
            <a:ext cx="10515600" cy="1814512"/>
          </a:xfrm>
        </p:spPr>
        <p:txBody>
          <a:bodyPr/>
          <a:lstStyle/>
          <a:p>
            <a:r>
              <a:rPr lang="en-IN" dirty="0"/>
              <a:t>                         </a:t>
            </a:r>
            <a:r>
              <a:rPr lang="en-IN" u="sng" dirty="0">
                <a:latin typeface="Times New Roman" panose="02020603050405020304" pitchFamily="18" charset="0"/>
                <a:cs typeface="Times New Roman" panose="02020603050405020304" pitchFamily="18" charset="0"/>
              </a:rPr>
              <a:t>CONTENTS </a:t>
            </a:r>
          </a:p>
        </p:txBody>
      </p:sp>
      <p:sp>
        <p:nvSpPr>
          <p:cNvPr id="3" name="Content Placeholder 2"/>
          <p:cNvSpPr>
            <a:spLocks noGrp="1"/>
          </p:cNvSpPr>
          <p:nvPr>
            <p:ph idx="1"/>
          </p:nvPr>
        </p:nvSpPr>
        <p:spPr>
          <a:xfrm>
            <a:off x="838200" y="1023938"/>
            <a:ext cx="10515600" cy="4486275"/>
          </a:xfrm>
        </p:spPr>
        <p:txBody>
          <a:bodyPr>
            <a:noAutofit/>
          </a:bodyPr>
          <a:lstStyle/>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Introduction</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Literature Survey</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System Model</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Requirement Specification</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System Design and Analysis</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System Implementation</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Results</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Conclusion</a:t>
            </a:r>
          </a:p>
          <a:p>
            <a:pPr>
              <a:lnSpc>
                <a:spcPct val="16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20060" y="6209388"/>
            <a:ext cx="6644640"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Fig 8</a:t>
            </a:r>
            <a:r>
              <a:rPr lang="en-US" sz="2400" dirty="0">
                <a:solidFill>
                  <a:srgbClr val="000000"/>
                </a:solidFill>
                <a:latin typeface="Times New Roman" panose="02020603050405020304" pitchFamily="18" charset="0"/>
              </a:rPr>
              <a:t>:Detection of Kidney without Stone</a:t>
            </a:r>
            <a:r>
              <a:rPr lang="en-US" sz="2400" b="0" i="0" u="none" strike="noStrike" baseline="0" dirty="0">
                <a:solidFill>
                  <a:srgbClr val="000000"/>
                </a:solidFill>
                <a:latin typeface="Times New Roman" panose="02020603050405020304" pitchFamily="18" charset="0"/>
              </a:rPr>
              <a:t> </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9" y="299802"/>
            <a:ext cx="10844212" cy="59095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309" y="-134911"/>
            <a:ext cx="10515600" cy="1094281"/>
          </a:xfrm>
        </p:spPr>
        <p:txBody>
          <a:bodyPr>
            <a:normAutofit fontScale="90000"/>
          </a:bodyPr>
          <a:lstStyle/>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4900"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73309" y="1228958"/>
            <a:ext cx="10515600" cy="4971817"/>
          </a:xfrm>
        </p:spPr>
        <p:txBody>
          <a:bodyPr>
            <a:noAutofit/>
          </a:bodyPr>
          <a:lstStyle/>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proposed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method for kidney stone segmentation will provide good support in detecting kidney stone.</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Area-based thresholding can delete the bony skeleton from the image. </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Location-based </a:t>
            </a:r>
            <a:r>
              <a:rPr lang="en-IN" sz="1800" dirty="0" err="1">
                <a:latin typeface="Times New Roman" panose="02020603050405020304" pitchFamily="18" charset="0"/>
                <a:cs typeface="Times New Roman" panose="02020603050405020304" pitchFamily="18" charset="0"/>
              </a:rPr>
              <a:t>thresholding</a:t>
            </a:r>
            <a:r>
              <a:rPr lang="en-IN" sz="1800" dirty="0">
                <a:latin typeface="Times New Roman" panose="02020603050405020304" pitchFamily="18" charset="0"/>
                <a:cs typeface="Times New Roman" panose="02020603050405020304" pitchFamily="18" charset="0"/>
              </a:rPr>
              <a:t> can reduce many false positive and bed mat region, because of using </a:t>
            </a:r>
            <a:r>
              <a:rPr lang="en-IN" sz="1800" dirty="0" err="1">
                <a:latin typeface="Times New Roman" panose="02020603050405020304" pitchFamily="18" charset="0"/>
                <a:cs typeface="Times New Roman" panose="02020603050405020304" pitchFamily="18" charset="0"/>
              </a:rPr>
              <a:t>thresholding</a:t>
            </a:r>
            <a:r>
              <a:rPr lang="en-IN" sz="1800" dirty="0">
                <a:latin typeface="Times New Roman" panose="02020603050405020304" pitchFamily="18" charset="0"/>
                <a:cs typeface="Times New Roman" panose="02020603050405020304" pitchFamily="18" charset="0"/>
              </a:rPr>
              <a:t> methods based on the prior knowledge of the image, the proposed scheme is simple and easy to under stand for segmentation. </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result we found is good and satisfactory, as limitation the proposed schemes will weak in robustness because it is completely reline the prior knowledge of the input image. </a:t>
            </a:r>
          </a:p>
          <a:p>
            <a:pPr marL="0" indent="0">
              <a:lnSpc>
                <a:spcPct val="170000"/>
              </a:lnSpc>
              <a:buNone/>
            </a:pP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lnSpc>
                <a:spcPct val="170000"/>
              </a:lnSpc>
              <a:buNone/>
            </a:pP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lnSpc>
                <a:spcPct val="170000"/>
              </a:lnSpc>
              <a:buNone/>
            </a:pP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36" y="0"/>
            <a:ext cx="10515600" cy="1325563"/>
          </a:xfrm>
        </p:spPr>
        <p:txBody>
          <a:bodyPr/>
          <a:lstStyle/>
          <a:p>
            <a:r>
              <a:rPr lang="en-IN" dirty="0"/>
              <a:t>                            </a:t>
            </a:r>
            <a:r>
              <a:rPr lang="en-IN"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78435" y="1325563"/>
            <a:ext cx="10937277" cy="4219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[1] A. </a:t>
            </a:r>
            <a:r>
              <a:rPr lang="en-IN" sz="1800" dirty="0" err="1">
                <a:latin typeface="Times New Roman" panose="02020603050405020304" pitchFamily="18" charset="0"/>
                <a:cs typeface="Times New Roman" panose="02020603050405020304" pitchFamily="18" charset="0"/>
              </a:rPr>
              <a:t>Sohgaura</a:t>
            </a:r>
            <a:r>
              <a:rPr lang="en-IN" sz="1800" dirty="0">
                <a:latin typeface="Times New Roman" panose="02020603050405020304" pitchFamily="18" charset="0"/>
                <a:cs typeface="Times New Roman" panose="02020603050405020304" pitchFamily="18" charset="0"/>
              </a:rPr>
              <a:t> and P. </a:t>
            </a:r>
            <a:r>
              <a:rPr lang="en-IN" sz="1800" dirty="0" err="1">
                <a:latin typeface="Times New Roman" panose="02020603050405020304" pitchFamily="18" charset="0"/>
                <a:cs typeface="Times New Roman" panose="02020603050405020304" pitchFamily="18" charset="0"/>
              </a:rPr>
              <a:t>Bigoniya</a:t>
            </a:r>
            <a:r>
              <a:rPr lang="en-IN" sz="1800" dirty="0">
                <a:latin typeface="Times New Roman" panose="02020603050405020304" pitchFamily="18" charset="0"/>
                <a:cs typeface="Times New Roman" panose="02020603050405020304" pitchFamily="18" charset="0"/>
              </a:rPr>
              <a:t>, A Review on Epidemiology and </a:t>
            </a:r>
            <a:r>
              <a:rPr lang="en-IN" sz="1800" dirty="0" err="1">
                <a:latin typeface="Times New Roman" panose="02020603050405020304" pitchFamily="18" charset="0"/>
                <a:cs typeface="Times New Roman" panose="02020603050405020304" pitchFamily="18" charset="0"/>
              </a:rPr>
              <a:t>Etiology</a:t>
            </a:r>
            <a:r>
              <a:rPr lang="en-IN" sz="1800" dirty="0">
                <a:latin typeface="Times New Roman" panose="02020603050405020304" pitchFamily="18" charset="0"/>
                <a:cs typeface="Times New Roman" panose="02020603050405020304" pitchFamily="18" charset="0"/>
              </a:rPr>
              <a:t> of Renal Stone, Am. J. Drug </a:t>
            </a:r>
            <a:r>
              <a:rPr lang="en-IN" sz="1800" dirty="0" err="1">
                <a:latin typeface="Times New Roman" panose="02020603050405020304" pitchFamily="18" charset="0"/>
                <a:cs typeface="Times New Roman" panose="02020603050405020304" pitchFamily="18" charset="0"/>
              </a:rPr>
              <a:t>Discov</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Dev., 2017.</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[2] W. Wang et al., Prevalence of kidney stones in mainland China: A systematic review, Sci. Rep., 2017.</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[3] I. Introduction, Distinguishing Staghorn and Struvite kidney stones using GLCM(</a:t>
            </a:r>
            <a:r>
              <a:rPr lang="en-US" sz="1800" kern="1400" dirty="0">
                <a:effectLst/>
                <a:latin typeface="Times New Roman" panose="02020603050405020304" pitchFamily="18" charset="0"/>
                <a:ea typeface="Times New Roman" panose="02020603050405020304" pitchFamily="18" charset="0"/>
                <a:cs typeface="Times New Roman" panose="02020603050405020304" pitchFamily="18" charset="0"/>
              </a:rPr>
              <a:t>Gray-Level Co-occurrence Matrices)</a:t>
            </a:r>
            <a:r>
              <a:rPr lang="en-IN" sz="1800" dirty="0">
                <a:latin typeface="Times New Roman" panose="02020603050405020304" pitchFamily="18" charset="0"/>
                <a:cs typeface="Times New Roman" panose="02020603050405020304" pitchFamily="18" charset="0"/>
              </a:rPr>
              <a:t> and Pixel Intensity Matrix.</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[4] W. Brisbane, M. R. Bailey, and M. D. Sorensen, An overview of kidney stone imaging techniques, Nat. Rev.., </a:t>
            </a:r>
          </a:p>
          <a:p>
            <a:pPr marL="0" indent="0">
              <a:buNone/>
            </a:pPr>
            <a:r>
              <a:rPr lang="en-IN" sz="1800" dirty="0">
                <a:latin typeface="Times New Roman" panose="02020603050405020304" pitchFamily="18" charset="0"/>
                <a:cs typeface="Times New Roman" panose="02020603050405020304" pitchFamily="18" charset="0"/>
              </a:rPr>
              <a:t>      2016.    </a:t>
            </a:r>
          </a:p>
          <a:p>
            <a:pPr marL="0" indent="0">
              <a:buNone/>
            </a:pPr>
            <a:r>
              <a:rPr lang="en-IN" sz="1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2463" y="896938"/>
            <a:ext cx="10515600" cy="4351338"/>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[5] Y. </a:t>
            </a:r>
            <a:r>
              <a:rPr lang="en-IN" sz="1800" dirty="0" err="1">
                <a:latin typeface="Times New Roman" panose="02020603050405020304" pitchFamily="18" charset="0"/>
                <a:cs typeface="Times New Roman" panose="02020603050405020304" pitchFamily="18" charset="0"/>
              </a:rPr>
              <a:t>Andrabi</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Patino</a:t>
            </a:r>
            <a:r>
              <a:rPr lang="en-IN" sz="1800" dirty="0">
                <a:latin typeface="Times New Roman" panose="02020603050405020304" pitchFamily="18" charset="0"/>
                <a:cs typeface="Times New Roman" panose="02020603050405020304" pitchFamily="18" charset="0"/>
              </a:rPr>
              <a:t>, C. J. Das, B. Eisner, D. V </a:t>
            </a:r>
            <a:r>
              <a:rPr lang="en-IN" sz="1800" dirty="0" err="1">
                <a:latin typeface="Times New Roman" panose="02020603050405020304" pitchFamily="18" charset="0"/>
                <a:cs typeface="Times New Roman" panose="02020603050405020304" pitchFamily="18" charset="0"/>
              </a:rPr>
              <a:t>Sahani</a:t>
            </a:r>
            <a:r>
              <a:rPr lang="en-IN" sz="1800" dirty="0">
                <a:latin typeface="Times New Roman" panose="02020603050405020304" pitchFamily="18" charset="0"/>
                <a:cs typeface="Times New Roman" panose="02020603050405020304" pitchFamily="18" charset="0"/>
              </a:rPr>
              <a:t>, and A. </a:t>
            </a:r>
            <a:r>
              <a:rPr lang="en-IN" sz="1800" dirty="0" err="1">
                <a:latin typeface="Times New Roman" panose="02020603050405020304" pitchFamily="18" charset="0"/>
                <a:cs typeface="Times New Roman" panose="02020603050405020304" pitchFamily="18" charset="0"/>
              </a:rPr>
              <a:t>Kambadakone</a:t>
            </a:r>
            <a:r>
              <a:rPr lang="en-IN" sz="1800" dirty="0">
                <a:latin typeface="Times New Roman" panose="02020603050405020304" pitchFamily="18" charset="0"/>
                <a:cs typeface="Times New Roman" panose="02020603050405020304" pitchFamily="18" charset="0"/>
              </a:rPr>
              <a:t>, Advances in CT imaging</a:t>
            </a:r>
          </a:p>
          <a:p>
            <a:pPr marL="0" indent="0" algn="just">
              <a:buNone/>
            </a:pPr>
            <a:r>
              <a:rPr lang="en-IN" sz="1800" dirty="0">
                <a:latin typeface="Times New Roman" panose="02020603050405020304" pitchFamily="18" charset="0"/>
                <a:cs typeface="Times New Roman" panose="02020603050405020304" pitchFamily="18" charset="0"/>
              </a:rPr>
              <a:t>      for urolithiasis., Indian J. Urol., 2015. </a:t>
            </a:r>
          </a:p>
          <a:p>
            <a:pPr marL="0" indent="0" algn="just">
              <a:buNone/>
            </a:pPr>
            <a:r>
              <a:rPr lang="en-IN" sz="1800" dirty="0">
                <a:latin typeface="Times New Roman" panose="02020603050405020304" pitchFamily="18" charset="0"/>
                <a:cs typeface="Times New Roman" panose="02020603050405020304" pitchFamily="18" charset="0"/>
              </a:rPr>
              <a:t> </a:t>
            </a:r>
          </a:p>
          <a:p>
            <a:pPr marL="0" indent="0" algn="just">
              <a:buNone/>
            </a:pPr>
            <a:r>
              <a:rPr lang="en-IN" sz="1800" dirty="0">
                <a:latin typeface="Times New Roman" panose="02020603050405020304" pitchFamily="18" charset="0"/>
                <a:cs typeface="Times New Roman" panose="02020603050405020304" pitchFamily="18" charset="0"/>
              </a:rPr>
              <a:t>[6] G. </a:t>
            </a:r>
            <a:r>
              <a:rPr lang="en-IN" sz="1800" dirty="0" err="1">
                <a:latin typeface="Times New Roman" panose="02020603050405020304" pitchFamily="18" charset="0"/>
                <a:cs typeface="Times New Roman" panose="02020603050405020304" pitchFamily="18" charset="0"/>
              </a:rPr>
              <a:t>Chevreau</a:t>
            </a:r>
            <a:r>
              <a:rPr lang="en-IN" sz="1800" dirty="0">
                <a:latin typeface="Times New Roman" panose="02020603050405020304" pitchFamily="18" charset="0"/>
                <a:cs typeface="Times New Roman" panose="02020603050405020304" pitchFamily="18" charset="0"/>
              </a:rPr>
              <a:t> et al., Estimation of urinary stone composition by automated processing of CT images, pp. 111.</a:t>
            </a:r>
          </a:p>
          <a:p>
            <a:pPr marL="0" indent="0" algn="just">
              <a:buNone/>
            </a:pPr>
            <a:r>
              <a:rPr lang="en-IN" sz="1800" dirty="0">
                <a:latin typeface="Times New Roman" panose="02020603050405020304" pitchFamily="18" charset="0"/>
                <a:cs typeface="Times New Roman" panose="02020603050405020304" pitchFamily="18" charset="0"/>
              </a:rPr>
              <a:t> </a:t>
            </a:r>
          </a:p>
          <a:p>
            <a:pPr marL="0" indent="0" algn="just">
              <a:buNone/>
            </a:pPr>
            <a:r>
              <a:rPr lang="en-IN" sz="1800" dirty="0">
                <a:latin typeface="Times New Roman" panose="02020603050405020304" pitchFamily="18" charset="0"/>
                <a:cs typeface="Times New Roman" panose="02020603050405020304" pitchFamily="18" charset="0"/>
              </a:rPr>
              <a:t>[7] N. Kidney, U. Diseases, and I. Clearinghouse, Kidney Stones in Adults, NIH Publ., February 2013, 2012.</a:t>
            </a:r>
          </a:p>
          <a:p>
            <a:pPr marL="0" indent="0" algn="just">
              <a:buNone/>
            </a:pPr>
            <a:r>
              <a:rPr lang="en-IN" sz="1800" dirty="0">
                <a:latin typeface="Times New Roman" panose="02020603050405020304" pitchFamily="18" charset="0"/>
                <a:cs typeface="Times New Roman" panose="02020603050405020304" pitchFamily="18" charset="0"/>
              </a:rPr>
              <a:t> </a:t>
            </a:r>
          </a:p>
          <a:p>
            <a:pPr marL="0" indent="0" algn="just">
              <a:buNone/>
            </a:pPr>
            <a:r>
              <a:rPr lang="en-IN" sz="1800" dirty="0">
                <a:latin typeface="Times New Roman" panose="02020603050405020304" pitchFamily="18" charset="0"/>
                <a:cs typeface="Times New Roman" panose="02020603050405020304" pitchFamily="18" charset="0"/>
              </a:rPr>
              <a:t>[8] W. Zhu, N. Zeng, and N. Wang, Sensitivity, specificity, accuracy, associated confidence</a:t>
            </a:r>
          </a:p>
          <a:p>
            <a:pPr marL="0" indent="0" algn="just">
              <a:buNone/>
            </a:pPr>
            <a:r>
              <a:rPr lang="en-IN" sz="1800" dirty="0">
                <a:latin typeface="Times New Roman" panose="02020603050405020304" pitchFamily="18" charset="0"/>
                <a:cs typeface="Times New Roman" panose="02020603050405020304" pitchFamily="18" charset="0"/>
              </a:rPr>
              <a:t>      interval and ROC analysis with practical SAS implementations.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997" y="1040623"/>
            <a:ext cx="10515600" cy="4225536"/>
          </a:xfrm>
        </p:spPr>
        <p:txBody>
          <a:bodyPr>
            <a:normAutofit/>
          </a:bodyPr>
          <a:lstStyle/>
          <a:p>
            <a:r>
              <a:rPr lang="en-IN" sz="72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462"/>
            <a:ext cx="10515600" cy="1328737"/>
          </a:xfrm>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057274"/>
            <a:ext cx="10515600" cy="4900613"/>
          </a:xfrm>
        </p:spPr>
        <p:txBody>
          <a:bodyPr>
            <a:normAutofit/>
          </a:bodyPr>
          <a:lstStyle/>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3D medical imaging, anatomical and other structures such as kidney stones are often identified and extracted with the aid of diagnosis and assessment of disease.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investigation, a deep analysis of stone detection in kidneys with image processing techniques using CT images was examined.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This is one of the important issues over the world to detect the proper location of stone throughout the kidney.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is a very effective way to properly detect the stone.</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is used to examine the kidney region and identify the kidney stone.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587"/>
            <a:ext cx="10515600" cy="1128712"/>
          </a:xfrm>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000125"/>
            <a:ext cx="10515600" cy="5314950"/>
          </a:xfrm>
        </p:spPr>
        <p:txBody>
          <a:bodyPr>
            <a:noAutofit/>
          </a:bodyPr>
          <a:lstStyle/>
          <a:p>
            <a:pPr algn="just">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production of crystals in the urine induced by genetic predisposition distinguishes renal calculus also known as kidney stone formation.</a:t>
            </a:r>
          </a:p>
          <a:p>
            <a:pPr algn="just">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presence of stones in the kidney reduces renal functionality and can potentially </a:t>
            </a:r>
            <a:r>
              <a:rPr lang="en-IN" sz="1800">
                <a:latin typeface="Times New Roman" panose="02020603050405020304" pitchFamily="18" charset="0"/>
                <a:cs typeface="Times New Roman" panose="02020603050405020304" pitchFamily="18" charset="0"/>
              </a:rPr>
              <a:t>cause dilation</a:t>
            </a:r>
            <a:r>
              <a:rPr lang="en-IN" sz="1800" dirty="0">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Due to its asymptomatic character, it is frequently detected during medical examinations for other diseases such as cardiovascular disease (CVD), diabetes and other medical problems that predispose to the urogenital apparatus.</a:t>
            </a:r>
          </a:p>
          <a:p>
            <a:pPr algn="just">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main objective of this project is to detect the kidney stone from a digital ultrasound image of the kidney by performing various image processing techniques.</a:t>
            </a:r>
          </a:p>
          <a:p>
            <a:pPr algn="just">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main motive of this project was to develop an elementary and straightforward technique to find the stone in the kidney. </a:t>
            </a:r>
          </a:p>
          <a:p>
            <a:pPr marL="0" indent="0">
              <a:lnSpc>
                <a:spcPct val="17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1128713"/>
          </a:xfrm>
        </p:spPr>
        <p:txBody>
          <a:bodyPr/>
          <a:lstStyle/>
          <a:p>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738187" y="928688"/>
            <a:ext cx="10515600" cy="4351338"/>
          </a:xfrm>
        </p:spPr>
        <p:txBody>
          <a:bodyPr>
            <a:normAutofit/>
          </a:bodyPr>
          <a:lstStyle/>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order to eliminate or reduce inaccurate detection of kidney stones many of the researchers have given their contribution by providing efficient kidney stone detection algorithms.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Malala et al. [6] investigated a c-arm tomographic technique to develop three dimensional structure of Kidney.</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Kidney stone detection is done in an improved method by using Doppler imaging sequence by Cunitz et al.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Marsousi</a:t>
            </a:r>
            <a:r>
              <a:rPr lang="en-IN" sz="1800" dirty="0">
                <a:latin typeface="Times New Roman" panose="02020603050405020304" pitchFamily="18" charset="0"/>
                <a:cs typeface="Times New Roman" panose="02020603050405020304" pitchFamily="18" charset="0"/>
              </a:rPr>
              <a:t> et al. [10] used the automated method of calculating renal stone is precise and </a:t>
            </a:r>
            <a:r>
              <a:rPr lang="en-IN" sz="1800" dirty="0" err="1">
                <a:latin typeface="Times New Roman" panose="02020603050405020304" pitchFamily="18" charset="0"/>
                <a:cs typeface="Times New Roman" panose="02020603050405020304" pitchFamily="18" charset="0"/>
              </a:rPr>
              <a:t>accurate,this</a:t>
            </a:r>
            <a:r>
              <a:rPr lang="en-IN" sz="1800" dirty="0">
                <a:latin typeface="Times New Roman" panose="02020603050405020304" pitchFamily="18" charset="0"/>
                <a:cs typeface="Times New Roman" panose="02020603050405020304" pitchFamily="18" charset="0"/>
              </a:rPr>
              <a:t> three dimensional analysis is further used  to improve kidney stone detection using automated methods.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result of their experiments showed the ability to develop volume information for kidney stone detection.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81846" y="81915"/>
            <a:ext cx="9326880" cy="1046440"/>
          </a:xfrm>
          <a:prstGeom prst="rect">
            <a:avLst/>
          </a:prstGeom>
          <a:noFill/>
        </p:spPr>
        <p:txBody>
          <a:bodyPr wrap="square">
            <a:spAutoFit/>
          </a:bodyPr>
          <a:lstStyle/>
          <a:p>
            <a:r>
              <a:rPr lang="en-IN" sz="4400" b="0" i="0" u="sng" strike="noStrike" baseline="0" dirty="0">
                <a:solidFill>
                  <a:srgbClr val="000000"/>
                </a:solidFill>
                <a:latin typeface="Times New Roman" panose="02020603050405020304" pitchFamily="18" charset="0"/>
                <a:cs typeface="Times New Roman" panose="02020603050405020304" pitchFamily="18" charset="0"/>
              </a:rPr>
              <a:t>SYSTEM </a:t>
            </a:r>
            <a:r>
              <a:rPr lang="en-IN" sz="4400" u="sng" dirty="0">
                <a:solidFill>
                  <a:srgbClr val="000000"/>
                </a:solidFill>
                <a:latin typeface="Times New Roman" panose="02020603050405020304" pitchFamily="18" charset="0"/>
                <a:cs typeface="Times New Roman" panose="02020603050405020304" pitchFamily="18" charset="0"/>
              </a:rPr>
              <a:t>MODEL</a:t>
            </a:r>
            <a:endParaRPr lang="en-IN" sz="4400" b="0" i="0" u="sng" strike="noStrike" baseline="0" dirty="0">
              <a:solidFill>
                <a:srgbClr val="000000"/>
              </a:solidFill>
              <a:latin typeface="Times New Roman" panose="02020603050405020304" pitchFamily="18" charset="0"/>
              <a:cs typeface="Times New Roman" panose="02020603050405020304" pitchFamily="18" charset="0"/>
            </a:endParaRPr>
          </a:p>
          <a:p>
            <a:r>
              <a:rPr lang="en-IN" sz="1800" b="0" i="0" u="none" strike="noStrike" baseline="0" dirty="0">
                <a:solidFill>
                  <a:srgbClr val="000000"/>
                </a:solidFill>
              </a:rPr>
              <a:t> </a:t>
            </a:r>
            <a:endParaRPr lang="en-IN" dirty="0"/>
          </a:p>
        </p:txBody>
      </p:sp>
      <p:sp>
        <p:nvSpPr>
          <p:cNvPr id="9" name="TextBox 8"/>
          <p:cNvSpPr txBox="1"/>
          <p:nvPr/>
        </p:nvSpPr>
        <p:spPr>
          <a:xfrm>
            <a:off x="5265609" y="5909733"/>
            <a:ext cx="7146524" cy="461665"/>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rPr>
              <a:t>Figure</a:t>
            </a:r>
            <a:r>
              <a:rPr lang="en-US" sz="2400" b="0" i="0" u="none" strike="noStrike" dirty="0">
                <a:solidFill>
                  <a:srgbClr val="000000"/>
                </a:solidFill>
                <a:latin typeface="Times New Roman" panose="02020603050405020304" pitchFamily="18" charset="0"/>
              </a:rPr>
              <a:t> 1</a:t>
            </a:r>
            <a:endParaRPr lang="en-IN" sz="24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8" y="1066800"/>
            <a:ext cx="11112765" cy="48429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09" y="108856"/>
            <a:ext cx="10515600" cy="566057"/>
          </a:xfrm>
        </p:spPr>
        <p:txBody>
          <a:bodyPr>
            <a:normAutofit fontScale="90000"/>
          </a:bodyPr>
          <a:lstStyle/>
          <a:p>
            <a:r>
              <a:rPr lang="en-IN" dirty="0"/>
              <a:t>               </a:t>
            </a:r>
            <a:br>
              <a:rPr lang="en-IN" dirty="0"/>
            </a:br>
            <a:r>
              <a:rPr lang="en-IN" dirty="0"/>
              <a:t>		</a:t>
            </a:r>
            <a:r>
              <a:rPr lang="en-IN" sz="4900" u="sng" dirty="0">
                <a:latin typeface="Times New Roman" panose="02020603050405020304" pitchFamily="18" charset="0"/>
                <a:cs typeface="Times New Roman" panose="02020603050405020304" pitchFamily="18" charset="0"/>
              </a:rPr>
              <a:t>REQUIREMENT SPECIFICATION</a:t>
            </a:r>
          </a:p>
        </p:txBody>
      </p:sp>
      <p:sp>
        <p:nvSpPr>
          <p:cNvPr id="3" name="Content Placeholder 2"/>
          <p:cNvSpPr>
            <a:spLocks noGrp="1"/>
          </p:cNvSpPr>
          <p:nvPr>
            <p:ph idx="1"/>
          </p:nvPr>
        </p:nvSpPr>
        <p:spPr>
          <a:xfrm>
            <a:off x="488593" y="1094711"/>
            <a:ext cx="10515600" cy="4351338"/>
          </a:xfrm>
        </p:spPr>
        <p:txBody>
          <a:bodyPr/>
          <a:lstStyle/>
          <a:p>
            <a:pPr marL="0" indent="0">
              <a:lnSpc>
                <a:spcPct val="150000"/>
              </a:lnSpc>
              <a:buNone/>
            </a:pPr>
            <a:r>
              <a:rPr lang="en-IN" sz="3600" u="sng" dirty="0">
                <a:latin typeface="Times New Roman" panose="02020603050405020304" pitchFamily="18" charset="0"/>
                <a:cs typeface="Times New Roman" panose="02020603050405020304" pitchFamily="18" charset="0"/>
              </a:rPr>
              <a:t>Software Requirements</a:t>
            </a:r>
          </a:p>
          <a:p>
            <a:pPr marL="0" indent="0">
              <a:lnSpc>
                <a:spcPct val="150000"/>
              </a:lnSpc>
              <a:buNone/>
            </a:pPr>
            <a:r>
              <a:rPr lang="en-IN" sz="1800" dirty="0"/>
              <a:t>    </a:t>
            </a:r>
            <a:r>
              <a:rPr lang="en-IN" sz="1800" dirty="0">
                <a:latin typeface="Times New Roman" panose="02020603050405020304" pitchFamily="18" charset="0"/>
                <a:cs typeface="Times New Roman" panose="02020603050405020304" pitchFamily="18" charset="0"/>
              </a:rPr>
              <a:t>➢ Software                   :         </a:t>
            </a:r>
            <a:r>
              <a:rPr lang="en-IN" sz="1800" dirty="0" err="1">
                <a:latin typeface="Times New Roman" panose="02020603050405020304" pitchFamily="18" charset="0"/>
                <a:cs typeface="Times New Roman" panose="02020603050405020304" pitchFamily="18" charset="0"/>
              </a:rPr>
              <a:t>Matlab</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OpenCv</a:t>
            </a:r>
            <a:r>
              <a:rPr lang="en-IN" sz="1800" dirty="0">
                <a:latin typeface="Times New Roman" panose="02020603050405020304" pitchFamily="18" charset="0"/>
                <a:cs typeface="Times New Roman" panose="02020603050405020304" pitchFamily="18" charset="0"/>
              </a:rPr>
              <a:t> Package     :          </a:t>
            </a:r>
            <a:r>
              <a:rPr lang="en-IN" sz="1800" dirty="0" err="1">
                <a:latin typeface="Times New Roman" panose="02020603050405020304" pitchFamily="18" charset="0"/>
                <a:cs typeface="Times New Roman" panose="02020603050405020304" pitchFamily="18" charset="0"/>
              </a:rPr>
              <a:t>OpenCv</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    ➢ Editor                         :        </a:t>
            </a:r>
            <a:r>
              <a:rPr lang="en-IN" sz="1800" dirty="0" err="1">
                <a:latin typeface="Times New Roman" panose="02020603050405020304" pitchFamily="18" charset="0"/>
                <a:cs typeface="Times New Roman" panose="02020603050405020304" pitchFamily="18" charset="0"/>
              </a:rPr>
              <a:t>Matlab</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    ➢ Language                   :         C++</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75" y="357187"/>
            <a:ext cx="10515600" cy="5843588"/>
          </a:xfrm>
        </p:spPr>
        <p:txBody>
          <a:bodyPr>
            <a:normAutofit/>
          </a:bodyPr>
          <a:lstStyle/>
          <a:p>
            <a:pPr marL="0" indent="0">
              <a:lnSpc>
                <a:spcPct val="170000"/>
              </a:lnSpc>
              <a:buNone/>
            </a:pPr>
            <a:r>
              <a:rPr lang="en-IN" sz="3600" u="sng" dirty="0">
                <a:latin typeface="Times New Roman" panose="02020603050405020304" pitchFamily="18" charset="0"/>
                <a:cs typeface="Times New Roman" panose="02020603050405020304" pitchFamily="18" charset="0"/>
              </a:rPr>
              <a:t>Hardware Requirements</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RAM                           :                   8GB or above</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Hard Disk                  :                   2GB free space </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Display                      :                   Desktop</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Processor                   :                   ISP,DSP</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Input Device              :                   Keyboard &amp; Mouse</a:t>
            </a:r>
          </a:p>
          <a:p>
            <a:pPr>
              <a:lnSpc>
                <a:spcPct val="17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Output Device           :                   Monitor</a:t>
            </a:r>
          </a:p>
          <a:p>
            <a:pPr>
              <a:lnSpc>
                <a:spcPct val="150000"/>
              </a:lnSpc>
              <a:buFont typeface="Wingdings" panose="05000000000000000000" pitchFamily="2" charset="2"/>
              <a:buChar char="Ø"/>
            </a:pPr>
            <a:endParaRPr lang="en-IN" sz="7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8922" y="-428334"/>
            <a:ext cx="9326880" cy="1446550"/>
          </a:xfrm>
          <a:prstGeom prst="rect">
            <a:avLst/>
          </a:prstGeom>
          <a:noFill/>
        </p:spPr>
        <p:txBody>
          <a:bodyPr wrap="square">
            <a:spAutoFit/>
          </a:bodyPr>
          <a:lstStyle/>
          <a:p>
            <a:endParaRPr lang="en-IN" sz="4400" b="0" i="0" u="sng" strike="noStrike" baseline="0" dirty="0">
              <a:solidFill>
                <a:srgbClr val="000000"/>
              </a:solidFill>
              <a:latin typeface="Times New Roman" panose="02020603050405020304" pitchFamily="18" charset="0"/>
              <a:cs typeface="Times New Roman" panose="02020603050405020304" pitchFamily="18" charset="0"/>
            </a:endParaRPr>
          </a:p>
          <a:p>
            <a:r>
              <a:rPr lang="en-IN" sz="1800" b="0" i="0" u="none" strike="noStrike" baseline="0" dirty="0">
                <a:solidFill>
                  <a:srgbClr val="000000"/>
                </a:solidFill>
              </a:rPr>
              <a:t> </a:t>
            </a:r>
            <a:r>
              <a:rPr lang="en-IN" sz="4400" i="0" u="sng" strike="noStrike" baseline="0" dirty="0">
                <a:solidFill>
                  <a:srgbClr val="000000"/>
                </a:solidFill>
                <a:latin typeface="Times New Roman" panose="02020603050405020304" pitchFamily="18" charset="0"/>
                <a:cs typeface="Times New Roman" panose="02020603050405020304" pitchFamily="18" charset="0"/>
              </a:rPr>
              <a:t>SYSTEM DESIGN AND ANALYSIS</a:t>
            </a:r>
            <a:endParaRPr lang="en-IN" sz="4400"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375816" y="6139917"/>
            <a:ext cx="7146524" cy="461665"/>
          </a:xfrm>
          <a:prstGeom prst="rect">
            <a:avLst/>
          </a:prstGeom>
          <a:noFill/>
        </p:spPr>
        <p:txBody>
          <a:bodyPr wrap="square">
            <a:spAutoFit/>
          </a:bodyPr>
          <a:lstStyle/>
          <a:p>
            <a:pPr algn="ctr"/>
            <a:r>
              <a:rPr lang="en-US" sz="2400" b="0" i="0" u="none" strike="noStrike" baseline="0" dirty="0">
                <a:solidFill>
                  <a:srgbClr val="000000"/>
                </a:solidFill>
                <a:latin typeface="Times New Roman" panose="02020603050405020304" pitchFamily="18" charset="0"/>
              </a:rPr>
              <a:t>Figure 2</a:t>
            </a:r>
            <a:endParaRPr lang="en-IN" sz="2400" dirty="0"/>
          </a:p>
        </p:txBody>
      </p:sp>
      <p:pic>
        <p:nvPicPr>
          <p:cNvPr id="3" name="Picture 2" descr="Kidney Stones Identification Based On Ultrasound Images ..."/>
          <p:cNvPicPr>
            <a:picLocks noChangeAspect="1"/>
          </p:cNvPicPr>
          <p:nvPr/>
        </p:nvPicPr>
        <p:blipFill rotWithShape="1">
          <a:blip r:embed="rId2">
            <a:extLst>
              <a:ext uri="{28A0092B-C50C-407E-A947-70E740481C1C}">
                <a14:useLocalDpi xmlns:a14="http://schemas.microsoft.com/office/drawing/2010/main" val="0"/>
              </a:ext>
            </a:extLst>
          </a:blip>
          <a:srcRect r="2759" b="9722"/>
          <a:stretch>
            <a:fillRect/>
          </a:stretch>
        </p:blipFill>
        <p:spPr bwMode="auto">
          <a:xfrm>
            <a:off x="948922" y="1320800"/>
            <a:ext cx="10460758" cy="465328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1354</Words>
  <Application>Microsoft Office PowerPoint</Application>
  <PresentationFormat>Widescreen</PresentationFormat>
  <Paragraphs>145</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                         CONTENTS </vt:lpstr>
      <vt:lpstr>                        ABSTRACT</vt:lpstr>
      <vt:lpstr>                       INTRODUCTION</vt:lpstr>
      <vt:lpstr>                 LITERATURE SURVEY</vt:lpstr>
      <vt:lpstr>PowerPoint Presentation</vt:lpstr>
      <vt:lpstr>                  REQUIREMENT SPECIFICATION</vt:lpstr>
      <vt:lpstr>PowerPoint Presentation</vt:lpstr>
      <vt:lpstr>PowerPoint Presentation</vt:lpstr>
      <vt:lpstr>PowerPoint Presentation</vt:lpstr>
      <vt:lpstr>              SYSTEM IMPLEMENTATION</vt:lpstr>
      <vt:lpstr>MATLAB SOFTWARE</vt:lpstr>
      <vt:lpstr>PowerPoint Presentation</vt:lpstr>
      <vt:lpstr> OpenCV</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OF KARNATAKA DAPARTMENT TECHNICAL EDUCATION</dc:title>
  <dc:creator>PC</dc:creator>
  <cp:lastModifiedBy>Bindu H</cp:lastModifiedBy>
  <cp:revision>126</cp:revision>
  <dcterms:created xsi:type="dcterms:W3CDTF">2024-12-10T10:33:00Z</dcterms:created>
  <dcterms:modified xsi:type="dcterms:W3CDTF">2025-05-28T00:41:29Z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2A317A7A371B493BA11DE7E3D7255D14_12</vt:lpwstr>
  </property>
  <property fmtid="{D5CDD505-2E9C-101B-9397-08002B2CF9AE}" pid="3" name="KSOProductBuildVer">
    <vt:lpwstr>1033-12.2.0.19307</vt:lpwstr>
  </property>
</Properties>
</file>