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3" r:id="rId2"/>
    <p:sldId id="262" r:id="rId3"/>
    <p:sldId id="257" r:id="rId4"/>
    <p:sldId id="256" r:id="rId5"/>
    <p:sldId id="259" r:id="rId6"/>
    <p:sldId id="264" r:id="rId7"/>
    <p:sldId id="265" r:id="rId8"/>
    <p:sldId id="266" r:id="rId9"/>
    <p:sldId id="267" r:id="rId10"/>
    <p:sldId id="268" r:id="rId11"/>
    <p:sldId id="260" r:id="rId12"/>
    <p:sldId id="258" r:id="rId13"/>
    <p:sldId id="261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30" autoAdjust="0"/>
  </p:normalViewPr>
  <p:slideViewPr>
    <p:cSldViewPr snapToGrid="0" snapToObjects="1">
      <p:cViewPr>
        <p:scale>
          <a:sx n="100" d="100"/>
          <a:sy n="100" d="100"/>
        </p:scale>
        <p:origin x="-161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16A77-2AC6-F541-9D9C-0FC65543B4F4}" type="datetimeFigureOut">
              <a:rPr lang="en-US" smtClean="0"/>
              <a:t>3/20/12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D9B1E-F61A-2340-9CE7-31D1878F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4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locally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One click to run all processes in my </a:t>
            </a:r>
            <a:r>
              <a:rPr lang="en-US" dirty="0" err="1" smtClean="0"/>
              <a:t>Procfile</a:t>
            </a:r>
            <a:r>
              <a:rPr lang="en-US" dirty="0" smtClean="0"/>
              <a:t> and append any environment variables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https://na1.salesforce.com/06930000001CGTH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D9B1E-F61A-2340-9CE7-31D1878F00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46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Double clicking</a:t>
            </a:r>
            <a:r>
              <a:rPr lang="en-US" baseline="0" dirty="0" smtClean="0"/>
              <a:t> on the app provides a “Read only view of the app”. View should display the following:</a:t>
            </a:r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Repo </a:t>
            </a:r>
            <a:r>
              <a:rPr lang="en-US" baseline="0" dirty="0" err="1" smtClean="0"/>
              <a:t>Url</a:t>
            </a:r>
            <a:endParaRPr lang="en-US" baseline="0" dirty="0" smtClean="0"/>
          </a:p>
          <a:p>
            <a:r>
              <a:rPr lang="en-US" baseline="0" dirty="0" smtClean="0"/>
              <a:t>App Web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(Probably a View in Browser link that takes them directly to the app)</a:t>
            </a:r>
          </a:p>
          <a:p>
            <a:r>
              <a:rPr lang="en-US" baseline="0" dirty="0" smtClean="0"/>
              <a:t>Repository Size</a:t>
            </a:r>
          </a:p>
          <a:p>
            <a:r>
              <a:rPr lang="en-US" baseline="0" dirty="0" smtClean="0"/>
              <a:t>Domain Name</a:t>
            </a:r>
          </a:p>
          <a:p>
            <a:r>
              <a:rPr lang="en-US" baseline="0" dirty="0" err="1" smtClean="0"/>
              <a:t>Dynos</a:t>
            </a:r>
            <a:r>
              <a:rPr lang="en-US" baseline="0" dirty="0" smtClean="0"/>
              <a:t> – Web and non web (Not sure if we can easily distinguish this always)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Additional sections:</a:t>
            </a:r>
          </a:p>
          <a:p>
            <a:r>
              <a:rPr lang="en-US" baseline="0" dirty="0" smtClean="0"/>
              <a:t>Collaborators</a:t>
            </a:r>
          </a:p>
          <a:p>
            <a:r>
              <a:rPr lang="en-US" baseline="0" dirty="0" smtClean="0"/>
              <a:t>	Add Collaborators button to add additional collaborators</a:t>
            </a:r>
          </a:p>
          <a:p>
            <a:r>
              <a:rPr lang="en-US" baseline="0" dirty="0" smtClean="0"/>
              <a:t>	Make a collaborator an owner</a:t>
            </a:r>
          </a:p>
          <a:p>
            <a:r>
              <a:rPr lang="en-US" baseline="0" dirty="0" smtClean="0"/>
              <a:t>Environment Configuration</a:t>
            </a:r>
          </a:p>
          <a:p>
            <a:r>
              <a:rPr lang="en-US" baseline="0" dirty="0" smtClean="0"/>
              <a:t>	CRUD on Environment Configuration</a:t>
            </a:r>
          </a:p>
          <a:p>
            <a:r>
              <a:rPr lang="en-US" baseline="0" dirty="0" smtClean="0"/>
              <a:t>Addons</a:t>
            </a:r>
          </a:p>
          <a:p>
            <a:r>
              <a:rPr lang="en-US" baseline="0" dirty="0" smtClean="0"/>
              <a:t>	Manage button should take them to the “</a:t>
            </a:r>
            <a:r>
              <a:rPr lang="en-US" baseline="0" dirty="0" err="1" smtClean="0"/>
              <a:t>Addons.heroku.com</a:t>
            </a:r>
            <a:r>
              <a:rPr lang="en-US" baseline="0" dirty="0" smtClean="0"/>
              <a:t>” page on a browser</a:t>
            </a:r>
          </a:p>
          <a:p>
            <a:r>
              <a:rPr lang="en-US" baseline="0" dirty="0" smtClean="0"/>
              <a:t>Releases</a:t>
            </a:r>
          </a:p>
          <a:p>
            <a:r>
              <a:rPr lang="en-US" baseline="0" dirty="0" smtClean="0"/>
              <a:t>	Revert to a Release (???)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D9B1E-F61A-2340-9CE7-31D1878F00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42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Expanding</a:t>
            </a:r>
            <a:r>
              <a:rPr lang="en-US" baseline="0" dirty="0" smtClean="0"/>
              <a:t> an App in the App view should provide a UI friendly view of “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ps</a:t>
            </a:r>
            <a:r>
              <a:rPr lang="en-US" baseline="0" dirty="0" smtClean="0"/>
              <a:t>”</a:t>
            </a:r>
          </a:p>
          <a:p>
            <a:r>
              <a:rPr lang="en-US" baseline="0" dirty="0" smtClean="0"/>
              <a:t>	All process types along with status (through indicators)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D9B1E-F61A-2340-9CE7-31D1878F00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25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D9B1E-F61A-2340-9CE7-31D1878F00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42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Expanding</a:t>
            </a:r>
            <a:r>
              <a:rPr lang="en-US" baseline="0" dirty="0" smtClean="0"/>
              <a:t> an App in the App view should provide a UI friendly view of “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ps</a:t>
            </a:r>
            <a:r>
              <a:rPr lang="en-US" baseline="0" dirty="0" smtClean="0"/>
              <a:t>”</a:t>
            </a:r>
          </a:p>
          <a:p>
            <a:r>
              <a:rPr lang="en-US" baseline="0" dirty="0" smtClean="0"/>
              <a:t>	All process types along with status (through indicators)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D9B1E-F61A-2340-9CE7-31D1878F00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25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Validate – Attempt to login for the first time and then store the API Key</a:t>
            </a:r>
            <a:r>
              <a:rPr lang="en-US" baseline="0" dirty="0" smtClean="0"/>
              <a:t> temporarily in either the workspace or some file that can be used for subsequent operations.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 we want to support API Key only login instead of them giving up their password?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 we want to support multiple account management?</a:t>
            </a:r>
          </a:p>
          <a:p>
            <a:endParaRPr lang="en-US" baseline="0" dirty="0" smtClean="0"/>
          </a:p>
          <a:p>
            <a:r>
              <a:rPr lang="en-US" dirty="0" err="1" smtClean="0"/>
              <a:t>John,Ryan</a:t>
            </a:r>
            <a:r>
              <a:rPr lang="en-US" baseline="0" dirty="0" smtClean="0"/>
              <a:t> – Multi logins is really not great use case for non-Heroku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SSH keys – May not be required if HTTP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Most developers might have a “Developer account” and a possible “work account” which might need multi-</a:t>
            </a:r>
            <a:r>
              <a:rPr lang="en-US" baseline="0" smtClean="0"/>
              <a:t>account management.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Use default keys, Key Management is not something an average developer would probably not know.</a:t>
            </a:r>
          </a:p>
          <a:p>
            <a:r>
              <a:rPr lang="en-US" baseline="0" dirty="0" smtClean="0"/>
              <a:t>Advanced developers should be able to change their keys</a:t>
            </a:r>
          </a:p>
          <a:p>
            <a:r>
              <a:rPr lang="en-US" baseline="0" dirty="0" smtClean="0"/>
              <a:t>Streamline Key </a:t>
            </a:r>
            <a:r>
              <a:rPr lang="en-US" baseline="0" dirty="0" err="1" smtClean="0"/>
              <a:t>generation..TBD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D9B1E-F61A-2340-9CE7-31D1878F00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62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would do the following: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Do a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clone” of the app’s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Repo </a:t>
            </a:r>
            <a:r>
              <a:rPr lang="en-US" baseline="0" dirty="0" err="1" smtClean="0"/>
              <a:t>url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SSH Key setup is a </a:t>
            </a:r>
            <a:r>
              <a:rPr lang="en-US" baseline="0" dirty="0" err="1" smtClean="0"/>
              <a:t>prequisite</a:t>
            </a: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dirty="0" smtClean="0"/>
              <a:t>Need to leverage any </a:t>
            </a:r>
            <a:r>
              <a:rPr lang="en-US" dirty="0" err="1" smtClean="0"/>
              <a:t>eGit</a:t>
            </a:r>
            <a:r>
              <a:rPr lang="en-US" dirty="0" smtClean="0"/>
              <a:t>/</a:t>
            </a:r>
            <a:r>
              <a:rPr lang="en-US" dirty="0" err="1" smtClean="0"/>
              <a:t>jGit</a:t>
            </a:r>
            <a:r>
              <a:rPr lang="en-US" baseline="0" dirty="0" smtClean="0"/>
              <a:t> plugins that the IDEs already have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Create the IDE specific files (.project , .</a:t>
            </a:r>
            <a:r>
              <a:rPr lang="en-US" baseline="0" dirty="0" err="1" smtClean="0"/>
              <a:t>classpath</a:t>
            </a:r>
            <a:r>
              <a:rPr lang="en-US" baseline="0" dirty="0" smtClean="0"/>
              <a:t> for Eclipse)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Possibly have a Heroku specific tag on the .project that identifies the “app name” (do we read into the remote repo URL like what the command line does today?)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D9B1E-F61A-2340-9CE7-31D1878F00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83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en-US" dirty="0" smtClean="0"/>
              <a:t>Somehow</a:t>
            </a:r>
            <a:r>
              <a:rPr lang="en-US" baseline="0" dirty="0" smtClean="0"/>
              <a:t> inject this process into the “import from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/Version control” flow is possible</a:t>
            </a:r>
          </a:p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D9B1E-F61A-2340-9CE7-31D1878F00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83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Jesper</a:t>
            </a:r>
            <a:r>
              <a:rPr lang="en-US" baseline="0" dirty="0" smtClean="0"/>
              <a:t> feedback:</a:t>
            </a:r>
          </a:p>
          <a:p>
            <a:r>
              <a:rPr lang="en-US" baseline="0" dirty="0" smtClean="0"/>
              <a:t>Isn’t this the same as “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clone”. Should we do that instead of wrapping that in a separate plugin.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Is there a concern around that the application is “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 specific”.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could embed </a:t>
            </a:r>
            <a:r>
              <a:rPr lang="en-US" baseline="0" dirty="0" err="1" smtClean="0"/>
              <a:t>java.herokuapp.com</a:t>
            </a:r>
            <a:r>
              <a:rPr lang="en-US" baseline="0" dirty="0" smtClean="0"/>
              <a:t> and have the end-user refresh and import the app using Option A</a:t>
            </a:r>
          </a:p>
          <a:p>
            <a:r>
              <a:rPr lang="en-US" baseline="0" dirty="0" smtClean="0"/>
              <a:t>Could be API based or simply </a:t>
            </a:r>
            <a:r>
              <a:rPr lang="en-US" baseline="0" dirty="0" err="1" smtClean="0"/>
              <a:t>mashup</a:t>
            </a:r>
            <a:r>
              <a:rPr lang="en-US" baseline="0" dirty="0" smtClean="0"/>
              <a:t> the web </a:t>
            </a:r>
            <a:r>
              <a:rPr lang="en-US" baseline="0" dirty="0" err="1" smtClean="0"/>
              <a:t>ui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What about “New -&gt; Project -&gt; Heroku” : Possible flow to the same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D9B1E-F61A-2340-9CE7-31D1878F00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87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we make the container selection</a:t>
            </a:r>
            <a:r>
              <a:rPr lang="en-US" baseline="0" dirty="0" smtClean="0"/>
              <a:t> something that’s part of this wizard or do we have separate Templates for each of these? This selection is only relevant for non-Play apps.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Possibly Loose this screen.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Pat – Just default the container for newbies. Probably an “Advanced tab” that allows them to choose a different container.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D9B1E-F61A-2340-9CE7-31D1878F00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1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essentially “Run as Heroku” not “deploy</a:t>
            </a:r>
            <a:r>
              <a:rPr lang="en-US" baseline="0" dirty="0" smtClean="0"/>
              <a:t> to Heroku”.</a:t>
            </a:r>
          </a:p>
          <a:p>
            <a:endParaRPr lang="en-US" dirty="0" smtClean="0"/>
          </a:p>
          <a:p>
            <a:r>
              <a:rPr lang="en-US" dirty="0" smtClean="0"/>
              <a:t>The app</a:t>
            </a:r>
            <a:r>
              <a:rPr lang="en-US" baseline="0" dirty="0" smtClean="0"/>
              <a:t> should have all key required components to run the app on Heroku which includes: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Pom.xml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Project structure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Procfile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.</a:t>
            </a:r>
            <a:r>
              <a:rPr lang="en-US" baseline="0" dirty="0" err="1" smtClean="0"/>
              <a:t>gitignore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Git</a:t>
            </a:r>
            <a:r>
              <a:rPr lang="en-US" baseline="0" dirty="0" smtClean="0"/>
              <a:t> setup including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remote pointing to the </a:t>
            </a:r>
            <a:r>
              <a:rPr lang="en-US" baseline="0" dirty="0" err="1" smtClean="0"/>
              <a:t>app’sgit</a:t>
            </a:r>
            <a:r>
              <a:rPr lang="en-US" baseline="0" dirty="0" smtClean="0"/>
              <a:t> repo URL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D9B1E-F61A-2340-9CE7-31D1878F00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1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we make the container selection</a:t>
            </a:r>
            <a:r>
              <a:rPr lang="en-US" baseline="0" dirty="0" smtClean="0"/>
              <a:t> something that’s part of this wizard or do we have separate Templates for each of these? This selection is only relevant for non-Play apps.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Jesper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Run-As does not make sense.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John,Ryan</a:t>
            </a:r>
            <a:r>
              <a:rPr lang="en-US" baseline="0" dirty="0" smtClean="0"/>
              <a:t> – Run as does not make sense.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Possible risk of developer trying to deploy arbitrary app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Context sensitive and should not allow “deploy” if “</a:t>
            </a:r>
            <a:r>
              <a:rPr lang="en-US" baseline="0" dirty="0" err="1" smtClean="0"/>
              <a:t>Procfile</a:t>
            </a:r>
            <a:r>
              <a:rPr lang="en-US" baseline="0" dirty="0" smtClean="0"/>
              <a:t>” is not found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wizard (key value pair) for the </a:t>
            </a:r>
            <a:r>
              <a:rPr lang="en-US" baseline="0" dirty="0" err="1" smtClean="0"/>
              <a:t>Procfile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D9B1E-F61A-2340-9CE7-31D1878F00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1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we make the container selection</a:t>
            </a:r>
            <a:r>
              <a:rPr lang="en-US" baseline="0" dirty="0" smtClean="0"/>
              <a:t> something that’s part of this wizard or do we have separate Templates for each of these? This selection is only relevant for non-Play apps.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D9B1E-F61A-2340-9CE7-31D1878F00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9438-6EBF-6246-9433-3C80EFE74429}" type="datetimeFigureOut">
              <a:rPr lang="en-US" smtClean="0"/>
              <a:t>3/20/12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AABC-F170-1046-8221-045E9160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2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9438-6EBF-6246-9433-3C80EFE74429}" type="datetimeFigureOut">
              <a:rPr lang="en-US" smtClean="0"/>
              <a:t>3/20/12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AABC-F170-1046-8221-045E9160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2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9438-6EBF-6246-9433-3C80EFE74429}" type="datetimeFigureOut">
              <a:rPr lang="en-US" smtClean="0"/>
              <a:t>3/20/12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AABC-F170-1046-8221-045E9160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5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9438-6EBF-6246-9433-3C80EFE74429}" type="datetimeFigureOut">
              <a:rPr lang="en-US" smtClean="0"/>
              <a:t>3/20/12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AABC-F170-1046-8221-045E9160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5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9438-6EBF-6246-9433-3C80EFE74429}" type="datetimeFigureOut">
              <a:rPr lang="en-US" smtClean="0"/>
              <a:t>3/20/12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AABC-F170-1046-8221-045E9160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9438-6EBF-6246-9433-3C80EFE74429}" type="datetimeFigureOut">
              <a:rPr lang="en-US" smtClean="0"/>
              <a:t>3/20/12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AABC-F170-1046-8221-045E9160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0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9438-6EBF-6246-9433-3C80EFE74429}" type="datetimeFigureOut">
              <a:rPr lang="en-US" smtClean="0"/>
              <a:t>3/20/12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AABC-F170-1046-8221-045E9160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9438-6EBF-6246-9433-3C80EFE74429}" type="datetimeFigureOut">
              <a:rPr lang="en-US" smtClean="0"/>
              <a:t>3/20/12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AABC-F170-1046-8221-045E9160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9438-6EBF-6246-9433-3C80EFE74429}" type="datetimeFigureOut">
              <a:rPr lang="en-US" smtClean="0"/>
              <a:t>3/20/12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AABC-F170-1046-8221-045E9160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9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9438-6EBF-6246-9433-3C80EFE74429}" type="datetimeFigureOut">
              <a:rPr lang="en-US" smtClean="0"/>
              <a:t>3/20/12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AABC-F170-1046-8221-045E9160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1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9438-6EBF-6246-9433-3C80EFE74429}" type="datetimeFigureOut">
              <a:rPr lang="en-US" smtClean="0"/>
              <a:t>3/20/12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AABC-F170-1046-8221-045E9160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7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9438-6EBF-6246-9433-3C80EFE74429}" type="datetimeFigureOut">
              <a:rPr lang="en-US" smtClean="0"/>
              <a:t>3/20/12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AABC-F170-1046-8221-045E9160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4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&amp; Deploy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Manage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993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C. Deploy to Heroku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96" y="1417638"/>
            <a:ext cx="8663604" cy="5227012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586734" y="2489199"/>
            <a:ext cx="1013466" cy="200055"/>
            <a:chOff x="751834" y="2324099"/>
            <a:chExt cx="1013466" cy="200055"/>
          </a:xfrm>
        </p:grpSpPr>
        <p:pic>
          <p:nvPicPr>
            <p:cNvPr id="25" name="Picture 24" descr="Screen Shot 2011-12-14 at 11.29.13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34" y="2368549"/>
              <a:ext cx="175266" cy="137165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825500" y="2324099"/>
              <a:ext cx="9398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latin typeface="Arial"/>
                  <a:cs typeface="Arial"/>
                </a:rPr>
                <a:t>m</a:t>
              </a:r>
              <a:r>
                <a:rPr lang="en-US" sz="700" b="1" dirty="0" smtClean="0">
                  <a:latin typeface="Arial"/>
                  <a:cs typeface="Arial"/>
                </a:rPr>
                <a:t>yspringmvcapp</a:t>
              </a:r>
              <a:endParaRPr lang="en-US" sz="700" b="1" dirty="0">
                <a:latin typeface="Arial"/>
                <a:cs typeface="Arial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5443119" y="4108684"/>
            <a:ext cx="623621" cy="211207"/>
          </a:xfrm>
          <a:prstGeom prst="roundRect">
            <a:avLst/>
          </a:prstGeom>
          <a:gradFill flip="none" rotWithShape="1">
            <a:gsLst>
              <a:gs pos="100000">
                <a:srgbClr val="EEEEEE"/>
              </a:gs>
              <a:gs pos="36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Cancel</a:t>
            </a:r>
            <a:endParaRPr lang="en-US" sz="1050" dirty="0"/>
          </a:p>
        </p:txBody>
      </p:sp>
      <p:grpSp>
        <p:nvGrpSpPr>
          <p:cNvPr id="3" name="Group 2"/>
          <p:cNvGrpSpPr/>
          <p:nvPr/>
        </p:nvGrpSpPr>
        <p:grpSpPr>
          <a:xfrm>
            <a:off x="482600" y="4148867"/>
            <a:ext cx="1984231" cy="1135026"/>
            <a:chOff x="482600" y="4148867"/>
            <a:chExt cx="1984231" cy="1135026"/>
          </a:xfrm>
        </p:grpSpPr>
        <p:sp>
          <p:nvSpPr>
            <p:cNvPr id="42" name="TextBox 41"/>
            <p:cNvSpPr txBox="1"/>
            <p:nvPr/>
          </p:nvSpPr>
          <p:spPr>
            <a:xfrm>
              <a:off x="482600" y="4345174"/>
              <a:ext cx="1984231" cy="938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0"/>
                <a:buChar char="Ø"/>
              </a:pPr>
              <a:r>
                <a:rPr lang="en-US" sz="1100" dirty="0" smtClean="0"/>
                <a:t>My Play App</a:t>
              </a:r>
            </a:p>
            <a:p>
              <a:pPr marL="171450" indent="-171450">
                <a:buFont typeface="Wingdings" charset="0"/>
                <a:buChar char="Ø"/>
              </a:pPr>
              <a:r>
                <a:rPr lang="en-US" sz="1100" dirty="0" smtClean="0"/>
                <a:t>My Famous App</a:t>
              </a:r>
            </a:p>
            <a:p>
              <a:pPr marL="171450" indent="-171450">
                <a:buFont typeface="Wingdings" charset="0"/>
                <a:buChar char="Ø"/>
              </a:pPr>
              <a:r>
                <a:rPr lang="en-US" sz="1100" dirty="0" smtClean="0"/>
                <a:t>Hello World</a:t>
              </a:r>
            </a:p>
            <a:p>
              <a:pPr marL="171450" indent="-171450">
                <a:buFont typeface="Wingdings" charset="0"/>
                <a:buChar char="Ø"/>
              </a:pPr>
              <a:r>
                <a:rPr lang="en-US" sz="1100" b="1" dirty="0" smtClean="0">
                  <a:solidFill>
                    <a:srgbClr val="FF0000"/>
                  </a:solidFill>
                </a:rPr>
                <a:t>myspringmvcapp</a:t>
              </a:r>
            </a:p>
            <a:p>
              <a:endParaRPr lang="en-US" sz="11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2072" y="4148867"/>
              <a:ext cx="1230224" cy="1821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000" b="1" dirty="0" smtClean="0"/>
                <a:t>My Heroku Apps</a:t>
              </a:r>
              <a:endParaRPr lang="en-US" sz="1000" b="1" dirty="0"/>
            </a:p>
          </p:txBody>
        </p:sp>
      </p:grpSp>
      <p:sp>
        <p:nvSpPr>
          <p:cNvPr id="17" name="Rectangular Callout 16"/>
          <p:cNvSpPr/>
          <p:nvPr/>
        </p:nvSpPr>
        <p:spPr>
          <a:xfrm>
            <a:off x="1485900" y="2429098"/>
            <a:ext cx="1244600" cy="758602"/>
          </a:xfrm>
          <a:prstGeom prst="wedgeRectCallout">
            <a:avLst>
              <a:gd name="adj1" fmla="val -56988"/>
              <a:gd name="adj2" fmla="val -241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smtClean="0">
                <a:solidFill>
                  <a:schemeClr val="tx2"/>
                </a:solidFill>
              </a:rPr>
              <a:t>Open Project</a:t>
            </a:r>
          </a:p>
          <a:p>
            <a:r>
              <a:rPr lang="en-US" sz="1050" dirty="0" smtClean="0">
                <a:solidFill>
                  <a:schemeClr val="tx2"/>
                </a:solidFill>
              </a:rPr>
              <a:t>…</a:t>
            </a:r>
          </a:p>
          <a:p>
            <a:r>
              <a:rPr lang="en-US" sz="1050" dirty="0" smtClean="0"/>
              <a:t>Heroku &gt;</a:t>
            </a:r>
            <a:endParaRPr lang="en-US" sz="1050" dirty="0"/>
          </a:p>
        </p:txBody>
      </p:sp>
      <p:sp>
        <p:nvSpPr>
          <p:cNvPr id="18" name="Rectangular Callout 17"/>
          <p:cNvSpPr/>
          <p:nvPr/>
        </p:nvSpPr>
        <p:spPr>
          <a:xfrm>
            <a:off x="2819400" y="2757599"/>
            <a:ext cx="1993900" cy="468201"/>
          </a:xfrm>
          <a:prstGeom prst="wedgeRectCallout">
            <a:avLst>
              <a:gd name="adj1" fmla="val -56988"/>
              <a:gd name="adj2" fmla="val -241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Deploy to Heroku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503168" y="3129751"/>
            <a:ext cx="3771900" cy="1399049"/>
            <a:chOff x="2425700" y="2578100"/>
            <a:chExt cx="4762500" cy="1261884"/>
          </a:xfrm>
        </p:grpSpPr>
        <p:sp>
          <p:nvSpPr>
            <p:cNvPr id="32" name="TextBox 31"/>
            <p:cNvSpPr txBox="1"/>
            <p:nvPr/>
          </p:nvSpPr>
          <p:spPr>
            <a:xfrm>
              <a:off x="2425700" y="2578100"/>
              <a:ext cx="4762500" cy="1261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New Spring MVC App</a:t>
              </a:r>
            </a:p>
            <a:p>
              <a:endParaRPr lang="en-US" dirty="0"/>
            </a:p>
            <a:p>
              <a:r>
                <a:rPr lang="en-US" sz="1100" dirty="0" smtClean="0"/>
                <a:t>Application Name</a:t>
              </a:r>
            </a:p>
            <a:p>
              <a:endParaRPr lang="en-US" dirty="0"/>
            </a:p>
            <a:p>
              <a:endParaRPr lang="en-US" sz="11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79273" y="3145213"/>
              <a:ext cx="2044699" cy="1642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000" dirty="0" smtClean="0"/>
                <a:t>myspringmvcapp</a:t>
              </a:r>
              <a:endParaRPr lang="en-US" sz="10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895309" y="3460951"/>
              <a:ext cx="787400" cy="190500"/>
            </a:xfrm>
            <a:prstGeom prst="roundRect">
              <a:avLst/>
            </a:prstGeom>
            <a:gradFill flip="none" rotWithShape="1">
              <a:gsLst>
                <a:gs pos="100000">
                  <a:srgbClr val="EEEEEE"/>
                </a:gs>
                <a:gs pos="36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Create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05568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Manage: App Info View</a:t>
            </a:r>
            <a:endParaRPr lang="en-US" dirty="0"/>
          </a:p>
        </p:txBody>
      </p:sp>
      <p:pic>
        <p:nvPicPr>
          <p:cNvPr id="3" name="Picture 2" descr="Screen Shot 2011-12-14 at 11.34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41024"/>
            <a:ext cx="7099300" cy="428728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537883" y="3064931"/>
            <a:ext cx="1060439" cy="261610"/>
            <a:chOff x="2537883" y="2976031"/>
            <a:chExt cx="1060439" cy="26161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7883" y="3035300"/>
              <a:ext cx="139700" cy="1778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607728" y="2976031"/>
              <a:ext cx="990594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 smtClean="0"/>
                <a:t>Collaborators</a:t>
              </a:r>
              <a:endParaRPr lang="en-US" sz="105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37883" y="3522142"/>
            <a:ext cx="1060439" cy="261610"/>
            <a:chOff x="2537883" y="2976031"/>
            <a:chExt cx="1060439" cy="26161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7883" y="3035300"/>
              <a:ext cx="139700" cy="1778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607728" y="2976031"/>
              <a:ext cx="990594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 smtClean="0"/>
                <a:t>Addons</a:t>
              </a:r>
              <a:endParaRPr lang="en-US" sz="105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29416" y="3284199"/>
            <a:ext cx="2330451" cy="261610"/>
            <a:chOff x="2537883" y="2976031"/>
            <a:chExt cx="2330451" cy="26161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7883" y="3035300"/>
              <a:ext cx="139700" cy="1778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607728" y="2976031"/>
              <a:ext cx="2260606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 smtClean="0"/>
                <a:t>Environment Configuration</a:t>
              </a:r>
              <a:endParaRPr lang="en-US" sz="105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501882" y="2013148"/>
            <a:ext cx="174626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My Play App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41082" y="2240633"/>
            <a:ext cx="1767417" cy="1061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dirty="0" err="1" smtClean="0"/>
              <a:t>Git</a:t>
            </a:r>
            <a:r>
              <a:rPr lang="en-US" sz="1050" dirty="0" smtClean="0"/>
              <a:t> Repo </a:t>
            </a:r>
            <a:r>
              <a:rPr lang="en-US" sz="1050" dirty="0" err="1" smtClean="0"/>
              <a:t>Url</a:t>
            </a:r>
            <a:endParaRPr lang="en-US" sz="1050" dirty="0" smtClean="0"/>
          </a:p>
          <a:p>
            <a:r>
              <a:rPr lang="en-US" sz="1050" dirty="0" smtClean="0"/>
              <a:t>App Web </a:t>
            </a:r>
            <a:r>
              <a:rPr lang="en-US" sz="1050" dirty="0" err="1" smtClean="0"/>
              <a:t>Url</a:t>
            </a:r>
            <a:endParaRPr lang="en-US" sz="1050" dirty="0" smtClean="0"/>
          </a:p>
          <a:p>
            <a:r>
              <a:rPr lang="en-US" sz="1050" dirty="0" smtClean="0"/>
              <a:t>Repository Size</a:t>
            </a:r>
          </a:p>
          <a:p>
            <a:r>
              <a:rPr lang="en-US" sz="1050" dirty="0" smtClean="0"/>
              <a:t>Domain Name</a:t>
            </a:r>
          </a:p>
          <a:p>
            <a:r>
              <a:rPr lang="en-US" sz="1050" dirty="0" err="1" smtClean="0"/>
              <a:t>Dynos</a:t>
            </a:r>
            <a:endParaRPr lang="en-US" sz="1050" dirty="0" smtClean="0"/>
          </a:p>
          <a:p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3898900" y="2335883"/>
            <a:ext cx="1993900" cy="1077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0" dirty="0"/>
          </a:p>
        </p:txBody>
      </p:sp>
      <p:sp>
        <p:nvSpPr>
          <p:cNvPr id="30" name="TextBox 29"/>
          <p:cNvSpPr txBox="1"/>
          <p:nvPr/>
        </p:nvSpPr>
        <p:spPr>
          <a:xfrm>
            <a:off x="3905250" y="2647033"/>
            <a:ext cx="342900" cy="1077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0" dirty="0"/>
          </a:p>
        </p:txBody>
      </p:sp>
      <p:sp>
        <p:nvSpPr>
          <p:cNvPr id="31" name="TextBox 30"/>
          <p:cNvSpPr txBox="1"/>
          <p:nvPr/>
        </p:nvSpPr>
        <p:spPr>
          <a:xfrm>
            <a:off x="3905250" y="2799433"/>
            <a:ext cx="1993900" cy="1077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0" dirty="0"/>
          </a:p>
        </p:txBody>
      </p:sp>
      <p:sp>
        <p:nvSpPr>
          <p:cNvPr id="32" name="TextBox 31"/>
          <p:cNvSpPr txBox="1"/>
          <p:nvPr/>
        </p:nvSpPr>
        <p:spPr>
          <a:xfrm>
            <a:off x="3816349" y="2443606"/>
            <a:ext cx="15176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http://myplayapp.herokuapp.com</a:t>
            </a:r>
            <a:endParaRPr lang="en-US" sz="600" dirty="0"/>
          </a:p>
        </p:txBody>
      </p:sp>
      <p:sp>
        <p:nvSpPr>
          <p:cNvPr id="33" name="TextBox 32"/>
          <p:cNvSpPr txBox="1"/>
          <p:nvPr/>
        </p:nvSpPr>
        <p:spPr>
          <a:xfrm>
            <a:off x="626963" y="3932930"/>
            <a:ext cx="1595538" cy="7694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charset="0"/>
              <a:buChar char="Ø"/>
            </a:pPr>
            <a:r>
              <a:rPr lang="en-US" sz="1100" dirty="0" smtClean="0"/>
              <a:t>My Play App</a:t>
            </a:r>
          </a:p>
          <a:p>
            <a:pPr marL="171450" indent="-171450">
              <a:buFont typeface="Wingdings" charset="0"/>
              <a:buChar char="Ø"/>
            </a:pPr>
            <a:r>
              <a:rPr lang="en-US" sz="1100" dirty="0" smtClean="0"/>
              <a:t>My Famous App</a:t>
            </a:r>
          </a:p>
          <a:p>
            <a:pPr marL="171450" indent="-171450">
              <a:buFont typeface="Wingdings" charset="0"/>
              <a:buChar char="Ø"/>
            </a:pPr>
            <a:r>
              <a:rPr lang="en-US" sz="1100" dirty="0" smtClean="0"/>
              <a:t>Hello World</a:t>
            </a:r>
          </a:p>
          <a:p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802634" y="3740345"/>
            <a:ext cx="1230224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700" dirty="0" smtClean="0"/>
              <a:t>My Heroku Apps</a:t>
            </a:r>
            <a:endParaRPr lang="en-US" sz="7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537883" y="3750742"/>
            <a:ext cx="1060439" cy="261610"/>
            <a:chOff x="2537883" y="2976031"/>
            <a:chExt cx="1060439" cy="26161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7883" y="3035300"/>
              <a:ext cx="139700" cy="1778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2607728" y="2976031"/>
              <a:ext cx="990594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 smtClean="0"/>
                <a:t>Releases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652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1-12-14 at 10.08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38" y="1352601"/>
            <a:ext cx="7953461" cy="47939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4262" y="4021830"/>
            <a:ext cx="1984231" cy="1277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charset="0"/>
              <a:buChar char="Ø"/>
            </a:pPr>
            <a:r>
              <a:rPr lang="en-US" sz="1100" dirty="0" smtClean="0"/>
              <a:t>My Play App</a:t>
            </a:r>
          </a:p>
          <a:p>
            <a:pPr lvl="1"/>
            <a:r>
              <a:rPr lang="en-US" sz="1100" dirty="0" smtClean="0"/>
              <a:t>Web (Up, 10 m)</a:t>
            </a:r>
          </a:p>
          <a:p>
            <a:pPr lvl="1"/>
            <a:r>
              <a:rPr lang="en-US" sz="1100" dirty="0" smtClean="0"/>
              <a:t>Worker (Down)</a:t>
            </a:r>
          </a:p>
          <a:p>
            <a:pPr lvl="1"/>
            <a:r>
              <a:rPr lang="en-US" sz="1100" dirty="0" smtClean="0"/>
              <a:t>Worker 2 (Idle,2 m)</a:t>
            </a:r>
          </a:p>
          <a:p>
            <a:pPr marL="171450" indent="-171450">
              <a:buFont typeface="Wingdings" charset="0"/>
              <a:buChar char="Ø"/>
            </a:pPr>
            <a:r>
              <a:rPr lang="en-US" sz="1100" dirty="0" smtClean="0"/>
              <a:t>My Famous App</a:t>
            </a:r>
          </a:p>
          <a:p>
            <a:pPr marL="171450" indent="-171450">
              <a:buFont typeface="Wingdings" charset="0"/>
              <a:buChar char="Ø"/>
            </a:pPr>
            <a:r>
              <a:rPr lang="en-US" sz="1100" dirty="0" smtClean="0"/>
              <a:t>Hello World</a:t>
            </a:r>
          </a:p>
          <a:p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81467" y="3853873"/>
            <a:ext cx="1230224" cy="13716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600" dirty="0" smtClean="0"/>
              <a:t>My Heroku Apps</a:t>
            </a:r>
            <a:endParaRPr lang="en-US" sz="600" dirty="0"/>
          </a:p>
        </p:txBody>
      </p:sp>
      <p:sp>
        <p:nvSpPr>
          <p:cNvPr id="7" name="Rectangular Callout 6"/>
          <p:cNvSpPr/>
          <p:nvPr/>
        </p:nvSpPr>
        <p:spPr>
          <a:xfrm>
            <a:off x="2145609" y="4089410"/>
            <a:ext cx="741523" cy="304793"/>
          </a:xfrm>
          <a:prstGeom prst="wedgeRectCallout">
            <a:avLst>
              <a:gd name="adj1" fmla="val -56988"/>
              <a:gd name="adj2" fmla="val -241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/>
              <a:t>Restart</a:t>
            </a:r>
          </a:p>
          <a:p>
            <a:r>
              <a:rPr lang="en-US" sz="800" dirty="0" smtClean="0"/>
              <a:t>Logs</a:t>
            </a:r>
          </a:p>
          <a:p>
            <a:pPr marL="171450" indent="-171450">
              <a:buFont typeface="Arial"/>
              <a:buChar char="•"/>
            </a:pPr>
            <a:endParaRPr lang="en-US" sz="800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Manage: My Processes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028699" y="4262966"/>
            <a:ext cx="101600" cy="114300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28693" y="4415366"/>
            <a:ext cx="101600" cy="1143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7160" y="4584706"/>
            <a:ext cx="101600" cy="1143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86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Manage: Refresh my apps</a:t>
            </a:r>
            <a:endParaRPr lang="en-US" dirty="0"/>
          </a:p>
        </p:txBody>
      </p:sp>
      <p:pic>
        <p:nvPicPr>
          <p:cNvPr id="3" name="Picture 2" descr="Screen Shot 2011-12-14 at 11.34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41024"/>
            <a:ext cx="7099300" cy="428728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26963" y="3932930"/>
            <a:ext cx="1595538" cy="7694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charset="0"/>
              <a:buChar char="Ø"/>
            </a:pPr>
            <a:r>
              <a:rPr lang="en-US" sz="1100" dirty="0" smtClean="0"/>
              <a:t>My Play App</a:t>
            </a:r>
          </a:p>
          <a:p>
            <a:pPr marL="171450" indent="-171450">
              <a:buFont typeface="Wingdings" charset="0"/>
              <a:buChar char="Ø"/>
            </a:pPr>
            <a:r>
              <a:rPr lang="en-US" sz="1100" dirty="0" smtClean="0"/>
              <a:t>My Famous App</a:t>
            </a:r>
          </a:p>
          <a:p>
            <a:pPr marL="171450" indent="-171450">
              <a:buFont typeface="Wingdings" charset="0"/>
              <a:buChar char="Ø"/>
            </a:pPr>
            <a:r>
              <a:rPr lang="en-US" sz="1100" dirty="0" smtClean="0"/>
              <a:t>Hello World</a:t>
            </a:r>
          </a:p>
          <a:p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802634" y="3740345"/>
            <a:ext cx="1230224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700" dirty="0" smtClean="0"/>
              <a:t>My Heroku Apps</a:t>
            </a:r>
            <a:endParaRPr lang="en-US" sz="700" dirty="0"/>
          </a:p>
        </p:txBody>
      </p:sp>
      <p:sp>
        <p:nvSpPr>
          <p:cNvPr id="24" name="Rectangular Callout 23"/>
          <p:cNvSpPr/>
          <p:nvPr/>
        </p:nvSpPr>
        <p:spPr>
          <a:xfrm>
            <a:off x="1697717" y="3901452"/>
            <a:ext cx="741523" cy="304793"/>
          </a:xfrm>
          <a:prstGeom prst="wedgeRectCallout">
            <a:avLst>
              <a:gd name="adj1" fmla="val -56988"/>
              <a:gd name="adj2" fmla="val -241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/>
              <a:t>Refresh</a:t>
            </a:r>
          </a:p>
        </p:txBody>
      </p:sp>
    </p:spTree>
    <p:extLst>
      <p:ext uri="{BB962C8B-B14F-4D97-AF65-F5344CB8AC3E}">
        <p14:creationId xmlns:p14="http://schemas.microsoft.com/office/powerpoint/2010/main" val="3842229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1-12-14 at 10.08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2601"/>
            <a:ext cx="7953461" cy="47939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937" y="4021830"/>
            <a:ext cx="1984231" cy="1277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charset="0"/>
              <a:buChar char="Ø"/>
            </a:pPr>
            <a:r>
              <a:rPr lang="en-US" sz="1100" dirty="0" smtClean="0"/>
              <a:t>My Play App</a:t>
            </a:r>
          </a:p>
          <a:p>
            <a:pPr lvl="1"/>
            <a:r>
              <a:rPr lang="en-US" sz="1100" dirty="0" smtClean="0"/>
              <a:t>Web (Up, 10 m)</a:t>
            </a:r>
          </a:p>
          <a:p>
            <a:pPr lvl="1"/>
            <a:r>
              <a:rPr lang="en-US" sz="1100" dirty="0" smtClean="0"/>
              <a:t>Worker (Down)</a:t>
            </a:r>
          </a:p>
          <a:p>
            <a:pPr lvl="1"/>
            <a:r>
              <a:rPr lang="en-US" sz="1100" dirty="0" smtClean="0"/>
              <a:t>Worker 2 (Idle,2 m)</a:t>
            </a:r>
          </a:p>
          <a:p>
            <a:pPr marL="171450" indent="-171450">
              <a:buFont typeface="Wingdings" charset="0"/>
              <a:buChar char="Ø"/>
            </a:pPr>
            <a:r>
              <a:rPr lang="en-US" sz="1100" dirty="0" smtClean="0"/>
              <a:t>My Famous App</a:t>
            </a:r>
          </a:p>
          <a:p>
            <a:pPr marL="171450" indent="-171450">
              <a:buFont typeface="Wingdings" charset="0"/>
              <a:buChar char="Ø"/>
            </a:pPr>
            <a:r>
              <a:rPr lang="en-US" sz="1100" dirty="0" smtClean="0"/>
              <a:t>Hello World</a:t>
            </a:r>
          </a:p>
          <a:p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81467" y="3853873"/>
            <a:ext cx="1230224" cy="13716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600" dirty="0" smtClean="0"/>
              <a:t>My Heroku Apps</a:t>
            </a:r>
            <a:endParaRPr lang="en-US" sz="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609" y="1930399"/>
            <a:ext cx="5835458" cy="3436436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640929" y="3975116"/>
            <a:ext cx="741523" cy="723890"/>
          </a:xfrm>
          <a:prstGeom prst="wedgeRectCallout">
            <a:avLst>
              <a:gd name="adj1" fmla="val -64981"/>
              <a:gd name="adj2" fmla="val -241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>
                <a:solidFill>
                  <a:srgbClr val="3366FF"/>
                </a:solidFill>
              </a:rPr>
              <a:t>Restart</a:t>
            </a:r>
          </a:p>
          <a:p>
            <a:r>
              <a:rPr lang="en-US" sz="800" dirty="0" smtClean="0">
                <a:solidFill>
                  <a:srgbClr val="3366FF"/>
                </a:solidFill>
              </a:rPr>
              <a:t>Logs</a:t>
            </a:r>
          </a:p>
          <a:p>
            <a:r>
              <a:rPr lang="en-US" sz="800" dirty="0" smtClean="0"/>
              <a:t>Addons</a:t>
            </a:r>
          </a:p>
          <a:p>
            <a:endParaRPr lang="en-US" sz="800" dirty="0" smtClean="0"/>
          </a:p>
          <a:p>
            <a:pPr marL="171450" indent="-171450">
              <a:buFont typeface="Arial"/>
              <a:buChar char="•"/>
            </a:pPr>
            <a:endParaRPr lang="en-US" sz="800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Manage: Addons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596882" y="4262966"/>
            <a:ext cx="101600" cy="114300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6876" y="4415366"/>
            <a:ext cx="101600" cy="1143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343" y="4584706"/>
            <a:ext cx="101600" cy="1143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97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Configure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22400" y="1663700"/>
            <a:ext cx="6819900" cy="2832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6900" y="2565400"/>
            <a:ext cx="889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Username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2654300" y="2590800"/>
            <a:ext cx="22987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866900" y="2921000"/>
            <a:ext cx="889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Password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654300" y="3305492"/>
            <a:ext cx="22987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10" name="Rounded Rectangle 9"/>
          <p:cNvSpPr/>
          <p:nvPr/>
        </p:nvSpPr>
        <p:spPr>
          <a:xfrm>
            <a:off x="5213350" y="3002121"/>
            <a:ext cx="1016000" cy="190500"/>
          </a:xfrm>
          <a:prstGeom prst="roundRect">
            <a:avLst/>
          </a:prstGeom>
          <a:gradFill flip="none" rotWithShape="1">
            <a:gsLst>
              <a:gs pos="100000">
                <a:srgbClr val="EEEEEE"/>
              </a:gs>
              <a:gs pos="36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Get API Key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1866900" y="3327400"/>
            <a:ext cx="889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API Key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590800" y="3352800"/>
            <a:ext cx="229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Sdfadafafasasdfadfasdf</a:t>
            </a:r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2711450" y="3835400"/>
            <a:ext cx="1066800" cy="190500"/>
          </a:xfrm>
          <a:prstGeom prst="roundRect">
            <a:avLst/>
          </a:prstGeom>
          <a:gradFill flip="none" rotWithShape="1">
            <a:gsLst>
              <a:gs pos="100000">
                <a:srgbClr val="EEEEEE"/>
              </a:gs>
              <a:gs pos="36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 SSH Key</a:t>
            </a:r>
            <a:endParaRPr lang="en-US" sz="105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0501" y="1701800"/>
            <a:ext cx="1473200" cy="446684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  <a:effectLst>
            <a:outerShdw dist="76199" dir="2700000" algn="ctr" rotWithShape="0">
              <a:schemeClr val="bg2">
                <a:alpha val="33333"/>
              </a:schemeClr>
            </a:outerShdw>
          </a:effectLst>
        </p:spPr>
      </p:pic>
      <p:sp>
        <p:nvSpPr>
          <p:cNvPr id="11" name="Rounded Rectangle 10"/>
          <p:cNvSpPr/>
          <p:nvPr/>
        </p:nvSpPr>
        <p:spPr>
          <a:xfrm>
            <a:off x="1866900" y="2260600"/>
            <a:ext cx="5740400" cy="195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025900" y="3848100"/>
            <a:ext cx="1181100" cy="190500"/>
          </a:xfrm>
          <a:prstGeom prst="roundRect">
            <a:avLst/>
          </a:prstGeom>
          <a:gradFill flip="none" rotWithShape="1">
            <a:gsLst>
              <a:gs pos="100000">
                <a:srgbClr val="EEEEEE"/>
              </a:gs>
              <a:gs pos="36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Update SSH Key </a:t>
            </a:r>
            <a:endParaRPr lang="en-US" sz="1050" dirty="0"/>
          </a:p>
        </p:txBody>
      </p:sp>
      <p:sp>
        <p:nvSpPr>
          <p:cNvPr id="23" name="Rounded Rectangle 22"/>
          <p:cNvSpPr/>
          <p:nvPr/>
        </p:nvSpPr>
        <p:spPr>
          <a:xfrm>
            <a:off x="5213350" y="3353434"/>
            <a:ext cx="787400" cy="190500"/>
          </a:xfrm>
          <a:prstGeom prst="roundRect">
            <a:avLst/>
          </a:prstGeom>
          <a:gradFill flip="none" rotWithShape="1">
            <a:gsLst>
              <a:gs pos="100000">
                <a:srgbClr val="EEEEEE"/>
              </a:gs>
              <a:gs pos="36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Validate</a:t>
            </a:r>
            <a:endParaRPr 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2654300" y="2946400"/>
            <a:ext cx="22987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32971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Build and Deploy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Import an existing Heroku app to my workspace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(or)</a:t>
            </a:r>
          </a:p>
          <a:p>
            <a:pPr marL="514350" indent="-514350">
              <a:buFont typeface="+mj-lt"/>
              <a:buAutoNum type="alphaUcPeriod" startAt="2"/>
            </a:pPr>
            <a:endParaRPr lang="en-US" dirty="0" smtClean="0"/>
          </a:p>
          <a:p>
            <a:pPr marL="514350" indent="-514350">
              <a:buFont typeface="+mj-lt"/>
              <a:buAutoNum type="alphaUcPeriod" startAt="2"/>
            </a:pPr>
            <a:r>
              <a:rPr lang="en-US" dirty="0" smtClean="0"/>
              <a:t>Create a new App (from templates)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(or)</a:t>
            </a:r>
          </a:p>
          <a:p>
            <a:pPr marL="514350" indent="-514350">
              <a:buFont typeface="+mj-lt"/>
              <a:buAutoNum type="alphaUcPeriod" startAt="3"/>
            </a:pPr>
            <a:endParaRPr lang="en-US" dirty="0" smtClean="0"/>
          </a:p>
          <a:p>
            <a:pPr marL="514350" indent="-514350">
              <a:buFont typeface="+mj-lt"/>
              <a:buAutoNum type="alphaUcPeriod" startAt="3"/>
            </a:pPr>
            <a:r>
              <a:rPr lang="en-US" dirty="0" smtClean="0"/>
              <a:t>Deploy an existing app into Heroku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27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15838" y="1352601"/>
            <a:ext cx="7953461" cy="4793974"/>
            <a:chOff x="1190538" y="717601"/>
            <a:chExt cx="7953461" cy="4793974"/>
          </a:xfrm>
        </p:grpSpPr>
        <p:pic>
          <p:nvPicPr>
            <p:cNvPr id="4" name="Picture 3" descr="Screen Shot 2011-12-14 at 10.08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538" y="717601"/>
              <a:ext cx="7953461" cy="479397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388962" y="3386830"/>
              <a:ext cx="1984231" cy="769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0"/>
                <a:buChar char="Ø"/>
              </a:pPr>
              <a:r>
                <a:rPr lang="en-US" sz="1100" dirty="0" smtClean="0"/>
                <a:t>My Play App</a:t>
              </a:r>
            </a:p>
            <a:p>
              <a:pPr marL="171450" indent="-171450">
                <a:buFont typeface="Wingdings" charset="0"/>
                <a:buChar char="Ø"/>
              </a:pPr>
              <a:r>
                <a:rPr lang="en-US" sz="1100" dirty="0" smtClean="0"/>
                <a:t>My Famous App</a:t>
              </a:r>
            </a:p>
            <a:p>
              <a:pPr marL="171450" indent="-171450">
                <a:buFont typeface="Wingdings" charset="0"/>
                <a:buChar char="Ø"/>
              </a:pPr>
              <a:r>
                <a:rPr lang="en-US" sz="1100" dirty="0" smtClean="0"/>
                <a:t>Hello World</a:t>
              </a:r>
            </a:p>
            <a:p>
              <a:endParaRPr lang="en-US" sz="11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64634" y="3194245"/>
              <a:ext cx="1230224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700" dirty="0" smtClean="0"/>
                <a:t>My Heroku Apps</a:t>
              </a:r>
              <a:endParaRPr lang="en-US" sz="700" dirty="0"/>
            </a:p>
          </p:txBody>
        </p:sp>
        <p:sp>
          <p:nvSpPr>
            <p:cNvPr id="7" name="Rectangular Callout 6"/>
            <p:cNvSpPr/>
            <p:nvPr/>
          </p:nvSpPr>
          <p:spPr>
            <a:xfrm>
              <a:off x="2617972" y="3330799"/>
              <a:ext cx="1510442" cy="761971"/>
            </a:xfrm>
            <a:prstGeom prst="wedgeRectCallout">
              <a:avLst>
                <a:gd name="adj1" fmla="val -56988"/>
                <a:gd name="adj2" fmla="val -2412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Arial"/>
                <a:buChar char="•"/>
              </a:pPr>
              <a:r>
                <a:rPr lang="en-US" sz="1050" b="1" dirty="0" smtClean="0">
                  <a:solidFill>
                    <a:schemeClr val="tx2"/>
                  </a:solidFill>
                </a:rPr>
                <a:t>Import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050" dirty="0" smtClean="0"/>
                <a:t>View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050" dirty="0" smtClean="0"/>
                <a:t>Destroy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050" dirty="0" smtClean="0"/>
                <a:t>Rename</a:t>
              </a:r>
              <a:endParaRPr lang="en-US" sz="1050" dirty="0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Importing an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62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15838" y="1352601"/>
            <a:ext cx="7953461" cy="4793974"/>
            <a:chOff x="1190538" y="717601"/>
            <a:chExt cx="7953461" cy="4793974"/>
          </a:xfrm>
        </p:grpSpPr>
        <p:pic>
          <p:nvPicPr>
            <p:cNvPr id="4" name="Picture 3" descr="Screen Shot 2011-12-14 at 10.08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538" y="717601"/>
              <a:ext cx="7953461" cy="479397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388962" y="3386830"/>
              <a:ext cx="1984231" cy="769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0"/>
                <a:buChar char="Ø"/>
              </a:pPr>
              <a:r>
                <a:rPr lang="en-US" sz="1100" dirty="0" smtClean="0"/>
                <a:t>My Play App</a:t>
              </a:r>
            </a:p>
            <a:p>
              <a:pPr marL="171450" indent="-171450">
                <a:buFont typeface="Wingdings" charset="0"/>
                <a:buChar char="Ø"/>
              </a:pPr>
              <a:r>
                <a:rPr lang="en-US" sz="1100" dirty="0" smtClean="0"/>
                <a:t>My Famous App</a:t>
              </a:r>
            </a:p>
            <a:p>
              <a:pPr marL="171450" indent="-171450">
                <a:buFont typeface="Wingdings" charset="0"/>
                <a:buChar char="Ø"/>
              </a:pPr>
              <a:r>
                <a:rPr lang="en-US" sz="1100" dirty="0" smtClean="0"/>
                <a:t>Hello World</a:t>
              </a:r>
            </a:p>
            <a:p>
              <a:endParaRPr lang="en-US" sz="11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64634" y="3194245"/>
              <a:ext cx="1230224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700" dirty="0" smtClean="0"/>
                <a:t>My Heroku Apps</a:t>
              </a:r>
              <a:endParaRPr lang="en-US" sz="700" dirty="0"/>
            </a:p>
          </p:txBody>
        </p:sp>
        <p:sp>
          <p:nvSpPr>
            <p:cNvPr id="7" name="Rectangular Callout 6"/>
            <p:cNvSpPr/>
            <p:nvPr/>
          </p:nvSpPr>
          <p:spPr>
            <a:xfrm>
              <a:off x="2617972" y="3330799"/>
              <a:ext cx="1510442" cy="761971"/>
            </a:xfrm>
            <a:prstGeom prst="wedgeRectCallout">
              <a:avLst>
                <a:gd name="adj1" fmla="val -56988"/>
                <a:gd name="adj2" fmla="val -2412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Arial"/>
                <a:buChar char="•"/>
              </a:pPr>
              <a:r>
                <a:rPr lang="en-US" sz="1050" b="1" dirty="0" smtClean="0">
                  <a:solidFill>
                    <a:schemeClr val="tx2"/>
                  </a:solidFill>
                </a:rPr>
                <a:t>Import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050" dirty="0" smtClean="0"/>
                <a:t>View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050" dirty="0" smtClean="0"/>
                <a:t>Destroy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050" dirty="0" smtClean="0"/>
                <a:t>Rename</a:t>
              </a:r>
              <a:endParaRPr lang="en-US" sz="1050" dirty="0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Importing an Heroku app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51834" y="2368549"/>
            <a:ext cx="1091438" cy="173124"/>
            <a:chOff x="751834" y="2368549"/>
            <a:chExt cx="1091438" cy="173124"/>
          </a:xfrm>
        </p:grpSpPr>
        <p:pic>
          <p:nvPicPr>
            <p:cNvPr id="2" name="Picture 1" descr="Screen Shot 2011-12-14 at 11.29.13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34" y="2368549"/>
              <a:ext cx="175266" cy="13716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825500" y="2368549"/>
              <a:ext cx="1017772" cy="173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900" b="1" dirty="0" smtClean="0">
                  <a:solidFill>
                    <a:srgbClr val="FF6600"/>
                  </a:solidFill>
                  <a:latin typeface="Arial"/>
                  <a:cs typeface="Arial"/>
                </a:rPr>
                <a:t>myplayapp</a:t>
              </a:r>
              <a:endParaRPr lang="en-US" sz="900" b="1" dirty="0">
                <a:solidFill>
                  <a:srgbClr val="FF6600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706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 Create from Template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96" y="1417638"/>
            <a:ext cx="8663604" cy="52270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41600" y="2032000"/>
            <a:ext cx="6235700" cy="3124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1600" y="2032000"/>
            <a:ext cx="1473200" cy="446684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  <a:effectLst>
            <a:outerShdw dist="76199" dir="2700000" algn="ctr" rotWithShape="0">
              <a:schemeClr val="bg2">
                <a:alpha val="33333"/>
              </a:scheme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819400" y="2717800"/>
            <a:ext cx="25273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>
                <a:solidFill>
                  <a:srgbClr val="0000FF"/>
                </a:solidFill>
              </a:rPr>
              <a:t>New Play App</a:t>
            </a:r>
          </a:p>
          <a:p>
            <a:r>
              <a:rPr lang="en-US" sz="1100" u="sng" dirty="0">
                <a:solidFill>
                  <a:srgbClr val="0000FF"/>
                </a:solidFill>
              </a:rPr>
              <a:t>Spring MVC </a:t>
            </a:r>
            <a:r>
              <a:rPr lang="en-US" sz="1100" u="sng" dirty="0" smtClean="0">
                <a:solidFill>
                  <a:srgbClr val="0000FF"/>
                </a:solidFill>
              </a:rPr>
              <a:t>App</a:t>
            </a:r>
          </a:p>
          <a:p>
            <a:r>
              <a:rPr lang="en-US" sz="1100" u="sng" dirty="0" smtClean="0">
                <a:solidFill>
                  <a:srgbClr val="0000FF"/>
                </a:solidFill>
              </a:rPr>
              <a:t>Tomcat 7 Web app</a:t>
            </a:r>
          </a:p>
          <a:p>
            <a:r>
              <a:rPr lang="en-US" sz="1100" u="sng" dirty="0" smtClean="0">
                <a:solidFill>
                  <a:srgbClr val="0000FF"/>
                </a:solidFill>
              </a:rPr>
              <a:t>Etc.</a:t>
            </a:r>
            <a:endParaRPr lang="en-US" sz="1100" u="sng" dirty="0">
              <a:solidFill>
                <a:srgbClr val="0000FF"/>
              </a:solidFill>
            </a:endParaRPr>
          </a:p>
          <a:p>
            <a:endParaRPr lang="en-US" sz="1100" u="sng" dirty="0">
              <a:solidFill>
                <a:srgbClr val="0000FF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905500" y="2159000"/>
            <a:ext cx="2387600" cy="689016"/>
          </a:xfrm>
          <a:prstGeom prst="wedge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News and RSS feeds from </a:t>
            </a:r>
            <a:r>
              <a:rPr lang="en-US" sz="1200" dirty="0" err="1" smtClean="0"/>
              <a:t>dev</a:t>
            </a:r>
            <a:r>
              <a:rPr lang="en-US" sz="1200" dirty="0" smtClean="0"/>
              <a:t> center?</a:t>
            </a:r>
            <a:endParaRPr lang="en-US" sz="1200" dirty="0"/>
          </a:p>
        </p:txBody>
      </p:sp>
      <p:sp>
        <p:nvSpPr>
          <p:cNvPr id="10" name="Rectangular Callout 9"/>
          <p:cNvSpPr/>
          <p:nvPr/>
        </p:nvSpPr>
        <p:spPr>
          <a:xfrm>
            <a:off x="5905500" y="3000128"/>
            <a:ext cx="2387600" cy="453191"/>
          </a:xfrm>
          <a:prstGeom prst="wedgeRectCallout">
            <a:avLst>
              <a:gd name="adj1" fmla="val -21365"/>
              <a:gd name="adj2" fmla="val 821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Addons </a:t>
            </a:r>
            <a:endParaRPr lang="en-US" sz="1200" dirty="0"/>
          </a:p>
        </p:txBody>
      </p:sp>
      <p:sp>
        <p:nvSpPr>
          <p:cNvPr id="11" name="Rectangular Callout 10"/>
          <p:cNvSpPr/>
          <p:nvPr/>
        </p:nvSpPr>
        <p:spPr>
          <a:xfrm>
            <a:off x="5905500" y="4419600"/>
            <a:ext cx="2387600" cy="605830"/>
          </a:xfrm>
          <a:prstGeom prst="wedge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Tweets / Discussion board snapshots?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641600" y="247868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9400" y="3627518"/>
            <a:ext cx="2527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err="1">
                <a:solidFill>
                  <a:srgbClr val="0000FF"/>
                </a:solidFill>
              </a:rPr>
              <a:t>Scala</a:t>
            </a:r>
            <a:r>
              <a:rPr lang="en-US" sz="1100" u="sng" dirty="0">
                <a:solidFill>
                  <a:srgbClr val="0000FF"/>
                </a:solidFill>
              </a:rPr>
              <a:t>/SBT Finagle Web App</a:t>
            </a:r>
          </a:p>
          <a:p>
            <a:r>
              <a:rPr lang="en-US" sz="1100" u="sng" dirty="0" err="1">
                <a:solidFill>
                  <a:srgbClr val="0000FF"/>
                </a:solidFill>
              </a:rPr>
              <a:t>Scala</a:t>
            </a:r>
            <a:r>
              <a:rPr lang="en-US" sz="1100" u="sng" dirty="0">
                <a:solidFill>
                  <a:srgbClr val="0000FF"/>
                </a:solidFill>
              </a:rPr>
              <a:t> + </a:t>
            </a:r>
            <a:r>
              <a:rPr lang="en-US" sz="1100" u="sng" dirty="0" err="1">
                <a:solidFill>
                  <a:srgbClr val="0000FF"/>
                </a:solidFill>
              </a:rPr>
              <a:t>Akka</a:t>
            </a:r>
            <a:r>
              <a:rPr lang="en-US" sz="1100" u="sng" dirty="0">
                <a:solidFill>
                  <a:srgbClr val="0000FF"/>
                </a:solidFill>
              </a:rPr>
              <a:t> app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41600" y="338840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15" name="Rectangular Callout 14"/>
          <p:cNvSpPr/>
          <p:nvPr/>
        </p:nvSpPr>
        <p:spPr>
          <a:xfrm>
            <a:off x="5905500" y="3656519"/>
            <a:ext cx="2387600" cy="518011"/>
          </a:xfrm>
          <a:prstGeom prst="wedge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Platform updates?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819400" y="4211718"/>
            <a:ext cx="2527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>
                <a:solidFill>
                  <a:srgbClr val="0000FF"/>
                </a:solidFill>
              </a:rPr>
              <a:t>Simple </a:t>
            </a:r>
            <a:r>
              <a:rPr lang="en-US" sz="1100" u="sng" dirty="0" err="1" smtClean="0">
                <a:solidFill>
                  <a:srgbClr val="0000FF"/>
                </a:solidFill>
              </a:rPr>
              <a:t>NodeJS</a:t>
            </a:r>
            <a:endParaRPr lang="en-US" sz="1100" u="sng" dirty="0" smtClean="0">
              <a:solidFill>
                <a:srgbClr val="0000FF"/>
              </a:solidFill>
            </a:endParaRPr>
          </a:p>
          <a:p>
            <a:endParaRPr lang="en-US" sz="1100" u="sng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41600" y="397260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7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 Create from Template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96" y="1417638"/>
            <a:ext cx="8663604" cy="52270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41600" y="2032000"/>
            <a:ext cx="6235700" cy="3124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1600" y="2032000"/>
            <a:ext cx="1473200" cy="446684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  <a:effectLst>
            <a:outerShdw dist="76199" dir="2700000" algn="ctr" rotWithShape="0">
              <a:schemeClr val="bg2">
                <a:alpha val="33333"/>
              </a:scheme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819400" y="2717800"/>
            <a:ext cx="25273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>
                <a:solidFill>
                  <a:srgbClr val="0000FF"/>
                </a:solidFill>
              </a:rPr>
              <a:t>New Play App</a:t>
            </a:r>
          </a:p>
          <a:p>
            <a:r>
              <a:rPr lang="en-US" sz="1100" u="sng" dirty="0">
                <a:solidFill>
                  <a:srgbClr val="0000FF"/>
                </a:solidFill>
              </a:rPr>
              <a:t>Spring MVC </a:t>
            </a:r>
            <a:r>
              <a:rPr lang="en-US" sz="1100" u="sng" dirty="0" smtClean="0">
                <a:solidFill>
                  <a:srgbClr val="0000FF"/>
                </a:solidFill>
              </a:rPr>
              <a:t>App</a:t>
            </a:r>
          </a:p>
          <a:p>
            <a:r>
              <a:rPr lang="en-US" sz="1100" u="sng" dirty="0" smtClean="0">
                <a:solidFill>
                  <a:srgbClr val="0000FF"/>
                </a:solidFill>
              </a:rPr>
              <a:t>Tomcat 7 Web app</a:t>
            </a:r>
          </a:p>
          <a:p>
            <a:r>
              <a:rPr lang="en-US" sz="1100" u="sng" dirty="0" smtClean="0">
                <a:solidFill>
                  <a:srgbClr val="0000FF"/>
                </a:solidFill>
              </a:rPr>
              <a:t>Etc.</a:t>
            </a:r>
            <a:endParaRPr lang="en-US" sz="1100" u="sng" dirty="0">
              <a:solidFill>
                <a:srgbClr val="0000FF"/>
              </a:solidFill>
            </a:endParaRPr>
          </a:p>
          <a:p>
            <a:endParaRPr lang="en-US" sz="1100" u="sng" dirty="0">
              <a:solidFill>
                <a:srgbClr val="0000FF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905500" y="2159000"/>
            <a:ext cx="2387600" cy="689016"/>
          </a:xfrm>
          <a:prstGeom prst="wedge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News and RSS feeds from </a:t>
            </a:r>
            <a:r>
              <a:rPr lang="en-US" sz="1200" dirty="0" err="1" smtClean="0"/>
              <a:t>dev</a:t>
            </a:r>
            <a:r>
              <a:rPr lang="en-US" sz="1200" dirty="0" smtClean="0"/>
              <a:t> center?</a:t>
            </a:r>
            <a:endParaRPr lang="en-US" sz="1200" dirty="0"/>
          </a:p>
        </p:txBody>
      </p:sp>
      <p:sp>
        <p:nvSpPr>
          <p:cNvPr id="10" name="Rectangular Callout 9"/>
          <p:cNvSpPr/>
          <p:nvPr/>
        </p:nvSpPr>
        <p:spPr>
          <a:xfrm>
            <a:off x="5905500" y="3000128"/>
            <a:ext cx="2387600" cy="453191"/>
          </a:xfrm>
          <a:prstGeom prst="wedgeRectCallout">
            <a:avLst>
              <a:gd name="adj1" fmla="val -21365"/>
              <a:gd name="adj2" fmla="val 821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Addons </a:t>
            </a:r>
            <a:endParaRPr lang="en-US" sz="1200" dirty="0"/>
          </a:p>
        </p:txBody>
      </p:sp>
      <p:sp>
        <p:nvSpPr>
          <p:cNvPr id="11" name="Rectangular Callout 10"/>
          <p:cNvSpPr/>
          <p:nvPr/>
        </p:nvSpPr>
        <p:spPr>
          <a:xfrm>
            <a:off x="5905500" y="4419600"/>
            <a:ext cx="2387600" cy="605830"/>
          </a:xfrm>
          <a:prstGeom prst="wedge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Tweets / Discussion board snapshots?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641600" y="247868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9400" y="3627518"/>
            <a:ext cx="2527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err="1">
                <a:solidFill>
                  <a:srgbClr val="0000FF"/>
                </a:solidFill>
              </a:rPr>
              <a:t>Scala</a:t>
            </a:r>
            <a:r>
              <a:rPr lang="en-US" sz="1100" u="sng" dirty="0">
                <a:solidFill>
                  <a:srgbClr val="0000FF"/>
                </a:solidFill>
              </a:rPr>
              <a:t>/SBT Finagle Web App</a:t>
            </a:r>
          </a:p>
          <a:p>
            <a:r>
              <a:rPr lang="en-US" sz="1100" u="sng" dirty="0" err="1">
                <a:solidFill>
                  <a:srgbClr val="0000FF"/>
                </a:solidFill>
              </a:rPr>
              <a:t>Scala</a:t>
            </a:r>
            <a:r>
              <a:rPr lang="en-US" sz="1100" u="sng" dirty="0">
                <a:solidFill>
                  <a:srgbClr val="0000FF"/>
                </a:solidFill>
              </a:rPr>
              <a:t> + </a:t>
            </a:r>
            <a:r>
              <a:rPr lang="en-US" sz="1100" u="sng" dirty="0" err="1">
                <a:solidFill>
                  <a:srgbClr val="0000FF"/>
                </a:solidFill>
              </a:rPr>
              <a:t>Akka</a:t>
            </a:r>
            <a:r>
              <a:rPr lang="en-US" sz="1100" u="sng" dirty="0">
                <a:solidFill>
                  <a:srgbClr val="0000FF"/>
                </a:solidFill>
              </a:rPr>
              <a:t> app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41600" y="338840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15" name="Rectangular Callout 14"/>
          <p:cNvSpPr/>
          <p:nvPr/>
        </p:nvSpPr>
        <p:spPr>
          <a:xfrm>
            <a:off x="5905500" y="3656519"/>
            <a:ext cx="2387600" cy="518011"/>
          </a:xfrm>
          <a:prstGeom prst="wedge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Platform updates?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819400" y="4211718"/>
            <a:ext cx="2527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>
                <a:solidFill>
                  <a:srgbClr val="0000FF"/>
                </a:solidFill>
              </a:rPr>
              <a:t>Simple </a:t>
            </a:r>
            <a:r>
              <a:rPr lang="en-US" sz="1100" u="sng" dirty="0" err="1" smtClean="0">
                <a:solidFill>
                  <a:srgbClr val="0000FF"/>
                </a:solidFill>
              </a:rPr>
              <a:t>NodeJS</a:t>
            </a:r>
            <a:endParaRPr lang="en-US" sz="1100" u="sng" dirty="0" smtClean="0">
              <a:solidFill>
                <a:srgbClr val="0000FF"/>
              </a:solidFill>
            </a:endParaRPr>
          </a:p>
          <a:p>
            <a:endParaRPr lang="en-US" sz="1100" u="sng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41600" y="397260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25700" y="2578100"/>
            <a:ext cx="4762500" cy="984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New Spring MVC App</a:t>
            </a:r>
          </a:p>
          <a:p>
            <a:endParaRPr lang="en-US" dirty="0"/>
          </a:p>
          <a:p>
            <a:r>
              <a:rPr lang="en-US" sz="1100" dirty="0" smtClean="0"/>
              <a:t>Application Name</a:t>
            </a:r>
          </a:p>
          <a:p>
            <a:endParaRPr 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3594100" y="3179992"/>
            <a:ext cx="2044700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600" dirty="0"/>
          </a:p>
        </p:txBody>
      </p:sp>
      <p:sp>
        <p:nvSpPr>
          <p:cNvPr id="22" name="Rounded Rectangle 21"/>
          <p:cNvSpPr/>
          <p:nvPr/>
        </p:nvSpPr>
        <p:spPr>
          <a:xfrm>
            <a:off x="6096000" y="3186870"/>
            <a:ext cx="787400" cy="190500"/>
          </a:xfrm>
          <a:prstGeom prst="roundRect">
            <a:avLst/>
          </a:prstGeom>
          <a:gradFill flip="none" rotWithShape="1">
            <a:gsLst>
              <a:gs pos="100000">
                <a:srgbClr val="EEEEEE"/>
              </a:gs>
              <a:gs pos="36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Create</a:t>
            </a:r>
            <a:endParaRPr lang="en-US" sz="105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250" y="3179992"/>
            <a:ext cx="1714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5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C. Deploy to Heroku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6" y="1417638"/>
            <a:ext cx="8663604" cy="5227012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72434" y="2489199"/>
            <a:ext cx="1013466" cy="200055"/>
            <a:chOff x="751834" y="2324099"/>
            <a:chExt cx="1013466" cy="200055"/>
          </a:xfrm>
        </p:grpSpPr>
        <p:pic>
          <p:nvPicPr>
            <p:cNvPr id="25" name="Picture 24" descr="Screen Shot 2011-12-14 at 11.29.13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34" y="2368549"/>
              <a:ext cx="175266" cy="137165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825500" y="2324099"/>
              <a:ext cx="9398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latin typeface="Arial"/>
                  <a:cs typeface="Arial"/>
                </a:rPr>
                <a:t>m</a:t>
              </a:r>
              <a:r>
                <a:rPr lang="en-US" sz="700" b="1" dirty="0" smtClean="0">
                  <a:latin typeface="Arial"/>
                  <a:cs typeface="Arial"/>
                </a:rPr>
                <a:t>yspringmvcapp</a:t>
              </a:r>
              <a:endParaRPr lang="en-US" sz="700" b="1" dirty="0">
                <a:latin typeface="Arial"/>
                <a:cs typeface="Arial"/>
              </a:endParaRPr>
            </a:p>
          </p:txBody>
        </p:sp>
      </p:grpSp>
      <p:sp>
        <p:nvSpPr>
          <p:cNvPr id="19" name="Rectangular Callout 18"/>
          <p:cNvSpPr/>
          <p:nvPr/>
        </p:nvSpPr>
        <p:spPr>
          <a:xfrm>
            <a:off x="1485900" y="2429098"/>
            <a:ext cx="1244600" cy="758602"/>
          </a:xfrm>
          <a:prstGeom prst="wedgeRectCallout">
            <a:avLst>
              <a:gd name="adj1" fmla="val -56988"/>
              <a:gd name="adj2" fmla="val -241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smtClean="0">
                <a:solidFill>
                  <a:schemeClr val="tx2"/>
                </a:solidFill>
              </a:rPr>
              <a:t>Open Project</a:t>
            </a:r>
          </a:p>
          <a:p>
            <a:r>
              <a:rPr lang="en-US" sz="1050" dirty="0" smtClean="0">
                <a:solidFill>
                  <a:schemeClr val="tx2"/>
                </a:solidFill>
              </a:rPr>
              <a:t>…</a:t>
            </a:r>
          </a:p>
          <a:p>
            <a:r>
              <a:rPr lang="en-US" sz="1050" dirty="0" smtClean="0"/>
              <a:t>Heroku &gt;</a:t>
            </a:r>
            <a:endParaRPr lang="en-US" sz="1050" dirty="0"/>
          </a:p>
        </p:txBody>
      </p:sp>
      <p:sp>
        <p:nvSpPr>
          <p:cNvPr id="21" name="Rectangular Callout 20"/>
          <p:cNvSpPr/>
          <p:nvPr/>
        </p:nvSpPr>
        <p:spPr>
          <a:xfrm>
            <a:off x="2819400" y="2757599"/>
            <a:ext cx="1993900" cy="468201"/>
          </a:xfrm>
          <a:prstGeom prst="wedgeRectCallout">
            <a:avLst>
              <a:gd name="adj1" fmla="val -56988"/>
              <a:gd name="adj2" fmla="val -241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Deploy to Heroku</a:t>
            </a:r>
          </a:p>
        </p:txBody>
      </p:sp>
    </p:spTree>
    <p:extLst>
      <p:ext uri="{BB962C8B-B14F-4D97-AF65-F5344CB8AC3E}">
        <p14:creationId xmlns:p14="http://schemas.microsoft.com/office/powerpoint/2010/main" val="2923216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C. Deploy to Heroku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96" y="1417638"/>
            <a:ext cx="8663604" cy="5227012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586734" y="2489199"/>
            <a:ext cx="1013466" cy="200055"/>
            <a:chOff x="751834" y="2324099"/>
            <a:chExt cx="1013466" cy="200055"/>
          </a:xfrm>
        </p:grpSpPr>
        <p:pic>
          <p:nvPicPr>
            <p:cNvPr id="25" name="Picture 24" descr="Screen Shot 2011-12-14 at 11.29.13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34" y="2368549"/>
              <a:ext cx="175266" cy="137165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825500" y="2324099"/>
              <a:ext cx="9398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latin typeface="Arial"/>
                  <a:cs typeface="Arial"/>
                </a:rPr>
                <a:t>m</a:t>
              </a:r>
              <a:r>
                <a:rPr lang="en-US" sz="700" b="1" dirty="0" smtClean="0">
                  <a:latin typeface="Arial"/>
                  <a:cs typeface="Arial"/>
                </a:rPr>
                <a:t>yspringmvcapp</a:t>
              </a:r>
              <a:endParaRPr lang="en-US" sz="700" b="1" dirty="0">
                <a:latin typeface="Arial"/>
                <a:cs typeface="Arial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5443119" y="4108684"/>
            <a:ext cx="623621" cy="211207"/>
          </a:xfrm>
          <a:prstGeom prst="roundRect">
            <a:avLst/>
          </a:prstGeom>
          <a:gradFill flip="none" rotWithShape="1">
            <a:gsLst>
              <a:gs pos="100000">
                <a:srgbClr val="EEEEEE"/>
              </a:gs>
              <a:gs pos="36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Cancel</a:t>
            </a:r>
            <a:endParaRPr lang="en-US" sz="1050" dirty="0"/>
          </a:p>
        </p:txBody>
      </p:sp>
      <p:grpSp>
        <p:nvGrpSpPr>
          <p:cNvPr id="44" name="Group 43"/>
          <p:cNvGrpSpPr/>
          <p:nvPr/>
        </p:nvGrpSpPr>
        <p:grpSpPr>
          <a:xfrm>
            <a:off x="482600" y="4148867"/>
            <a:ext cx="1984231" cy="965748"/>
            <a:chOff x="482600" y="4148867"/>
            <a:chExt cx="1984231" cy="965748"/>
          </a:xfrm>
        </p:grpSpPr>
        <p:sp>
          <p:nvSpPr>
            <p:cNvPr id="45" name="TextBox 44"/>
            <p:cNvSpPr txBox="1"/>
            <p:nvPr/>
          </p:nvSpPr>
          <p:spPr>
            <a:xfrm>
              <a:off x="482600" y="4345174"/>
              <a:ext cx="1984231" cy="769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0"/>
                <a:buChar char="Ø"/>
              </a:pPr>
              <a:r>
                <a:rPr lang="en-US" sz="1100" dirty="0" smtClean="0"/>
                <a:t>My Play App</a:t>
              </a:r>
            </a:p>
            <a:p>
              <a:pPr marL="171450" indent="-171450">
                <a:buFont typeface="Wingdings" charset="0"/>
                <a:buChar char="Ø"/>
              </a:pPr>
              <a:r>
                <a:rPr lang="en-US" sz="1100" dirty="0" smtClean="0"/>
                <a:t>My Famous App</a:t>
              </a:r>
            </a:p>
            <a:p>
              <a:pPr marL="171450" indent="-171450">
                <a:buFont typeface="Wingdings" charset="0"/>
                <a:buChar char="Ø"/>
              </a:pPr>
              <a:r>
                <a:rPr lang="en-US" sz="1100" dirty="0" smtClean="0"/>
                <a:t>Hello World</a:t>
              </a:r>
            </a:p>
            <a:p>
              <a:endParaRPr lang="en-US" sz="11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2072" y="4148867"/>
              <a:ext cx="1230224" cy="1821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000" b="1" dirty="0" smtClean="0"/>
                <a:t>My Heroku Apps</a:t>
              </a:r>
              <a:endParaRPr lang="en-US" sz="1000" b="1" dirty="0"/>
            </a:p>
          </p:txBody>
        </p:sp>
      </p:grpSp>
      <p:sp>
        <p:nvSpPr>
          <p:cNvPr id="17" name="Rectangular Callout 16"/>
          <p:cNvSpPr/>
          <p:nvPr/>
        </p:nvSpPr>
        <p:spPr>
          <a:xfrm>
            <a:off x="1485900" y="2429098"/>
            <a:ext cx="1244600" cy="758602"/>
          </a:xfrm>
          <a:prstGeom prst="wedgeRectCallout">
            <a:avLst>
              <a:gd name="adj1" fmla="val -56988"/>
              <a:gd name="adj2" fmla="val -241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smtClean="0">
                <a:solidFill>
                  <a:schemeClr val="tx2"/>
                </a:solidFill>
              </a:rPr>
              <a:t>Open Project</a:t>
            </a:r>
          </a:p>
          <a:p>
            <a:r>
              <a:rPr lang="en-US" sz="1050" dirty="0" smtClean="0">
                <a:solidFill>
                  <a:schemeClr val="tx2"/>
                </a:solidFill>
              </a:rPr>
              <a:t>…</a:t>
            </a:r>
          </a:p>
          <a:p>
            <a:r>
              <a:rPr lang="en-US" sz="1050" dirty="0" smtClean="0"/>
              <a:t>Heroku &gt;</a:t>
            </a:r>
            <a:endParaRPr lang="en-US" sz="1050" dirty="0"/>
          </a:p>
        </p:txBody>
      </p:sp>
      <p:sp>
        <p:nvSpPr>
          <p:cNvPr id="18" name="Rectangular Callout 17"/>
          <p:cNvSpPr/>
          <p:nvPr/>
        </p:nvSpPr>
        <p:spPr>
          <a:xfrm>
            <a:off x="2819400" y="2757599"/>
            <a:ext cx="1993900" cy="468201"/>
          </a:xfrm>
          <a:prstGeom prst="wedgeRectCallout">
            <a:avLst>
              <a:gd name="adj1" fmla="val -56988"/>
              <a:gd name="adj2" fmla="val -241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Deploy to Heroku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503168" y="3129751"/>
            <a:ext cx="3771900" cy="1399049"/>
            <a:chOff x="2425700" y="2578100"/>
            <a:chExt cx="4762500" cy="1261884"/>
          </a:xfrm>
        </p:grpSpPr>
        <p:sp>
          <p:nvSpPr>
            <p:cNvPr id="32" name="TextBox 31"/>
            <p:cNvSpPr txBox="1"/>
            <p:nvPr/>
          </p:nvSpPr>
          <p:spPr>
            <a:xfrm>
              <a:off x="2425700" y="2578100"/>
              <a:ext cx="4762500" cy="1261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New Spring MVC App</a:t>
              </a:r>
            </a:p>
            <a:p>
              <a:endParaRPr lang="en-US" dirty="0"/>
            </a:p>
            <a:p>
              <a:r>
                <a:rPr lang="en-US" sz="1100" dirty="0" smtClean="0"/>
                <a:t>Application Name</a:t>
              </a:r>
            </a:p>
            <a:p>
              <a:endParaRPr lang="en-US" dirty="0"/>
            </a:p>
            <a:p>
              <a:endParaRPr lang="en-US" sz="11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95309" y="3127751"/>
              <a:ext cx="204469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895309" y="3460951"/>
              <a:ext cx="787400" cy="190500"/>
            </a:xfrm>
            <a:prstGeom prst="roundRect">
              <a:avLst/>
            </a:prstGeom>
            <a:gradFill flip="none" rotWithShape="1">
              <a:gsLst>
                <a:gs pos="100000">
                  <a:srgbClr val="EEEEEE"/>
                </a:gs>
                <a:gs pos="36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Create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794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1132</Words>
  <Application>Microsoft Macintosh PowerPoint</Application>
  <PresentationFormat>On-screen Show (4:3)</PresentationFormat>
  <Paragraphs>252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1. Configure</vt:lpstr>
      <vt:lpstr>2. Build and Deploy</vt:lpstr>
      <vt:lpstr>A. Importing an app</vt:lpstr>
      <vt:lpstr>A. Importing an Heroku app</vt:lpstr>
      <vt:lpstr>B. Create from Template</vt:lpstr>
      <vt:lpstr>B. Create from Template</vt:lpstr>
      <vt:lpstr>C. Deploy to Heroku</vt:lpstr>
      <vt:lpstr>C. Deploy to Heroku</vt:lpstr>
      <vt:lpstr>C. Deploy to Heroku</vt:lpstr>
      <vt:lpstr>3. Manage: App Info View</vt:lpstr>
      <vt:lpstr>3. Manage: My Processes</vt:lpstr>
      <vt:lpstr>3. Manage: Refresh my apps</vt:lpstr>
      <vt:lpstr>3. Manage: Addons</vt:lpstr>
    </vt:vector>
  </TitlesOfParts>
  <Company>Heroku/Salesforce.com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Bashyam Narasimhan</dc:creator>
  <cp:lastModifiedBy>Anand Bashyam Narasimhan</cp:lastModifiedBy>
  <cp:revision>40</cp:revision>
  <dcterms:created xsi:type="dcterms:W3CDTF">2011-12-14T18:08:50Z</dcterms:created>
  <dcterms:modified xsi:type="dcterms:W3CDTF">2012-03-20T21:45:42Z</dcterms:modified>
</cp:coreProperties>
</file>