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93298" y="4141999"/>
            <a:ext cx="7221894" cy="1820262"/>
          </a:xfrm>
        </p:spPr>
        <p:txBody>
          <a:bodyPr>
            <a:normAutofit/>
          </a:bodyPr>
          <a:lstStyle/>
          <a:p>
            <a:pPr algn="r"/>
            <a:r>
              <a:rPr lang="en-US" b="0" dirty="0">
                <a:solidFill>
                  <a:schemeClr val="tx1"/>
                </a:solidFill>
              </a:rPr>
              <a:t>[Gnanaprasuna ]</a:t>
            </a:r>
          </a:p>
          <a:p>
            <a:pPr algn="r"/>
            <a:r>
              <a:rPr lang="en-US" b="0" dirty="0">
                <a:solidFill>
                  <a:schemeClr val="tx1"/>
                </a:solidFill>
              </a:rPr>
              <a:t>[</a:t>
            </a:r>
            <a:r>
              <a:rPr lang="en-IN" dirty="0"/>
              <a:t>APPLY_175623028868adf2901f2 </a:t>
            </a:r>
            <a:r>
              <a:rPr lang="en-US" b="0" dirty="0">
                <a:solidFill>
                  <a:schemeClr val="tx1"/>
                </a:solidFill>
              </a:rPr>
              <a:t>]</a:t>
            </a:r>
          </a:p>
          <a:p>
            <a:pPr algn="r"/>
            <a:r>
              <a:rPr lang="en-IN" dirty="0"/>
              <a:t>Internship ID: 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grpSp>
        <p:nvGrpSpPr>
          <p:cNvPr id="11" name="Group 10">
            <a:extLst>
              <a:ext uri="{FF2B5EF4-FFF2-40B4-BE49-F238E27FC236}">
                <a16:creationId xmlns:a16="http://schemas.microsoft.com/office/drawing/2014/main" id="{FCA89779-9685-CDA3-AFE9-2F299C981575}"/>
              </a:ext>
            </a:extLst>
          </p:cNvPr>
          <p:cNvGrpSpPr/>
          <p:nvPr/>
        </p:nvGrpSpPr>
        <p:grpSpPr>
          <a:xfrm>
            <a:off x="750253" y="942392"/>
            <a:ext cx="9886646" cy="5626359"/>
            <a:chOff x="0" y="0"/>
            <a:chExt cx="10692000" cy="7560000"/>
          </a:xfrm>
        </p:grpSpPr>
        <p:pic>
          <p:nvPicPr>
            <p:cNvPr id="12" name="Picture 11">
              <a:extLst>
                <a:ext uri="{FF2B5EF4-FFF2-40B4-BE49-F238E27FC236}">
                  <a16:creationId xmlns:a16="http://schemas.microsoft.com/office/drawing/2014/main" id="{CEE02983-8778-C5BE-D178-E6EB7463980D}"/>
                </a:ext>
              </a:extLst>
            </p:cNvPr>
            <p:cNvPicPr/>
            <p:nvPr/>
          </p:nvPicPr>
          <p:blipFill>
            <a:blip r:embed="rId3"/>
            <a:stretch>
              <a:fillRect/>
            </a:stretch>
          </p:blipFill>
          <p:spPr>
            <a:xfrm>
              <a:off x="0" y="0"/>
              <a:ext cx="10692000" cy="7560000"/>
            </a:xfrm>
            <a:prstGeom prst="rect">
              <a:avLst/>
            </a:prstGeom>
          </p:spPr>
        </p:pic>
        <p:sp>
          <p:nvSpPr>
            <p:cNvPr id="13" name="Rectangle 12">
              <a:extLst>
                <a:ext uri="{FF2B5EF4-FFF2-40B4-BE49-F238E27FC236}">
                  <a16:creationId xmlns:a16="http://schemas.microsoft.com/office/drawing/2014/main" id="{F077B96F-AB84-5D72-B350-75413D74C951}"/>
                </a:ext>
              </a:extLst>
            </p:cNvPr>
            <p:cNvSpPr/>
            <p:nvPr/>
          </p:nvSpPr>
          <p:spPr>
            <a:xfrm>
              <a:off x="4426164" y="4803865"/>
              <a:ext cx="2601958" cy="281235"/>
            </a:xfrm>
            <a:prstGeom prst="rect">
              <a:avLst/>
            </a:prstGeom>
            <a:ln>
              <a:noFill/>
            </a:ln>
          </p:spPr>
          <p:txBody>
            <a:bodyPr vert="horz" lIns="0" tIns="0" rIns="0" bIns="0" rtlCol="0">
              <a:noAutofit/>
            </a:bodyPr>
            <a:lstStyle/>
            <a:p>
              <a:pPr>
                <a:lnSpc>
                  <a:spcPct val="107000"/>
                </a:lnSpc>
                <a:spcAft>
                  <a:spcPts val="800"/>
                </a:spcAft>
                <a:buNone/>
              </a:pPr>
              <a:r>
                <a:rPr lang="en-IN" sz="1800" b="1" kern="100">
                  <a:solidFill>
                    <a:srgbClr val="343434"/>
                  </a:solidFill>
                  <a:effectLst/>
                  <a:latin typeface="Arial" panose="020B0604020202020204" pitchFamily="34" charset="0"/>
                  <a:ea typeface="Arial" panose="020B0604020202020204" pitchFamily="34" charset="0"/>
                </a:rPr>
                <a:t>Data Visualization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D268AC59-BCD4-C77F-6D1C-AA3EFD97239B}"/>
                </a:ext>
              </a:extLst>
            </p:cNvPr>
            <p:cNvSpPr/>
            <p:nvPr/>
          </p:nvSpPr>
          <p:spPr>
            <a:xfrm>
              <a:off x="5220000" y="5182339"/>
              <a:ext cx="1695755" cy="218738"/>
            </a:xfrm>
            <a:prstGeom prst="rect">
              <a:avLst/>
            </a:prstGeom>
            <a:ln>
              <a:noFill/>
            </a:ln>
          </p:spPr>
          <p:txBody>
            <a:bodyPr vert="horz" lIns="0" tIns="0" rIns="0" bIns="0" rtlCol="0">
              <a:noAutofit/>
            </a:bodyPr>
            <a:lstStyle/>
            <a:p>
              <a:pPr>
                <a:lnSpc>
                  <a:spcPct val="107000"/>
                </a:lnSpc>
                <a:spcAft>
                  <a:spcPts val="800"/>
                </a:spcAft>
                <a:buNone/>
              </a:pPr>
              <a:r>
                <a:rPr lang="en-IN" sz="1400" kern="100">
                  <a:solidFill>
                    <a:srgbClr val="343434"/>
                  </a:solidFill>
                  <a:effectLst/>
                  <a:latin typeface="Arial" panose="020B0604020202020204" pitchFamily="34" charset="0"/>
                  <a:ea typeface="Arial" panose="020B0604020202020204" pitchFamily="34" charset="0"/>
                </a:rPr>
                <a:t>October 7, 2025</a:t>
              </a:r>
              <a:endParaRPr lang="en-IN" sz="1100" kern="100">
                <a:solidFill>
                  <a:srgbClr val="000000"/>
                </a:solidFill>
                <a:effectLst/>
                <a:latin typeface="Calibri" panose="020F0502020204030204" pitchFamily="34" charset="0"/>
                <a:ea typeface="Calibri" panose="020F0502020204030204" pitchFamily="34" charset="0"/>
              </a:endParaRPr>
            </a:p>
          </p:txBody>
        </p:sp>
        <p:pic>
          <p:nvPicPr>
            <p:cNvPr id="15" name="Picture 14">
              <a:extLst>
                <a:ext uri="{FF2B5EF4-FFF2-40B4-BE49-F238E27FC236}">
                  <a16:creationId xmlns:a16="http://schemas.microsoft.com/office/drawing/2014/main" id="{F6F1ABC5-33CC-C172-E1EB-610BF01140E7}"/>
                </a:ext>
              </a:extLst>
            </p:cNvPr>
            <p:cNvPicPr/>
            <p:nvPr/>
          </p:nvPicPr>
          <p:blipFill>
            <a:blip r:embed="rId4"/>
            <a:stretch>
              <a:fillRect/>
            </a:stretch>
          </p:blipFill>
          <p:spPr>
            <a:xfrm>
              <a:off x="540000" y="5688000"/>
              <a:ext cx="1260000" cy="1260000"/>
            </a:xfrm>
            <a:prstGeom prst="rect">
              <a:avLst/>
            </a:prstGeom>
          </p:spPr>
        </p:pic>
        <p:pic>
          <p:nvPicPr>
            <p:cNvPr id="16" name="Picture 15">
              <a:extLst>
                <a:ext uri="{FF2B5EF4-FFF2-40B4-BE49-F238E27FC236}">
                  <a16:creationId xmlns:a16="http://schemas.microsoft.com/office/drawing/2014/main" id="{A05BCA25-47E6-15FF-DC61-056E25D53ED7}"/>
                </a:ext>
              </a:extLst>
            </p:cNvPr>
            <p:cNvPicPr/>
            <p:nvPr/>
          </p:nvPicPr>
          <p:blipFill>
            <a:blip r:embed="rId3"/>
            <a:stretch>
              <a:fillRect/>
            </a:stretch>
          </p:blipFill>
          <p:spPr>
            <a:xfrm>
              <a:off x="0" y="0"/>
              <a:ext cx="10692000" cy="7560000"/>
            </a:xfrm>
            <a:prstGeom prst="rect">
              <a:avLst/>
            </a:prstGeom>
          </p:spPr>
        </p:pic>
        <p:sp>
          <p:nvSpPr>
            <p:cNvPr id="17" name="Rectangle 16">
              <a:extLst>
                <a:ext uri="{FF2B5EF4-FFF2-40B4-BE49-F238E27FC236}">
                  <a16:creationId xmlns:a16="http://schemas.microsoft.com/office/drawing/2014/main" id="{198790D2-1083-B0B7-C674-5C6650E6266C}"/>
                </a:ext>
              </a:extLst>
            </p:cNvPr>
            <p:cNvSpPr/>
            <p:nvPr/>
          </p:nvSpPr>
          <p:spPr>
            <a:xfrm>
              <a:off x="4040719" y="3507391"/>
              <a:ext cx="3634268" cy="343731"/>
            </a:xfrm>
            <a:prstGeom prst="rect">
              <a:avLst/>
            </a:prstGeom>
            <a:ln>
              <a:noFill/>
            </a:ln>
          </p:spPr>
          <p:txBody>
            <a:bodyPr vert="horz" lIns="0" tIns="0" rIns="0" bIns="0" rtlCol="0">
              <a:noAutofit/>
            </a:bodyPr>
            <a:lstStyle/>
            <a:p>
              <a:pPr>
                <a:lnSpc>
                  <a:spcPct val="107000"/>
                </a:lnSpc>
                <a:spcAft>
                  <a:spcPts val="800"/>
                </a:spcAft>
                <a:buNone/>
              </a:pPr>
              <a:r>
                <a:rPr lang="en-IN" sz="2200" b="1" kern="100">
                  <a:solidFill>
                    <a:srgbClr val="EB4048"/>
                  </a:solidFill>
                  <a:effectLst/>
                  <a:latin typeface="Arial" panose="020B0604020202020204" pitchFamily="34" charset="0"/>
                  <a:ea typeface="Arial" panose="020B0604020202020204" pitchFamily="34" charset="0"/>
                </a:rPr>
                <a:t>Gnanaprasuna Putta</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A05FBCFB-FCB4-AC0E-8CCF-341CE6925A29}"/>
                </a:ext>
              </a:extLst>
            </p:cNvPr>
            <p:cNvSpPr/>
            <p:nvPr/>
          </p:nvSpPr>
          <p:spPr>
            <a:xfrm>
              <a:off x="3375747" y="4803865"/>
              <a:ext cx="5406101" cy="281235"/>
            </a:xfrm>
            <a:prstGeom prst="rect">
              <a:avLst/>
            </a:prstGeom>
            <a:ln>
              <a:noFill/>
            </a:ln>
          </p:spPr>
          <p:txBody>
            <a:bodyPr vert="horz" lIns="0" tIns="0" rIns="0" bIns="0" rtlCol="0">
              <a:noAutofit/>
            </a:bodyPr>
            <a:lstStyle/>
            <a:p>
              <a:pPr>
                <a:lnSpc>
                  <a:spcPct val="107000"/>
                </a:lnSpc>
                <a:spcAft>
                  <a:spcPts val="800"/>
                </a:spcAft>
                <a:buNone/>
              </a:pPr>
              <a:r>
                <a:rPr lang="en-IN" sz="1800" b="1" kern="100">
                  <a:solidFill>
                    <a:srgbClr val="343434"/>
                  </a:solidFill>
                  <a:effectLst/>
                  <a:latin typeface="Arial" panose="020B0604020202020204" pitchFamily="34" charset="0"/>
                  <a:ea typeface="Arial" panose="020B0604020202020204" pitchFamily="34" charset="0"/>
                </a:rPr>
                <a:t>Getting started with Basics of Python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859BEC59-B4DA-DD6D-DB02-45044C82DE98}"/>
                </a:ext>
              </a:extLst>
            </p:cNvPr>
            <p:cNvSpPr/>
            <p:nvPr/>
          </p:nvSpPr>
          <p:spPr>
            <a:xfrm>
              <a:off x="5220000" y="5182339"/>
              <a:ext cx="2142691" cy="218738"/>
            </a:xfrm>
            <a:prstGeom prst="rect">
              <a:avLst/>
            </a:prstGeom>
            <a:ln>
              <a:noFill/>
            </a:ln>
          </p:spPr>
          <p:txBody>
            <a:bodyPr vert="horz" lIns="0" tIns="0" rIns="0" bIns="0" rtlCol="0">
              <a:noAutofit/>
            </a:bodyPr>
            <a:lstStyle/>
            <a:p>
              <a:pPr>
                <a:lnSpc>
                  <a:spcPct val="107000"/>
                </a:lnSpc>
                <a:spcAft>
                  <a:spcPts val="800"/>
                </a:spcAft>
                <a:buNone/>
              </a:pPr>
              <a:r>
                <a:rPr lang="en-IN" sz="1400" kern="100">
                  <a:solidFill>
                    <a:srgbClr val="343434"/>
                  </a:solidFill>
                  <a:effectLst/>
                  <a:latin typeface="Arial" panose="020B0604020202020204" pitchFamily="34" charset="0"/>
                  <a:ea typeface="Arial" panose="020B0604020202020204" pitchFamily="34" charset="0"/>
                </a:rPr>
                <a:t>September 23, 2025</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91E3D5C6-5EE1-B6DB-6C84-77D97018F49D}"/>
                </a:ext>
              </a:extLst>
            </p:cNvPr>
            <p:cNvSpPr/>
            <p:nvPr/>
          </p:nvSpPr>
          <p:spPr>
            <a:xfrm>
              <a:off x="4989686" y="5585539"/>
              <a:ext cx="1971720" cy="218739"/>
            </a:xfrm>
            <a:prstGeom prst="rect">
              <a:avLst/>
            </a:prstGeom>
            <a:ln>
              <a:noFill/>
            </a:ln>
          </p:spPr>
          <p:txBody>
            <a:bodyPr vert="horz" lIns="0" tIns="0" rIns="0" bIns="0" rtlCol="0">
              <a:noAutofit/>
            </a:bodyPr>
            <a:lstStyle/>
            <a:p>
              <a:pPr>
                <a:lnSpc>
                  <a:spcPct val="107000"/>
                </a:lnSpc>
                <a:spcAft>
                  <a:spcPts val="800"/>
                </a:spcAft>
                <a:buNone/>
              </a:pPr>
              <a:r>
                <a:rPr lang="en-IN" sz="1400" kern="100">
                  <a:solidFill>
                    <a:srgbClr val="343434"/>
                  </a:solidFill>
                  <a:effectLst/>
                  <a:latin typeface="Arial" panose="020B0604020202020204" pitchFamily="34" charset="0"/>
                  <a:ea typeface="Arial" panose="020B0604020202020204" pitchFamily="34" charset="0"/>
                </a:rPr>
                <a:t>VFLMS25_145669</a:t>
              </a:r>
              <a:endParaRPr lang="en-IN" sz="1100" kern="100">
                <a:solidFill>
                  <a:srgbClr val="000000"/>
                </a:solidFill>
                <a:effectLst/>
                <a:latin typeface="Calibri" panose="020F0502020204030204" pitchFamily="34" charset="0"/>
                <a:ea typeface="Calibri" panose="020F0502020204030204" pitchFamily="34" charset="0"/>
              </a:endParaRPr>
            </a:p>
          </p:txBody>
        </p:sp>
        <p:pic>
          <p:nvPicPr>
            <p:cNvPr id="21" name="Picture 20">
              <a:extLst>
                <a:ext uri="{FF2B5EF4-FFF2-40B4-BE49-F238E27FC236}">
                  <a16:creationId xmlns:a16="http://schemas.microsoft.com/office/drawing/2014/main" id="{3EC9090F-D624-05CC-3098-86ED1C2F2A31}"/>
                </a:ext>
              </a:extLst>
            </p:cNvPr>
            <p:cNvPicPr/>
            <p:nvPr/>
          </p:nvPicPr>
          <p:blipFill>
            <a:blip r:embed="rId5"/>
            <a:stretch>
              <a:fillRect/>
            </a:stretch>
          </p:blipFill>
          <p:spPr>
            <a:xfrm>
              <a:off x="540000" y="5688000"/>
              <a:ext cx="1260000" cy="1260000"/>
            </a:xfrm>
            <a:prstGeom prst="rect">
              <a:avLst/>
            </a:prstGeom>
          </p:spPr>
        </p:pic>
      </p:grpSp>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grpSp>
        <p:nvGrpSpPr>
          <p:cNvPr id="2" name="Group 1">
            <a:extLst>
              <a:ext uri="{FF2B5EF4-FFF2-40B4-BE49-F238E27FC236}">
                <a16:creationId xmlns:a16="http://schemas.microsoft.com/office/drawing/2014/main" id="{23533D70-91AA-61EC-A6B0-56529A4EA633}"/>
              </a:ext>
            </a:extLst>
          </p:cNvPr>
          <p:cNvGrpSpPr/>
          <p:nvPr/>
        </p:nvGrpSpPr>
        <p:grpSpPr>
          <a:xfrm>
            <a:off x="750252" y="1026367"/>
            <a:ext cx="10691495" cy="5445553"/>
            <a:chOff x="0" y="0"/>
            <a:chExt cx="10692000" cy="7560000"/>
          </a:xfrm>
        </p:grpSpPr>
        <p:pic>
          <p:nvPicPr>
            <p:cNvPr id="3" name="Picture 2">
              <a:extLst>
                <a:ext uri="{FF2B5EF4-FFF2-40B4-BE49-F238E27FC236}">
                  <a16:creationId xmlns:a16="http://schemas.microsoft.com/office/drawing/2014/main" id="{5DBAE3CF-CD59-0465-4CC1-3FDF88A0807D}"/>
                </a:ext>
              </a:extLst>
            </p:cNvPr>
            <p:cNvPicPr/>
            <p:nvPr/>
          </p:nvPicPr>
          <p:blipFill>
            <a:blip r:embed="rId3"/>
            <a:stretch>
              <a:fillRect/>
            </a:stretch>
          </p:blipFill>
          <p:spPr>
            <a:xfrm>
              <a:off x="0" y="0"/>
              <a:ext cx="10692000" cy="7560000"/>
            </a:xfrm>
            <a:prstGeom prst="rect">
              <a:avLst/>
            </a:prstGeom>
          </p:spPr>
        </p:pic>
        <p:sp>
          <p:nvSpPr>
            <p:cNvPr id="6" name="Rectangle 5">
              <a:extLst>
                <a:ext uri="{FF2B5EF4-FFF2-40B4-BE49-F238E27FC236}">
                  <a16:creationId xmlns:a16="http://schemas.microsoft.com/office/drawing/2014/main" id="{BF532D2B-39D3-8867-F218-B492AA3FDD10}"/>
                </a:ext>
              </a:extLst>
            </p:cNvPr>
            <p:cNvSpPr/>
            <p:nvPr/>
          </p:nvSpPr>
          <p:spPr>
            <a:xfrm>
              <a:off x="4040719" y="3507391"/>
              <a:ext cx="3634268" cy="343731"/>
            </a:xfrm>
            <a:prstGeom prst="rect">
              <a:avLst/>
            </a:prstGeom>
            <a:ln>
              <a:noFill/>
            </a:ln>
          </p:spPr>
          <p:txBody>
            <a:bodyPr vert="horz" lIns="0" tIns="0" rIns="0" bIns="0" rtlCol="0">
              <a:noAutofit/>
            </a:bodyPr>
            <a:lstStyle/>
            <a:p>
              <a:pPr>
                <a:lnSpc>
                  <a:spcPct val="107000"/>
                </a:lnSpc>
                <a:spcAft>
                  <a:spcPts val="800"/>
                </a:spcAft>
                <a:buNone/>
              </a:pPr>
              <a:r>
                <a:rPr lang="en-IN" sz="2200" b="1" kern="100">
                  <a:solidFill>
                    <a:srgbClr val="EB4048"/>
                  </a:solidFill>
                  <a:effectLst/>
                  <a:latin typeface="Arial" panose="020B0604020202020204" pitchFamily="34" charset="0"/>
                  <a:ea typeface="Arial" panose="020B0604020202020204" pitchFamily="34" charset="0"/>
                </a:rPr>
                <a:t>Gnanaprasuna Putta</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1D8B2BB9-9665-43A1-BE27-376874F94EE0}"/>
                </a:ext>
              </a:extLst>
            </p:cNvPr>
            <p:cNvSpPr/>
            <p:nvPr/>
          </p:nvSpPr>
          <p:spPr>
            <a:xfrm>
              <a:off x="4426164" y="4803865"/>
              <a:ext cx="2601958" cy="281235"/>
            </a:xfrm>
            <a:prstGeom prst="rect">
              <a:avLst/>
            </a:prstGeom>
            <a:ln>
              <a:noFill/>
            </a:ln>
          </p:spPr>
          <p:txBody>
            <a:bodyPr vert="horz" lIns="0" tIns="0" rIns="0" bIns="0" rtlCol="0">
              <a:noAutofit/>
            </a:bodyPr>
            <a:lstStyle/>
            <a:p>
              <a:pPr>
                <a:lnSpc>
                  <a:spcPct val="107000"/>
                </a:lnSpc>
                <a:spcAft>
                  <a:spcPts val="800"/>
                </a:spcAft>
                <a:buNone/>
              </a:pPr>
              <a:r>
                <a:rPr lang="en-IN" sz="1800" b="1" kern="100">
                  <a:solidFill>
                    <a:srgbClr val="343434"/>
                  </a:solidFill>
                  <a:effectLst/>
                  <a:latin typeface="Arial" panose="020B0604020202020204" pitchFamily="34" charset="0"/>
                  <a:ea typeface="Arial" panose="020B0604020202020204" pitchFamily="34" charset="0"/>
                </a:rPr>
                <a:t>Data Visualization</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63751535-5E0D-84DB-F493-0BE557899A32}"/>
                </a:ext>
              </a:extLst>
            </p:cNvPr>
            <p:cNvSpPr/>
            <p:nvPr/>
          </p:nvSpPr>
          <p:spPr>
            <a:xfrm>
              <a:off x="5220000" y="5182339"/>
              <a:ext cx="1695755" cy="218738"/>
            </a:xfrm>
            <a:prstGeom prst="rect">
              <a:avLst/>
            </a:prstGeom>
            <a:ln>
              <a:noFill/>
            </a:ln>
          </p:spPr>
          <p:txBody>
            <a:bodyPr vert="horz" lIns="0" tIns="0" rIns="0" bIns="0" rtlCol="0">
              <a:noAutofit/>
            </a:bodyPr>
            <a:lstStyle/>
            <a:p>
              <a:pPr>
                <a:lnSpc>
                  <a:spcPct val="107000"/>
                </a:lnSpc>
                <a:spcAft>
                  <a:spcPts val="800"/>
                </a:spcAft>
                <a:buNone/>
              </a:pPr>
              <a:r>
                <a:rPr lang="en-IN" sz="1400" kern="100">
                  <a:solidFill>
                    <a:srgbClr val="343434"/>
                  </a:solidFill>
                  <a:effectLst/>
                  <a:latin typeface="Arial" panose="020B0604020202020204" pitchFamily="34" charset="0"/>
                  <a:ea typeface="Arial" panose="020B0604020202020204" pitchFamily="34" charset="0"/>
                </a:rPr>
                <a:t>October 7, 2025</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89F9F18B-235D-207E-215F-74982046C57C}"/>
                </a:ext>
              </a:extLst>
            </p:cNvPr>
            <p:cNvSpPr/>
            <p:nvPr/>
          </p:nvSpPr>
          <p:spPr>
            <a:xfrm>
              <a:off x="4989686" y="5585539"/>
              <a:ext cx="1971720" cy="218739"/>
            </a:xfrm>
            <a:prstGeom prst="rect">
              <a:avLst/>
            </a:prstGeom>
            <a:ln>
              <a:noFill/>
            </a:ln>
          </p:spPr>
          <p:txBody>
            <a:bodyPr vert="horz" lIns="0" tIns="0" rIns="0" bIns="0" rtlCol="0">
              <a:noAutofit/>
            </a:bodyPr>
            <a:lstStyle/>
            <a:p>
              <a:pPr>
                <a:lnSpc>
                  <a:spcPct val="107000"/>
                </a:lnSpc>
                <a:spcAft>
                  <a:spcPts val="800"/>
                </a:spcAft>
                <a:buNone/>
              </a:pPr>
              <a:r>
                <a:rPr lang="en-IN" sz="1400" kern="100">
                  <a:solidFill>
                    <a:srgbClr val="343434"/>
                  </a:solidFill>
                  <a:effectLst/>
                  <a:latin typeface="Arial" panose="020B0604020202020204" pitchFamily="34" charset="0"/>
                  <a:ea typeface="Arial" panose="020B0604020202020204" pitchFamily="34" charset="0"/>
                </a:rPr>
                <a:t>VFLMS25_145669</a:t>
              </a:r>
              <a:endParaRPr lang="en-IN" sz="1100" kern="100">
                <a:solidFill>
                  <a:srgbClr val="000000"/>
                </a:solidFill>
                <a:effectLst/>
                <a:latin typeface="Calibri" panose="020F0502020204030204" pitchFamily="34" charset="0"/>
                <a:ea typeface="Calibri" panose="020F0502020204030204" pitchFamily="34" charset="0"/>
              </a:endParaRPr>
            </a:p>
          </p:txBody>
        </p:sp>
        <p:pic>
          <p:nvPicPr>
            <p:cNvPr id="13" name="Picture 12">
              <a:extLst>
                <a:ext uri="{FF2B5EF4-FFF2-40B4-BE49-F238E27FC236}">
                  <a16:creationId xmlns:a16="http://schemas.microsoft.com/office/drawing/2014/main" id="{98FF9531-5973-96FC-841C-901CE31CB3EF}"/>
                </a:ext>
              </a:extLst>
            </p:cNvPr>
            <p:cNvPicPr/>
            <p:nvPr/>
          </p:nvPicPr>
          <p:blipFill>
            <a:blip r:embed="rId4"/>
            <a:stretch>
              <a:fillRect/>
            </a:stretch>
          </p:blipFill>
          <p:spPr>
            <a:xfrm>
              <a:off x="540000" y="5688000"/>
              <a:ext cx="1260000" cy="1260000"/>
            </a:xfrm>
            <a:prstGeom prst="rect">
              <a:avLst/>
            </a:prstGeom>
          </p:spPr>
        </p:pic>
      </p:grpSp>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Netflix, as a global streaming service, faces the challenge of </a:t>
            </a:r>
            <a:r>
              <a:rPr lang="en-US" sz="2800" b="1" dirty="0"/>
              <a:t>optimizing its massive content library</a:t>
            </a:r>
            <a:r>
              <a:rPr lang="en-US" sz="2800" dirty="0"/>
              <a:t> to maximize subscriber acquisition, retention, and engagement in a highly competitive market. To make informed, strategic investments in content (whether through acquisition or original production), the company must understand </a:t>
            </a:r>
            <a:r>
              <a:rPr lang="en-US" sz="2800" b="1" dirty="0"/>
              <a:t>how its content mix has evolved over time</a:t>
            </a:r>
            <a:r>
              <a:rPr lang="en-US" sz="2800" dirty="0"/>
              <a:t> and </a:t>
            </a:r>
            <a:r>
              <a:rPr lang="en-US" sz="2800" b="1" dirty="0"/>
              <a:t>where key opportunities or gaps exist</a:t>
            </a:r>
            <a:r>
              <a:rPr lang="en-US" sz="2800" dirty="0"/>
              <a:t> in terms of content type, genre, and geographic origin.</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US" sz="2200" b="0" dirty="0"/>
              <a:t>This project involves an Exploratory Data Analysis (EDA) of the Netflix content catalog. The analysis focuses on quantifying historical trends in content addition, specifically the volume balance of Movies versus TV Shows over time. We identify and visualize the dominant genres and map the geographic contributions of key countries like the US, India, and the UK. The primary goal is to derive actionable, data-driven recommendations to guide future strategic investment in content acquisition and original production. The final output provides insights into potential content gaps and high-growth areas.</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7500" lnSpcReduction="20000"/>
          </a:bodyPr>
          <a:lstStyle/>
          <a:p>
            <a:pPr algn="just">
              <a:lnSpc>
                <a:spcPct val="150000"/>
              </a:lnSpc>
            </a:pPr>
            <a:r>
              <a:rPr lang="en-IN" sz="3600" dirty="0"/>
              <a:t>Content Strategy Executives (C-Suite/VPs)</a:t>
            </a:r>
          </a:p>
          <a:p>
            <a:pPr algn="just">
              <a:lnSpc>
                <a:spcPct val="150000"/>
              </a:lnSpc>
            </a:pPr>
            <a:r>
              <a:rPr lang="en-IN" sz="3600" dirty="0"/>
              <a:t>Content Acquisition Managers</a:t>
            </a:r>
          </a:p>
          <a:p>
            <a:pPr algn="just">
              <a:lnSpc>
                <a:spcPct val="150000"/>
              </a:lnSpc>
            </a:pPr>
            <a:r>
              <a:rPr lang="en-IN" sz="3600" dirty="0"/>
              <a:t>Regional Content Leaders</a:t>
            </a:r>
          </a:p>
          <a:p>
            <a:pPr algn="just">
              <a:lnSpc>
                <a:spcPct val="150000"/>
              </a:lnSpc>
            </a:pPr>
            <a:r>
              <a:rPr lang="en-IN" sz="3600" dirty="0"/>
              <a:t>Data Science/BI Teams</a:t>
            </a:r>
          </a:p>
          <a:p>
            <a:pPr algn="just">
              <a:lnSpc>
                <a:spcPct val="150000"/>
              </a:lnSpc>
            </a:pPr>
            <a:r>
              <a:rPr lang="en-IN" sz="3600" dirty="0"/>
              <a:t>Marketing Teams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a:t>
            </a:r>
          </a:p>
          <a:p>
            <a:pPr lvl="1">
              <a:lnSpc>
                <a:spcPct val="150000"/>
              </a:lnSpc>
            </a:pPr>
            <a:r>
              <a:rPr lang="en-IN" dirty="0"/>
              <a:t>Pandas</a:t>
            </a:r>
          </a:p>
          <a:p>
            <a:pPr lvl="1">
              <a:lnSpc>
                <a:spcPct val="150000"/>
              </a:lnSpc>
            </a:pPr>
            <a:r>
              <a:rPr lang="en-IN" dirty="0"/>
              <a:t>Matplotlib</a:t>
            </a:r>
          </a:p>
          <a:p>
            <a:pPr lvl="1">
              <a:lnSpc>
                <a:spcPct val="150000"/>
              </a:lnSpc>
            </a:pPr>
            <a:r>
              <a:rPr lang="en-IN" dirty="0"/>
              <a:t>Seaborn</a:t>
            </a:r>
          </a:p>
          <a:p>
            <a:pPr lvl="1">
              <a:lnSpc>
                <a:spcPct val="150000"/>
              </a:lnSpc>
            </a:pPr>
            <a:r>
              <a:rPr lang="en-IN" dirty="0" err="1"/>
              <a:t>Collecton.Counter</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4C943525-CBEF-1949-2ED1-793219542AC5}"/>
              </a:ext>
            </a:extLst>
          </p:cNvPr>
          <p:cNvPicPr>
            <a:picLocks noChangeAspect="1"/>
          </p:cNvPicPr>
          <p:nvPr/>
        </p:nvPicPr>
        <p:blipFill>
          <a:blip r:embed="rId3"/>
          <a:stretch>
            <a:fillRect/>
          </a:stretch>
        </p:blipFill>
        <p:spPr>
          <a:xfrm>
            <a:off x="447869" y="1082350"/>
            <a:ext cx="8210939" cy="487991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FF30A5EA-0632-D11D-6B1F-79E1E53D8896}"/>
              </a:ext>
            </a:extLst>
          </p:cNvPr>
          <p:cNvPicPr>
            <a:picLocks noChangeAspect="1"/>
          </p:cNvPicPr>
          <p:nvPr/>
        </p:nvPicPr>
        <p:blipFill>
          <a:blip r:embed="rId3"/>
          <a:stretch>
            <a:fillRect/>
          </a:stretch>
        </p:blipFill>
        <p:spPr>
          <a:xfrm>
            <a:off x="675957" y="1201586"/>
            <a:ext cx="5048955" cy="2314898"/>
          </a:xfrm>
          <a:prstGeom prst="rect">
            <a:avLst/>
          </a:prstGeom>
        </p:spPr>
      </p:pic>
      <p:pic>
        <p:nvPicPr>
          <p:cNvPr id="9" name="Picture 8">
            <a:extLst>
              <a:ext uri="{FF2B5EF4-FFF2-40B4-BE49-F238E27FC236}">
                <a16:creationId xmlns:a16="http://schemas.microsoft.com/office/drawing/2014/main" id="{80D11A24-DDBE-0C39-EE13-A29BE1D48B1A}"/>
              </a:ext>
            </a:extLst>
          </p:cNvPr>
          <p:cNvPicPr>
            <a:picLocks noChangeAspect="1"/>
          </p:cNvPicPr>
          <p:nvPr/>
        </p:nvPicPr>
        <p:blipFill>
          <a:blip r:embed="rId4"/>
          <a:stretch>
            <a:fillRect/>
          </a:stretch>
        </p:blipFill>
        <p:spPr>
          <a:xfrm>
            <a:off x="5579706" y="737118"/>
            <a:ext cx="5528258" cy="612088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B5E852B-54B4-E29E-2071-72F8B46D0B60}"/>
              </a:ext>
            </a:extLst>
          </p:cNvPr>
          <p:cNvPicPr>
            <a:picLocks noChangeAspect="1"/>
          </p:cNvPicPr>
          <p:nvPr/>
        </p:nvPicPr>
        <p:blipFill>
          <a:blip r:embed="rId3"/>
          <a:stretch>
            <a:fillRect/>
          </a:stretch>
        </p:blipFill>
        <p:spPr>
          <a:xfrm>
            <a:off x="923730" y="1201586"/>
            <a:ext cx="6363477" cy="4611385"/>
          </a:xfrm>
          <a:prstGeom prst="rect">
            <a:avLst/>
          </a:prstGeom>
        </p:spPr>
      </p:pic>
      <p:pic>
        <p:nvPicPr>
          <p:cNvPr id="9" name="Picture 8">
            <a:extLst>
              <a:ext uri="{FF2B5EF4-FFF2-40B4-BE49-F238E27FC236}">
                <a16:creationId xmlns:a16="http://schemas.microsoft.com/office/drawing/2014/main" id="{469A0462-2016-EED1-6CB0-009BCEFB872C}"/>
              </a:ext>
            </a:extLst>
          </p:cNvPr>
          <p:cNvPicPr>
            <a:picLocks noChangeAspect="1"/>
          </p:cNvPicPr>
          <p:nvPr/>
        </p:nvPicPr>
        <p:blipFill>
          <a:blip r:embed="rId4"/>
          <a:stretch>
            <a:fillRect/>
          </a:stretch>
        </p:blipFill>
        <p:spPr>
          <a:xfrm>
            <a:off x="7889954" y="998376"/>
            <a:ext cx="4302045" cy="453467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[https://github.com/bindu2220/VOIS_AICTE_Oct2025_MajorProject_GnanaprasunaPutta.git]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595</TotalTime>
  <Words>361</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Dataset Analysis</vt:lpstr>
      <vt:lpstr>PROBLEM  STATEMENT</vt:lpstr>
      <vt:lpstr>Project Description This project involves an Exploratory Data Analysis (EDA) of the Netflix content catalog. The analysis focuses on quantifying historical trends in content addition, specifically the volume balance of Movies versus TV Shows over time. We identify and visualize the dominant genres and map the geographic contributions of key countries like the US, India, and the UK. The primary goal is to derive actionable, data-driven recommendations to guide future strategic investment in content acquisition and original production. The final output provides insights into potential content gaps and high-growth areas.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Gnanaprasuna Putta</cp:lastModifiedBy>
  <cp:revision>107</cp:revision>
  <dcterms:created xsi:type="dcterms:W3CDTF">2021-07-11T13:13:15Z</dcterms:created>
  <dcterms:modified xsi:type="dcterms:W3CDTF">2025-10-20T16:44:53Z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