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92" r:id="rId2"/>
  </p:sldMasterIdLst>
  <p:notesMasterIdLst>
    <p:notesMasterId r:id="rId12"/>
  </p:notesMasterIdLst>
  <p:sldIdLst>
    <p:sldId id="263" r:id="rId3"/>
    <p:sldId id="256" r:id="rId4"/>
    <p:sldId id="257" r:id="rId5"/>
    <p:sldId id="258" r:id="rId6"/>
    <p:sldId id="259" r:id="rId7"/>
    <p:sldId id="260" r:id="rId8"/>
    <p:sldId id="262" r:id="rId9"/>
    <p:sldId id="261" r:id="rId10"/>
    <p:sldId id="264"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Grid="0">
      <p:cViewPr varScale="1">
        <p:scale>
          <a:sx n="65" d="100"/>
          <a:sy n="65" d="100"/>
        </p:scale>
        <p:origin x="9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35841" y="3702918"/>
            <a:ext cx="13515439" cy="39657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97430" y="1224518"/>
            <a:ext cx="13192259" cy="1770016"/>
          </a:xfrm>
          <a:effectLst/>
        </p:spPr>
        <p:txBody>
          <a:bodyPr anchor="b">
            <a:normAutofit/>
          </a:bodyPr>
          <a:lstStyle>
            <a:lvl1pPr>
              <a:defRPr sz="43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97433" y="2994535"/>
            <a:ext cx="13192255" cy="708385"/>
          </a:xfrm>
        </p:spPr>
        <p:txBody>
          <a:bodyPr anchor="t">
            <a:normAutofit/>
          </a:bodyPr>
          <a:lstStyle>
            <a:lvl1pPr marL="0" indent="0" algn="l">
              <a:buNone/>
              <a:defRPr sz="1920" cap="all">
                <a:solidFill>
                  <a:schemeClr val="accent2"/>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127141" y="7147365"/>
            <a:ext cx="3413760" cy="438150"/>
          </a:xfrm>
        </p:spPr>
        <p:txBody>
          <a:bodyPr/>
          <a:lstStyle>
            <a:lvl1pPr>
              <a:defRPr>
                <a:solidFill>
                  <a:schemeClr val="accent1">
                    <a:lumMod val="75000"/>
                    <a:lumOff val="25000"/>
                  </a:schemeClr>
                </a:solidFill>
              </a:defRPr>
            </a:lvl1p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a:xfrm>
            <a:off x="697430" y="7142174"/>
            <a:ext cx="8300652" cy="438150"/>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2669960" y="7147365"/>
            <a:ext cx="1219728"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59466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10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0607042" y="719670"/>
            <a:ext cx="3488180" cy="69803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0607041" y="810872"/>
            <a:ext cx="2404997" cy="62196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9908" y="810872"/>
            <a:ext cx="9475535" cy="621968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92408" y="7147365"/>
            <a:ext cx="1593769" cy="438150"/>
          </a:xfrm>
        </p:spPr>
        <p:txBody>
          <a:bodyPr/>
          <a:lstStyle>
            <a:lvl1pPr>
              <a:defRPr>
                <a:solidFill>
                  <a:schemeClr val="accent1">
                    <a:lumMod val="75000"/>
                    <a:lumOff val="25000"/>
                  </a:schemeClr>
                </a:solidFill>
              </a:defRPr>
            </a:lvl1p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a:xfrm>
            <a:off x="929908" y="7142174"/>
            <a:ext cx="9475535" cy="438150"/>
          </a:xfrm>
        </p:spPr>
        <p:txBody>
          <a:bodyPr/>
          <a:lstStyle/>
          <a:p>
            <a:endParaRPr lang="en-US" dirty="0"/>
          </a:p>
        </p:txBody>
      </p:sp>
      <p:sp>
        <p:nvSpPr>
          <p:cNvPr id="6" name="Slide Number Placeholder 5"/>
          <p:cNvSpPr>
            <a:spLocks noGrp="1"/>
          </p:cNvSpPr>
          <p:nvPr>
            <p:ph type="sldNum" sz="quarter" idx="12"/>
          </p:nvPr>
        </p:nvSpPr>
        <p:spPr>
          <a:xfrm>
            <a:off x="12535939" y="7147365"/>
            <a:ext cx="1397034"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18815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33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543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041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895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871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278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1"/>
            <a:ext cx="2766061" cy="82296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251709" y="1346836"/>
            <a:ext cx="10549890" cy="2865120"/>
          </a:xfrm>
        </p:spPr>
        <p:txBody>
          <a:bodyPr anchor="b">
            <a:normAutofit/>
          </a:bodyPr>
          <a:lstStyle>
            <a:lvl1pPr algn="l">
              <a:defRPr sz="5760"/>
            </a:lvl1pPr>
          </a:lstStyle>
          <a:p>
            <a:r>
              <a:rPr lang="en-US"/>
              <a:t>Click to edit Master title style</a:t>
            </a:r>
            <a:endParaRPr lang="en-US" dirty="0"/>
          </a:p>
        </p:txBody>
      </p:sp>
      <p:sp>
        <p:nvSpPr>
          <p:cNvPr id="3" name="Subtitle 2"/>
          <p:cNvSpPr>
            <a:spLocks noGrp="1"/>
          </p:cNvSpPr>
          <p:nvPr>
            <p:ph type="subTitle" idx="1"/>
          </p:nvPr>
        </p:nvSpPr>
        <p:spPr>
          <a:xfrm>
            <a:off x="2251709" y="4322446"/>
            <a:ext cx="10549890" cy="1986914"/>
          </a:xfrm>
        </p:spPr>
        <p:txBody>
          <a:bodyPr>
            <a:normAutofit/>
          </a:bodyPr>
          <a:lstStyle>
            <a:lvl1pPr marL="0" indent="0" algn="l">
              <a:buNone/>
              <a:defRPr sz="2400" cap="all" baseline="0">
                <a:solidFill>
                  <a:schemeClr val="tx2"/>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8493013" y="6492242"/>
            <a:ext cx="3291840" cy="438150"/>
          </a:xfrm>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a:xfrm>
            <a:off x="2251709" y="6492242"/>
            <a:ext cx="6149863" cy="438150"/>
          </a:xfrm>
        </p:spPr>
        <p:txBody>
          <a:bodyPr/>
          <a:lstStyle/>
          <a:p>
            <a:endParaRPr lang="en-US" dirty="0"/>
          </a:p>
        </p:txBody>
      </p:sp>
      <p:sp>
        <p:nvSpPr>
          <p:cNvPr id="6" name="Slide Number Placeholder 5"/>
          <p:cNvSpPr>
            <a:spLocks noGrp="1"/>
          </p:cNvSpPr>
          <p:nvPr>
            <p:ph type="sldNum" sz="quarter" idx="12"/>
          </p:nvPr>
        </p:nvSpPr>
        <p:spPr>
          <a:xfrm>
            <a:off x="11876294" y="6492239"/>
            <a:ext cx="925307"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4031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6471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Content Placeholder 2"/>
          <p:cNvSpPr>
            <a:spLocks noGrp="1"/>
          </p:cNvSpPr>
          <p:nvPr>
            <p:ph idx="1"/>
          </p:nvPr>
        </p:nvSpPr>
        <p:spPr>
          <a:xfrm>
            <a:off x="697431" y="2616596"/>
            <a:ext cx="13235538" cy="441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2669960" y="7147365"/>
            <a:ext cx="126301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24525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693" y="1703072"/>
            <a:ext cx="11887200" cy="3423284"/>
          </a:xfrm>
        </p:spPr>
        <p:txBody>
          <a:bodyPr anchor="b">
            <a:normAutofit/>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69693" y="5309235"/>
            <a:ext cx="11887200" cy="1649731"/>
          </a:xfrm>
        </p:spPr>
        <p:txBody>
          <a:bodyPr>
            <a:normAutofit/>
          </a:bodyPr>
          <a:lstStyle>
            <a:lvl1pPr marL="0" indent="0">
              <a:buNone/>
              <a:defRPr sz="2160" cap="all" baseline="0">
                <a:solidFill>
                  <a:schemeClr val="tx1">
                    <a:tint val="75000"/>
                  </a:schemeClr>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14571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9693" y="2699383"/>
            <a:ext cx="5854067"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1" y="2699383"/>
            <a:ext cx="5850253"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11765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9693" y="742952"/>
            <a:ext cx="11887200" cy="17735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4023" y="2699383"/>
            <a:ext cx="5579740"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69693" y="3688077"/>
            <a:ext cx="5854069"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70" y="2699382"/>
            <a:ext cx="5575922"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688077"/>
            <a:ext cx="5850252"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06447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8629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32306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047" y="731521"/>
            <a:ext cx="4627244" cy="1967861"/>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187441" y="711199"/>
            <a:ext cx="7069451" cy="623824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6047" y="2699383"/>
            <a:ext cx="4627244"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17897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0"/>
            <a:ext cx="7121410" cy="1967863"/>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56865" y="731522"/>
            <a:ext cx="4400028" cy="62179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69693" y="2699383"/>
            <a:ext cx="7121413"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786083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3" y="5165597"/>
            <a:ext cx="11894826" cy="983226"/>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9693" y="727711"/>
            <a:ext cx="11894825" cy="39597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8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369637" y="6148824"/>
            <a:ext cx="11893031" cy="818966"/>
          </a:xfrm>
        </p:spPr>
        <p:txBody>
          <a:bodyP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52731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748" y="731520"/>
            <a:ext cx="11887146" cy="4114800"/>
          </a:xfrm>
        </p:spPr>
        <p:txBody>
          <a:bodyPr anchor="ctr">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93" y="5303519"/>
            <a:ext cx="11885351" cy="1645919"/>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769154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19"/>
            <a:ext cx="11163302" cy="3298115"/>
          </a:xfrm>
        </p:spPr>
        <p:txBody>
          <a:bodyPr anchor="ctr">
            <a:normAutofit/>
          </a:bodyPr>
          <a:lstStyle>
            <a:lvl1pPr>
              <a:defRPr sz="4320"/>
            </a:lvl1pPr>
          </a:lstStyle>
          <a:p>
            <a:r>
              <a:rPr lang="en-US"/>
              <a:t>Click to edit Master title style</a:t>
            </a:r>
            <a:endParaRPr lang="en-US" dirty="0"/>
          </a:p>
        </p:txBody>
      </p:sp>
      <p:sp>
        <p:nvSpPr>
          <p:cNvPr id="12" name="Text Placeholder 3"/>
          <p:cNvSpPr>
            <a:spLocks noGrp="1"/>
          </p:cNvSpPr>
          <p:nvPr>
            <p:ph type="body" sz="half" idx="13"/>
          </p:nvPr>
        </p:nvSpPr>
        <p:spPr>
          <a:xfrm>
            <a:off x="2064773" y="4038668"/>
            <a:ext cx="10502759" cy="65876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369693" y="5171903"/>
            <a:ext cx="11887202" cy="1787395"/>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1084214" y="878873"/>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61" name="TextBox 60"/>
          <p:cNvSpPr txBox="1"/>
          <p:nvPr/>
        </p:nvSpPr>
        <p:spPr>
          <a:xfrm>
            <a:off x="12644844" y="3317967"/>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19029982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37380" y="6170370"/>
            <a:ext cx="13549032"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3652693"/>
            <a:ext cx="13235538" cy="1797008"/>
          </a:xfrm>
        </p:spPr>
        <p:txBody>
          <a:bodyPr anchor="b">
            <a:normAutofit/>
          </a:bodyPr>
          <a:lstStyle>
            <a:lvl1pPr algn="l">
              <a:defRPr sz="43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7431" y="5449701"/>
            <a:ext cx="13235538" cy="720667"/>
          </a:xfrm>
        </p:spPr>
        <p:txBody>
          <a:bodyPr anchor="t">
            <a:normAutofit/>
          </a:bodyPr>
          <a:lstStyle>
            <a:lvl1pPr marL="0" indent="0" algn="l">
              <a:buNone/>
              <a:defRPr sz="2160" cap="all">
                <a:solidFill>
                  <a:schemeClr val="accent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5657450"/>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3" y="2560850"/>
            <a:ext cx="11887201" cy="3014202"/>
          </a:xfrm>
        </p:spPr>
        <p:txBody>
          <a:bodyPr anchor="b">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37" y="5589186"/>
            <a:ext cx="11885406" cy="1368773"/>
          </a:xfrm>
        </p:spPr>
        <p:txBody>
          <a:bodyPr anchor="t">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587983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69695" y="731520"/>
            <a:ext cx="11887198" cy="2286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69693" y="3209356"/>
            <a:ext cx="3836279"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353502" y="4032316"/>
            <a:ext cx="385048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417720" y="3213162"/>
            <a:ext cx="38212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405056" y="4036122"/>
            <a:ext cx="3834996"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422930" y="3209356"/>
            <a:ext cx="38339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422930" y="4032316"/>
            <a:ext cx="383396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74849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69694" y="731520"/>
            <a:ext cx="11887199" cy="2286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69696" y="5285515"/>
            <a:ext cx="3834288"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69696" y="3200398"/>
            <a:ext cx="383428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369696" y="5977030"/>
            <a:ext cx="3834288" cy="98141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86864" y="5285515"/>
            <a:ext cx="3840480"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86864" y="3200398"/>
            <a:ext cx="383872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5385112" y="5977029"/>
            <a:ext cx="3840480" cy="972410"/>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423081" y="5285514"/>
            <a:ext cx="3828889"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422931" y="3200398"/>
            <a:ext cx="3833963"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9422930" y="5977025"/>
            <a:ext cx="3833962" cy="97241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98139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987076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1" y="731520"/>
            <a:ext cx="2406013" cy="62179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9692" y="731520"/>
            <a:ext cx="9298308"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028808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80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7432" y="2673604"/>
            <a:ext cx="6506868"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26101" y="2673604"/>
            <a:ext cx="6506870"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8492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4663" y="2701071"/>
            <a:ext cx="6104490" cy="643206"/>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97433"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28482" y="2701071"/>
            <a:ext cx="6104488" cy="664048"/>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251"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7054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528820"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691073" y="875590"/>
            <a:ext cx="13235539" cy="11859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50585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3860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537380" y="6170368"/>
            <a:ext cx="13557840" cy="15296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6314755"/>
            <a:ext cx="5891334" cy="827417"/>
          </a:xfrm>
        </p:spPr>
        <p:txBody>
          <a:bodyPr anchor="ctr"/>
          <a:lstStyle>
            <a:lvl1pPr algn="l">
              <a:defRPr sz="24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537379" y="721440"/>
            <a:ext cx="13551408" cy="5045760"/>
          </a:xfrm>
        </p:spPr>
        <p:txBody>
          <a:bodyPr anchor="ctr">
            <a:normAutofit/>
          </a:bodyPr>
          <a:lstStyle>
            <a:lvl1pPr>
              <a:defRPr sz="2400">
                <a:solidFill>
                  <a:schemeClr val="tx2"/>
                </a:solidFill>
              </a:defRPr>
            </a:lvl1pPr>
            <a:lvl2pPr>
              <a:defRPr sz="2160">
                <a:solidFill>
                  <a:schemeClr val="tx2"/>
                </a:solidFill>
              </a:defRPr>
            </a:lvl2pPr>
            <a:lvl3pPr>
              <a:defRPr sz="1920">
                <a:solidFill>
                  <a:schemeClr val="tx2"/>
                </a:solidFill>
              </a:defRPr>
            </a:lvl3pPr>
            <a:lvl4pPr>
              <a:defRPr sz="1680">
                <a:solidFill>
                  <a:schemeClr val="tx2"/>
                </a:solidFill>
              </a:defRPr>
            </a:lvl4pPr>
            <a:lvl5pPr>
              <a:defRPr sz="1680">
                <a:solidFill>
                  <a:schemeClr val="tx2"/>
                </a:solidFill>
              </a:defRPr>
            </a:lvl5pPr>
            <a:lvl6pPr>
              <a:defRPr sz="1680">
                <a:solidFill>
                  <a:schemeClr val="tx2"/>
                </a:solidFill>
              </a:defRPr>
            </a:lvl6pPr>
            <a:lvl7pPr>
              <a:defRPr sz="1680">
                <a:solidFill>
                  <a:schemeClr val="tx2"/>
                </a:solidFill>
              </a:defRPr>
            </a:lvl7pPr>
            <a:lvl8pPr>
              <a:defRPr sz="1680">
                <a:solidFill>
                  <a:schemeClr val="tx2"/>
                </a:solidFill>
              </a:defRPr>
            </a:lvl8pPr>
            <a:lvl9pPr>
              <a:defRPr sz="168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88988" y="6314756"/>
            <a:ext cx="7043984" cy="827418"/>
          </a:xfrm>
        </p:spPr>
        <p:txBody>
          <a:bodyPr anchor="ctr">
            <a:normAutofit/>
          </a:bodyPr>
          <a:lstStyle>
            <a:lvl1pPr marL="0" indent="0" algn="r">
              <a:buNone/>
              <a:defRPr sz="1320">
                <a:solidFill>
                  <a:schemeClr val="bg1"/>
                </a:solidFill>
              </a:defRPr>
            </a:lvl1pPr>
            <a:lvl2pPr marL="548640" indent="0">
              <a:buNone/>
              <a:defRPr sz="132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87090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7432" y="5632067"/>
            <a:ext cx="13235539" cy="680086"/>
          </a:xfrm>
        </p:spPr>
        <p:txBody>
          <a:bodyPr anchor="b">
            <a:normAutofit/>
          </a:bodyPr>
          <a:lstStyle>
            <a:lvl1pPr algn="l">
              <a:defRPr sz="288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37381" y="719670"/>
            <a:ext cx="13549031" cy="426870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697431" y="6312153"/>
            <a:ext cx="13235540" cy="718405"/>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8274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431" y="846149"/>
            <a:ext cx="13235539" cy="142746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97431" y="2803204"/>
            <a:ext cx="13235539" cy="422735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7142" y="7147365"/>
            <a:ext cx="3413759" cy="438150"/>
          </a:xfrm>
          <a:prstGeom prst="rect">
            <a:avLst/>
          </a:prstGeom>
        </p:spPr>
        <p:txBody>
          <a:bodyPr vert="horz" lIns="91440" tIns="45720" rIns="91440" bIns="45720" rtlCol="0" anchor="ctr"/>
          <a:lstStyle>
            <a:lvl1pPr algn="r">
              <a:defRPr sz="1080">
                <a:solidFill>
                  <a:schemeClr val="accent2"/>
                </a:solidFill>
              </a:defRPr>
            </a:lvl1p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3"/>
          </p:nvPr>
        </p:nvSpPr>
        <p:spPr>
          <a:xfrm>
            <a:off x="697430" y="7142174"/>
            <a:ext cx="8300652" cy="438150"/>
          </a:xfrm>
          <a:prstGeom prst="rect">
            <a:avLst/>
          </a:prstGeom>
        </p:spPr>
        <p:txBody>
          <a:bodyPr vert="horz" lIns="91440" tIns="45720" rIns="91440" bIns="45720" rtlCol="0" anchor="ctr"/>
          <a:lstStyle>
            <a:lvl1pPr algn="l">
              <a:defRPr sz="108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2669960" y="7147365"/>
            <a:ext cx="1263012" cy="438150"/>
          </a:xfrm>
          <a:prstGeom prst="rect">
            <a:avLst/>
          </a:prstGeom>
        </p:spPr>
        <p:txBody>
          <a:bodyPr vert="horz" lIns="91440" tIns="45720" rIns="91440" bIns="45720" rtlCol="0" anchor="ctr"/>
          <a:lstStyle>
            <a:lvl1pPr algn="r">
              <a:defRPr sz="108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535841" y="548641"/>
            <a:ext cx="4443984" cy="113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650576" y="544372"/>
            <a:ext cx="4443984" cy="1182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090196" y="548640"/>
            <a:ext cx="4443984" cy="1097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35345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548640" rtl="0" eaLnBrk="1" latinLnBrk="0" hangingPunct="1">
        <a:spcBef>
          <a:spcPct val="0"/>
        </a:spcBef>
        <a:buNone/>
        <a:defRPr sz="336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72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2160" kern="1200">
          <a:solidFill>
            <a:schemeClr val="tx2"/>
          </a:solidFill>
          <a:latin typeface="+mn-lt"/>
          <a:ea typeface="+mn-ea"/>
          <a:cs typeface="+mn-cs"/>
        </a:defRPr>
      </a:lvl1pPr>
      <a:lvl2pPr marL="7560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920" kern="1200">
          <a:solidFill>
            <a:schemeClr val="tx2"/>
          </a:solidFill>
          <a:latin typeface="+mn-lt"/>
          <a:ea typeface="+mn-ea"/>
          <a:cs typeface="+mn-cs"/>
        </a:defRPr>
      </a:lvl2pPr>
      <a:lvl3pPr marL="1080000" indent="-3240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3pPr>
      <a:lvl4pPr marL="1490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4pPr>
      <a:lvl5pPr marL="1922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5pPr>
      <a:lvl6pPr marL="228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6pPr>
      <a:lvl7pPr marL="264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7pPr>
      <a:lvl8pPr marL="300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8pPr>
      <a:lvl9pPr marL="336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7146" y="1"/>
            <a:ext cx="14464666" cy="82296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9695" y="742222"/>
            <a:ext cx="11887198" cy="1774284"/>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9695" y="2699384"/>
            <a:ext cx="11887199" cy="42500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8305" y="7059932"/>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B61BEF0D-F0BB-DE4B-95CE-6DB70DBA9567}" type="datetimeFigureOut">
              <a:rPr lang="en-US" smtClean="0"/>
              <a:pPr/>
              <a:t>9/27/2024</a:t>
            </a:fld>
            <a:endParaRPr lang="en-US" dirty="0"/>
          </a:p>
        </p:txBody>
      </p:sp>
      <p:sp>
        <p:nvSpPr>
          <p:cNvPr id="5" name="Footer Placeholder 4"/>
          <p:cNvSpPr>
            <a:spLocks noGrp="1"/>
          </p:cNvSpPr>
          <p:nvPr>
            <p:ph type="ftr" sz="quarter" idx="3"/>
          </p:nvPr>
        </p:nvSpPr>
        <p:spPr>
          <a:xfrm>
            <a:off x="1369694" y="7059931"/>
            <a:ext cx="7487171" cy="438150"/>
          </a:xfrm>
          <a:prstGeom prst="rect">
            <a:avLst/>
          </a:prstGeom>
        </p:spPr>
        <p:txBody>
          <a:bodyPr vert="horz" lIns="91440" tIns="45720" rIns="91440" bIns="45720" rtlCol="0" anchor="ctr"/>
          <a:lstStyle>
            <a:lvl1pPr algn="l">
              <a:defRPr sz="126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331586" y="7059929"/>
            <a:ext cx="925307"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5174619"/>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hf sldNum="0" hdr="0" ftr="0" dt="0"/>
  <p:txStyles>
    <p:titleStyle>
      <a:lvl1pPr algn="l" defTabSz="1097280" rtl="0" eaLnBrk="1" latinLnBrk="0" hangingPunct="1">
        <a:lnSpc>
          <a:spcPct val="90000"/>
        </a:lnSpc>
        <a:spcBef>
          <a:spcPct val="0"/>
        </a:spcBef>
        <a:buNone/>
        <a:defRPr sz="4320" kern="1200" cap="all" baseline="0">
          <a:solidFill>
            <a:schemeClr val="tx1"/>
          </a:solidFill>
          <a:latin typeface="+mj-lt"/>
          <a:ea typeface="+mj-ea"/>
          <a:cs typeface="+mj-cs"/>
        </a:defRPr>
      </a:lvl1pPr>
    </p:titleStyle>
    <p:bodyStyle>
      <a:lvl1pPr marL="274320" indent="-274320" algn="l" defTabSz="1097280" rtl="0" eaLnBrk="1" latinLnBrk="0" hangingPunct="1">
        <a:lnSpc>
          <a:spcPct val="120000"/>
        </a:lnSpc>
        <a:spcBef>
          <a:spcPts val="1200"/>
        </a:spcBef>
        <a:buSzPct val="125000"/>
        <a:buFont typeface="Arial" panose="020B0604020202020204" pitchFamily="34" charset="0"/>
        <a:buChar char="•"/>
        <a:defRPr sz="2880" kern="1200">
          <a:solidFill>
            <a:schemeClr val="tx1"/>
          </a:solidFill>
          <a:latin typeface="+mn-lt"/>
          <a:ea typeface="+mn-ea"/>
          <a:cs typeface="+mn-cs"/>
        </a:defRPr>
      </a:lvl1pPr>
      <a:lvl2pPr marL="822960" indent="-274320" algn="l" defTabSz="1097280" rtl="0" eaLnBrk="1" latinLnBrk="0" hangingPunct="1">
        <a:lnSpc>
          <a:spcPct val="120000"/>
        </a:lnSpc>
        <a:spcBef>
          <a:spcPts val="600"/>
        </a:spcBef>
        <a:buSzPct val="125000"/>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120000"/>
        </a:lnSpc>
        <a:spcBef>
          <a:spcPts val="600"/>
        </a:spcBef>
        <a:buSzPct val="125000"/>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6pPr>
      <a:lvl7pPr marL="356616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7pPr>
      <a:lvl8pPr marL="411480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8pPr>
      <a:lvl9pPr marL="466344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76ADD-0025-AE3A-2256-1E7AE8FEC7BF}"/>
              </a:ext>
            </a:extLst>
          </p:cNvPr>
          <p:cNvSpPr txBox="1"/>
          <p:nvPr/>
        </p:nvSpPr>
        <p:spPr>
          <a:xfrm>
            <a:off x="1798320" y="640080"/>
            <a:ext cx="11897360" cy="1107996"/>
          </a:xfrm>
          <a:prstGeom prst="rect">
            <a:avLst/>
          </a:prstGeom>
          <a:noFill/>
        </p:spPr>
        <p:txBody>
          <a:bodyPr wrap="square" rtlCol="0">
            <a:spAutoFit/>
          </a:bodyPr>
          <a:lstStyle/>
          <a:p>
            <a:r>
              <a:rPr lang="en-IN" sz="6600" b="1" i="1" dirty="0">
                <a:solidFill>
                  <a:schemeClr val="accent5">
                    <a:lumMod val="50000"/>
                  </a:schemeClr>
                </a:solidFill>
              </a:rPr>
              <a:t>USER ACCESS CONTROL SYSTEM</a:t>
            </a:r>
          </a:p>
        </p:txBody>
      </p:sp>
      <p:sp>
        <p:nvSpPr>
          <p:cNvPr id="4" name="TextBox 3">
            <a:extLst>
              <a:ext uri="{FF2B5EF4-FFF2-40B4-BE49-F238E27FC236}">
                <a16:creationId xmlns:a16="http://schemas.microsoft.com/office/drawing/2014/main" id="{AEDA820A-A81B-4C78-4EF3-87146E7E3CEB}"/>
              </a:ext>
            </a:extLst>
          </p:cNvPr>
          <p:cNvSpPr txBox="1"/>
          <p:nvPr/>
        </p:nvSpPr>
        <p:spPr>
          <a:xfrm rot="10800000" flipH="1" flipV="1">
            <a:off x="7910003" y="3021747"/>
            <a:ext cx="6764709" cy="1323439"/>
          </a:xfrm>
          <a:prstGeom prst="rect">
            <a:avLst/>
          </a:prstGeom>
          <a:noFill/>
        </p:spPr>
        <p:txBody>
          <a:bodyPr wrap="square" rtlCol="0">
            <a:spAutoFit/>
          </a:bodyPr>
          <a:lstStyle/>
          <a:p>
            <a:endParaRPr lang="en-IN" sz="2400" dirty="0"/>
          </a:p>
          <a:p>
            <a:endParaRPr lang="en-IN" sz="2400" dirty="0"/>
          </a:p>
          <a:p>
            <a:r>
              <a:rPr lang="en-IN" sz="3200" i="1" dirty="0">
                <a:solidFill>
                  <a:srgbClr val="7030A0"/>
                </a:solidFill>
              </a:rPr>
              <a:t>PRESENTED BY </a:t>
            </a:r>
          </a:p>
        </p:txBody>
      </p:sp>
      <p:graphicFrame>
        <p:nvGraphicFramePr>
          <p:cNvPr id="3" name="Table 2">
            <a:extLst>
              <a:ext uri="{FF2B5EF4-FFF2-40B4-BE49-F238E27FC236}">
                <a16:creationId xmlns:a16="http://schemas.microsoft.com/office/drawing/2014/main" id="{F4EB8028-ECE5-1113-0D92-59C933B8D856}"/>
              </a:ext>
            </a:extLst>
          </p:cNvPr>
          <p:cNvGraphicFramePr>
            <a:graphicFrameLocks noGrp="1"/>
          </p:cNvGraphicFramePr>
          <p:nvPr>
            <p:extLst>
              <p:ext uri="{D42A27DB-BD31-4B8C-83A1-F6EECF244321}">
                <p14:modId xmlns:p14="http://schemas.microsoft.com/office/powerpoint/2010/main" val="2740366968"/>
              </p:ext>
            </p:extLst>
          </p:nvPr>
        </p:nvGraphicFramePr>
        <p:xfrm>
          <a:off x="7910003" y="4452348"/>
          <a:ext cx="5785677" cy="3337888"/>
        </p:xfrm>
        <a:graphic>
          <a:graphicData uri="http://schemas.openxmlformats.org/drawingml/2006/table">
            <a:tbl>
              <a:tblPr firstRow="1" bandRow="1">
                <a:tableStyleId>{7DF18680-E054-41AD-8BC1-D1AEF772440D}</a:tableStyleId>
              </a:tblPr>
              <a:tblGrid>
                <a:gridCol w="249869">
                  <a:extLst>
                    <a:ext uri="{9D8B030D-6E8A-4147-A177-3AD203B41FA5}">
                      <a16:colId xmlns:a16="http://schemas.microsoft.com/office/drawing/2014/main" val="2407312875"/>
                    </a:ext>
                  </a:extLst>
                </a:gridCol>
                <a:gridCol w="880760">
                  <a:extLst>
                    <a:ext uri="{9D8B030D-6E8A-4147-A177-3AD203B41FA5}">
                      <a16:colId xmlns:a16="http://schemas.microsoft.com/office/drawing/2014/main" val="2365791850"/>
                    </a:ext>
                  </a:extLst>
                </a:gridCol>
                <a:gridCol w="2620756">
                  <a:extLst>
                    <a:ext uri="{9D8B030D-6E8A-4147-A177-3AD203B41FA5}">
                      <a16:colId xmlns:a16="http://schemas.microsoft.com/office/drawing/2014/main" val="2880138808"/>
                    </a:ext>
                  </a:extLst>
                </a:gridCol>
                <a:gridCol w="2034292">
                  <a:extLst>
                    <a:ext uri="{9D8B030D-6E8A-4147-A177-3AD203B41FA5}">
                      <a16:colId xmlns:a16="http://schemas.microsoft.com/office/drawing/2014/main" val="2678851983"/>
                    </a:ext>
                  </a:extLst>
                </a:gridCol>
              </a:tblGrid>
              <a:tr h="673357">
                <a:tc>
                  <a:txBody>
                    <a:bodyPr/>
                    <a:lstStyle/>
                    <a:p>
                      <a:endParaRPr lang="en-IN" dirty="0"/>
                    </a:p>
                  </a:txBody>
                  <a:tcPr/>
                </a:tc>
                <a:tc>
                  <a:txBody>
                    <a:bodyPr/>
                    <a:lstStyle/>
                    <a:p>
                      <a:r>
                        <a:rPr lang="en-IN" dirty="0"/>
                        <a:t>SL.NO</a:t>
                      </a:r>
                    </a:p>
                  </a:txBody>
                  <a:tcPr/>
                </a:tc>
                <a:tc>
                  <a:txBody>
                    <a:bodyPr/>
                    <a:lstStyle/>
                    <a:p>
                      <a:r>
                        <a:rPr lang="en-IN" dirty="0"/>
                        <a:t>NAME</a:t>
                      </a:r>
                    </a:p>
                  </a:txBody>
                  <a:tcPr/>
                </a:tc>
                <a:tc>
                  <a:txBody>
                    <a:bodyPr/>
                    <a:lstStyle/>
                    <a:p>
                      <a:r>
                        <a:rPr lang="en-IN" dirty="0"/>
                        <a:t>USN</a:t>
                      </a:r>
                    </a:p>
                  </a:txBody>
                  <a:tcPr/>
                </a:tc>
                <a:extLst>
                  <a:ext uri="{0D108BD9-81ED-4DB2-BD59-A6C34878D82A}">
                    <a16:rowId xmlns:a16="http://schemas.microsoft.com/office/drawing/2014/main" val="51324115"/>
                  </a:ext>
                </a:extLst>
              </a:tr>
              <a:tr h="517616">
                <a:tc>
                  <a:txBody>
                    <a:bodyPr/>
                    <a:lstStyle/>
                    <a:p>
                      <a:endParaRPr lang="en-IN"/>
                    </a:p>
                  </a:txBody>
                  <a:tcPr/>
                </a:tc>
                <a:tc>
                  <a:txBody>
                    <a:bodyPr/>
                    <a:lstStyle/>
                    <a:p>
                      <a:r>
                        <a:rPr lang="en-IN" dirty="0"/>
                        <a:t>01</a:t>
                      </a:r>
                    </a:p>
                  </a:txBody>
                  <a:tcPr/>
                </a:tc>
                <a:tc>
                  <a:txBody>
                    <a:bodyPr/>
                    <a:lstStyle/>
                    <a:p>
                      <a:r>
                        <a:rPr lang="en-IN" dirty="0"/>
                        <a:t>B. ARUNA</a:t>
                      </a:r>
                    </a:p>
                  </a:txBody>
                  <a:tcPr/>
                </a:tc>
                <a:tc>
                  <a:txBody>
                    <a:bodyPr/>
                    <a:lstStyle/>
                    <a:p>
                      <a:r>
                        <a:rPr lang="en-IN" dirty="0"/>
                        <a:t>3BR23CS016</a:t>
                      </a:r>
                    </a:p>
                  </a:txBody>
                  <a:tcPr/>
                </a:tc>
                <a:extLst>
                  <a:ext uri="{0D108BD9-81ED-4DB2-BD59-A6C34878D82A}">
                    <a16:rowId xmlns:a16="http://schemas.microsoft.com/office/drawing/2014/main" val="3228542428"/>
                  </a:ext>
                </a:extLst>
              </a:tr>
              <a:tr h="517616">
                <a:tc>
                  <a:txBody>
                    <a:bodyPr/>
                    <a:lstStyle/>
                    <a:p>
                      <a:endParaRPr lang="en-IN"/>
                    </a:p>
                  </a:txBody>
                  <a:tcPr/>
                </a:tc>
                <a:tc>
                  <a:txBody>
                    <a:bodyPr/>
                    <a:lstStyle/>
                    <a:p>
                      <a:r>
                        <a:rPr lang="en-IN" dirty="0"/>
                        <a:t>02</a:t>
                      </a:r>
                    </a:p>
                  </a:txBody>
                  <a:tcPr/>
                </a:tc>
                <a:tc>
                  <a:txBody>
                    <a:bodyPr/>
                    <a:lstStyle/>
                    <a:p>
                      <a:r>
                        <a:rPr lang="en-IN" dirty="0"/>
                        <a:t>G.SANJANA</a:t>
                      </a:r>
                    </a:p>
                  </a:txBody>
                  <a:tcPr/>
                </a:tc>
                <a:tc>
                  <a:txBody>
                    <a:bodyPr/>
                    <a:lstStyle/>
                    <a:p>
                      <a:r>
                        <a:rPr lang="en-IN" dirty="0"/>
                        <a:t>3BR23CS057</a:t>
                      </a:r>
                    </a:p>
                  </a:txBody>
                  <a:tcPr/>
                </a:tc>
                <a:extLst>
                  <a:ext uri="{0D108BD9-81ED-4DB2-BD59-A6C34878D82A}">
                    <a16:rowId xmlns:a16="http://schemas.microsoft.com/office/drawing/2014/main" val="993936275"/>
                  </a:ext>
                </a:extLst>
              </a:tr>
              <a:tr h="517616">
                <a:tc>
                  <a:txBody>
                    <a:bodyPr/>
                    <a:lstStyle/>
                    <a:p>
                      <a:endParaRPr lang="en-IN"/>
                    </a:p>
                  </a:txBody>
                  <a:tcPr/>
                </a:tc>
                <a:tc>
                  <a:txBody>
                    <a:bodyPr/>
                    <a:lstStyle/>
                    <a:p>
                      <a:r>
                        <a:rPr lang="en-IN" dirty="0"/>
                        <a:t>03</a:t>
                      </a:r>
                    </a:p>
                  </a:txBody>
                  <a:tcPr/>
                </a:tc>
                <a:tc>
                  <a:txBody>
                    <a:bodyPr/>
                    <a:lstStyle/>
                    <a:p>
                      <a:r>
                        <a:rPr lang="en-IN" dirty="0"/>
                        <a:t>D.SUHASINI</a:t>
                      </a:r>
                    </a:p>
                  </a:txBody>
                  <a:tcPr/>
                </a:tc>
                <a:tc>
                  <a:txBody>
                    <a:bodyPr/>
                    <a:lstStyle/>
                    <a:p>
                      <a:r>
                        <a:rPr lang="en-IN" dirty="0"/>
                        <a:t>3BR23CS040</a:t>
                      </a:r>
                    </a:p>
                  </a:txBody>
                  <a:tcPr/>
                </a:tc>
                <a:extLst>
                  <a:ext uri="{0D108BD9-81ED-4DB2-BD59-A6C34878D82A}">
                    <a16:rowId xmlns:a16="http://schemas.microsoft.com/office/drawing/2014/main" val="427498302"/>
                  </a:ext>
                </a:extLst>
              </a:tr>
              <a:tr h="517616">
                <a:tc>
                  <a:txBody>
                    <a:bodyPr/>
                    <a:lstStyle/>
                    <a:p>
                      <a:endParaRPr lang="en-IN"/>
                    </a:p>
                  </a:txBody>
                  <a:tcPr/>
                </a:tc>
                <a:tc>
                  <a:txBody>
                    <a:bodyPr/>
                    <a:lstStyle/>
                    <a:p>
                      <a:r>
                        <a:rPr lang="en-IN" dirty="0"/>
                        <a:t>04</a:t>
                      </a:r>
                    </a:p>
                  </a:txBody>
                  <a:tcPr/>
                </a:tc>
                <a:tc>
                  <a:txBody>
                    <a:bodyPr/>
                    <a:lstStyle/>
                    <a:p>
                      <a:r>
                        <a:rPr lang="en-IN" dirty="0"/>
                        <a:t>BINDU.AV</a:t>
                      </a:r>
                    </a:p>
                  </a:txBody>
                  <a:tcPr/>
                </a:tc>
                <a:tc>
                  <a:txBody>
                    <a:bodyPr/>
                    <a:lstStyle/>
                    <a:p>
                      <a:r>
                        <a:rPr lang="en-IN" dirty="0"/>
                        <a:t>3BR23CS033</a:t>
                      </a:r>
                    </a:p>
                  </a:txBody>
                  <a:tcPr/>
                </a:tc>
                <a:extLst>
                  <a:ext uri="{0D108BD9-81ED-4DB2-BD59-A6C34878D82A}">
                    <a16:rowId xmlns:a16="http://schemas.microsoft.com/office/drawing/2014/main" val="126304273"/>
                  </a:ext>
                </a:extLst>
              </a:tr>
              <a:tr h="517616">
                <a:tc>
                  <a:txBody>
                    <a:bodyPr/>
                    <a:lstStyle/>
                    <a:p>
                      <a:endParaRPr lang="en-IN"/>
                    </a:p>
                  </a:txBody>
                  <a:tcPr/>
                </a:tc>
                <a:tc>
                  <a:txBody>
                    <a:bodyPr/>
                    <a:lstStyle/>
                    <a:p>
                      <a:r>
                        <a:rPr lang="en-IN" dirty="0"/>
                        <a:t>05</a:t>
                      </a:r>
                    </a:p>
                  </a:txBody>
                  <a:tcPr/>
                </a:tc>
                <a:tc>
                  <a:txBody>
                    <a:bodyPr/>
                    <a:lstStyle/>
                    <a:p>
                      <a:r>
                        <a:rPr lang="en-IN" dirty="0"/>
                        <a:t>MADHUMITHA REDDY</a:t>
                      </a:r>
                    </a:p>
                  </a:txBody>
                  <a:tcPr/>
                </a:tc>
                <a:tc>
                  <a:txBody>
                    <a:bodyPr/>
                    <a:lstStyle/>
                    <a:p>
                      <a:r>
                        <a:rPr lang="en-IN" dirty="0"/>
                        <a:t>3BR23CS050</a:t>
                      </a:r>
                    </a:p>
                  </a:txBody>
                  <a:tcPr/>
                </a:tc>
                <a:extLst>
                  <a:ext uri="{0D108BD9-81ED-4DB2-BD59-A6C34878D82A}">
                    <a16:rowId xmlns:a16="http://schemas.microsoft.com/office/drawing/2014/main" val="2415805857"/>
                  </a:ext>
                </a:extLst>
              </a:tr>
            </a:tbl>
          </a:graphicData>
        </a:graphic>
      </p:graphicFrame>
      <p:sp>
        <p:nvSpPr>
          <p:cNvPr id="5" name="TextBox 4">
            <a:extLst>
              <a:ext uri="{FF2B5EF4-FFF2-40B4-BE49-F238E27FC236}">
                <a16:creationId xmlns:a16="http://schemas.microsoft.com/office/drawing/2014/main" id="{C97FB4B1-46C7-1B0B-1A9B-46D4A8F09F3B}"/>
              </a:ext>
            </a:extLst>
          </p:cNvPr>
          <p:cNvSpPr txBox="1"/>
          <p:nvPr/>
        </p:nvSpPr>
        <p:spPr>
          <a:xfrm>
            <a:off x="1266092" y="5401917"/>
            <a:ext cx="4684296" cy="1384995"/>
          </a:xfrm>
          <a:prstGeom prst="rect">
            <a:avLst/>
          </a:prstGeom>
          <a:noFill/>
        </p:spPr>
        <p:txBody>
          <a:bodyPr wrap="none" rtlCol="0">
            <a:spAutoFit/>
          </a:bodyPr>
          <a:lstStyle/>
          <a:p>
            <a:r>
              <a:rPr lang="en-IN" sz="3600" dirty="0"/>
              <a:t>SUBMITTED TO</a:t>
            </a:r>
          </a:p>
          <a:p>
            <a:r>
              <a:rPr lang="en-IN" sz="4800" dirty="0"/>
              <a:t>RAGAVAN</a:t>
            </a:r>
            <a:r>
              <a:rPr lang="en-IN" sz="3600" dirty="0"/>
              <a:t> (TRAINER)</a:t>
            </a:r>
          </a:p>
        </p:txBody>
      </p:sp>
    </p:spTree>
    <p:extLst>
      <p:ext uri="{BB962C8B-B14F-4D97-AF65-F5344CB8AC3E}">
        <p14:creationId xmlns:p14="http://schemas.microsoft.com/office/powerpoint/2010/main" val="2159949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5"/>
                                        </p:tgtEl>
                                        <p:attrNameLst>
                                          <p:attrName>r</p:attrName>
                                        </p:attrNameLst>
                                      </p:cBhvr>
                                    </p:animRot>
                                    <p:animRot by="-240000">
                                      <p:cBhvr>
                                        <p:cTn id="14" dur="200" fill="hold">
                                          <p:stCondLst>
                                            <p:cond delay="200"/>
                                          </p:stCondLst>
                                        </p:cTn>
                                        <p:tgtEl>
                                          <p:spTgt spid="5"/>
                                        </p:tgtEl>
                                        <p:attrNameLst>
                                          <p:attrName>r</p:attrName>
                                        </p:attrNameLst>
                                      </p:cBhvr>
                                    </p:animRot>
                                    <p:animRot by="240000">
                                      <p:cBhvr>
                                        <p:cTn id="15" dur="200" fill="hold">
                                          <p:stCondLst>
                                            <p:cond delay="400"/>
                                          </p:stCondLst>
                                        </p:cTn>
                                        <p:tgtEl>
                                          <p:spTgt spid="5"/>
                                        </p:tgtEl>
                                        <p:attrNameLst>
                                          <p:attrName>r</p:attrName>
                                        </p:attrNameLst>
                                      </p:cBhvr>
                                    </p:animRot>
                                    <p:animRot by="-240000">
                                      <p:cBhvr>
                                        <p:cTn id="16" dur="200" fill="hold">
                                          <p:stCondLst>
                                            <p:cond delay="600"/>
                                          </p:stCondLst>
                                        </p:cTn>
                                        <p:tgtEl>
                                          <p:spTgt spid="5"/>
                                        </p:tgtEl>
                                        <p:attrNameLst>
                                          <p:attrName>r</p:attrName>
                                        </p:attrNameLst>
                                      </p:cBhvr>
                                    </p:animRot>
                                    <p:animRot by="120000">
                                      <p:cBhvr>
                                        <p:cTn id="17" dur="200" fill="hold">
                                          <p:stCondLst>
                                            <p:cond delay="800"/>
                                          </p:stCondLst>
                                        </p:cTn>
                                        <p:tgtEl>
                                          <p:spTgt spid="5"/>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Google Shape;22;p1" descr="preencoded.png"/>
          <p:cNvPicPr preferRelativeResize="0"/>
          <p:nvPr/>
        </p:nvPicPr>
        <p:blipFill rotWithShape="1">
          <a:blip r:embed="rId3">
            <a:alphaModFix/>
          </a:blip>
          <a:srcRect/>
          <a:stretch/>
        </p:blipFill>
        <p:spPr>
          <a:xfrm>
            <a:off x="9144000" y="0"/>
            <a:ext cx="5486400" cy="8229600"/>
          </a:xfrm>
          <a:prstGeom prst="rect">
            <a:avLst/>
          </a:prstGeom>
          <a:noFill/>
          <a:ln>
            <a:noFill/>
          </a:ln>
        </p:spPr>
      </p:pic>
      <p:sp>
        <p:nvSpPr>
          <p:cNvPr id="23" name="Google Shape;23;p1"/>
          <p:cNvSpPr/>
          <p:nvPr/>
        </p:nvSpPr>
        <p:spPr>
          <a:xfrm>
            <a:off x="837724" y="1176336"/>
            <a:ext cx="7468500" cy="3442555"/>
          </a:xfrm>
          <a:prstGeom prst="rect">
            <a:avLst/>
          </a:prstGeom>
          <a:noFill/>
          <a:ln>
            <a:noFill/>
          </a:ln>
        </p:spPr>
        <p:txBody>
          <a:bodyPr spcFirstLastPara="1" wrap="square" lIns="0" tIns="0" rIns="0" bIns="0" anchor="t" anchorCtr="0">
            <a:noAutofit/>
          </a:bodyPr>
          <a:lstStyle/>
          <a:p>
            <a:pPr marL="0" marR="0" lvl="0" indent="0" algn="l" rtl="0">
              <a:lnSpc>
                <a:spcPct val="125409"/>
              </a:lnSpc>
              <a:spcBef>
                <a:spcPts val="0"/>
              </a:spcBef>
              <a:spcAft>
                <a:spcPts val="0"/>
              </a:spcAft>
              <a:buClr>
                <a:srgbClr val="000000"/>
              </a:buClr>
              <a:buSzPts val="6100"/>
              <a:buFont typeface="Source Serif Pro"/>
              <a:buNone/>
            </a:pPr>
            <a:r>
              <a:rPr lang="en-US" sz="6100" b="0" i="0" u="none" strike="noStrike" cap="none" dirty="0">
                <a:solidFill>
                  <a:srgbClr val="000000"/>
                </a:solidFill>
                <a:latin typeface="Source Serif Pro"/>
                <a:ea typeface="Source Serif Pro"/>
                <a:cs typeface="Source Serif Pro"/>
                <a:sym typeface="Source Serif Pro"/>
              </a:rPr>
              <a:t>Introduction to User Access Control Systems</a:t>
            </a:r>
            <a:endParaRPr sz="6100" b="0" i="0" u="none" strike="noStrike" cap="none" dirty="0"/>
          </a:p>
        </p:txBody>
      </p:sp>
      <p:sp>
        <p:nvSpPr>
          <p:cNvPr id="24" name="Google Shape;24;p1"/>
          <p:cNvSpPr/>
          <p:nvPr/>
        </p:nvSpPr>
        <p:spPr>
          <a:xfrm>
            <a:off x="837724" y="4449960"/>
            <a:ext cx="7468500" cy="2818347"/>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272525"/>
              </a:buClr>
              <a:buSzPts val="1850"/>
              <a:buFont typeface="Source Sans Pro"/>
              <a:buNone/>
            </a:pPr>
            <a:r>
              <a:rPr lang="en-US" sz="1850" b="0" i="0" u="none" strike="noStrike" cap="none" dirty="0">
                <a:solidFill>
                  <a:srgbClr val="272525"/>
                </a:solidFill>
                <a:latin typeface="Source Sans Pro"/>
                <a:ea typeface="Source Sans Pro"/>
                <a:cs typeface="Source Sans Pro"/>
                <a:sym typeface="Source Sans Pro"/>
              </a:rPr>
              <a:t>A User Access Control System (UACS) is a crucial security component of any software application or system. It ensures that only authorized individuals can access specific resources and functionalities, preventing unauthorized access and data breaches. UACS plays a vital role in protecting sensitive information, maintaining data integrity, and ensuring the overall security of the system.</a:t>
            </a:r>
            <a:endParaRPr sz="1850" b="0" i="0" u="none" strike="noStrike" cap="none" dirty="0"/>
          </a:p>
        </p:txBody>
      </p:sp>
      <p:sp>
        <p:nvSpPr>
          <p:cNvPr id="25" name="Google Shape;25;p1"/>
          <p:cNvSpPr/>
          <p:nvPr/>
        </p:nvSpPr>
        <p:spPr>
          <a:xfrm>
            <a:off x="837724" y="6652141"/>
            <a:ext cx="382800" cy="382800"/>
          </a:xfrm>
          <a:prstGeom prst="roundRect">
            <a:avLst>
              <a:gd name="adj" fmla="val 23878209"/>
            </a:avLst>
          </a:prstGeom>
          <a:solidFill>
            <a:srgbClr val="917ED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977741" y="6794778"/>
            <a:ext cx="102900" cy="97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C3838"/>
              </a:buClr>
              <a:buSzPts val="750"/>
              <a:buFont typeface="Source Sans Pro"/>
              <a:buNone/>
            </a:pPr>
            <a:r>
              <a:rPr lang="en-US" sz="750" b="0" i="0" u="none" strike="noStrike" cap="none">
                <a:solidFill>
                  <a:srgbClr val="3C3838"/>
                </a:solidFill>
                <a:latin typeface="Source Sans Pro"/>
                <a:ea typeface="Source Sans Pro"/>
                <a:cs typeface="Source Sans Pro"/>
                <a:sym typeface="Source Sans Pro"/>
              </a:rPr>
              <a:t>SG</a:t>
            </a:r>
            <a:endParaRPr sz="750" b="0" i="0" u="none" strike="noStrike" cap="none"/>
          </a:p>
        </p:txBody>
      </p:sp>
      <p:sp>
        <p:nvSpPr>
          <p:cNvPr id="27" name="Google Shape;27;p1"/>
          <p:cNvSpPr/>
          <p:nvPr/>
        </p:nvSpPr>
        <p:spPr>
          <a:xfrm rot="-7159302">
            <a:off x="3013378" y="19120419"/>
            <a:ext cx="4362966" cy="93885"/>
          </a:xfrm>
          <a:prstGeom prst="rect">
            <a:avLst/>
          </a:prstGeom>
          <a:solidFill>
            <a:srgbClr val="EFEFEF"/>
          </a:solidFill>
          <a:ln>
            <a:noFill/>
          </a:ln>
        </p:spPr>
        <p:txBody>
          <a:bodyPr spcFirstLastPara="1" wrap="square" lIns="0" tIns="0" rIns="0" bIns="0" anchor="t" anchorCtr="0">
            <a:noAutofit/>
          </a:bodyPr>
          <a:lstStyle/>
          <a:p>
            <a:pPr marL="0" marR="0" lvl="0" indent="0" algn="l" rtl="0">
              <a:lnSpc>
                <a:spcPct val="138297"/>
              </a:lnSpc>
              <a:spcBef>
                <a:spcPts val="0"/>
              </a:spcBef>
              <a:spcAft>
                <a:spcPts val="0"/>
              </a:spcAft>
              <a:buClr>
                <a:srgbClr val="272525"/>
              </a:buClr>
              <a:buSzPts val="2350"/>
              <a:buFont typeface="Source Sans Pro"/>
              <a:buNone/>
            </a:pPr>
            <a:r>
              <a:rPr lang="en-US" sz="2350" b="1" i="0" u="none" strike="noStrike" cap="none">
                <a:solidFill>
                  <a:srgbClr val="272525"/>
                </a:solidFill>
                <a:latin typeface="Source Sans Pro"/>
                <a:ea typeface="Source Sans Pro"/>
                <a:cs typeface="Source Sans Pro"/>
                <a:sym typeface="Source Sans Pro"/>
              </a:rPr>
              <a:t>by Sanjana G</a:t>
            </a:r>
            <a:endParaRPr sz="2350" b="0" i="0" u="none" strike="noStrike" cap="none"/>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911191"/>
            <a:ext cx="7532370" cy="704017"/>
          </a:xfrm>
          <a:prstGeom prst="rect">
            <a:avLst/>
          </a:prstGeom>
          <a:noFill/>
          <a:ln/>
        </p:spPr>
        <p:txBody>
          <a:bodyPr wrap="none" lIns="0" tIns="0" rIns="0" bIns="0" rtlCol="0" anchor="t"/>
          <a:lstStyle/>
          <a:p>
            <a:pPr marL="0" indent="0">
              <a:lnSpc>
                <a:spcPts val="5500"/>
              </a:lnSpc>
              <a:buNone/>
            </a:pPr>
            <a:r>
              <a:rPr lang="en-US" sz="4400" kern="0" spc="-89" dirty="0">
                <a:solidFill>
                  <a:srgbClr val="000000"/>
                </a:solidFill>
                <a:latin typeface="Source Serif Pro" pitchFamily="34" charset="0"/>
                <a:ea typeface="Source Serif Pro" pitchFamily="34" charset="-122"/>
                <a:cs typeface="Source Serif Pro" pitchFamily="34" charset="-120"/>
              </a:rPr>
              <a:t>Key Components of the System</a:t>
            </a:r>
            <a:endParaRPr lang="en-US" sz="4400" dirty="0"/>
          </a:p>
        </p:txBody>
      </p:sp>
      <p:sp>
        <p:nvSpPr>
          <p:cNvPr id="3" name="Text 1"/>
          <p:cNvSpPr/>
          <p:nvPr/>
        </p:nvSpPr>
        <p:spPr>
          <a:xfrm>
            <a:off x="837724" y="3213497"/>
            <a:ext cx="3928586" cy="4265826"/>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pitchFamily="34" charset="0"/>
                <a:ea typeface="Source Serif Pro" pitchFamily="34" charset="-122"/>
                <a:cs typeface="Source Serif Pro" pitchFamily="34" charset="-120"/>
              </a:rPr>
              <a:t>Authentication</a:t>
            </a:r>
            <a:endParaRPr lang="en-US" sz="2200" dirty="0"/>
          </a:p>
        </p:txBody>
      </p:sp>
      <p:sp>
        <p:nvSpPr>
          <p:cNvPr id="4" name="Text 2"/>
          <p:cNvSpPr/>
          <p:nvPr/>
        </p:nvSpPr>
        <p:spPr>
          <a:xfrm>
            <a:off x="837724" y="3804761"/>
            <a:ext cx="3928586" cy="2298144"/>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Authentication verifies the identity of a user, ensuring that they are who they claim to be. This process typically involves validating credentials like usernames and passwords or using multi-factor authentication.</a:t>
            </a:r>
            <a:endParaRPr lang="en-US" sz="1850" dirty="0"/>
          </a:p>
        </p:txBody>
      </p:sp>
      <p:sp>
        <p:nvSpPr>
          <p:cNvPr id="5" name="Text 3"/>
          <p:cNvSpPr/>
          <p:nvPr/>
        </p:nvSpPr>
        <p:spPr>
          <a:xfrm>
            <a:off x="5357813" y="3213497"/>
            <a:ext cx="2816185"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pitchFamily="34" charset="0"/>
                <a:ea typeface="Source Serif Pro" pitchFamily="34" charset="-122"/>
                <a:cs typeface="Source Serif Pro" pitchFamily="34" charset="-120"/>
              </a:rPr>
              <a:t>Authorization</a:t>
            </a:r>
            <a:endParaRPr lang="en-US" sz="2200" dirty="0"/>
          </a:p>
        </p:txBody>
      </p:sp>
      <p:sp>
        <p:nvSpPr>
          <p:cNvPr id="6" name="Text 4"/>
          <p:cNvSpPr/>
          <p:nvPr/>
        </p:nvSpPr>
        <p:spPr>
          <a:xfrm>
            <a:off x="5357813" y="3804761"/>
            <a:ext cx="3928586" cy="2298144"/>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Authorization determines what resources and actions a user has access to once they have been authenticated. It involves checking the user's permissions and roles to grant them appropriate access based on their assigned privileges.</a:t>
            </a:r>
            <a:endParaRPr lang="en-US" sz="1850" dirty="0"/>
          </a:p>
        </p:txBody>
      </p:sp>
      <p:sp>
        <p:nvSpPr>
          <p:cNvPr id="7" name="Text 5"/>
          <p:cNvSpPr/>
          <p:nvPr/>
        </p:nvSpPr>
        <p:spPr>
          <a:xfrm>
            <a:off x="9877901" y="3213497"/>
            <a:ext cx="3290530" cy="351949"/>
          </a:xfrm>
          <a:prstGeom prst="rect">
            <a:avLst/>
          </a:prstGeom>
          <a:noFill/>
          <a:ln/>
        </p:spPr>
        <p:txBody>
          <a:bodyPr wrap="none" lIns="0" tIns="0" rIns="0" bIns="0" rtlCol="0" anchor="t"/>
          <a:lstStyle/>
          <a:p>
            <a:pPr marL="0" indent="0">
              <a:lnSpc>
                <a:spcPts val="2750"/>
              </a:lnSpc>
              <a:buNone/>
            </a:pPr>
            <a:r>
              <a:rPr lang="en-US" sz="2200" kern="0" spc="-44" dirty="0">
                <a:solidFill>
                  <a:srgbClr val="000000"/>
                </a:solidFill>
                <a:latin typeface="Source Serif Pro" pitchFamily="34" charset="0"/>
                <a:ea typeface="Source Serif Pro" pitchFamily="34" charset="-122"/>
                <a:cs typeface="Source Serif Pro" pitchFamily="34" charset="-120"/>
              </a:rPr>
              <a:t>Access Control Lists (ACLs)</a:t>
            </a:r>
            <a:endParaRPr lang="en-US" sz="2200" dirty="0"/>
          </a:p>
        </p:txBody>
      </p:sp>
      <p:sp>
        <p:nvSpPr>
          <p:cNvPr id="8" name="Text 6"/>
          <p:cNvSpPr/>
          <p:nvPr/>
        </p:nvSpPr>
        <p:spPr>
          <a:xfrm>
            <a:off x="9877901" y="3804761"/>
            <a:ext cx="3928586" cy="2298144"/>
          </a:xfrm>
          <a:prstGeom prst="rect">
            <a:avLst/>
          </a:prstGeom>
          <a:noFill/>
          <a:ln/>
        </p:spPr>
        <p:txBody>
          <a:bodyPr wrap="square" lIns="0" tIns="0" rIns="0" bIns="0" rtlCol="0" anchor="t"/>
          <a:lstStyle/>
          <a:p>
            <a:pPr marL="0" indent="0">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ACLs are lists of permissions and restrictions associated with specific resources, such as files, folders, or databases. They define who has access to what, and what actions they can perform on those resources.</a:t>
            </a:r>
            <a:endParaRPr lang="en-US" sz="1850"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1628" y="504468"/>
            <a:ext cx="7860744" cy="1078706"/>
          </a:xfrm>
          <a:prstGeom prst="rect">
            <a:avLst/>
          </a:prstGeom>
          <a:noFill/>
          <a:ln/>
        </p:spPr>
        <p:txBody>
          <a:bodyPr wrap="square" lIns="0" tIns="0" rIns="0" bIns="0" rtlCol="0" anchor="t"/>
          <a:lstStyle/>
          <a:p>
            <a:pPr marL="0" indent="0">
              <a:lnSpc>
                <a:spcPts val="4200"/>
              </a:lnSpc>
              <a:buNone/>
            </a:pPr>
            <a:r>
              <a:rPr lang="en-US" sz="3350" kern="0" spc="-68" dirty="0">
                <a:solidFill>
                  <a:srgbClr val="000000"/>
                </a:solidFill>
                <a:latin typeface="Source Serif Pro" pitchFamily="34" charset="0"/>
                <a:ea typeface="Source Serif Pro" pitchFamily="34" charset="-122"/>
                <a:cs typeface="Source Serif Pro" pitchFamily="34" charset="-120"/>
              </a:rPr>
              <a:t>Authentication and Authorization Processes</a:t>
            </a:r>
            <a:endParaRPr lang="en-US" sz="3350" dirty="0"/>
          </a:p>
        </p:txBody>
      </p:sp>
      <p:pic>
        <p:nvPicPr>
          <p:cNvPr id="4" name="Image 1" descr="preencoded.png"/>
          <p:cNvPicPr>
            <a:picLocks noChangeAspect="1"/>
          </p:cNvPicPr>
          <p:nvPr/>
        </p:nvPicPr>
        <p:blipFill>
          <a:blip r:embed="rId4"/>
          <a:stretch>
            <a:fillRect/>
          </a:stretch>
        </p:blipFill>
        <p:spPr>
          <a:xfrm>
            <a:off x="641628" y="1858089"/>
            <a:ext cx="916661" cy="1466731"/>
          </a:xfrm>
          <a:prstGeom prst="rect">
            <a:avLst/>
          </a:prstGeom>
        </p:spPr>
      </p:pic>
      <p:sp>
        <p:nvSpPr>
          <p:cNvPr id="5" name="Text 1"/>
          <p:cNvSpPr/>
          <p:nvPr/>
        </p:nvSpPr>
        <p:spPr>
          <a:xfrm>
            <a:off x="1833205" y="2041327"/>
            <a:ext cx="2157055" cy="269677"/>
          </a:xfrm>
          <a:prstGeom prst="rect">
            <a:avLst/>
          </a:prstGeom>
          <a:noFill/>
          <a:ln/>
        </p:spPr>
        <p:txBody>
          <a:bodyPr wrap="none" lIns="0" tIns="0" rIns="0" bIns="0" rtlCol="0" anchor="t"/>
          <a:lstStyle/>
          <a:p>
            <a:pPr marL="0" indent="0" algn="l">
              <a:lnSpc>
                <a:spcPts val="2100"/>
              </a:lnSpc>
              <a:buNone/>
            </a:pPr>
            <a:r>
              <a:rPr lang="en-US" sz="1650" kern="0" spc="-34" dirty="0">
                <a:solidFill>
                  <a:srgbClr val="272525"/>
                </a:solidFill>
                <a:latin typeface="Source Serif Pro" pitchFamily="34" charset="0"/>
                <a:ea typeface="Source Serif Pro" pitchFamily="34" charset="-122"/>
                <a:cs typeface="Source Serif Pro" pitchFamily="34" charset="-120"/>
              </a:rPr>
              <a:t>Authentication</a:t>
            </a:r>
            <a:endParaRPr lang="en-US" sz="1650" dirty="0"/>
          </a:p>
        </p:txBody>
      </p:sp>
      <p:sp>
        <p:nvSpPr>
          <p:cNvPr id="6" name="Text 2"/>
          <p:cNvSpPr/>
          <p:nvPr/>
        </p:nvSpPr>
        <p:spPr>
          <a:xfrm>
            <a:off x="1833205" y="2420898"/>
            <a:ext cx="6669167" cy="293370"/>
          </a:xfrm>
          <a:prstGeom prst="rect">
            <a:avLst/>
          </a:prstGeom>
          <a:noFill/>
          <a:ln/>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The user provides their credentials, such as a username and password.</a:t>
            </a:r>
            <a:endParaRPr lang="en-US" sz="1400" dirty="0"/>
          </a:p>
        </p:txBody>
      </p:sp>
      <p:pic>
        <p:nvPicPr>
          <p:cNvPr id="7" name="Image 2" descr="preencoded.png"/>
          <p:cNvPicPr>
            <a:picLocks noChangeAspect="1"/>
          </p:cNvPicPr>
          <p:nvPr/>
        </p:nvPicPr>
        <p:blipFill>
          <a:blip r:embed="rId5"/>
          <a:stretch>
            <a:fillRect/>
          </a:stretch>
        </p:blipFill>
        <p:spPr>
          <a:xfrm>
            <a:off x="641628" y="3324820"/>
            <a:ext cx="916662" cy="1466731"/>
          </a:xfrm>
          <a:prstGeom prst="rect">
            <a:avLst/>
          </a:prstGeom>
        </p:spPr>
      </p:pic>
      <p:sp>
        <p:nvSpPr>
          <p:cNvPr id="8" name="Text 3"/>
          <p:cNvSpPr/>
          <p:nvPr/>
        </p:nvSpPr>
        <p:spPr>
          <a:xfrm>
            <a:off x="1833205" y="3508058"/>
            <a:ext cx="2157055" cy="269677"/>
          </a:xfrm>
          <a:prstGeom prst="rect">
            <a:avLst/>
          </a:prstGeom>
          <a:noFill/>
          <a:ln/>
        </p:spPr>
        <p:txBody>
          <a:bodyPr wrap="none" lIns="0" tIns="0" rIns="0" bIns="0" rtlCol="0" anchor="t"/>
          <a:lstStyle/>
          <a:p>
            <a:pPr marL="0" indent="0" algn="l">
              <a:lnSpc>
                <a:spcPts val="2100"/>
              </a:lnSpc>
              <a:buNone/>
            </a:pPr>
            <a:r>
              <a:rPr lang="en-US" sz="1650" kern="0" spc="-34" dirty="0">
                <a:solidFill>
                  <a:srgbClr val="272525"/>
                </a:solidFill>
                <a:latin typeface="Source Serif Pro" pitchFamily="34" charset="0"/>
                <a:ea typeface="Source Serif Pro" pitchFamily="34" charset="-122"/>
                <a:cs typeface="Source Serif Pro" pitchFamily="34" charset="-120"/>
              </a:rPr>
              <a:t>Verification</a:t>
            </a:r>
            <a:endParaRPr lang="en-US" sz="1650" dirty="0"/>
          </a:p>
        </p:txBody>
      </p:sp>
      <p:sp>
        <p:nvSpPr>
          <p:cNvPr id="9" name="Text 4"/>
          <p:cNvSpPr/>
          <p:nvPr/>
        </p:nvSpPr>
        <p:spPr>
          <a:xfrm>
            <a:off x="1833205" y="3887629"/>
            <a:ext cx="6669167" cy="293370"/>
          </a:xfrm>
          <a:prstGeom prst="rect">
            <a:avLst/>
          </a:prstGeom>
          <a:noFill/>
          <a:ln/>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The system verifies the credentials against a database or other authentication mechanism.</a:t>
            </a:r>
            <a:endParaRPr lang="en-US" sz="1400" dirty="0"/>
          </a:p>
        </p:txBody>
      </p:sp>
      <p:pic>
        <p:nvPicPr>
          <p:cNvPr id="10" name="Image 3" descr="preencoded.png"/>
          <p:cNvPicPr>
            <a:picLocks noChangeAspect="1"/>
          </p:cNvPicPr>
          <p:nvPr/>
        </p:nvPicPr>
        <p:blipFill>
          <a:blip r:embed="rId6"/>
          <a:stretch>
            <a:fillRect/>
          </a:stretch>
        </p:blipFill>
        <p:spPr>
          <a:xfrm>
            <a:off x="641628" y="4791551"/>
            <a:ext cx="916662" cy="1466731"/>
          </a:xfrm>
          <a:prstGeom prst="rect">
            <a:avLst/>
          </a:prstGeom>
        </p:spPr>
      </p:pic>
      <p:sp>
        <p:nvSpPr>
          <p:cNvPr id="11" name="Text 5"/>
          <p:cNvSpPr/>
          <p:nvPr/>
        </p:nvSpPr>
        <p:spPr>
          <a:xfrm>
            <a:off x="1833205" y="4974788"/>
            <a:ext cx="2157055" cy="269677"/>
          </a:xfrm>
          <a:prstGeom prst="rect">
            <a:avLst/>
          </a:prstGeom>
          <a:noFill/>
          <a:ln/>
        </p:spPr>
        <p:txBody>
          <a:bodyPr wrap="none" lIns="0" tIns="0" rIns="0" bIns="0" rtlCol="0" anchor="t"/>
          <a:lstStyle/>
          <a:p>
            <a:pPr marL="0" indent="0" algn="l">
              <a:lnSpc>
                <a:spcPts val="2100"/>
              </a:lnSpc>
              <a:buNone/>
            </a:pPr>
            <a:r>
              <a:rPr lang="en-US" sz="1650" kern="0" spc="-34" dirty="0">
                <a:solidFill>
                  <a:srgbClr val="272525"/>
                </a:solidFill>
                <a:latin typeface="Source Serif Pro" pitchFamily="34" charset="0"/>
                <a:ea typeface="Source Serif Pro" pitchFamily="34" charset="-122"/>
                <a:cs typeface="Source Serif Pro" pitchFamily="34" charset="-120"/>
              </a:rPr>
              <a:t>Authorization</a:t>
            </a:r>
            <a:endParaRPr lang="en-US" sz="1650" dirty="0"/>
          </a:p>
        </p:txBody>
      </p:sp>
      <p:sp>
        <p:nvSpPr>
          <p:cNvPr id="12" name="Text 6"/>
          <p:cNvSpPr/>
          <p:nvPr/>
        </p:nvSpPr>
        <p:spPr>
          <a:xfrm>
            <a:off x="1833205" y="5354360"/>
            <a:ext cx="6669167" cy="293370"/>
          </a:xfrm>
          <a:prstGeom prst="rect">
            <a:avLst/>
          </a:prstGeom>
          <a:noFill/>
          <a:ln/>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The system determines the user's permissions and roles based on their identity.</a:t>
            </a:r>
            <a:endParaRPr lang="en-US" sz="1400" dirty="0"/>
          </a:p>
        </p:txBody>
      </p:sp>
      <p:pic>
        <p:nvPicPr>
          <p:cNvPr id="13" name="Image 4" descr="preencoded.png"/>
          <p:cNvPicPr>
            <a:picLocks noChangeAspect="1"/>
          </p:cNvPicPr>
          <p:nvPr/>
        </p:nvPicPr>
        <p:blipFill>
          <a:blip r:embed="rId7"/>
          <a:stretch>
            <a:fillRect/>
          </a:stretch>
        </p:blipFill>
        <p:spPr>
          <a:xfrm>
            <a:off x="641628" y="6258282"/>
            <a:ext cx="916662" cy="1466731"/>
          </a:xfrm>
          <a:prstGeom prst="rect">
            <a:avLst/>
          </a:prstGeom>
        </p:spPr>
      </p:pic>
      <p:sp>
        <p:nvSpPr>
          <p:cNvPr id="14" name="Text 7"/>
          <p:cNvSpPr/>
          <p:nvPr/>
        </p:nvSpPr>
        <p:spPr>
          <a:xfrm>
            <a:off x="1833205" y="6441519"/>
            <a:ext cx="2157055" cy="269677"/>
          </a:xfrm>
          <a:prstGeom prst="rect">
            <a:avLst/>
          </a:prstGeom>
          <a:noFill/>
          <a:ln/>
        </p:spPr>
        <p:txBody>
          <a:bodyPr wrap="none" lIns="0" tIns="0" rIns="0" bIns="0" rtlCol="0" anchor="t"/>
          <a:lstStyle/>
          <a:p>
            <a:pPr marL="0" indent="0" algn="l">
              <a:lnSpc>
                <a:spcPts val="2100"/>
              </a:lnSpc>
              <a:buNone/>
            </a:pPr>
            <a:r>
              <a:rPr lang="en-US" sz="1650" kern="0" spc="-34" dirty="0">
                <a:solidFill>
                  <a:srgbClr val="272525"/>
                </a:solidFill>
                <a:latin typeface="Source Serif Pro" pitchFamily="34" charset="0"/>
                <a:ea typeface="Source Serif Pro" pitchFamily="34" charset="-122"/>
                <a:cs typeface="Source Serif Pro" pitchFamily="34" charset="-120"/>
              </a:rPr>
              <a:t>Access Granted</a:t>
            </a:r>
            <a:endParaRPr lang="en-US" sz="1650" dirty="0"/>
          </a:p>
        </p:txBody>
      </p:sp>
      <p:sp>
        <p:nvSpPr>
          <p:cNvPr id="15" name="Text 8"/>
          <p:cNvSpPr/>
          <p:nvPr/>
        </p:nvSpPr>
        <p:spPr>
          <a:xfrm>
            <a:off x="1833205" y="6821091"/>
            <a:ext cx="6669167" cy="293370"/>
          </a:xfrm>
          <a:prstGeom prst="rect">
            <a:avLst/>
          </a:prstGeom>
          <a:noFill/>
          <a:ln/>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If the user is authorized, they are granted access to the requested resource or functionality.</a:t>
            </a: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18554"/>
          </a:xfrm>
          <a:prstGeom prst="rect">
            <a:avLst/>
          </a:prstGeom>
        </p:spPr>
      </p:pic>
      <p:sp>
        <p:nvSpPr>
          <p:cNvPr id="3" name="Text 0"/>
          <p:cNvSpPr/>
          <p:nvPr/>
        </p:nvSpPr>
        <p:spPr>
          <a:xfrm>
            <a:off x="761167" y="3317438"/>
            <a:ext cx="7573804" cy="639604"/>
          </a:xfrm>
          <a:prstGeom prst="rect">
            <a:avLst/>
          </a:prstGeom>
          <a:noFill/>
          <a:ln/>
        </p:spPr>
        <p:txBody>
          <a:bodyPr wrap="none" lIns="0" tIns="0" rIns="0" bIns="0" rtlCol="0" anchor="t"/>
          <a:lstStyle/>
          <a:p>
            <a:pPr marL="0" indent="0">
              <a:lnSpc>
                <a:spcPts val="5000"/>
              </a:lnSpc>
              <a:buNone/>
            </a:pPr>
            <a:r>
              <a:rPr lang="en-US" sz="4000" kern="0" spc="-81" dirty="0">
                <a:solidFill>
                  <a:srgbClr val="000000"/>
                </a:solidFill>
                <a:latin typeface="Source Serif Pro" pitchFamily="34" charset="0"/>
                <a:ea typeface="Source Serif Pro" pitchFamily="34" charset="-122"/>
                <a:cs typeface="Source Serif Pro" pitchFamily="34" charset="-120"/>
              </a:rPr>
              <a:t>Role-Based Access Control (RBAC)</a:t>
            </a:r>
            <a:endParaRPr lang="en-US" sz="4000" dirty="0"/>
          </a:p>
        </p:txBody>
      </p:sp>
      <p:sp>
        <p:nvSpPr>
          <p:cNvPr id="4" name="Shape 1"/>
          <p:cNvSpPr/>
          <p:nvPr/>
        </p:nvSpPr>
        <p:spPr>
          <a:xfrm>
            <a:off x="761167" y="4527947"/>
            <a:ext cx="489347" cy="489347"/>
          </a:xfrm>
          <a:prstGeom prst="roundRect">
            <a:avLst>
              <a:gd name="adj" fmla="val 18667"/>
            </a:avLst>
          </a:prstGeom>
          <a:solidFill>
            <a:srgbClr val="F0D4F7"/>
          </a:solidFill>
          <a:ln w="7620">
            <a:solidFill>
              <a:srgbClr val="D6BADD"/>
            </a:solidFill>
            <a:prstDash val="solid"/>
          </a:ln>
        </p:spPr>
      </p:sp>
      <p:sp>
        <p:nvSpPr>
          <p:cNvPr id="5" name="Text 2"/>
          <p:cNvSpPr/>
          <p:nvPr/>
        </p:nvSpPr>
        <p:spPr>
          <a:xfrm>
            <a:off x="929045" y="4619030"/>
            <a:ext cx="153472" cy="307062"/>
          </a:xfrm>
          <a:prstGeom prst="rect">
            <a:avLst/>
          </a:prstGeom>
          <a:noFill/>
          <a:ln/>
        </p:spPr>
        <p:txBody>
          <a:bodyPr wrap="none" lIns="0" tIns="0" rIns="0" bIns="0" rtlCol="0" anchor="t"/>
          <a:lstStyle/>
          <a:p>
            <a:pPr marL="0" indent="0" algn="ctr">
              <a:lnSpc>
                <a:spcPts val="2400"/>
              </a:lnSpc>
              <a:buNone/>
            </a:pPr>
            <a:r>
              <a:rPr lang="en-US" sz="2400" kern="0" spc="-48" dirty="0">
                <a:solidFill>
                  <a:srgbClr val="272525"/>
                </a:solidFill>
                <a:latin typeface="Source Serif Pro" pitchFamily="34" charset="0"/>
                <a:ea typeface="Source Serif Pro" pitchFamily="34" charset="-122"/>
                <a:cs typeface="Source Serif Pro" pitchFamily="34" charset="-120"/>
              </a:rPr>
              <a:t>1</a:t>
            </a:r>
            <a:endParaRPr lang="en-US" sz="2400" dirty="0"/>
          </a:p>
        </p:txBody>
      </p:sp>
      <p:sp>
        <p:nvSpPr>
          <p:cNvPr id="6" name="Text 3"/>
          <p:cNvSpPr/>
          <p:nvPr/>
        </p:nvSpPr>
        <p:spPr>
          <a:xfrm>
            <a:off x="1467922" y="4527947"/>
            <a:ext cx="2558653" cy="319802"/>
          </a:xfrm>
          <a:prstGeom prst="rect">
            <a:avLst/>
          </a:prstGeom>
          <a:noFill/>
          <a:ln/>
        </p:spPr>
        <p:txBody>
          <a:bodyPr wrap="none" lIns="0" tIns="0" rIns="0" bIns="0" rtlCol="0" anchor="t"/>
          <a:lstStyle/>
          <a:p>
            <a:pPr marL="0" indent="0">
              <a:lnSpc>
                <a:spcPts val="2500"/>
              </a:lnSpc>
              <a:buNone/>
            </a:pPr>
            <a:r>
              <a:rPr lang="en-US" sz="2000" kern="0" spc="-40" dirty="0">
                <a:solidFill>
                  <a:srgbClr val="272525"/>
                </a:solidFill>
                <a:latin typeface="Source Serif Pro" pitchFamily="34" charset="0"/>
                <a:ea typeface="Source Serif Pro" pitchFamily="34" charset="-122"/>
                <a:cs typeface="Source Serif Pro" pitchFamily="34" charset="-120"/>
              </a:rPr>
              <a:t>Role Definition</a:t>
            </a:r>
            <a:endParaRPr lang="en-US" sz="2000" dirty="0"/>
          </a:p>
        </p:txBody>
      </p:sp>
      <p:sp>
        <p:nvSpPr>
          <p:cNvPr id="7" name="Text 4"/>
          <p:cNvSpPr/>
          <p:nvPr/>
        </p:nvSpPr>
        <p:spPr>
          <a:xfrm>
            <a:off x="1467922" y="4978241"/>
            <a:ext cx="5738574" cy="696039"/>
          </a:xfrm>
          <a:prstGeom prst="rect">
            <a:avLst/>
          </a:prstGeom>
          <a:noFill/>
          <a:ln/>
        </p:spPr>
        <p:txBody>
          <a:bodyPr wrap="square" lIns="0" tIns="0" rIns="0" bIns="0" rtlCol="0" anchor="t"/>
          <a:lstStyle/>
          <a:p>
            <a:pPr marL="0" indent="0">
              <a:lnSpc>
                <a:spcPts val="2700"/>
              </a:lnSpc>
              <a:buNone/>
            </a:pPr>
            <a:r>
              <a:rPr lang="en-US" sz="1700" kern="0" spc="-34" dirty="0">
                <a:solidFill>
                  <a:srgbClr val="272525"/>
                </a:solidFill>
                <a:latin typeface="Source Sans Pro" pitchFamily="34" charset="0"/>
                <a:ea typeface="Source Sans Pro" pitchFamily="34" charset="-122"/>
                <a:cs typeface="Source Sans Pro" pitchFamily="34" charset="-120"/>
              </a:rPr>
              <a:t>Roles are defined based on job functions and responsibilities, such as administrator, manager, or employee.</a:t>
            </a:r>
            <a:endParaRPr lang="en-US" sz="1700" dirty="0"/>
          </a:p>
        </p:txBody>
      </p:sp>
      <p:sp>
        <p:nvSpPr>
          <p:cNvPr id="8" name="Shape 5"/>
          <p:cNvSpPr/>
          <p:nvPr/>
        </p:nvSpPr>
        <p:spPr>
          <a:xfrm>
            <a:off x="7423904" y="4527947"/>
            <a:ext cx="489347" cy="489347"/>
          </a:xfrm>
          <a:prstGeom prst="roundRect">
            <a:avLst>
              <a:gd name="adj" fmla="val 18667"/>
            </a:avLst>
          </a:prstGeom>
          <a:solidFill>
            <a:srgbClr val="F0D4F7"/>
          </a:solidFill>
          <a:ln w="7620">
            <a:solidFill>
              <a:srgbClr val="D6BADD"/>
            </a:solidFill>
            <a:prstDash val="solid"/>
          </a:ln>
        </p:spPr>
      </p:sp>
      <p:sp>
        <p:nvSpPr>
          <p:cNvPr id="9" name="Text 6"/>
          <p:cNvSpPr/>
          <p:nvPr/>
        </p:nvSpPr>
        <p:spPr>
          <a:xfrm>
            <a:off x="7591782" y="4619030"/>
            <a:ext cx="153472" cy="307062"/>
          </a:xfrm>
          <a:prstGeom prst="rect">
            <a:avLst/>
          </a:prstGeom>
          <a:noFill/>
          <a:ln/>
        </p:spPr>
        <p:txBody>
          <a:bodyPr wrap="none" lIns="0" tIns="0" rIns="0" bIns="0" rtlCol="0" anchor="t"/>
          <a:lstStyle/>
          <a:p>
            <a:pPr marL="0" indent="0" algn="ctr">
              <a:lnSpc>
                <a:spcPts val="2400"/>
              </a:lnSpc>
              <a:buNone/>
            </a:pPr>
            <a:r>
              <a:rPr lang="en-US" sz="2400" kern="0" spc="-48" dirty="0">
                <a:solidFill>
                  <a:srgbClr val="272525"/>
                </a:solidFill>
                <a:latin typeface="Source Serif Pro" pitchFamily="34" charset="0"/>
                <a:ea typeface="Source Serif Pro" pitchFamily="34" charset="-122"/>
                <a:cs typeface="Source Serif Pro" pitchFamily="34" charset="-120"/>
              </a:rPr>
              <a:t>2</a:t>
            </a:r>
            <a:endParaRPr lang="en-US" sz="2400" dirty="0"/>
          </a:p>
        </p:txBody>
      </p:sp>
      <p:sp>
        <p:nvSpPr>
          <p:cNvPr id="10" name="Text 7"/>
          <p:cNvSpPr/>
          <p:nvPr/>
        </p:nvSpPr>
        <p:spPr>
          <a:xfrm>
            <a:off x="8130659" y="4527947"/>
            <a:ext cx="2630805" cy="319802"/>
          </a:xfrm>
          <a:prstGeom prst="rect">
            <a:avLst/>
          </a:prstGeom>
          <a:noFill/>
          <a:ln/>
        </p:spPr>
        <p:txBody>
          <a:bodyPr wrap="none" lIns="0" tIns="0" rIns="0" bIns="0" rtlCol="0" anchor="t"/>
          <a:lstStyle/>
          <a:p>
            <a:pPr marL="0" indent="0">
              <a:lnSpc>
                <a:spcPts val="2500"/>
              </a:lnSpc>
              <a:buNone/>
            </a:pPr>
            <a:r>
              <a:rPr lang="en-US" sz="2000" kern="0" spc="-40" dirty="0">
                <a:solidFill>
                  <a:srgbClr val="272525"/>
                </a:solidFill>
                <a:latin typeface="Source Serif Pro" pitchFamily="34" charset="0"/>
                <a:ea typeface="Source Serif Pro" pitchFamily="34" charset="-122"/>
                <a:cs typeface="Source Serif Pro" pitchFamily="34" charset="-120"/>
              </a:rPr>
              <a:t>Permission Assignment</a:t>
            </a:r>
            <a:endParaRPr lang="en-US" sz="2000" dirty="0"/>
          </a:p>
        </p:txBody>
      </p:sp>
      <p:sp>
        <p:nvSpPr>
          <p:cNvPr id="11" name="Text 8"/>
          <p:cNvSpPr/>
          <p:nvPr/>
        </p:nvSpPr>
        <p:spPr>
          <a:xfrm>
            <a:off x="8130659" y="4978241"/>
            <a:ext cx="5738574" cy="696039"/>
          </a:xfrm>
          <a:prstGeom prst="rect">
            <a:avLst/>
          </a:prstGeom>
          <a:noFill/>
          <a:ln/>
        </p:spPr>
        <p:txBody>
          <a:bodyPr wrap="square" lIns="0" tIns="0" rIns="0" bIns="0" rtlCol="0" anchor="t"/>
          <a:lstStyle/>
          <a:p>
            <a:pPr marL="0" indent="0">
              <a:lnSpc>
                <a:spcPts val="2700"/>
              </a:lnSpc>
              <a:buNone/>
            </a:pPr>
            <a:r>
              <a:rPr lang="en-US" sz="1700" kern="0" spc="-34" dirty="0">
                <a:solidFill>
                  <a:srgbClr val="272525"/>
                </a:solidFill>
                <a:latin typeface="Source Sans Pro" pitchFamily="34" charset="0"/>
                <a:ea typeface="Source Sans Pro" pitchFamily="34" charset="-122"/>
                <a:cs typeface="Source Sans Pro" pitchFamily="34" charset="-120"/>
              </a:rPr>
              <a:t>Specific permissions are assigned to each role, granting access to specific resources and functionalities.</a:t>
            </a:r>
            <a:endParaRPr lang="en-US" sz="1700" dirty="0"/>
          </a:p>
        </p:txBody>
      </p:sp>
      <p:sp>
        <p:nvSpPr>
          <p:cNvPr id="12" name="Shape 9"/>
          <p:cNvSpPr/>
          <p:nvPr/>
        </p:nvSpPr>
        <p:spPr>
          <a:xfrm>
            <a:off x="761167" y="6136362"/>
            <a:ext cx="489347" cy="489347"/>
          </a:xfrm>
          <a:prstGeom prst="roundRect">
            <a:avLst>
              <a:gd name="adj" fmla="val 18667"/>
            </a:avLst>
          </a:prstGeom>
          <a:solidFill>
            <a:srgbClr val="F0D4F7"/>
          </a:solidFill>
          <a:ln w="7620">
            <a:solidFill>
              <a:srgbClr val="D6BADD"/>
            </a:solidFill>
            <a:prstDash val="solid"/>
          </a:ln>
        </p:spPr>
      </p:sp>
      <p:sp>
        <p:nvSpPr>
          <p:cNvPr id="13" name="Text 10"/>
          <p:cNvSpPr/>
          <p:nvPr/>
        </p:nvSpPr>
        <p:spPr>
          <a:xfrm>
            <a:off x="929045" y="6227445"/>
            <a:ext cx="153472" cy="307062"/>
          </a:xfrm>
          <a:prstGeom prst="rect">
            <a:avLst/>
          </a:prstGeom>
          <a:noFill/>
          <a:ln/>
        </p:spPr>
        <p:txBody>
          <a:bodyPr wrap="none" lIns="0" tIns="0" rIns="0" bIns="0" rtlCol="0" anchor="t"/>
          <a:lstStyle/>
          <a:p>
            <a:pPr marL="0" indent="0" algn="ctr">
              <a:lnSpc>
                <a:spcPts val="2400"/>
              </a:lnSpc>
              <a:buNone/>
            </a:pPr>
            <a:r>
              <a:rPr lang="en-US" sz="2400" kern="0" spc="-48" dirty="0">
                <a:solidFill>
                  <a:srgbClr val="272525"/>
                </a:solidFill>
                <a:latin typeface="Source Serif Pro" pitchFamily="34" charset="0"/>
                <a:ea typeface="Source Serif Pro" pitchFamily="34" charset="-122"/>
                <a:cs typeface="Source Serif Pro" pitchFamily="34" charset="-120"/>
              </a:rPr>
              <a:t>3</a:t>
            </a:r>
            <a:endParaRPr lang="en-US" sz="2400" dirty="0"/>
          </a:p>
        </p:txBody>
      </p:sp>
      <p:sp>
        <p:nvSpPr>
          <p:cNvPr id="14" name="Text 11"/>
          <p:cNvSpPr/>
          <p:nvPr/>
        </p:nvSpPr>
        <p:spPr>
          <a:xfrm>
            <a:off x="1467922" y="6136362"/>
            <a:ext cx="2558653" cy="319802"/>
          </a:xfrm>
          <a:prstGeom prst="rect">
            <a:avLst/>
          </a:prstGeom>
          <a:noFill/>
          <a:ln/>
        </p:spPr>
        <p:txBody>
          <a:bodyPr wrap="none" lIns="0" tIns="0" rIns="0" bIns="0" rtlCol="0" anchor="t"/>
          <a:lstStyle/>
          <a:p>
            <a:pPr marL="0" indent="0">
              <a:lnSpc>
                <a:spcPts val="2500"/>
              </a:lnSpc>
              <a:buNone/>
            </a:pPr>
            <a:r>
              <a:rPr lang="en-US" sz="2000" kern="0" spc="-40" dirty="0">
                <a:solidFill>
                  <a:srgbClr val="272525"/>
                </a:solidFill>
                <a:latin typeface="Source Serif Pro" pitchFamily="34" charset="0"/>
                <a:ea typeface="Source Serif Pro" pitchFamily="34" charset="-122"/>
                <a:cs typeface="Source Serif Pro" pitchFamily="34" charset="-120"/>
              </a:rPr>
              <a:t>User Assignment</a:t>
            </a:r>
            <a:endParaRPr lang="en-US" sz="2000" dirty="0"/>
          </a:p>
        </p:txBody>
      </p:sp>
      <p:sp>
        <p:nvSpPr>
          <p:cNvPr id="15" name="Text 12"/>
          <p:cNvSpPr/>
          <p:nvPr/>
        </p:nvSpPr>
        <p:spPr>
          <a:xfrm>
            <a:off x="1467922" y="6586657"/>
            <a:ext cx="5738574" cy="1044059"/>
          </a:xfrm>
          <a:prstGeom prst="rect">
            <a:avLst/>
          </a:prstGeom>
          <a:noFill/>
          <a:ln/>
        </p:spPr>
        <p:txBody>
          <a:bodyPr wrap="square" lIns="0" tIns="0" rIns="0" bIns="0" rtlCol="0" anchor="t"/>
          <a:lstStyle/>
          <a:p>
            <a:pPr marL="0" indent="0">
              <a:lnSpc>
                <a:spcPts val="2700"/>
              </a:lnSpc>
              <a:buNone/>
            </a:pPr>
            <a:r>
              <a:rPr lang="en-US" sz="1700" kern="0" spc="-34" dirty="0">
                <a:solidFill>
                  <a:srgbClr val="272525"/>
                </a:solidFill>
                <a:latin typeface="Source Sans Pro" pitchFamily="34" charset="0"/>
                <a:ea typeface="Source Sans Pro" pitchFamily="34" charset="-122"/>
                <a:cs typeface="Source Sans Pro" pitchFamily="34" charset="-120"/>
              </a:rPr>
              <a:t>Users are assigned to roles based on their job functions and responsibilities, inheriting the permissions associated with that role.</a:t>
            </a:r>
            <a:endParaRPr lang="en-US" sz="1700" dirty="0"/>
          </a:p>
        </p:txBody>
      </p:sp>
      <p:sp>
        <p:nvSpPr>
          <p:cNvPr id="16" name="Shape 13"/>
          <p:cNvSpPr/>
          <p:nvPr/>
        </p:nvSpPr>
        <p:spPr>
          <a:xfrm>
            <a:off x="7423904" y="6136362"/>
            <a:ext cx="489347" cy="489347"/>
          </a:xfrm>
          <a:prstGeom prst="roundRect">
            <a:avLst>
              <a:gd name="adj" fmla="val 18667"/>
            </a:avLst>
          </a:prstGeom>
          <a:solidFill>
            <a:srgbClr val="F0D4F7"/>
          </a:solidFill>
          <a:ln w="7620">
            <a:solidFill>
              <a:srgbClr val="D6BADD"/>
            </a:solidFill>
            <a:prstDash val="solid"/>
          </a:ln>
        </p:spPr>
      </p:sp>
      <p:sp>
        <p:nvSpPr>
          <p:cNvPr id="17" name="Text 14"/>
          <p:cNvSpPr/>
          <p:nvPr/>
        </p:nvSpPr>
        <p:spPr>
          <a:xfrm>
            <a:off x="7591782" y="6227445"/>
            <a:ext cx="153472" cy="307062"/>
          </a:xfrm>
          <a:prstGeom prst="rect">
            <a:avLst/>
          </a:prstGeom>
          <a:noFill/>
          <a:ln/>
        </p:spPr>
        <p:txBody>
          <a:bodyPr wrap="none" lIns="0" tIns="0" rIns="0" bIns="0" rtlCol="0" anchor="t"/>
          <a:lstStyle/>
          <a:p>
            <a:pPr marL="0" indent="0" algn="ctr">
              <a:lnSpc>
                <a:spcPts val="2400"/>
              </a:lnSpc>
              <a:buNone/>
            </a:pPr>
            <a:r>
              <a:rPr lang="en-US" sz="2400" kern="0" spc="-48" dirty="0">
                <a:solidFill>
                  <a:srgbClr val="272525"/>
                </a:solidFill>
                <a:latin typeface="Source Serif Pro" pitchFamily="34" charset="0"/>
                <a:ea typeface="Source Serif Pro" pitchFamily="34" charset="-122"/>
                <a:cs typeface="Source Serif Pro" pitchFamily="34" charset="-120"/>
              </a:rPr>
              <a:t>4</a:t>
            </a:r>
            <a:endParaRPr lang="en-US" sz="2400" dirty="0"/>
          </a:p>
        </p:txBody>
      </p:sp>
      <p:sp>
        <p:nvSpPr>
          <p:cNvPr id="18" name="Text 15"/>
          <p:cNvSpPr/>
          <p:nvPr/>
        </p:nvSpPr>
        <p:spPr>
          <a:xfrm>
            <a:off x="8130659" y="6136362"/>
            <a:ext cx="2558653" cy="319802"/>
          </a:xfrm>
          <a:prstGeom prst="rect">
            <a:avLst/>
          </a:prstGeom>
          <a:noFill/>
          <a:ln/>
        </p:spPr>
        <p:txBody>
          <a:bodyPr wrap="none" lIns="0" tIns="0" rIns="0" bIns="0" rtlCol="0" anchor="t"/>
          <a:lstStyle/>
          <a:p>
            <a:pPr marL="0" indent="0">
              <a:lnSpc>
                <a:spcPts val="2500"/>
              </a:lnSpc>
              <a:buNone/>
            </a:pPr>
            <a:r>
              <a:rPr lang="en-US" sz="2000" kern="0" spc="-40" dirty="0">
                <a:solidFill>
                  <a:srgbClr val="272525"/>
                </a:solidFill>
                <a:latin typeface="Source Serif Pro" pitchFamily="34" charset="0"/>
                <a:ea typeface="Source Serif Pro" pitchFamily="34" charset="-122"/>
                <a:cs typeface="Source Serif Pro" pitchFamily="34" charset="-120"/>
              </a:rPr>
              <a:t>Centralized Control</a:t>
            </a:r>
            <a:endParaRPr lang="en-US" sz="2000" dirty="0"/>
          </a:p>
        </p:txBody>
      </p:sp>
      <p:sp>
        <p:nvSpPr>
          <p:cNvPr id="19" name="Text 16"/>
          <p:cNvSpPr/>
          <p:nvPr/>
        </p:nvSpPr>
        <p:spPr>
          <a:xfrm>
            <a:off x="8130659" y="6586657"/>
            <a:ext cx="5738574" cy="696039"/>
          </a:xfrm>
          <a:prstGeom prst="rect">
            <a:avLst/>
          </a:prstGeom>
          <a:noFill/>
          <a:ln/>
        </p:spPr>
        <p:txBody>
          <a:bodyPr wrap="square" lIns="0" tIns="0" rIns="0" bIns="0" rtlCol="0" anchor="t"/>
          <a:lstStyle/>
          <a:p>
            <a:pPr marL="0" indent="0">
              <a:lnSpc>
                <a:spcPts val="2700"/>
              </a:lnSpc>
              <a:buNone/>
            </a:pPr>
            <a:r>
              <a:rPr lang="en-US" sz="1700" kern="0" spc="-34" dirty="0">
                <a:solidFill>
                  <a:srgbClr val="272525"/>
                </a:solidFill>
                <a:latin typeface="Source Sans Pro" pitchFamily="34" charset="0"/>
                <a:ea typeface="Source Sans Pro" pitchFamily="34" charset="-122"/>
                <a:cs typeface="Source Sans Pro" pitchFamily="34" charset="-120"/>
              </a:rPr>
              <a:t>RBAC provides a centralized way to manage user access, making it easier to maintain and audit permissions.</a:t>
            </a:r>
            <a:endParaRPr lang="en-US" sz="17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down)">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0" grpId="0" animBg="1"/>
      <p:bldP spid="11" grpId="0" animBg="1"/>
      <p:bldP spid="14" grpId="0" animBg="1"/>
      <p:bldP spid="15"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458"/>
          </a:xfrm>
          <a:prstGeom prst="rect">
            <a:avLst/>
          </a:prstGeom>
        </p:spPr>
      </p:pic>
      <p:sp>
        <p:nvSpPr>
          <p:cNvPr id="3" name="Text 0"/>
          <p:cNvSpPr/>
          <p:nvPr/>
        </p:nvSpPr>
        <p:spPr>
          <a:xfrm>
            <a:off x="6260425" y="608171"/>
            <a:ext cx="7595949" cy="1300877"/>
          </a:xfrm>
          <a:prstGeom prst="rect">
            <a:avLst/>
          </a:prstGeom>
          <a:noFill/>
          <a:ln/>
        </p:spPr>
        <p:txBody>
          <a:bodyPr wrap="square" lIns="0" tIns="0" rIns="0" bIns="0" rtlCol="0" anchor="t"/>
          <a:lstStyle/>
          <a:p>
            <a:pPr marL="0" indent="0">
              <a:lnSpc>
                <a:spcPts val="5100"/>
              </a:lnSpc>
              <a:buNone/>
            </a:pPr>
            <a:r>
              <a:rPr lang="en-US" sz="4050" kern="0" spc="-82" dirty="0">
                <a:solidFill>
                  <a:srgbClr val="000000"/>
                </a:solidFill>
                <a:latin typeface="Source Serif Pro" pitchFamily="34" charset="0"/>
                <a:ea typeface="Source Serif Pro" pitchFamily="34" charset="-122"/>
                <a:cs typeface="Source Serif Pro" pitchFamily="34" charset="-120"/>
              </a:rPr>
              <a:t>Implementing User Access Control in Python</a:t>
            </a:r>
            <a:endParaRPr lang="en-US" sz="4050" dirty="0"/>
          </a:p>
        </p:txBody>
      </p:sp>
      <p:sp>
        <p:nvSpPr>
          <p:cNvPr id="4" name="Shape 1"/>
          <p:cNvSpPr/>
          <p:nvPr/>
        </p:nvSpPr>
        <p:spPr>
          <a:xfrm>
            <a:off x="6260425" y="2240756"/>
            <a:ext cx="7595949" cy="5383530"/>
          </a:xfrm>
          <a:prstGeom prst="roundRect">
            <a:avLst>
              <a:gd name="adj" fmla="val 1726"/>
            </a:avLst>
          </a:prstGeom>
          <a:noFill/>
          <a:ln w="7620">
            <a:solidFill>
              <a:srgbClr val="000000">
                <a:alpha val="8000"/>
              </a:srgbClr>
            </a:solidFill>
            <a:prstDash val="solid"/>
          </a:ln>
        </p:spPr>
      </p:sp>
      <p:sp>
        <p:nvSpPr>
          <p:cNvPr id="5" name="Shape 2"/>
          <p:cNvSpPr/>
          <p:nvPr/>
        </p:nvSpPr>
        <p:spPr>
          <a:xfrm>
            <a:off x="6268045" y="2248376"/>
            <a:ext cx="7580709" cy="634365"/>
          </a:xfrm>
          <a:prstGeom prst="rect">
            <a:avLst/>
          </a:prstGeom>
          <a:solidFill>
            <a:srgbClr val="FFFFFF">
              <a:alpha val="4000"/>
            </a:srgbClr>
          </a:solidFill>
          <a:ln/>
        </p:spPr>
      </p:sp>
      <p:sp>
        <p:nvSpPr>
          <p:cNvPr id="6" name="Text 3"/>
          <p:cNvSpPr/>
          <p:nvPr/>
        </p:nvSpPr>
        <p:spPr>
          <a:xfrm>
            <a:off x="6489144" y="2388632"/>
            <a:ext cx="3344347" cy="353854"/>
          </a:xfrm>
          <a:prstGeom prst="rect">
            <a:avLst/>
          </a:prstGeom>
          <a:noFill/>
          <a:ln/>
        </p:spPr>
        <p:txBody>
          <a:bodyPr wrap="non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Libraries</a:t>
            </a:r>
            <a:endParaRPr lang="en-US" sz="1700" dirty="0"/>
          </a:p>
        </p:txBody>
      </p:sp>
      <p:sp>
        <p:nvSpPr>
          <p:cNvPr id="7" name="Text 4"/>
          <p:cNvSpPr/>
          <p:nvPr/>
        </p:nvSpPr>
        <p:spPr>
          <a:xfrm>
            <a:off x="10283309" y="2388632"/>
            <a:ext cx="3344347" cy="353854"/>
          </a:xfrm>
          <a:prstGeom prst="rect">
            <a:avLst/>
          </a:prstGeom>
          <a:noFill/>
          <a:ln/>
        </p:spPr>
        <p:txBody>
          <a:bodyPr wrap="non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Description</a:t>
            </a:r>
            <a:endParaRPr lang="en-US" sz="1700" dirty="0"/>
          </a:p>
        </p:txBody>
      </p:sp>
      <p:sp>
        <p:nvSpPr>
          <p:cNvPr id="8" name="Shape 5"/>
          <p:cNvSpPr/>
          <p:nvPr/>
        </p:nvSpPr>
        <p:spPr>
          <a:xfrm>
            <a:off x="6268045" y="2882741"/>
            <a:ext cx="7580709" cy="1695926"/>
          </a:xfrm>
          <a:prstGeom prst="rect">
            <a:avLst/>
          </a:prstGeom>
          <a:solidFill>
            <a:srgbClr val="000000">
              <a:alpha val="4000"/>
            </a:srgbClr>
          </a:solidFill>
          <a:ln/>
        </p:spPr>
      </p:sp>
      <p:sp>
        <p:nvSpPr>
          <p:cNvPr id="9" name="Text 6"/>
          <p:cNvSpPr/>
          <p:nvPr/>
        </p:nvSpPr>
        <p:spPr>
          <a:xfrm>
            <a:off x="6489144" y="3022997"/>
            <a:ext cx="3344347" cy="353854"/>
          </a:xfrm>
          <a:prstGeom prst="rect">
            <a:avLst/>
          </a:prstGeom>
          <a:noFill/>
          <a:ln/>
        </p:spPr>
        <p:txBody>
          <a:bodyPr wrap="non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Flask</a:t>
            </a:r>
            <a:endParaRPr lang="en-US" sz="1700" dirty="0"/>
          </a:p>
        </p:txBody>
      </p:sp>
      <p:sp>
        <p:nvSpPr>
          <p:cNvPr id="10" name="Text 7"/>
          <p:cNvSpPr/>
          <p:nvPr/>
        </p:nvSpPr>
        <p:spPr>
          <a:xfrm>
            <a:off x="10283309" y="3022997"/>
            <a:ext cx="3344347" cy="1415415"/>
          </a:xfrm>
          <a:prstGeom prst="rect">
            <a:avLst/>
          </a:prstGeom>
          <a:noFill/>
          <a:ln/>
        </p:spPr>
        <p:txBody>
          <a:bodyPr wrap="squar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A popular web framework that provides tools for building web applications with user authentication and authorization.</a:t>
            </a:r>
            <a:endParaRPr lang="en-US" sz="1700" dirty="0"/>
          </a:p>
        </p:txBody>
      </p:sp>
      <p:sp>
        <p:nvSpPr>
          <p:cNvPr id="11" name="Shape 8"/>
          <p:cNvSpPr/>
          <p:nvPr/>
        </p:nvSpPr>
        <p:spPr>
          <a:xfrm>
            <a:off x="6268045" y="4578668"/>
            <a:ext cx="7580709" cy="1342073"/>
          </a:xfrm>
          <a:prstGeom prst="rect">
            <a:avLst/>
          </a:prstGeom>
          <a:solidFill>
            <a:srgbClr val="FFFFFF">
              <a:alpha val="4000"/>
            </a:srgbClr>
          </a:solidFill>
          <a:ln/>
        </p:spPr>
      </p:sp>
      <p:sp>
        <p:nvSpPr>
          <p:cNvPr id="12" name="Text 9"/>
          <p:cNvSpPr/>
          <p:nvPr/>
        </p:nvSpPr>
        <p:spPr>
          <a:xfrm>
            <a:off x="6489144" y="4718923"/>
            <a:ext cx="3344347" cy="353854"/>
          </a:xfrm>
          <a:prstGeom prst="rect">
            <a:avLst/>
          </a:prstGeom>
          <a:noFill/>
          <a:ln/>
        </p:spPr>
        <p:txBody>
          <a:bodyPr wrap="non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Django</a:t>
            </a:r>
            <a:endParaRPr lang="en-US" sz="1700" dirty="0"/>
          </a:p>
        </p:txBody>
      </p:sp>
      <p:sp>
        <p:nvSpPr>
          <p:cNvPr id="13" name="Text 10"/>
          <p:cNvSpPr/>
          <p:nvPr/>
        </p:nvSpPr>
        <p:spPr>
          <a:xfrm>
            <a:off x="10283309" y="4718923"/>
            <a:ext cx="3344347" cy="1061561"/>
          </a:xfrm>
          <a:prstGeom prst="rect">
            <a:avLst/>
          </a:prstGeom>
          <a:noFill/>
          <a:ln/>
        </p:spPr>
        <p:txBody>
          <a:bodyPr wrap="squar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Another widely used web framework with built-in support for user management and access control.</a:t>
            </a:r>
            <a:endParaRPr lang="en-US" sz="1700" dirty="0"/>
          </a:p>
        </p:txBody>
      </p:sp>
      <p:sp>
        <p:nvSpPr>
          <p:cNvPr id="14" name="Shape 11"/>
          <p:cNvSpPr/>
          <p:nvPr/>
        </p:nvSpPr>
        <p:spPr>
          <a:xfrm>
            <a:off x="6268045" y="5920740"/>
            <a:ext cx="7580709" cy="1695926"/>
          </a:xfrm>
          <a:prstGeom prst="rect">
            <a:avLst/>
          </a:prstGeom>
          <a:solidFill>
            <a:srgbClr val="000000">
              <a:alpha val="4000"/>
            </a:srgbClr>
          </a:solidFill>
          <a:ln/>
        </p:spPr>
      </p:sp>
      <p:sp>
        <p:nvSpPr>
          <p:cNvPr id="15" name="Text 12"/>
          <p:cNvSpPr/>
          <p:nvPr/>
        </p:nvSpPr>
        <p:spPr>
          <a:xfrm>
            <a:off x="6489144" y="6060996"/>
            <a:ext cx="3344347" cy="353854"/>
          </a:xfrm>
          <a:prstGeom prst="rect">
            <a:avLst/>
          </a:prstGeom>
          <a:noFill/>
          <a:ln/>
        </p:spPr>
        <p:txBody>
          <a:bodyPr wrap="non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SQLAlchemy</a:t>
            </a:r>
            <a:endParaRPr lang="en-US" sz="1700" dirty="0"/>
          </a:p>
        </p:txBody>
      </p:sp>
      <p:sp>
        <p:nvSpPr>
          <p:cNvPr id="16" name="Text 13"/>
          <p:cNvSpPr/>
          <p:nvPr/>
        </p:nvSpPr>
        <p:spPr>
          <a:xfrm>
            <a:off x="10283309" y="6060996"/>
            <a:ext cx="3344347" cy="1415415"/>
          </a:xfrm>
          <a:prstGeom prst="rect">
            <a:avLst/>
          </a:prstGeom>
          <a:noFill/>
          <a:ln/>
        </p:spPr>
        <p:txBody>
          <a:bodyPr wrap="square" lIns="0" tIns="0" rIns="0" bIns="0" rtlCol="0" anchor="t"/>
          <a:lstStyle/>
          <a:p>
            <a:pPr marL="0" indent="0">
              <a:lnSpc>
                <a:spcPts val="2750"/>
              </a:lnSpc>
              <a:buNone/>
            </a:pPr>
            <a:r>
              <a:rPr lang="en-US" sz="1700" kern="0" spc="-35" dirty="0">
                <a:solidFill>
                  <a:srgbClr val="272525"/>
                </a:solidFill>
                <a:latin typeface="Source Sans Pro" pitchFamily="34" charset="0"/>
                <a:ea typeface="Source Sans Pro" pitchFamily="34" charset="-122"/>
                <a:cs typeface="Source Sans Pro" pitchFamily="34" charset="-120"/>
              </a:rPr>
              <a:t>A powerful object-relational mapper that simplifies database interactions for storing user information and permissions.</a:t>
            </a:r>
            <a:endParaRPr lang="en-US" sz="170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26741-3C49-1CC1-BECC-024FE10D6DFC}"/>
              </a:ext>
            </a:extLst>
          </p:cNvPr>
          <p:cNvSpPr txBox="1"/>
          <p:nvPr/>
        </p:nvSpPr>
        <p:spPr>
          <a:xfrm>
            <a:off x="367862" y="546538"/>
            <a:ext cx="12812111" cy="7417415"/>
          </a:xfrm>
          <a:prstGeom prst="rect">
            <a:avLst/>
          </a:prstGeom>
          <a:noFill/>
        </p:spPr>
        <p:txBody>
          <a:bodyPr wrap="square" rtlCol="0">
            <a:spAutoFit/>
          </a:bodyPr>
          <a:lstStyle/>
          <a:p>
            <a:r>
              <a:rPr lang="en-IN" sz="3600" b="1" dirty="0">
                <a:solidFill>
                  <a:schemeClr val="accent1">
                    <a:lumMod val="60000"/>
                    <a:lumOff val="40000"/>
                  </a:schemeClr>
                </a:solidFill>
              </a:rPr>
              <a:t>PAST FEATURES (OLDER SYSTEM)</a:t>
            </a:r>
          </a:p>
          <a:p>
            <a:endParaRPr lang="en-IN" sz="3600" b="1" dirty="0">
              <a:solidFill>
                <a:schemeClr val="accent1">
                  <a:lumMod val="60000"/>
                  <a:lumOff val="40000"/>
                </a:schemeClr>
              </a:solidFill>
            </a:endParaRPr>
          </a:p>
          <a:p>
            <a:endParaRPr lang="en-IN" dirty="0"/>
          </a:p>
          <a:p>
            <a:r>
              <a:rPr lang="en-IN" sz="2400" i="1" dirty="0">
                <a:solidFill>
                  <a:srgbClr val="00B050"/>
                </a:solidFill>
              </a:rPr>
              <a:t>SINGLE FACTOR AUTHENTICATION</a:t>
            </a:r>
            <a:r>
              <a:rPr lang="en-IN" dirty="0"/>
              <a:t>:</a:t>
            </a:r>
          </a:p>
          <a:p>
            <a:endParaRPr lang="en-IN" dirty="0"/>
          </a:p>
          <a:p>
            <a:pPr marL="285750" indent="-285750">
              <a:buFont typeface="Arial" panose="020B0604020202020204" pitchFamily="34" charset="0"/>
              <a:buChar char="•"/>
            </a:pPr>
            <a:r>
              <a:rPr lang="en-IN" dirty="0"/>
              <a:t>User authentication relied solely on passwords, without additional security layers (like OTP or hardware tokens)</a:t>
            </a:r>
          </a:p>
          <a:p>
            <a:pPr marL="285750" indent="-285750">
              <a:buFont typeface="Arial" panose="020B0604020202020204" pitchFamily="34" charset="0"/>
              <a:buChar char="•"/>
            </a:pPr>
            <a:r>
              <a:rPr lang="en-IN" dirty="0"/>
              <a:t>Password security was often low, with weak policies (e.g., no minimum length or complexity)</a:t>
            </a:r>
          </a:p>
          <a:p>
            <a:pPr marL="285750" indent="-285750">
              <a:buFont typeface="Arial" panose="020B0604020202020204" pitchFamily="34" charset="0"/>
              <a:buChar char="•"/>
            </a:pPr>
            <a:endParaRPr lang="en-IN" dirty="0"/>
          </a:p>
          <a:p>
            <a:r>
              <a:rPr lang="en-IN" dirty="0"/>
              <a:t> </a:t>
            </a:r>
            <a:r>
              <a:rPr lang="en-IN" sz="3200" b="1" dirty="0">
                <a:solidFill>
                  <a:schemeClr val="accent1">
                    <a:lumMod val="60000"/>
                    <a:lumOff val="40000"/>
                  </a:schemeClr>
                </a:solidFill>
              </a:rPr>
              <a:t>TRANSITION FROM PAST TO PRESENT FEATURES</a:t>
            </a:r>
            <a:r>
              <a:rPr lang="en-IN" dirty="0"/>
              <a:t>:</a:t>
            </a:r>
          </a:p>
          <a:p>
            <a:endParaRPr lang="en-IN" dirty="0"/>
          </a:p>
          <a:p>
            <a:endParaRPr lang="en-IN" dirty="0"/>
          </a:p>
          <a:p>
            <a:r>
              <a:rPr lang="en-IN" sz="2400" i="1" dirty="0">
                <a:solidFill>
                  <a:srgbClr val="00B050"/>
                </a:solidFill>
              </a:rPr>
              <a:t>SECURITY ENHANCEMENT</a:t>
            </a:r>
            <a:r>
              <a:rPr lang="en-IN" dirty="0"/>
              <a:t>:</a:t>
            </a:r>
          </a:p>
          <a:p>
            <a:endParaRPr lang="en-IN" dirty="0"/>
          </a:p>
          <a:p>
            <a:pPr marL="285750" indent="-285750">
              <a:buFont typeface="Arial" panose="020B0604020202020204" pitchFamily="34" charset="0"/>
              <a:buChar char="•"/>
            </a:pPr>
            <a:r>
              <a:rPr lang="en-IN" dirty="0"/>
              <a:t> Password hashing algorithms evolved from MD5/SHA1 to more secure algorithms like </a:t>
            </a:r>
            <a:r>
              <a:rPr lang="en-IN" dirty="0" err="1"/>
              <a:t>bcrypts</a:t>
            </a:r>
            <a:r>
              <a:rPr lang="en-IN" dirty="0"/>
              <a:t> and Argon2</a:t>
            </a:r>
          </a:p>
          <a:p>
            <a:endParaRPr lang="en-IN" dirty="0"/>
          </a:p>
          <a:p>
            <a:r>
              <a:rPr lang="en-IN" sz="2400" i="1" dirty="0">
                <a:solidFill>
                  <a:srgbClr val="00B050"/>
                </a:solidFill>
              </a:rPr>
              <a:t>BETTER AUTHENTICATION METHODS</a:t>
            </a:r>
            <a:r>
              <a:rPr lang="en-IN" dirty="0"/>
              <a:t>:</a:t>
            </a:r>
          </a:p>
          <a:p>
            <a:endParaRPr lang="en-IN" dirty="0"/>
          </a:p>
          <a:p>
            <a:pPr marL="285750" indent="-285750">
              <a:buFont typeface="Arial" panose="020B0604020202020204" pitchFamily="34" charset="0"/>
              <a:buChar char="•"/>
            </a:pPr>
            <a:r>
              <a:rPr lang="en-IN" dirty="0"/>
              <a:t>Single factor authentication( SFA) move to multi factor authentication (MFA) for better security</a:t>
            </a:r>
          </a:p>
          <a:p>
            <a:endParaRPr lang="en-IN" dirty="0"/>
          </a:p>
          <a:p>
            <a:r>
              <a:rPr lang="en-IN" sz="2400" i="1" dirty="0">
                <a:solidFill>
                  <a:srgbClr val="00B050"/>
                </a:solidFill>
              </a:rPr>
              <a:t>LOGGING AND AUDITING:</a:t>
            </a:r>
          </a:p>
          <a:p>
            <a:endParaRPr lang="en-IN" sz="2400" i="1" dirty="0">
              <a:solidFill>
                <a:srgbClr val="00B050"/>
              </a:solidFill>
            </a:endParaRPr>
          </a:p>
          <a:p>
            <a:pPr marL="285750" indent="-285750">
              <a:buFont typeface="Arial" panose="020B0604020202020204" pitchFamily="34" charset="0"/>
              <a:buChar char="•"/>
            </a:pPr>
            <a:r>
              <a:rPr lang="en-IN" dirty="0"/>
              <a:t> Systems evolved from no logging to detailed audit trials to ensure compliance and better system monitoring.</a:t>
            </a:r>
          </a:p>
        </p:txBody>
      </p:sp>
    </p:spTree>
    <p:extLst>
      <p:ext uri="{BB962C8B-B14F-4D97-AF65-F5344CB8AC3E}">
        <p14:creationId xmlns:p14="http://schemas.microsoft.com/office/powerpoint/2010/main" val="346765572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2" descr="preencoded.png"/>
          <p:cNvPicPr preferRelativeResize="0"/>
          <p:nvPr/>
        </p:nvPicPr>
        <p:blipFill rotWithShape="1">
          <a:blip r:embed="rId3">
            <a:alphaModFix/>
          </a:blip>
          <a:srcRect/>
          <a:stretch/>
        </p:blipFill>
        <p:spPr>
          <a:xfrm>
            <a:off x="9144000" y="0"/>
            <a:ext cx="5486400" cy="8229600"/>
          </a:xfrm>
          <a:prstGeom prst="rect">
            <a:avLst/>
          </a:prstGeom>
          <a:noFill/>
          <a:ln>
            <a:noFill/>
          </a:ln>
        </p:spPr>
      </p:pic>
      <p:sp>
        <p:nvSpPr>
          <p:cNvPr id="30" name="Google Shape;30;p2"/>
          <p:cNvSpPr/>
          <p:nvPr/>
        </p:nvSpPr>
        <p:spPr>
          <a:xfrm>
            <a:off x="837724" y="957620"/>
            <a:ext cx="7311600" cy="7041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00000"/>
              </a:buClr>
              <a:buSzPts val="4400"/>
              <a:buFont typeface="Source Serif Pro"/>
              <a:buNone/>
            </a:pPr>
            <a:r>
              <a:rPr lang="en-US" sz="4400" b="0" i="0" u="none" strike="noStrike" cap="none">
                <a:solidFill>
                  <a:srgbClr val="000000"/>
                </a:solidFill>
                <a:latin typeface="Source Serif Pro"/>
                <a:ea typeface="Source Serif Pro"/>
                <a:cs typeface="Source Serif Pro"/>
                <a:sym typeface="Source Serif Pro"/>
              </a:rPr>
              <a:t>Conclusion and Best Practices</a:t>
            </a:r>
            <a:endParaRPr sz="4400" b="0" i="0" u="none" strike="noStrike" cap="none"/>
          </a:p>
        </p:txBody>
      </p:sp>
      <p:sp>
        <p:nvSpPr>
          <p:cNvPr id="31" name="Google Shape;31;p2"/>
          <p:cNvSpPr/>
          <p:nvPr/>
        </p:nvSpPr>
        <p:spPr>
          <a:xfrm>
            <a:off x="837724" y="2020610"/>
            <a:ext cx="3614700" cy="2138400"/>
          </a:xfrm>
          <a:prstGeom prst="roundRect">
            <a:avLst>
              <a:gd name="adj" fmla="val 4701"/>
            </a:avLst>
          </a:prstGeom>
          <a:solidFill>
            <a:srgbClr val="F0D4F7"/>
          </a:solidFill>
          <a:ln w="9525" cap="flat" cmpd="sng">
            <a:solidFill>
              <a:srgbClr val="D6BA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4659" y="2267545"/>
            <a:ext cx="2816100" cy="3519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Source Serif Pro"/>
              <a:buNone/>
            </a:pPr>
            <a:r>
              <a:rPr lang="en-US" sz="2200" b="0" i="0" u="none" strike="noStrike" cap="none">
                <a:solidFill>
                  <a:srgbClr val="272525"/>
                </a:solidFill>
                <a:latin typeface="Source Serif Pro"/>
                <a:ea typeface="Source Serif Pro"/>
                <a:cs typeface="Source Serif Pro"/>
                <a:sym typeface="Source Serif Pro"/>
              </a:rPr>
              <a:t>Least Privilege</a:t>
            </a:r>
            <a:endParaRPr sz="2200" b="0" i="0" u="none" strike="noStrike" cap="none"/>
          </a:p>
        </p:txBody>
      </p:sp>
      <p:sp>
        <p:nvSpPr>
          <p:cNvPr id="33" name="Google Shape;33;p2"/>
          <p:cNvSpPr/>
          <p:nvPr/>
        </p:nvSpPr>
        <p:spPr>
          <a:xfrm>
            <a:off x="1084659" y="2763083"/>
            <a:ext cx="3120600" cy="11490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272525"/>
              </a:buClr>
              <a:buSzPts val="1850"/>
              <a:buFont typeface="Source Sans Pro"/>
              <a:buNone/>
            </a:pPr>
            <a:r>
              <a:rPr lang="en-US" sz="1850" b="0" i="0" u="none" strike="noStrike" cap="none">
                <a:solidFill>
                  <a:srgbClr val="272525"/>
                </a:solidFill>
                <a:latin typeface="Source Sans Pro"/>
                <a:ea typeface="Source Sans Pro"/>
                <a:cs typeface="Source Sans Pro"/>
                <a:sym typeface="Source Sans Pro"/>
              </a:rPr>
              <a:t>Grant users only the minimum permissions they need to perform their job functions.</a:t>
            </a:r>
            <a:endParaRPr sz="1850" b="0" i="0" u="none" strike="noStrike" cap="none"/>
          </a:p>
        </p:txBody>
      </p:sp>
      <p:sp>
        <p:nvSpPr>
          <p:cNvPr id="34" name="Google Shape;34;p2"/>
          <p:cNvSpPr/>
          <p:nvPr/>
        </p:nvSpPr>
        <p:spPr>
          <a:xfrm>
            <a:off x="4691658" y="2020610"/>
            <a:ext cx="3614700" cy="2138400"/>
          </a:xfrm>
          <a:prstGeom prst="roundRect">
            <a:avLst>
              <a:gd name="adj" fmla="val 4701"/>
            </a:avLst>
          </a:prstGeom>
          <a:solidFill>
            <a:srgbClr val="F0D4F7"/>
          </a:solidFill>
          <a:ln w="9525" cap="flat" cmpd="sng">
            <a:solidFill>
              <a:srgbClr val="D6BA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38593" y="2267545"/>
            <a:ext cx="2816100" cy="3519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Source Serif Pro"/>
              <a:buNone/>
            </a:pPr>
            <a:r>
              <a:rPr lang="en-US" sz="2200" b="0" i="0" u="none" strike="noStrike" cap="none">
                <a:solidFill>
                  <a:srgbClr val="272525"/>
                </a:solidFill>
                <a:latin typeface="Source Serif Pro"/>
                <a:ea typeface="Source Serif Pro"/>
                <a:cs typeface="Source Serif Pro"/>
                <a:sym typeface="Source Serif Pro"/>
              </a:rPr>
              <a:t>Regular Auditing</a:t>
            </a:r>
            <a:endParaRPr sz="2200" b="0" i="0" u="none" strike="noStrike" cap="none"/>
          </a:p>
        </p:txBody>
      </p:sp>
      <p:sp>
        <p:nvSpPr>
          <p:cNvPr id="36" name="Google Shape;36;p2"/>
          <p:cNvSpPr/>
          <p:nvPr/>
        </p:nvSpPr>
        <p:spPr>
          <a:xfrm>
            <a:off x="4938593" y="2763083"/>
            <a:ext cx="3120600" cy="11490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272525"/>
              </a:buClr>
              <a:buSzPts val="1850"/>
              <a:buFont typeface="Source Sans Pro"/>
              <a:buNone/>
            </a:pPr>
            <a:r>
              <a:rPr lang="en-US" sz="1850" b="0" i="0" u="none" strike="noStrike" cap="none">
                <a:solidFill>
                  <a:srgbClr val="272525"/>
                </a:solidFill>
                <a:latin typeface="Source Sans Pro"/>
                <a:ea typeface="Source Sans Pro"/>
                <a:cs typeface="Source Sans Pro"/>
                <a:sym typeface="Source Sans Pro"/>
              </a:rPr>
              <a:t>Periodically review user permissions and roles to ensure they are still appropriate.</a:t>
            </a:r>
            <a:endParaRPr sz="1850" b="0" i="0" u="none" strike="noStrike" cap="none"/>
          </a:p>
        </p:txBody>
      </p:sp>
      <p:sp>
        <p:nvSpPr>
          <p:cNvPr id="37" name="Google Shape;37;p2"/>
          <p:cNvSpPr/>
          <p:nvPr/>
        </p:nvSpPr>
        <p:spPr>
          <a:xfrm>
            <a:off x="837724" y="4398407"/>
            <a:ext cx="3614700" cy="2873400"/>
          </a:xfrm>
          <a:prstGeom prst="roundRect">
            <a:avLst>
              <a:gd name="adj" fmla="val 3499"/>
            </a:avLst>
          </a:prstGeom>
          <a:solidFill>
            <a:srgbClr val="F0D4F7"/>
          </a:solidFill>
          <a:ln w="9525" cap="flat" cmpd="sng">
            <a:solidFill>
              <a:srgbClr val="D6BA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84659" y="4645343"/>
            <a:ext cx="2816100" cy="3519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Source Serif Pro"/>
              <a:buNone/>
            </a:pPr>
            <a:r>
              <a:rPr lang="en-US" sz="2200" b="0" i="0" u="none" strike="noStrike" cap="none">
                <a:solidFill>
                  <a:srgbClr val="272525"/>
                </a:solidFill>
                <a:latin typeface="Source Serif Pro"/>
                <a:ea typeface="Source Serif Pro"/>
                <a:cs typeface="Source Serif Pro"/>
                <a:sym typeface="Source Serif Pro"/>
              </a:rPr>
              <a:t>Strong Authentication</a:t>
            </a:r>
            <a:endParaRPr sz="2200" b="0" i="0" u="none" strike="noStrike" cap="none"/>
          </a:p>
        </p:txBody>
      </p:sp>
      <p:sp>
        <p:nvSpPr>
          <p:cNvPr id="39" name="Google Shape;39;p2"/>
          <p:cNvSpPr/>
          <p:nvPr/>
        </p:nvSpPr>
        <p:spPr>
          <a:xfrm>
            <a:off x="1084659" y="5140881"/>
            <a:ext cx="3120600" cy="11490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272525"/>
              </a:buClr>
              <a:buSzPts val="1850"/>
              <a:buFont typeface="Source Sans Pro"/>
              <a:buNone/>
            </a:pPr>
            <a:r>
              <a:rPr lang="en-US" sz="1850" b="0" i="0" u="none" strike="noStrike" cap="none">
                <a:solidFill>
                  <a:srgbClr val="272525"/>
                </a:solidFill>
                <a:latin typeface="Source Sans Pro"/>
                <a:ea typeface="Source Sans Pro"/>
                <a:cs typeface="Source Sans Pro"/>
                <a:sym typeface="Source Sans Pro"/>
              </a:rPr>
              <a:t>Implement robust authentication mechanisms to prevent unauthorized access.</a:t>
            </a:r>
            <a:endParaRPr sz="1850" b="0" i="0" u="none" strike="noStrike" cap="none"/>
          </a:p>
        </p:txBody>
      </p:sp>
      <p:sp>
        <p:nvSpPr>
          <p:cNvPr id="40" name="Google Shape;40;p2"/>
          <p:cNvSpPr/>
          <p:nvPr/>
        </p:nvSpPr>
        <p:spPr>
          <a:xfrm>
            <a:off x="4691658" y="4398407"/>
            <a:ext cx="3614700" cy="2873400"/>
          </a:xfrm>
          <a:prstGeom prst="roundRect">
            <a:avLst>
              <a:gd name="adj" fmla="val 3499"/>
            </a:avLst>
          </a:prstGeom>
          <a:solidFill>
            <a:srgbClr val="F0D4F7"/>
          </a:solidFill>
          <a:ln w="9525" cap="flat" cmpd="sng">
            <a:solidFill>
              <a:srgbClr val="D6BA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938593" y="4645343"/>
            <a:ext cx="3120600" cy="7038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272525"/>
              </a:buClr>
              <a:buSzPts val="2200"/>
              <a:buFont typeface="Source Serif Pro"/>
              <a:buNone/>
            </a:pPr>
            <a:r>
              <a:rPr lang="en-US" sz="2200" b="0" i="0" u="none" strike="noStrike" cap="none">
                <a:solidFill>
                  <a:srgbClr val="272525"/>
                </a:solidFill>
                <a:latin typeface="Source Serif Pro"/>
                <a:ea typeface="Source Serif Pro"/>
                <a:cs typeface="Source Serif Pro"/>
                <a:sym typeface="Source Serif Pro"/>
              </a:rPr>
              <a:t>Security Awareness Training</a:t>
            </a:r>
            <a:endParaRPr sz="2200" b="0" i="0" u="none" strike="noStrike" cap="none"/>
          </a:p>
        </p:txBody>
      </p:sp>
      <p:sp>
        <p:nvSpPr>
          <p:cNvPr id="42" name="Google Shape;42;p2"/>
          <p:cNvSpPr/>
          <p:nvPr/>
        </p:nvSpPr>
        <p:spPr>
          <a:xfrm>
            <a:off x="4938593" y="5492829"/>
            <a:ext cx="3120600" cy="15321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272525"/>
              </a:buClr>
              <a:buSzPts val="1850"/>
              <a:buFont typeface="Source Sans Pro"/>
              <a:buNone/>
            </a:pPr>
            <a:r>
              <a:rPr lang="en-US" sz="1850" b="0" i="0" u="none" strike="noStrike" cap="none">
                <a:solidFill>
                  <a:srgbClr val="272525"/>
                </a:solidFill>
                <a:latin typeface="Source Sans Pro"/>
                <a:ea typeface="Source Sans Pro"/>
                <a:cs typeface="Source Sans Pro"/>
                <a:sym typeface="Source Sans Pro"/>
              </a:rPr>
              <a:t>Educate users about security best practices and the importance of protecting their credentials.</a:t>
            </a:r>
            <a:endParaRPr sz="1850" b="0" i="0" u="none" strike="noStrike" cap="none"/>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79CD802-84EC-FC5C-3150-BD4ED57D2749}"/>
              </a:ext>
            </a:extLst>
          </p:cNvPr>
          <p:cNvPicPr>
            <a:picLocks noChangeAspect="1"/>
          </p:cNvPicPr>
          <p:nvPr/>
        </p:nvPicPr>
        <p:blipFill>
          <a:blip r:embed="rId2"/>
          <a:stretch>
            <a:fillRect/>
          </a:stretch>
        </p:blipFill>
        <p:spPr>
          <a:xfrm>
            <a:off x="487680" y="457200"/>
            <a:ext cx="13167360" cy="6654800"/>
          </a:xfrm>
          <a:prstGeom prst="rect">
            <a:avLst/>
          </a:prstGeom>
        </p:spPr>
      </p:pic>
    </p:spTree>
    <p:extLst>
      <p:ext uri="{BB962C8B-B14F-4D97-AF65-F5344CB8AC3E}">
        <p14:creationId xmlns:p14="http://schemas.microsoft.com/office/powerpoint/2010/main" val="3567053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68</TotalTime>
  <Words>639</Words>
  <Application>Microsoft Office PowerPoint</Application>
  <PresentationFormat>Custom</PresentationFormat>
  <Paragraphs>103</Paragraphs>
  <Slides>9</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Gill Sans MT</vt:lpstr>
      <vt:lpstr>Source Sans Pro</vt:lpstr>
      <vt:lpstr>Source Serif Pro</vt:lpstr>
      <vt:lpstr>Tw Cen MT</vt:lpstr>
      <vt:lpstr>Wingdings 2</vt:lpstr>
      <vt:lpstr>Dividend</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rahul b</dc:creator>
  <cp:lastModifiedBy>rahul b</cp:lastModifiedBy>
  <cp:revision>3</cp:revision>
  <dcterms:modified xsi:type="dcterms:W3CDTF">2024-09-27T09:35:23Z</dcterms:modified>
</cp:coreProperties>
</file>