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993300"/>
    <a:srgbClr val="CC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e448a298f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e448a298f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ometric Infographics for Education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05775" y="1067250"/>
            <a:ext cx="59616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7875" y="3530850"/>
            <a:ext cx="337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905775" y="1067250"/>
            <a:ext cx="59616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Unraveling Multicollinearity between Predictors with PCLR and PLSLR Techniques</a:t>
            </a:r>
            <a:endParaRPr sz="4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487875" y="3677802"/>
            <a:ext cx="337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Bindubritta Acharjee</a:t>
            </a:r>
            <a:endParaRPr dirty="0"/>
          </a:p>
        </p:txBody>
      </p:sp>
      <p:pic>
        <p:nvPicPr>
          <p:cNvPr id="106" name="Picture 105" descr="A picture containing chart&#10;&#10;Description automatically generated">
            <a:extLst>
              <a:ext uri="{FF2B5EF4-FFF2-40B4-BE49-F238E27FC236}">
                <a16:creationId xmlns:a16="http://schemas.microsoft.com/office/drawing/2014/main" id="{5A4D700F-BCE7-42FF-A78D-A1B69ABE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2" y="627208"/>
            <a:ext cx="1552792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30CDD0-9312-4615-ACEA-3CBF9239A3C5}"/>
              </a:ext>
            </a:extLst>
          </p:cNvPr>
          <p:cNvSpPr txBox="1"/>
          <p:nvPr/>
        </p:nvSpPr>
        <p:spPr>
          <a:xfrm>
            <a:off x="5841773" y="1608364"/>
            <a:ext cx="180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50CDA-4D62-44E3-8010-A9531FB92F7F}"/>
              </a:ext>
            </a:extLst>
          </p:cNvPr>
          <p:cNvSpPr txBox="1"/>
          <p:nvPr/>
        </p:nvSpPr>
        <p:spPr>
          <a:xfrm>
            <a:off x="3623015" y="1608364"/>
            <a:ext cx="180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6C6BA94-B04E-4C2A-B8EC-D40FEC38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" y="-48210"/>
            <a:ext cx="9042865" cy="4978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8487F-C6C5-494E-BAA3-9EDF79ABDEC1}"/>
              </a:ext>
            </a:extLst>
          </p:cNvPr>
          <p:cNvSpPr txBox="1"/>
          <p:nvPr/>
        </p:nvSpPr>
        <p:spPr>
          <a:xfrm>
            <a:off x="1148892" y="1453251"/>
            <a:ext cx="1980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 usual dimension reduction techniques avoid multicollinearity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They undermine the statistical significance of independent variables</a:t>
            </a:r>
            <a:endParaRPr lang="en-CA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B4594-358F-41D2-AD51-4D9A738E2CB4}"/>
              </a:ext>
            </a:extLst>
          </p:cNvPr>
          <p:cNvSpPr txBox="1"/>
          <p:nvPr/>
        </p:nvSpPr>
        <p:spPr>
          <a:xfrm>
            <a:off x="3521977" y="1458697"/>
            <a:ext cx="198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Need to follow Principal Component Regression (PCR) and Partial Least Squares Regression (PLSR) to solve this kind of situation</a:t>
            </a:r>
            <a:endParaRPr lang="en-CA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9A53E-ED82-478B-8A25-AE4005784151}"/>
              </a:ext>
            </a:extLst>
          </p:cNvPr>
          <p:cNvSpPr txBox="1"/>
          <p:nvPr/>
        </p:nvSpPr>
        <p:spPr>
          <a:xfrm>
            <a:off x="5748109" y="1455975"/>
            <a:ext cx="198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Better prediction model with fewer components for regression analysis</a:t>
            </a:r>
            <a:endParaRPr lang="en-CA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3"/>
          <p:cNvSpPr/>
          <p:nvPr/>
        </p:nvSpPr>
        <p:spPr>
          <a:xfrm flipH="1">
            <a:off x="1389788" y="3060661"/>
            <a:ext cx="2178000" cy="8118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3"/>
          <p:cNvSpPr/>
          <p:nvPr/>
        </p:nvSpPr>
        <p:spPr>
          <a:xfrm flipH="1">
            <a:off x="1389788" y="1898114"/>
            <a:ext cx="2178000" cy="8118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3"/>
          <p:cNvSpPr/>
          <p:nvPr/>
        </p:nvSpPr>
        <p:spPr>
          <a:xfrm>
            <a:off x="5576213" y="3060661"/>
            <a:ext cx="2178000" cy="811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3"/>
          <p:cNvSpPr/>
          <p:nvPr/>
        </p:nvSpPr>
        <p:spPr>
          <a:xfrm>
            <a:off x="5575938" y="1897989"/>
            <a:ext cx="2178000" cy="8118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3"/>
          <p:cNvSpPr txBox="1">
            <a:spLocks noGrp="1"/>
          </p:cNvSpPr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Tumor Dataset for Analysis</a:t>
            </a:r>
            <a:endParaRPr dirty="0"/>
          </a:p>
        </p:txBody>
      </p:sp>
      <p:sp>
        <p:nvSpPr>
          <p:cNvPr id="1546" name="Google Shape;1546;p43"/>
          <p:cNvSpPr/>
          <p:nvPr/>
        </p:nvSpPr>
        <p:spPr>
          <a:xfrm>
            <a:off x="3083564" y="1396930"/>
            <a:ext cx="2976600" cy="2976600"/>
          </a:xfrm>
          <a:prstGeom prst="plaque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3"/>
          <p:cNvSpPr/>
          <p:nvPr/>
        </p:nvSpPr>
        <p:spPr>
          <a:xfrm>
            <a:off x="2759713" y="1084440"/>
            <a:ext cx="670500" cy="67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3"/>
          <p:cNvSpPr/>
          <p:nvPr/>
        </p:nvSpPr>
        <p:spPr>
          <a:xfrm>
            <a:off x="5713786" y="1084440"/>
            <a:ext cx="670500" cy="6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2759713" y="4015787"/>
            <a:ext cx="670500" cy="67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5713786" y="4015787"/>
            <a:ext cx="670500" cy="67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1" name="Google Shape;1551;p43"/>
          <p:cNvCxnSpPr>
            <a:stCxn id="1546" idx="0"/>
          </p:cNvCxnSpPr>
          <p:nvPr/>
        </p:nvCxnSpPr>
        <p:spPr>
          <a:xfrm>
            <a:off x="4571864" y="1396930"/>
            <a:ext cx="0" cy="29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43"/>
          <p:cNvCxnSpPr>
            <a:stCxn id="1546" idx="1"/>
          </p:cNvCxnSpPr>
          <p:nvPr/>
        </p:nvCxnSpPr>
        <p:spPr>
          <a:xfrm>
            <a:off x="3083564" y="2885230"/>
            <a:ext cx="297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3" name="Google Shape;1553;p43"/>
          <p:cNvSpPr txBox="1"/>
          <p:nvPr/>
        </p:nvSpPr>
        <p:spPr>
          <a:xfrm>
            <a:off x="3016965" y="2086900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3,571 Genes X 72 Samples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43"/>
          <p:cNvSpPr txBox="1"/>
          <p:nvPr/>
        </p:nvSpPr>
        <p:spPr>
          <a:xfrm>
            <a:off x="1510965" y="2181700"/>
            <a:ext cx="140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Dimension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5" name="Google Shape;1555;p43"/>
          <p:cNvSpPr txBox="1"/>
          <p:nvPr/>
        </p:nvSpPr>
        <p:spPr>
          <a:xfrm>
            <a:off x="4722765" y="2086900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308 variables (8.6% of total)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3"/>
          <p:cNvSpPr txBox="1"/>
          <p:nvPr/>
        </p:nvSpPr>
        <p:spPr>
          <a:xfrm>
            <a:off x="6297665" y="2181700"/>
            <a:ext cx="140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Collinearity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7" name="Google Shape;1557;p43"/>
          <p:cNvSpPr txBox="1"/>
          <p:nvPr/>
        </p:nvSpPr>
        <p:spPr>
          <a:xfrm>
            <a:off x="4725765" y="3254919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SD varies from 0.2 to 1.85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3"/>
          <p:cNvSpPr txBox="1"/>
          <p:nvPr/>
        </p:nvSpPr>
        <p:spPr>
          <a:xfrm>
            <a:off x="6299053" y="3349719"/>
            <a:ext cx="1398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Variance</a:t>
            </a:r>
            <a:endParaRPr sz="17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9" name="Google Shape;1559;p43"/>
          <p:cNvSpPr txBox="1"/>
          <p:nvPr/>
        </p:nvSpPr>
        <p:spPr>
          <a:xfrm>
            <a:off x="3016965" y="3254919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Roboto"/>
                <a:ea typeface="Roboto"/>
                <a:cs typeface="Roboto"/>
                <a:sym typeface="Roboto"/>
              </a:rPr>
              <a:t>Tumor: 25 Normal: 47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3"/>
          <p:cNvSpPr txBox="1"/>
          <p:nvPr/>
        </p:nvSpPr>
        <p:spPr>
          <a:xfrm>
            <a:off x="1510965" y="3350919"/>
            <a:ext cx="14010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Response</a:t>
            </a:r>
            <a:endParaRPr sz="17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61" name="Google Shape;1561;p43"/>
          <p:cNvGrpSpPr/>
          <p:nvPr/>
        </p:nvGrpSpPr>
        <p:grpSpPr>
          <a:xfrm>
            <a:off x="5893500" y="4192778"/>
            <a:ext cx="316800" cy="316028"/>
            <a:chOff x="-41111350" y="3239100"/>
            <a:chExt cx="318200" cy="317425"/>
          </a:xfrm>
        </p:grpSpPr>
        <p:sp>
          <p:nvSpPr>
            <p:cNvPr id="1562" name="Google Shape;1562;p43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609;p79">
            <a:extLst>
              <a:ext uri="{FF2B5EF4-FFF2-40B4-BE49-F238E27FC236}">
                <a16:creationId xmlns:a16="http://schemas.microsoft.com/office/drawing/2014/main" id="{F6FEB83A-173C-4668-9943-5E16AF8C0737}"/>
              </a:ext>
            </a:extLst>
          </p:cNvPr>
          <p:cNvGrpSpPr/>
          <p:nvPr/>
        </p:nvGrpSpPr>
        <p:grpSpPr>
          <a:xfrm>
            <a:off x="2725419" y="1052069"/>
            <a:ext cx="739072" cy="684000"/>
            <a:chOff x="4334725" y="1355875"/>
            <a:chExt cx="3106650" cy="3001900"/>
          </a:xfrm>
        </p:grpSpPr>
        <p:grpSp>
          <p:nvGrpSpPr>
            <p:cNvPr id="35" name="Google Shape;9610;p79">
              <a:extLst>
                <a:ext uri="{FF2B5EF4-FFF2-40B4-BE49-F238E27FC236}">
                  <a16:creationId xmlns:a16="http://schemas.microsoft.com/office/drawing/2014/main" id="{C27B75E5-6B36-487D-991D-B67F91E3B082}"/>
                </a:ext>
              </a:extLst>
            </p:cNvPr>
            <p:cNvGrpSpPr/>
            <p:nvPr/>
          </p:nvGrpSpPr>
          <p:grpSpPr>
            <a:xfrm>
              <a:off x="4516050" y="1724875"/>
              <a:ext cx="2693725" cy="2632900"/>
              <a:chOff x="4516050" y="1724875"/>
              <a:chExt cx="2693725" cy="2632900"/>
            </a:xfrm>
          </p:grpSpPr>
          <p:sp>
            <p:nvSpPr>
              <p:cNvPr id="40" name="Google Shape;9611;p79">
                <a:extLst>
                  <a:ext uri="{FF2B5EF4-FFF2-40B4-BE49-F238E27FC236}">
                    <a16:creationId xmlns:a16="http://schemas.microsoft.com/office/drawing/2014/main" id="{80D3FC77-6CB9-4A92-9274-FA0E5C397AF6}"/>
                  </a:ext>
                </a:extLst>
              </p:cNvPr>
              <p:cNvSpPr/>
              <p:nvPr/>
            </p:nvSpPr>
            <p:spPr>
              <a:xfrm>
                <a:off x="6227525" y="1737400"/>
                <a:ext cx="982250" cy="1548550"/>
              </a:xfrm>
              <a:custGeom>
                <a:avLst/>
                <a:gdLst/>
                <a:ahLst/>
                <a:cxnLst/>
                <a:rect l="l" t="t" r="r" b="b"/>
                <a:pathLst>
                  <a:path w="39290" h="61942" extrusionOk="0">
                    <a:moveTo>
                      <a:pt x="2948" y="0"/>
                    </a:moveTo>
                    <a:lnTo>
                      <a:pt x="2948" y="0"/>
                    </a:lnTo>
                    <a:cubicBezTo>
                      <a:pt x="2963" y="140"/>
                      <a:pt x="2988" y="275"/>
                      <a:pt x="2997" y="415"/>
                    </a:cubicBezTo>
                    <a:cubicBezTo>
                      <a:pt x="3257" y="4251"/>
                      <a:pt x="2198" y="8060"/>
                      <a:pt x="0" y="11214"/>
                    </a:cubicBezTo>
                    <a:cubicBezTo>
                      <a:pt x="16180" y="17156"/>
                      <a:pt x="27723" y="32699"/>
                      <a:pt x="27723" y="50939"/>
                    </a:cubicBezTo>
                    <a:cubicBezTo>
                      <a:pt x="27725" y="53819"/>
                      <a:pt x="27433" y="56688"/>
                      <a:pt x="26854" y="59506"/>
                    </a:cubicBezTo>
                    <a:cubicBezTo>
                      <a:pt x="27615" y="59401"/>
                      <a:pt x="28380" y="59330"/>
                      <a:pt x="29155" y="59330"/>
                    </a:cubicBezTo>
                    <a:cubicBezTo>
                      <a:pt x="32030" y="59330"/>
                      <a:pt x="34946" y="60066"/>
                      <a:pt x="37619" y="61594"/>
                    </a:cubicBezTo>
                    <a:cubicBezTo>
                      <a:pt x="37808" y="61702"/>
                      <a:pt x="37980" y="61827"/>
                      <a:pt x="38161" y="61942"/>
                    </a:cubicBezTo>
                    <a:cubicBezTo>
                      <a:pt x="38912" y="58322"/>
                      <a:pt x="39289" y="54635"/>
                      <a:pt x="39289" y="50939"/>
                    </a:cubicBezTo>
                    <a:cubicBezTo>
                      <a:pt x="39289" y="27328"/>
                      <a:pt x="24090" y="7277"/>
                      <a:pt x="29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612;p79">
                <a:extLst>
                  <a:ext uri="{FF2B5EF4-FFF2-40B4-BE49-F238E27FC236}">
                    <a16:creationId xmlns:a16="http://schemas.microsoft.com/office/drawing/2014/main" id="{A9FD7AEE-EA00-4146-8608-0F7B186C5E4B}"/>
                  </a:ext>
                </a:extLst>
              </p:cNvPr>
              <p:cNvSpPr/>
              <p:nvPr/>
            </p:nvSpPr>
            <p:spPr>
              <a:xfrm>
                <a:off x="4516050" y="1724875"/>
                <a:ext cx="1010900" cy="1581800"/>
              </a:xfrm>
              <a:custGeom>
                <a:avLst/>
                <a:gdLst/>
                <a:ahLst/>
                <a:cxnLst/>
                <a:rect l="l" t="t" r="r" b="b"/>
                <a:pathLst>
                  <a:path w="40436" h="63272" extrusionOk="0">
                    <a:moveTo>
                      <a:pt x="37823" y="1"/>
                    </a:moveTo>
                    <a:lnTo>
                      <a:pt x="37823" y="1"/>
                    </a:lnTo>
                    <a:cubicBezTo>
                      <a:pt x="15908" y="6831"/>
                      <a:pt x="0" y="27279"/>
                      <a:pt x="0" y="51443"/>
                    </a:cubicBezTo>
                    <a:cubicBezTo>
                      <a:pt x="3" y="55421"/>
                      <a:pt x="444" y="59389"/>
                      <a:pt x="1318" y="63272"/>
                    </a:cubicBezTo>
                    <a:cubicBezTo>
                      <a:pt x="1575" y="63078"/>
                      <a:pt x="1825" y="62880"/>
                      <a:pt x="2093" y="62700"/>
                    </a:cubicBezTo>
                    <a:cubicBezTo>
                      <a:pt x="5004" y="60760"/>
                      <a:pt x="8236" y="59853"/>
                      <a:pt x="11420" y="59853"/>
                    </a:cubicBezTo>
                    <a:cubicBezTo>
                      <a:pt x="11754" y="59853"/>
                      <a:pt x="12085" y="59912"/>
                      <a:pt x="12418" y="59931"/>
                    </a:cubicBezTo>
                    <a:cubicBezTo>
                      <a:pt x="11849" y="57138"/>
                      <a:pt x="11565" y="54293"/>
                      <a:pt x="11565" y="51440"/>
                    </a:cubicBezTo>
                    <a:cubicBezTo>
                      <a:pt x="11565" y="32776"/>
                      <a:pt x="23659" y="16944"/>
                      <a:pt x="40435" y="11325"/>
                    </a:cubicBezTo>
                    <a:cubicBezTo>
                      <a:pt x="38630" y="8592"/>
                      <a:pt x="37671" y="5392"/>
                      <a:pt x="37676" y="2117"/>
                    </a:cubicBezTo>
                    <a:cubicBezTo>
                      <a:pt x="37681" y="1409"/>
                      <a:pt x="37730" y="702"/>
                      <a:pt x="378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613;p79">
                <a:extLst>
                  <a:ext uri="{FF2B5EF4-FFF2-40B4-BE49-F238E27FC236}">
                    <a16:creationId xmlns:a16="http://schemas.microsoft.com/office/drawing/2014/main" id="{BF7D16A6-C260-4EE8-8C3D-186C6C477E2B}"/>
                  </a:ext>
                </a:extLst>
              </p:cNvPr>
              <p:cNvSpPr/>
              <p:nvPr/>
            </p:nvSpPr>
            <p:spPr>
              <a:xfrm>
                <a:off x="4977525" y="3800325"/>
                <a:ext cx="1782050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71282" h="22298" extrusionOk="0">
                    <a:moveTo>
                      <a:pt x="63561" y="0"/>
                    </a:moveTo>
                    <a:cubicBezTo>
                      <a:pt x="56083" y="6671"/>
                      <a:pt x="46226" y="10731"/>
                      <a:pt x="35414" y="10731"/>
                    </a:cubicBezTo>
                    <a:cubicBezTo>
                      <a:pt x="25098" y="10731"/>
                      <a:pt x="15646" y="7034"/>
                      <a:pt x="8302" y="898"/>
                    </a:cubicBezTo>
                    <a:cubicBezTo>
                      <a:pt x="6892" y="3910"/>
                      <a:pt x="4587" y="6522"/>
                      <a:pt x="1428" y="8290"/>
                    </a:cubicBezTo>
                    <a:cubicBezTo>
                      <a:pt x="962" y="8562"/>
                      <a:pt x="481" y="8778"/>
                      <a:pt x="0" y="9001"/>
                    </a:cubicBezTo>
                    <a:cubicBezTo>
                      <a:pt x="9472" y="17274"/>
                      <a:pt x="21853" y="22297"/>
                      <a:pt x="35414" y="22297"/>
                    </a:cubicBezTo>
                    <a:cubicBezTo>
                      <a:pt x="49193" y="22297"/>
                      <a:pt x="61756" y="17117"/>
                      <a:pt x="71282" y="8609"/>
                    </a:cubicBezTo>
                    <a:cubicBezTo>
                      <a:pt x="67593" y="6654"/>
                      <a:pt x="64981" y="3559"/>
                      <a:pt x="635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9614;p79">
              <a:extLst>
                <a:ext uri="{FF2B5EF4-FFF2-40B4-BE49-F238E27FC236}">
                  <a16:creationId xmlns:a16="http://schemas.microsoft.com/office/drawing/2014/main" id="{91104D72-31FB-4683-8D16-113EB0D07F0E}"/>
                </a:ext>
              </a:extLst>
            </p:cNvPr>
            <p:cNvGrpSpPr/>
            <p:nvPr/>
          </p:nvGrpSpPr>
          <p:grpSpPr>
            <a:xfrm>
              <a:off x="4334725" y="1355875"/>
              <a:ext cx="3106650" cy="2709650"/>
              <a:chOff x="4334725" y="1355875"/>
              <a:chExt cx="3106650" cy="2709650"/>
            </a:xfrm>
          </p:grpSpPr>
          <p:sp>
            <p:nvSpPr>
              <p:cNvPr id="37" name="Google Shape;9615;p79">
                <a:extLst>
                  <a:ext uri="{FF2B5EF4-FFF2-40B4-BE49-F238E27FC236}">
                    <a16:creationId xmlns:a16="http://schemas.microsoft.com/office/drawing/2014/main" id="{5D55E8E2-3F96-4CE6-BDA2-C0C5060E34BE}"/>
                  </a:ext>
                </a:extLst>
              </p:cNvPr>
              <p:cNvSpPr/>
              <p:nvPr/>
            </p:nvSpPr>
            <p:spPr>
              <a:xfrm>
                <a:off x="5427950" y="1355875"/>
                <a:ext cx="904575" cy="1665925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fill="none" extrusionOk="0">
                    <a:moveTo>
                      <a:pt x="25479" y="47040"/>
                    </a:moveTo>
                    <a:cubicBezTo>
                      <a:pt x="22352" y="45966"/>
                      <a:pt x="20318" y="42954"/>
                      <a:pt x="20318" y="39712"/>
                    </a:cubicBezTo>
                    <a:lnTo>
                      <a:pt x="20318" y="39474"/>
                    </a:lnTo>
                    <a:cubicBezTo>
                      <a:pt x="20318" y="36347"/>
                      <a:pt x="22239" y="33578"/>
                      <a:pt x="25000" y="32260"/>
                    </a:cubicBezTo>
                    <a:cubicBezTo>
                      <a:pt x="27831" y="31007"/>
                      <a:pt x="30234" y="28986"/>
                      <a:pt x="31983" y="26475"/>
                    </a:cubicBezTo>
                    <a:cubicBezTo>
                      <a:pt x="34181" y="23321"/>
                      <a:pt x="35240" y="19512"/>
                      <a:pt x="34980" y="15676"/>
                    </a:cubicBezTo>
                    <a:cubicBezTo>
                      <a:pt x="34971" y="15536"/>
                      <a:pt x="34944" y="15398"/>
                      <a:pt x="34931" y="15261"/>
                    </a:cubicBezTo>
                    <a:cubicBezTo>
                      <a:pt x="34134" y="7155"/>
                      <a:pt x="27505" y="636"/>
                      <a:pt x="19357" y="47"/>
                    </a:cubicBezTo>
                    <a:cubicBezTo>
                      <a:pt x="18930" y="18"/>
                      <a:pt x="18513" y="1"/>
                      <a:pt x="18094" y="1"/>
                    </a:cubicBezTo>
                    <a:cubicBezTo>
                      <a:pt x="9517" y="1"/>
                      <a:pt x="2397" y="6439"/>
                      <a:pt x="1347" y="14761"/>
                    </a:cubicBezTo>
                    <a:cubicBezTo>
                      <a:pt x="1254" y="15462"/>
                      <a:pt x="1205" y="16169"/>
                      <a:pt x="1200" y="16875"/>
                    </a:cubicBezTo>
                    <a:cubicBezTo>
                      <a:pt x="1195" y="20149"/>
                      <a:pt x="2154" y="23352"/>
                      <a:pt x="3959" y="26085"/>
                    </a:cubicBezTo>
                    <a:cubicBezTo>
                      <a:pt x="5703" y="28734"/>
                      <a:pt x="8168" y="30872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5"/>
                      <a:pt x="2404" y="51975"/>
                      <a:pt x="0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81" y="51972"/>
                      <a:pt x="29930" y="48723"/>
                      <a:pt x="25479" y="470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7D9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616;p79">
                <a:extLst>
                  <a:ext uri="{FF2B5EF4-FFF2-40B4-BE49-F238E27FC236}">
                    <a16:creationId xmlns:a16="http://schemas.microsoft.com/office/drawing/2014/main" id="{28E89F6B-9D3C-41A6-AB37-09E28D01677D}"/>
                  </a:ext>
                </a:extLst>
              </p:cNvPr>
              <p:cNvSpPr/>
              <p:nvPr/>
            </p:nvSpPr>
            <p:spPr>
              <a:xfrm>
                <a:off x="4334725" y="2760325"/>
                <a:ext cx="1547125" cy="1304775"/>
              </a:xfrm>
              <a:custGeom>
                <a:avLst/>
                <a:gdLst/>
                <a:ahLst/>
                <a:cxnLst/>
                <a:rect l="l" t="t" r="r" b="b"/>
                <a:pathLst>
                  <a:path w="61885" h="52191" fill="none" extrusionOk="0">
                    <a:moveTo>
                      <a:pt x="43727" y="1"/>
                    </a:moveTo>
                    <a:cubicBezTo>
                      <a:pt x="41323" y="4212"/>
                      <a:pt x="40487" y="9019"/>
                      <a:pt x="41208" y="13829"/>
                    </a:cubicBezTo>
                    <a:cubicBezTo>
                      <a:pt x="41804" y="17069"/>
                      <a:pt x="40247" y="20321"/>
                      <a:pt x="37362" y="21878"/>
                    </a:cubicBezTo>
                    <a:lnTo>
                      <a:pt x="37237" y="22004"/>
                    </a:lnTo>
                    <a:cubicBezTo>
                      <a:pt x="35989" y="22712"/>
                      <a:pt x="34579" y="23085"/>
                      <a:pt x="33144" y="23090"/>
                    </a:cubicBezTo>
                    <a:cubicBezTo>
                      <a:pt x="31510" y="23095"/>
                      <a:pt x="29914" y="22587"/>
                      <a:pt x="28582" y="21638"/>
                    </a:cubicBezTo>
                    <a:cubicBezTo>
                      <a:pt x="25950" y="19752"/>
                      <a:pt x="22852" y="18705"/>
                      <a:pt x="19671" y="18513"/>
                    </a:cubicBezTo>
                    <a:cubicBezTo>
                      <a:pt x="19338" y="18494"/>
                      <a:pt x="19007" y="18435"/>
                      <a:pt x="18673" y="18435"/>
                    </a:cubicBezTo>
                    <a:cubicBezTo>
                      <a:pt x="15489" y="18435"/>
                      <a:pt x="12257" y="19345"/>
                      <a:pt x="9348" y="21282"/>
                    </a:cubicBezTo>
                    <a:cubicBezTo>
                      <a:pt x="9078" y="21462"/>
                      <a:pt x="8828" y="21663"/>
                      <a:pt x="8573" y="21856"/>
                    </a:cubicBezTo>
                    <a:cubicBezTo>
                      <a:pt x="2203" y="26681"/>
                      <a:pt x="1" y="35395"/>
                      <a:pt x="3579" y="42679"/>
                    </a:cubicBezTo>
                    <a:cubicBezTo>
                      <a:pt x="6535" y="48755"/>
                      <a:pt x="12519" y="52191"/>
                      <a:pt x="18698" y="52191"/>
                    </a:cubicBezTo>
                    <a:cubicBezTo>
                      <a:pt x="21064" y="52191"/>
                      <a:pt x="23448" y="51656"/>
                      <a:pt x="25712" y="50604"/>
                    </a:cubicBezTo>
                    <a:cubicBezTo>
                      <a:pt x="26193" y="50381"/>
                      <a:pt x="26674" y="50165"/>
                      <a:pt x="27140" y="49893"/>
                    </a:cubicBezTo>
                    <a:cubicBezTo>
                      <a:pt x="30299" y="48122"/>
                      <a:pt x="32604" y="45510"/>
                      <a:pt x="34014" y="42498"/>
                    </a:cubicBezTo>
                    <a:cubicBezTo>
                      <a:pt x="35307" y="39741"/>
                      <a:pt x="35837" y="36690"/>
                      <a:pt x="35552" y="33659"/>
                    </a:cubicBezTo>
                    <a:cubicBezTo>
                      <a:pt x="35312" y="30534"/>
                      <a:pt x="36882" y="27409"/>
                      <a:pt x="39641" y="25852"/>
                    </a:cubicBezTo>
                    <a:cubicBezTo>
                      <a:pt x="40902" y="25114"/>
                      <a:pt x="42282" y="24748"/>
                      <a:pt x="43641" y="24748"/>
                    </a:cubicBezTo>
                    <a:cubicBezTo>
                      <a:pt x="45392" y="24748"/>
                      <a:pt x="47119" y="25356"/>
                      <a:pt x="48534" y="26573"/>
                    </a:cubicBezTo>
                    <a:cubicBezTo>
                      <a:pt x="52382" y="29572"/>
                      <a:pt x="57074" y="31255"/>
                      <a:pt x="61884" y="31255"/>
                    </a:cubicBezTo>
                    <a:lnTo>
                      <a:pt x="61884" y="10461"/>
                    </a:lnTo>
                    <a:lnTo>
                      <a:pt x="61884" y="104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35D74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617;p79">
                <a:extLst>
                  <a:ext uri="{FF2B5EF4-FFF2-40B4-BE49-F238E27FC236}">
                    <a16:creationId xmlns:a16="http://schemas.microsoft.com/office/drawing/2014/main" id="{6E73BC26-8C52-4E5C-A92B-7640A80D9750}"/>
                  </a:ext>
                </a:extLst>
              </p:cNvPr>
              <p:cNvSpPr/>
              <p:nvPr/>
            </p:nvSpPr>
            <p:spPr>
              <a:xfrm>
                <a:off x="5881825" y="2760325"/>
                <a:ext cx="1559550" cy="1305200"/>
              </a:xfrm>
              <a:custGeom>
                <a:avLst/>
                <a:gdLst/>
                <a:ahLst/>
                <a:cxnLst/>
                <a:rect l="l" t="t" r="r" b="b"/>
                <a:pathLst>
                  <a:path w="62382" h="52208" fill="none" extrusionOk="0">
                    <a:moveTo>
                      <a:pt x="51989" y="21025"/>
                    </a:moveTo>
                    <a:cubicBezTo>
                      <a:pt x="51805" y="20912"/>
                      <a:pt x="51636" y="20785"/>
                      <a:pt x="51447" y="20677"/>
                    </a:cubicBezTo>
                    <a:cubicBezTo>
                      <a:pt x="48774" y="19149"/>
                      <a:pt x="45855" y="18413"/>
                      <a:pt x="42981" y="18413"/>
                    </a:cubicBezTo>
                    <a:cubicBezTo>
                      <a:pt x="42208" y="18413"/>
                      <a:pt x="41443" y="18484"/>
                      <a:pt x="40682" y="18589"/>
                    </a:cubicBezTo>
                    <a:cubicBezTo>
                      <a:pt x="38034" y="18957"/>
                      <a:pt x="35488" y="19938"/>
                      <a:pt x="33290" y="21523"/>
                    </a:cubicBezTo>
                    <a:cubicBezTo>
                      <a:pt x="31924" y="22519"/>
                      <a:pt x="30276" y="23056"/>
                      <a:pt x="28586" y="23056"/>
                    </a:cubicBezTo>
                    <a:cubicBezTo>
                      <a:pt x="27107" y="23053"/>
                      <a:pt x="25657" y="22646"/>
                      <a:pt x="24394" y="21876"/>
                    </a:cubicBezTo>
                    <a:cubicBezTo>
                      <a:pt x="21510" y="20319"/>
                      <a:pt x="19952" y="17066"/>
                      <a:pt x="20548" y="13829"/>
                    </a:cubicBezTo>
                    <a:cubicBezTo>
                      <a:pt x="21270" y="9019"/>
                      <a:pt x="20433" y="4212"/>
                      <a:pt x="18030" y="1"/>
                    </a:cubicBezTo>
                    <a:lnTo>
                      <a:pt x="0" y="10461"/>
                    </a:lnTo>
                    <a:lnTo>
                      <a:pt x="0" y="10461"/>
                    </a:lnTo>
                    <a:lnTo>
                      <a:pt x="0" y="31250"/>
                    </a:lnTo>
                    <a:cubicBezTo>
                      <a:pt x="4805" y="31250"/>
                      <a:pt x="9489" y="29570"/>
                      <a:pt x="13220" y="26568"/>
                    </a:cubicBezTo>
                    <a:cubicBezTo>
                      <a:pt x="15719" y="24434"/>
                      <a:pt x="19307" y="24142"/>
                      <a:pt x="22116" y="25849"/>
                    </a:cubicBezTo>
                    <a:lnTo>
                      <a:pt x="22356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959" y="36371"/>
                      <a:pt x="26391" y="39091"/>
                      <a:pt x="27389" y="41600"/>
                    </a:cubicBezTo>
                    <a:cubicBezTo>
                      <a:pt x="28807" y="45159"/>
                      <a:pt x="31421" y="48254"/>
                      <a:pt x="35110" y="50209"/>
                    </a:cubicBezTo>
                    <a:cubicBezTo>
                      <a:pt x="35274" y="50295"/>
                      <a:pt x="35412" y="50403"/>
                      <a:pt x="35578" y="50484"/>
                    </a:cubicBezTo>
                    <a:cubicBezTo>
                      <a:pt x="37877" y="51619"/>
                      <a:pt x="40405" y="52208"/>
                      <a:pt x="42968" y="52208"/>
                    </a:cubicBezTo>
                    <a:cubicBezTo>
                      <a:pt x="48435" y="52208"/>
                      <a:pt x="53753" y="49542"/>
                      <a:pt x="56975" y="44840"/>
                    </a:cubicBezTo>
                    <a:cubicBezTo>
                      <a:pt x="62381" y="36727"/>
                      <a:pt x="59960" y="25994"/>
                      <a:pt x="51989" y="210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9289;p79">
            <a:extLst>
              <a:ext uri="{FF2B5EF4-FFF2-40B4-BE49-F238E27FC236}">
                <a16:creationId xmlns:a16="http://schemas.microsoft.com/office/drawing/2014/main" id="{6EAC813A-E878-4C13-9670-047EFA8D1E58}"/>
              </a:ext>
            </a:extLst>
          </p:cNvPr>
          <p:cNvGrpSpPr>
            <a:grpSpLocks noChangeAspect="1"/>
          </p:cNvGrpSpPr>
          <p:nvPr/>
        </p:nvGrpSpPr>
        <p:grpSpPr>
          <a:xfrm>
            <a:off x="5759125" y="1138436"/>
            <a:ext cx="575851" cy="576000"/>
            <a:chOff x="5797446" y="2063053"/>
            <a:chExt cx="698100" cy="698280"/>
          </a:xfrm>
        </p:grpSpPr>
        <p:sp>
          <p:nvSpPr>
            <p:cNvPr id="45" name="Google Shape;9290;p79">
              <a:extLst>
                <a:ext uri="{FF2B5EF4-FFF2-40B4-BE49-F238E27FC236}">
                  <a16:creationId xmlns:a16="http://schemas.microsoft.com/office/drawing/2014/main" id="{7D6B8EE4-6042-425C-96E8-AAE10151CDD3}"/>
                </a:ext>
              </a:extLst>
            </p:cNvPr>
            <p:cNvSpPr/>
            <p:nvPr/>
          </p:nvSpPr>
          <p:spPr>
            <a:xfrm>
              <a:off x="5797446" y="2063053"/>
              <a:ext cx="698100" cy="698100"/>
            </a:xfrm>
            <a:prstGeom prst="ellipse">
              <a:avLst/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91;p79">
              <a:extLst>
                <a:ext uri="{FF2B5EF4-FFF2-40B4-BE49-F238E27FC236}">
                  <a16:creationId xmlns:a16="http://schemas.microsoft.com/office/drawing/2014/main" id="{932E0D31-2DCF-4046-8B05-CD09F9F9CBD3}"/>
                </a:ext>
              </a:extLst>
            </p:cNvPr>
            <p:cNvSpPr/>
            <p:nvPr/>
          </p:nvSpPr>
          <p:spPr>
            <a:xfrm>
              <a:off x="5872067" y="2212295"/>
              <a:ext cx="549000" cy="549000"/>
            </a:xfrm>
            <a:prstGeom prst="ellipse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92;p79">
              <a:extLst>
                <a:ext uri="{FF2B5EF4-FFF2-40B4-BE49-F238E27FC236}">
                  <a16:creationId xmlns:a16="http://schemas.microsoft.com/office/drawing/2014/main" id="{D6D9C569-F56E-476D-AE02-108ECFFBE619}"/>
                </a:ext>
              </a:extLst>
            </p:cNvPr>
            <p:cNvSpPr/>
            <p:nvPr/>
          </p:nvSpPr>
          <p:spPr>
            <a:xfrm>
              <a:off x="5921353" y="2310867"/>
              <a:ext cx="450300" cy="450300"/>
            </a:xfrm>
            <a:prstGeom prst="ellipse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93;p79">
              <a:extLst>
                <a:ext uri="{FF2B5EF4-FFF2-40B4-BE49-F238E27FC236}">
                  <a16:creationId xmlns:a16="http://schemas.microsoft.com/office/drawing/2014/main" id="{E63AB912-3A24-47B5-8F4A-E5E5D97BC9D5}"/>
                </a:ext>
              </a:extLst>
            </p:cNvPr>
            <p:cNvSpPr/>
            <p:nvPr/>
          </p:nvSpPr>
          <p:spPr>
            <a:xfrm>
              <a:off x="5967936" y="2404033"/>
              <a:ext cx="357300" cy="357300"/>
            </a:xfrm>
            <a:prstGeom prst="ellipse">
              <a:avLst/>
            </a:pr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479;p82">
            <a:extLst>
              <a:ext uri="{FF2B5EF4-FFF2-40B4-BE49-F238E27FC236}">
                <a16:creationId xmlns:a16="http://schemas.microsoft.com/office/drawing/2014/main" id="{E86E46DD-185B-4A47-9F95-8DE7D4508324}"/>
              </a:ext>
            </a:extLst>
          </p:cNvPr>
          <p:cNvGrpSpPr/>
          <p:nvPr/>
        </p:nvGrpSpPr>
        <p:grpSpPr>
          <a:xfrm>
            <a:off x="2918269" y="4187889"/>
            <a:ext cx="360713" cy="353210"/>
            <a:chOff x="-22881800" y="1971800"/>
            <a:chExt cx="301675" cy="295400"/>
          </a:xfrm>
        </p:grpSpPr>
        <p:sp>
          <p:nvSpPr>
            <p:cNvPr id="50" name="Google Shape;10480;p82">
              <a:extLst>
                <a:ext uri="{FF2B5EF4-FFF2-40B4-BE49-F238E27FC236}">
                  <a16:creationId xmlns:a16="http://schemas.microsoft.com/office/drawing/2014/main" id="{681F10F6-DEE6-4167-9883-83A2D3F7AA19}"/>
                </a:ext>
              </a:extLst>
            </p:cNvPr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81;p82">
              <a:extLst>
                <a:ext uri="{FF2B5EF4-FFF2-40B4-BE49-F238E27FC236}">
                  <a16:creationId xmlns:a16="http://schemas.microsoft.com/office/drawing/2014/main" id="{A9377F58-FC93-4662-9AA8-182FB42506E9}"/>
                </a:ext>
              </a:extLst>
            </p:cNvPr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82;p82">
              <a:extLst>
                <a:ext uri="{FF2B5EF4-FFF2-40B4-BE49-F238E27FC236}">
                  <a16:creationId xmlns:a16="http://schemas.microsoft.com/office/drawing/2014/main" id="{07CE3652-8EB3-4256-BEB2-40919AAFFEA3}"/>
                </a:ext>
              </a:extLst>
            </p:cNvPr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83;p82">
              <a:extLst>
                <a:ext uri="{FF2B5EF4-FFF2-40B4-BE49-F238E27FC236}">
                  <a16:creationId xmlns:a16="http://schemas.microsoft.com/office/drawing/2014/main" id="{A2284410-E243-4DDE-8B7C-FA34CB0D9401}"/>
                </a:ext>
              </a:extLst>
            </p:cNvPr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84;p82">
              <a:extLst>
                <a:ext uri="{FF2B5EF4-FFF2-40B4-BE49-F238E27FC236}">
                  <a16:creationId xmlns:a16="http://schemas.microsoft.com/office/drawing/2014/main" id="{63FFE18C-56FB-462E-9919-32AB983AF93A}"/>
                </a:ext>
              </a:extLst>
            </p:cNvPr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85;p82">
              <a:extLst>
                <a:ext uri="{FF2B5EF4-FFF2-40B4-BE49-F238E27FC236}">
                  <a16:creationId xmlns:a16="http://schemas.microsoft.com/office/drawing/2014/main" id="{ABEB778A-E6F5-4F58-9618-EB56488BF198}"/>
                </a:ext>
              </a:extLst>
            </p:cNvPr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126;p84">
            <a:extLst>
              <a:ext uri="{FF2B5EF4-FFF2-40B4-BE49-F238E27FC236}">
                <a16:creationId xmlns:a16="http://schemas.microsoft.com/office/drawing/2014/main" id="{C7A17232-A695-4077-AC12-0426D7B25A3B}"/>
              </a:ext>
            </a:extLst>
          </p:cNvPr>
          <p:cNvSpPr>
            <a:spLocks noChangeAspect="1"/>
          </p:cNvSpPr>
          <p:nvPr/>
        </p:nvSpPr>
        <p:spPr>
          <a:xfrm>
            <a:off x="672925" y="4835325"/>
            <a:ext cx="180000" cy="171556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01461-884B-4FBA-B1BE-E7A5E146CB39}"/>
              </a:ext>
            </a:extLst>
          </p:cNvPr>
          <p:cNvSpPr txBox="1"/>
          <p:nvPr/>
        </p:nvSpPr>
        <p:spPr>
          <a:xfrm>
            <a:off x="808264" y="4735271"/>
            <a:ext cx="754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HDG-select: A novel GUI based application for gene selection and classification in high dimensional datasets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Shilan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 S. Hameed,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Rohayanti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 Hassan, Wan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Haslina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 Hassan, Fahmi F.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Muhammadsharif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, Liza Abdul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Latiff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PLoS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 One. 2021; 16(1): e0246039. Published online 2021 Jan 28. </a:t>
            </a:r>
            <a:r>
              <a:rPr lang="en-CA" sz="800" i="1" dirty="0" err="1">
                <a:solidFill>
                  <a:schemeClr val="bg1">
                    <a:lumMod val="65000"/>
                  </a:schemeClr>
                </a:solidFill>
              </a:rPr>
              <a:t>doi</a:t>
            </a:r>
            <a:r>
              <a:rPr lang="en-CA" sz="800" i="1" dirty="0">
                <a:solidFill>
                  <a:schemeClr val="bg1">
                    <a:lumMod val="65000"/>
                  </a:schemeClr>
                </a:solidFill>
              </a:rPr>
              <a:t>: 10.1371/journal.pone.0246039.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D255CF0-209C-41EE-966A-719BDC77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" y="1455092"/>
            <a:ext cx="630745" cy="9000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2F1DB8-6A31-41E6-92D7-9E5ACB88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925" y="1470235"/>
            <a:ext cx="646418" cy="5400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F04C855-7F4D-42F2-AF83-32B53C0D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61" y="3200707"/>
            <a:ext cx="1868241" cy="1080000"/>
          </a:xfrm>
          <a:prstGeom prst="rect">
            <a:avLst/>
          </a:prstGeom>
        </p:spPr>
      </p:pic>
      <p:pic>
        <p:nvPicPr>
          <p:cNvPr id="14" name="Picture 13" descr="Chart, diagram&#10;&#10;Description automatically generated">
            <a:extLst>
              <a:ext uri="{FF2B5EF4-FFF2-40B4-BE49-F238E27FC236}">
                <a16:creationId xmlns:a16="http://schemas.microsoft.com/office/drawing/2014/main" id="{155EE800-E713-4325-AF3A-B83494274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32" y="3066545"/>
            <a:ext cx="1637260" cy="14400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2C30245-2A45-41B6-BE36-8CD29E710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05" y="1708180"/>
            <a:ext cx="1597280" cy="1260000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5FCE2E7D-67C1-43AE-81A1-65AB80197FA8}"/>
              </a:ext>
            </a:extLst>
          </p:cNvPr>
          <p:cNvSpPr/>
          <p:nvPr/>
        </p:nvSpPr>
        <p:spPr>
          <a:xfrm>
            <a:off x="1125068" y="1470235"/>
            <a:ext cx="710857" cy="270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E0CF6EA-C12B-40FC-9948-A7B3E712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26" y="2355092"/>
            <a:ext cx="646418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38DC7-D287-4D4E-BAA2-63FB98BB92DB}"/>
              </a:ext>
            </a:extLst>
          </p:cNvPr>
          <p:cNvCxnSpPr>
            <a:cxnSpLocks/>
          </p:cNvCxnSpPr>
          <p:nvPr/>
        </p:nvCxnSpPr>
        <p:spPr>
          <a:xfrm>
            <a:off x="1148924" y="1763094"/>
            <a:ext cx="684000" cy="79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89BE423-AF45-4336-923F-781A7E0D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79" y="2756304"/>
            <a:ext cx="646418" cy="540000"/>
          </a:xfrm>
          <a:prstGeom prst="rect">
            <a:avLst/>
          </a:prstGeom>
        </p:spPr>
      </p:pic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2238F8A2-93C5-49DE-9ABE-CD4CB59D8B5F}"/>
              </a:ext>
            </a:extLst>
          </p:cNvPr>
          <p:cNvSpPr/>
          <p:nvPr/>
        </p:nvSpPr>
        <p:spPr>
          <a:xfrm>
            <a:off x="2482343" y="2380645"/>
            <a:ext cx="710857" cy="270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5FE1491-5CF7-4C0A-ACAB-E39F1A9FB1AA}"/>
              </a:ext>
            </a:extLst>
          </p:cNvPr>
          <p:cNvSpPr/>
          <p:nvPr/>
        </p:nvSpPr>
        <p:spPr>
          <a:xfrm flipV="1">
            <a:off x="2522768" y="1691852"/>
            <a:ext cx="1658161" cy="28514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47FE7A3-701C-4837-A5D1-E779EB2ED04F}"/>
              </a:ext>
            </a:extLst>
          </p:cNvPr>
          <p:cNvSpPr/>
          <p:nvPr/>
        </p:nvSpPr>
        <p:spPr>
          <a:xfrm>
            <a:off x="4523014" y="3026304"/>
            <a:ext cx="179614" cy="27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3A6366-EFEA-47D3-A746-8D8DB5A469E4}"/>
              </a:ext>
            </a:extLst>
          </p:cNvPr>
          <p:cNvCxnSpPr/>
          <p:nvPr/>
        </p:nvCxnSpPr>
        <p:spPr>
          <a:xfrm>
            <a:off x="3509321" y="3161304"/>
            <a:ext cx="684000" cy="468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74757A7-30FD-45A1-95B5-A69E32681808}"/>
              </a:ext>
            </a:extLst>
          </p:cNvPr>
          <p:cNvSpPr/>
          <p:nvPr/>
        </p:nvSpPr>
        <p:spPr>
          <a:xfrm>
            <a:off x="6400801" y="3639585"/>
            <a:ext cx="334736" cy="36091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5C93C-8DB9-4D69-B6E6-DCC497D0937A}"/>
              </a:ext>
            </a:extLst>
          </p:cNvPr>
          <p:cNvSpPr txBox="1"/>
          <p:nvPr/>
        </p:nvSpPr>
        <p:spPr>
          <a:xfrm>
            <a:off x="1751920" y="1028698"/>
            <a:ext cx="756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FEATURE</a:t>
            </a:r>
          </a:p>
          <a:p>
            <a:pPr algn="ctr"/>
            <a:r>
              <a:rPr lang="en-US" sz="900" b="1" dirty="0">
                <a:solidFill>
                  <a:srgbClr val="009999"/>
                </a:solidFill>
              </a:rPr>
              <a:t>MATRIX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D008B-EEFC-4D72-AF4C-F918CD312E5F}"/>
              </a:ext>
            </a:extLst>
          </p:cNvPr>
          <p:cNvSpPr txBox="1"/>
          <p:nvPr/>
        </p:nvSpPr>
        <p:spPr>
          <a:xfrm>
            <a:off x="1721508" y="2910060"/>
            <a:ext cx="8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RESPONSE VECTOR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9AB75-B399-41F5-813A-69C29F110EB6}"/>
              </a:ext>
            </a:extLst>
          </p:cNvPr>
          <p:cNvSpPr txBox="1"/>
          <p:nvPr/>
        </p:nvSpPr>
        <p:spPr>
          <a:xfrm>
            <a:off x="2720343" y="3288433"/>
            <a:ext cx="8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DUMMY VECTOR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140D18-103D-4B84-A32F-D78CB1D1A662}"/>
              </a:ext>
            </a:extLst>
          </p:cNvPr>
          <p:cNvSpPr txBox="1"/>
          <p:nvPr/>
        </p:nvSpPr>
        <p:spPr>
          <a:xfrm>
            <a:off x="5270305" y="2344051"/>
            <a:ext cx="93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PRINCIPAL COMPONENT ANALYSIS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1FD8DA-4F68-42D2-9E01-D5325B30DE4B}"/>
              </a:ext>
            </a:extLst>
          </p:cNvPr>
          <p:cNvSpPr txBox="1"/>
          <p:nvPr/>
        </p:nvSpPr>
        <p:spPr>
          <a:xfrm>
            <a:off x="2886755" y="1449414"/>
            <a:ext cx="828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X-SCALAR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0C708-9CFF-4B35-AE25-E2BB61A6CEF6}"/>
              </a:ext>
            </a:extLst>
          </p:cNvPr>
          <p:cNvSpPr txBox="1"/>
          <p:nvPr/>
        </p:nvSpPr>
        <p:spPr>
          <a:xfrm>
            <a:off x="2417963" y="2134845"/>
            <a:ext cx="828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DUMMY 0/1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B2A72E-94E5-4B06-B585-1B1D2C79CD40}"/>
              </a:ext>
            </a:extLst>
          </p:cNvPr>
          <p:cNvSpPr/>
          <p:nvPr/>
        </p:nvSpPr>
        <p:spPr>
          <a:xfrm>
            <a:off x="7260028" y="2042627"/>
            <a:ext cx="1008000" cy="3124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PREDICTIONS</a:t>
            </a:r>
            <a:endParaRPr lang="en-CA" sz="900" b="1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C5B321D7-6AB7-45BF-AC8A-0594CB5777C6}"/>
              </a:ext>
            </a:extLst>
          </p:cNvPr>
          <p:cNvSpPr/>
          <p:nvPr/>
        </p:nvSpPr>
        <p:spPr>
          <a:xfrm rot="16200000">
            <a:off x="7511143" y="2667216"/>
            <a:ext cx="505770" cy="227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3D898B-0B48-4884-B5AD-01B717AC5C19}"/>
              </a:ext>
            </a:extLst>
          </p:cNvPr>
          <p:cNvSpPr txBox="1"/>
          <p:nvPr/>
        </p:nvSpPr>
        <p:spPr>
          <a:xfrm>
            <a:off x="4647523" y="3022398"/>
            <a:ext cx="54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X-PCA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558FEF-572E-4F0C-A3A3-EC8FDB332D48}"/>
              </a:ext>
            </a:extLst>
          </p:cNvPr>
          <p:cNvSpPr txBox="1"/>
          <p:nvPr/>
        </p:nvSpPr>
        <p:spPr>
          <a:xfrm>
            <a:off x="5400304" y="1594106"/>
            <a:ext cx="1116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PARTIAL LEAST-SQUARE ANALYSIS</a:t>
            </a:r>
            <a:endParaRPr lang="en-CA" sz="900" b="1" dirty="0">
              <a:solidFill>
                <a:srgbClr val="C00000"/>
              </a:solidFill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8F7706B-4EFC-4F04-AD3A-D48AD25329DD}"/>
              </a:ext>
            </a:extLst>
          </p:cNvPr>
          <p:cNvSpPr/>
          <p:nvPr/>
        </p:nvSpPr>
        <p:spPr>
          <a:xfrm rot="18083361">
            <a:off x="5744846" y="2146187"/>
            <a:ext cx="288000" cy="190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Google Shape;1545;p43">
            <a:extLst>
              <a:ext uri="{FF2B5EF4-FFF2-40B4-BE49-F238E27FC236}">
                <a16:creationId xmlns:a16="http://schemas.microsoft.com/office/drawing/2014/main" id="{683903AB-5154-47E0-AB46-F80EBDDB6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PCLR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1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4" grpId="0" animBg="1"/>
      <p:bldP spid="35" grpId="0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161006-2193-4DCB-95B5-07FE77F1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5" y="3043591"/>
            <a:ext cx="2196999" cy="1800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12BDCC-D67A-49A9-BBAE-A9F8F920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32" y="3043591"/>
            <a:ext cx="2930654" cy="180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396921A-534A-41CA-A271-4B32FD9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87" y="1140578"/>
            <a:ext cx="5400000" cy="1015425"/>
          </a:xfrm>
          <a:prstGeom prst="rect">
            <a:avLst/>
          </a:prstGeom>
        </p:spPr>
      </p:pic>
      <p:sp>
        <p:nvSpPr>
          <p:cNvPr id="9" name="Google Shape;1545;p43">
            <a:extLst>
              <a:ext uri="{FF2B5EF4-FFF2-40B4-BE49-F238E27FC236}">
                <a16:creationId xmlns:a16="http://schemas.microsoft.com/office/drawing/2014/main" id="{7D018ECB-E6AC-4E3F-A79B-6FAF62B33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PCLR vs PLSLR ⇨ PCA vs PLS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FBD4B-4C7C-4939-AD59-3121137EFA6E}"/>
                  </a:ext>
                </a:extLst>
              </p:cNvPr>
              <p:cNvSpPr txBox="1"/>
              <p:nvPr/>
            </p:nvSpPr>
            <p:spPr>
              <a:xfrm>
                <a:off x="3045277" y="2409558"/>
                <a:ext cx="306000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CA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CA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d>
                            <m:dPr>
                              <m:ctrlPr>
                                <a:rPr lang="en-CA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CA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FBD4B-4C7C-4939-AD59-3121137E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77" y="2409558"/>
                <a:ext cx="3060000" cy="32438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6172-338A-4FFB-A1A3-4F4952A9EFA9}"/>
                  </a:ext>
                </a:extLst>
              </p:cNvPr>
              <p:cNvSpPr txBox="1"/>
              <p:nvPr/>
            </p:nvSpPr>
            <p:spPr>
              <a:xfrm>
                <a:off x="1832131" y="4480470"/>
                <a:ext cx="252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i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9933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6172-338A-4FFB-A1A3-4F4952A9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131" y="4480470"/>
                <a:ext cx="252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09CF9C-E33D-40D5-A8E2-38094470FD4A}"/>
                  </a:ext>
                </a:extLst>
              </p:cNvPr>
              <p:cNvSpPr txBox="1"/>
              <p:nvPr/>
            </p:nvSpPr>
            <p:spPr>
              <a:xfrm>
                <a:off x="4099632" y="2887711"/>
                <a:ext cx="165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i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09CF9C-E33D-40D5-A8E2-38094470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2" y="2887711"/>
                <a:ext cx="16560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F5E58-2232-4691-84D0-2A1D55787CD1}"/>
                  </a:ext>
                </a:extLst>
              </p:cNvPr>
              <p:cNvSpPr txBox="1"/>
              <p:nvPr/>
            </p:nvSpPr>
            <p:spPr>
              <a:xfrm>
                <a:off x="4099632" y="3269471"/>
                <a:ext cx="165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F5E58-2232-4691-84D0-2A1D5578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2" y="3269471"/>
                <a:ext cx="16560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5C18A8-234C-48D5-851B-8017678F9512}"/>
                  </a:ext>
                </a:extLst>
              </p:cNvPr>
              <p:cNvSpPr txBox="1"/>
              <p:nvPr/>
            </p:nvSpPr>
            <p:spPr>
              <a:xfrm>
                <a:off x="4878648" y="3541088"/>
                <a:ext cx="108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5C18A8-234C-48D5-851B-8017678F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648" y="3541088"/>
                <a:ext cx="108000" cy="307777"/>
              </a:xfrm>
              <a:prstGeom prst="rect">
                <a:avLst/>
              </a:prstGeom>
              <a:blipFill>
                <a:blip r:embed="rId9"/>
                <a:stretch>
                  <a:fillRect l="-5556" r="-6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89F59B-A8EB-4745-8324-F5E8B4C75E9F}"/>
                  </a:ext>
                </a:extLst>
              </p:cNvPr>
              <p:cNvSpPr txBox="1"/>
              <p:nvPr/>
            </p:nvSpPr>
            <p:spPr>
              <a:xfrm>
                <a:off x="4081632" y="3835105"/>
                <a:ext cx="169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CA" i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89F59B-A8EB-4745-8324-F5E8B4C7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32" y="3835105"/>
                <a:ext cx="16920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F3E6CCC-9CD4-4210-B47A-61575AF7F4B7}"/>
              </a:ext>
            </a:extLst>
          </p:cNvPr>
          <p:cNvSpPr txBox="1"/>
          <p:nvPr/>
        </p:nvSpPr>
        <p:spPr>
          <a:xfrm>
            <a:off x="1877787" y="2960875"/>
            <a:ext cx="93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009999"/>
                </a:solidFill>
              </a:rPr>
              <a:t>PRINCIPAL COMPONENT ANALYSIS</a:t>
            </a:r>
            <a:endParaRPr lang="en-CA" sz="900" b="1" dirty="0">
              <a:solidFill>
                <a:srgbClr val="00999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6F132-124A-43FA-BA7E-C6EFB94C6884}"/>
              </a:ext>
            </a:extLst>
          </p:cNvPr>
          <p:cNvSpPr txBox="1"/>
          <p:nvPr/>
        </p:nvSpPr>
        <p:spPr>
          <a:xfrm>
            <a:off x="5637067" y="4378125"/>
            <a:ext cx="11160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PARTIAL LEAST-SQUARE ANALYSIS</a:t>
            </a:r>
            <a:endParaRPr lang="en-CA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3008C59-E821-459B-88C1-9BC2DE2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35" y="1113492"/>
            <a:ext cx="2954713" cy="1800000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B516CB-3371-4E3C-B540-D53905A0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18" y="1195132"/>
            <a:ext cx="2555725" cy="1800000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1F60E6-7DA9-468E-8B42-3B85A8B0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84" y="3186057"/>
            <a:ext cx="2954725" cy="18000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1C8D81-89D6-4DB5-AD72-645B5633F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245" y="3250821"/>
            <a:ext cx="2555725" cy="1800000"/>
          </a:xfrm>
          <a:prstGeom prst="rect">
            <a:avLst/>
          </a:prstGeom>
        </p:spPr>
      </p:pic>
      <p:sp>
        <p:nvSpPr>
          <p:cNvPr id="9" name="Google Shape;1545;p43">
            <a:extLst>
              <a:ext uri="{FF2B5EF4-FFF2-40B4-BE49-F238E27FC236}">
                <a16:creationId xmlns:a16="http://schemas.microsoft.com/office/drawing/2014/main" id="{D38CDB27-D5C0-4391-8677-D16F7BE97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Results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9CF62-7482-48D3-B393-2A4FB04811BB}"/>
              </a:ext>
            </a:extLst>
          </p:cNvPr>
          <p:cNvSpPr txBox="1"/>
          <p:nvPr/>
        </p:nvSpPr>
        <p:spPr>
          <a:xfrm>
            <a:off x="832757" y="1706336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93300"/>
                </a:solidFill>
              </a:rPr>
              <a:t>Fig. 1</a:t>
            </a:r>
          </a:p>
          <a:p>
            <a:r>
              <a:rPr lang="en-US" sz="1000" b="1" dirty="0">
                <a:solidFill>
                  <a:srgbClr val="993300"/>
                </a:solidFill>
              </a:rPr>
              <a:t>Scree Plot for PCA</a:t>
            </a:r>
            <a:endParaRPr lang="en-CA" sz="1000" b="1" dirty="0">
              <a:solidFill>
                <a:srgbClr val="993300"/>
              </a:solidFill>
            </a:endParaRP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8121AA85-D94A-4800-9F76-A4944A2CFC53}"/>
              </a:ext>
            </a:extLst>
          </p:cNvPr>
          <p:cNvSpPr/>
          <p:nvPr/>
        </p:nvSpPr>
        <p:spPr>
          <a:xfrm>
            <a:off x="5412921" y="1898227"/>
            <a:ext cx="429457" cy="2000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D61B9-FA02-47F6-BCF0-9261AF15F316}"/>
              </a:ext>
            </a:extLst>
          </p:cNvPr>
          <p:cNvSpPr txBox="1"/>
          <p:nvPr/>
        </p:nvSpPr>
        <p:spPr>
          <a:xfrm>
            <a:off x="6952094" y="1706336"/>
            <a:ext cx="151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93300"/>
                </a:solidFill>
              </a:rPr>
              <a:t>Fig. 2</a:t>
            </a:r>
          </a:p>
          <a:p>
            <a:r>
              <a:rPr lang="en-US" sz="1000" b="1" dirty="0">
                <a:solidFill>
                  <a:srgbClr val="993300"/>
                </a:solidFill>
              </a:rPr>
              <a:t>KPIs vs cut-off points for PCLR Model</a:t>
            </a:r>
            <a:endParaRPr lang="en-CA" sz="1000" b="1" dirty="0">
              <a:solidFill>
                <a:srgbClr val="993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45F30-2472-4977-881D-F01CE6EB1615}"/>
              </a:ext>
            </a:extLst>
          </p:cNvPr>
          <p:cNvSpPr txBox="1"/>
          <p:nvPr/>
        </p:nvSpPr>
        <p:spPr>
          <a:xfrm>
            <a:off x="358950" y="3698025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Fig. 3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Scree Plot for PLS</a:t>
            </a:r>
            <a:endParaRPr lang="en-CA" sz="1000" b="1" dirty="0">
              <a:solidFill>
                <a:srgbClr val="002060"/>
              </a:solidFill>
            </a:endParaRP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1089B968-8608-4F4C-B911-2543B5D70C1C}"/>
              </a:ext>
            </a:extLst>
          </p:cNvPr>
          <p:cNvSpPr/>
          <p:nvPr/>
        </p:nvSpPr>
        <p:spPr>
          <a:xfrm>
            <a:off x="5015831" y="3898080"/>
            <a:ext cx="429457" cy="2000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1FD1A-5899-4DD7-A452-0687C420CEAB}"/>
              </a:ext>
            </a:extLst>
          </p:cNvPr>
          <p:cNvSpPr txBox="1"/>
          <p:nvPr/>
        </p:nvSpPr>
        <p:spPr>
          <a:xfrm>
            <a:off x="6620680" y="3798052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Fig. 4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KPIs vs cut-off points for PLSLR Model</a:t>
            </a:r>
            <a:endParaRPr lang="en-CA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3BD2ACE-7772-4CDD-9059-016F0F53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20390"/>
              </p:ext>
            </p:extLst>
          </p:nvPr>
        </p:nvGraphicFramePr>
        <p:xfrm>
          <a:off x="617752" y="1105516"/>
          <a:ext cx="3211286" cy="1767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1947844771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1441297282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1524078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Criterial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PCLR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PLSLR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88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Total components for 91% explained variance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96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component explains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13.58%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8.31%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0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component explains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7.96%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7.17%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2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</a:t>
                      </a:r>
                      <a:r>
                        <a:rPr lang="en-US" sz="1000" baseline="30000" dirty="0"/>
                        <a:t>rd</a:t>
                      </a:r>
                      <a:r>
                        <a:rPr lang="en-US" sz="1000" dirty="0"/>
                        <a:t> component explains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6.15%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5.45%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2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Cut-off bandwidth for 100% accuracy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0.1-0.5</a:t>
                      </a:r>
                      <a:endParaRPr lang="en-C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0.1-0.9</a:t>
                      </a: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453304"/>
                  </a:ext>
                </a:extLst>
              </a:tr>
            </a:tbl>
          </a:graphicData>
        </a:graphic>
      </p:graphicFrame>
      <p:sp>
        <p:nvSpPr>
          <p:cNvPr id="7" name="Google Shape;1545;p43">
            <a:extLst>
              <a:ext uri="{FF2B5EF4-FFF2-40B4-BE49-F238E27FC236}">
                <a16:creationId xmlns:a16="http://schemas.microsoft.com/office/drawing/2014/main" id="{D56E23E7-83F2-479C-B942-1205D2B30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and Future Scopes</a:t>
            </a:r>
            <a:endParaRPr dirty="0"/>
          </a:p>
        </p:txBody>
      </p:sp>
      <p:grpSp>
        <p:nvGrpSpPr>
          <p:cNvPr id="8" name="Google Shape;1602;p41">
            <a:extLst>
              <a:ext uri="{FF2B5EF4-FFF2-40B4-BE49-F238E27FC236}">
                <a16:creationId xmlns:a16="http://schemas.microsoft.com/office/drawing/2014/main" id="{39F883D3-79C1-468E-9763-0182BAAFDC59}"/>
              </a:ext>
            </a:extLst>
          </p:cNvPr>
          <p:cNvGrpSpPr/>
          <p:nvPr/>
        </p:nvGrpSpPr>
        <p:grpSpPr>
          <a:xfrm>
            <a:off x="5088064" y="2604871"/>
            <a:ext cx="1739112" cy="2227360"/>
            <a:chOff x="1177376" y="1641490"/>
            <a:chExt cx="1739112" cy="2227360"/>
          </a:xfrm>
        </p:grpSpPr>
        <p:sp>
          <p:nvSpPr>
            <p:cNvPr id="9" name="Google Shape;1603;p41">
              <a:extLst>
                <a:ext uri="{FF2B5EF4-FFF2-40B4-BE49-F238E27FC236}">
                  <a16:creationId xmlns:a16="http://schemas.microsoft.com/office/drawing/2014/main" id="{B7C07EB7-C8FD-4E24-8B4F-36D7ED78AE4F}"/>
                </a:ext>
              </a:extLst>
            </p:cNvPr>
            <p:cNvSpPr/>
            <p:nvPr/>
          </p:nvSpPr>
          <p:spPr>
            <a:xfrm>
              <a:off x="1457518" y="2205175"/>
              <a:ext cx="1378977" cy="326563"/>
            </a:xfrm>
            <a:custGeom>
              <a:avLst/>
              <a:gdLst/>
              <a:ahLst/>
              <a:cxnLst/>
              <a:rect l="l" t="t" r="r" b="b"/>
              <a:pathLst>
                <a:path w="39875" h="9443" extrusionOk="0">
                  <a:moveTo>
                    <a:pt x="0" y="0"/>
                  </a:moveTo>
                  <a:lnTo>
                    <a:pt x="39874" y="0"/>
                  </a:lnTo>
                  <a:lnTo>
                    <a:pt x="39874" y="9442"/>
                  </a:lnTo>
                  <a:lnTo>
                    <a:pt x="0" y="94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4;p41">
              <a:extLst>
                <a:ext uri="{FF2B5EF4-FFF2-40B4-BE49-F238E27FC236}">
                  <a16:creationId xmlns:a16="http://schemas.microsoft.com/office/drawing/2014/main" id="{CADA716F-466C-48B4-9AA5-5FA6E1AB7EF3}"/>
                </a:ext>
              </a:extLst>
            </p:cNvPr>
            <p:cNvSpPr/>
            <p:nvPr/>
          </p:nvSpPr>
          <p:spPr>
            <a:xfrm>
              <a:off x="1177376" y="1641490"/>
              <a:ext cx="6681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 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605;p41">
              <a:extLst>
                <a:ext uri="{FF2B5EF4-FFF2-40B4-BE49-F238E27FC236}">
                  <a16:creationId xmlns:a16="http://schemas.microsoft.com/office/drawing/2014/main" id="{AF262DBA-1D93-4192-917D-E32B7D2EA3B5}"/>
                </a:ext>
              </a:extLst>
            </p:cNvPr>
            <p:cNvSpPr/>
            <p:nvPr/>
          </p:nvSpPr>
          <p:spPr>
            <a:xfrm>
              <a:off x="1359788" y="2633100"/>
              <a:ext cx="1556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Overfit Model</a:t>
              </a:r>
              <a:endParaRPr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606;p41">
              <a:extLst>
                <a:ext uri="{FF2B5EF4-FFF2-40B4-BE49-F238E27FC236}">
                  <a16:creationId xmlns:a16="http://schemas.microsoft.com/office/drawing/2014/main" id="{A460DA36-59BD-4AC8-BDBD-40500BD9F702}"/>
                </a:ext>
              </a:extLst>
            </p:cNvPr>
            <p:cNvSpPr txBox="1"/>
            <p:nvPr/>
          </p:nvSpPr>
          <p:spPr>
            <a:xfrm>
              <a:off x="1359788" y="2962250"/>
              <a:ext cx="15567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To further analyse the model for overfitting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1617;p41">
            <a:extLst>
              <a:ext uri="{FF2B5EF4-FFF2-40B4-BE49-F238E27FC236}">
                <a16:creationId xmlns:a16="http://schemas.microsoft.com/office/drawing/2014/main" id="{79CFD185-6F8E-45B9-A719-9AB8FC116A60}"/>
              </a:ext>
            </a:extLst>
          </p:cNvPr>
          <p:cNvGrpSpPr/>
          <p:nvPr/>
        </p:nvGrpSpPr>
        <p:grpSpPr>
          <a:xfrm>
            <a:off x="6719089" y="2604871"/>
            <a:ext cx="1817837" cy="2227360"/>
            <a:chOff x="2808401" y="1641490"/>
            <a:chExt cx="1817837" cy="2227360"/>
          </a:xfrm>
        </p:grpSpPr>
        <p:sp>
          <p:nvSpPr>
            <p:cNvPr id="19" name="Google Shape;1618;p41">
              <a:extLst>
                <a:ext uri="{FF2B5EF4-FFF2-40B4-BE49-F238E27FC236}">
                  <a16:creationId xmlns:a16="http://schemas.microsoft.com/office/drawing/2014/main" id="{D38869C9-6DAE-4404-9458-BE2F84795CF5}"/>
                </a:ext>
              </a:extLst>
            </p:cNvPr>
            <p:cNvSpPr/>
            <p:nvPr/>
          </p:nvSpPr>
          <p:spPr>
            <a:xfrm>
              <a:off x="3103161" y="2205175"/>
              <a:ext cx="1421790" cy="326563"/>
            </a:xfrm>
            <a:custGeom>
              <a:avLst/>
              <a:gdLst/>
              <a:ahLst/>
              <a:cxnLst/>
              <a:rect l="l" t="t" r="r" b="b"/>
              <a:pathLst>
                <a:path w="41113" h="9443" extrusionOk="0">
                  <a:moveTo>
                    <a:pt x="0" y="0"/>
                  </a:moveTo>
                  <a:lnTo>
                    <a:pt x="41112" y="0"/>
                  </a:lnTo>
                  <a:lnTo>
                    <a:pt x="41112" y="9442"/>
                  </a:lnTo>
                  <a:lnTo>
                    <a:pt x="0" y="94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9;p41">
              <a:extLst>
                <a:ext uri="{FF2B5EF4-FFF2-40B4-BE49-F238E27FC236}">
                  <a16:creationId xmlns:a16="http://schemas.microsoft.com/office/drawing/2014/main" id="{7BC264F2-38E3-4814-9E8D-3EC737758512}"/>
                </a:ext>
              </a:extLst>
            </p:cNvPr>
            <p:cNvSpPr/>
            <p:nvPr/>
          </p:nvSpPr>
          <p:spPr>
            <a:xfrm>
              <a:off x="2808401" y="1641490"/>
              <a:ext cx="6681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 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1620;p41">
              <a:extLst>
                <a:ext uri="{FF2B5EF4-FFF2-40B4-BE49-F238E27FC236}">
                  <a16:creationId xmlns:a16="http://schemas.microsoft.com/office/drawing/2014/main" id="{7D5539E1-AD16-4F5A-9D61-52511EF96D0D}"/>
                </a:ext>
              </a:extLst>
            </p:cNvPr>
            <p:cNvSpPr/>
            <p:nvPr/>
          </p:nvSpPr>
          <p:spPr>
            <a:xfrm>
              <a:off x="3042238" y="2633100"/>
              <a:ext cx="1556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PLS-DA</a:t>
              </a:r>
              <a:endParaRPr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1621;p41">
              <a:extLst>
                <a:ext uri="{FF2B5EF4-FFF2-40B4-BE49-F238E27FC236}">
                  <a16:creationId xmlns:a16="http://schemas.microsoft.com/office/drawing/2014/main" id="{BD6B58E3-33ED-4C4C-87BE-F6D5F7671A8C}"/>
                </a:ext>
              </a:extLst>
            </p:cNvPr>
            <p:cNvSpPr txBox="1"/>
            <p:nvPr/>
          </p:nvSpPr>
          <p:spPr>
            <a:xfrm>
              <a:off x="3042238" y="2962250"/>
              <a:ext cx="15840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Partial least squares discriminant analysis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B2272F-6CFD-4E1D-81B6-314605A469A5}"/>
              </a:ext>
            </a:extLst>
          </p:cNvPr>
          <p:cNvSpPr txBox="1"/>
          <p:nvPr/>
        </p:nvSpPr>
        <p:spPr>
          <a:xfrm>
            <a:off x="4835221" y="1028351"/>
            <a:ext cx="2839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Based on the results from the analysis, we can conclude that PLSLR performs better over PCLR.</a:t>
            </a:r>
            <a:endParaRPr lang="en-CA" sz="1600" dirty="0">
              <a:solidFill>
                <a:srgbClr val="002060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C2EE7FCD-324F-450F-876D-C6CFD500247B}"/>
              </a:ext>
            </a:extLst>
          </p:cNvPr>
          <p:cNvSpPr/>
          <p:nvPr/>
        </p:nvSpPr>
        <p:spPr>
          <a:xfrm>
            <a:off x="4139293" y="1240971"/>
            <a:ext cx="351064" cy="521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EB7A0-A710-4F76-BABB-E40C4166F11E}"/>
              </a:ext>
            </a:extLst>
          </p:cNvPr>
          <p:cNvSpPr txBox="1"/>
          <p:nvPr/>
        </p:nvSpPr>
        <p:spPr>
          <a:xfrm>
            <a:off x="2880065" y="383374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9999"/>
                </a:solidFill>
              </a:rPr>
              <a:t>FUTURE SCOPES:</a:t>
            </a:r>
            <a:endParaRPr lang="en-CA" sz="16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986EB6-C9D8-4A45-B174-A68C6820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53" y="1904180"/>
            <a:ext cx="4578493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0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A7F2"/>
      </a:accent1>
      <a:accent2>
        <a:srgbClr val="C888F2"/>
      </a:accent2>
      <a:accent3>
        <a:srgbClr val="705FD9"/>
      </a:accent3>
      <a:accent4>
        <a:srgbClr val="4146A6"/>
      </a:accent4>
      <a:accent5>
        <a:srgbClr val="1D3273"/>
      </a:accent5>
      <a:accent6>
        <a:srgbClr val="05050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338</Words>
  <Application>Microsoft Office PowerPoint</Application>
  <PresentationFormat>On-screen Show (16:9)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Fira Sans Extra Condensed</vt:lpstr>
      <vt:lpstr>Roboto</vt:lpstr>
      <vt:lpstr>Wingdings</vt:lpstr>
      <vt:lpstr>Cambria Math</vt:lpstr>
      <vt:lpstr>Fira Sans Extra Condensed SemiBold</vt:lpstr>
      <vt:lpstr>Arial</vt:lpstr>
      <vt:lpstr>Simple Light</vt:lpstr>
      <vt:lpstr>Unraveling Multicollinearity between Predictors with PCLR and PLSLR Techniques</vt:lpstr>
      <vt:lpstr>PowerPoint Presentation</vt:lpstr>
      <vt:lpstr>Tumor Dataset for Analysis</vt:lpstr>
      <vt:lpstr>PCLR Method</vt:lpstr>
      <vt:lpstr>PCLR vs PLSLR ⇨ PCA vs PLS</vt:lpstr>
      <vt:lpstr>Analysis and Results</vt:lpstr>
      <vt:lpstr>Findings and 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Multicollinearity between Predictors with PCR and PLSR Techniques</dc:title>
  <dc:creator>Bindubritta Acharjee</dc:creator>
  <cp:lastModifiedBy>Bindubritta Acharjee</cp:lastModifiedBy>
  <cp:revision>17</cp:revision>
  <dcterms:modified xsi:type="dcterms:W3CDTF">2023-11-15T19:53:30Z</dcterms:modified>
</cp:coreProperties>
</file>