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7" r:id="rId3"/>
    <p:sldId id="259" r:id="rId4"/>
    <p:sldId id="258" r:id="rId5"/>
    <p:sldId id="260" r:id="rId6"/>
    <p:sldId id="262" r:id="rId7"/>
    <p:sldId id="267" r:id="rId8"/>
    <p:sldId id="261" r:id="rId9"/>
    <p:sldId id="268" r:id="rId10"/>
    <p:sldId id="269" r:id="rId11"/>
    <p:sldId id="275" r:id="rId12"/>
    <p:sldId id="276" r:id="rId13"/>
    <p:sldId id="277" r:id="rId14"/>
    <p:sldId id="278" r:id="rId15"/>
    <p:sldId id="270" r:id="rId16"/>
    <p:sldId id="272" r:id="rId17"/>
    <p:sldId id="273" r:id="rId18"/>
    <p:sldId id="274" r:id="rId19"/>
    <p:sldId id="264" r:id="rId20"/>
    <p:sldId id="265"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9885BA-EF68-45BB-922B-AC65F61EA5A5}" type="datetimeFigureOut">
              <a:rPr lang="en-IN" smtClean="0"/>
              <a:t>23-10-2016</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C95604-2F0F-4511-A92F-360DC0FAED35}" type="slidenum">
              <a:rPr lang="en-IN" smtClean="0"/>
              <a:t>‹#›</a:t>
            </a:fld>
            <a:endParaRPr lang="en-IN"/>
          </a:p>
        </p:txBody>
      </p:sp>
    </p:spTree>
    <p:extLst>
      <p:ext uri="{BB962C8B-B14F-4D97-AF65-F5344CB8AC3E}">
        <p14:creationId xmlns:p14="http://schemas.microsoft.com/office/powerpoint/2010/main" val="15064613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23-10-2016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2024063" y="6226175"/>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sz="1300" dirty="0"/>
              <a:t>| Jul 2012|</a:t>
            </a:r>
          </a:p>
        </p:txBody>
      </p:sp>
      <p:sp>
        <p:nvSpPr>
          <p:cNvPr id="7" name="Rectangle 7"/>
          <p:cNvSpPr>
            <a:spLocks noChangeArrowheads="1"/>
          </p:cNvSpPr>
          <p:nvPr/>
        </p:nvSpPr>
        <p:spPr bwMode="black">
          <a:xfrm>
            <a:off x="7324725" y="6270625"/>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2012 UPES</a:t>
            </a:r>
          </a:p>
        </p:txBody>
      </p:sp>
      <p:sp>
        <p:nvSpPr>
          <p:cNvPr id="8" name="Line 8"/>
          <p:cNvSpPr>
            <a:spLocks noChangeShapeType="1"/>
          </p:cNvSpPr>
          <p:nvPr/>
        </p:nvSpPr>
        <p:spPr bwMode="black">
          <a:xfrm flipV="1">
            <a:off x="1863725" y="4217988"/>
            <a:ext cx="0" cy="941387"/>
          </a:xfrm>
          <a:prstGeom prst="line">
            <a:avLst/>
          </a:prstGeom>
          <a:noFill/>
          <a:ln w="12700">
            <a:solidFill>
              <a:schemeClr val="tx2"/>
            </a:solidFill>
            <a:round/>
            <a:headEnd/>
            <a:tailEnd/>
          </a:ln>
          <a:effectLst/>
        </p:spPr>
        <p:txBody>
          <a:bodyPr/>
          <a:lstStyle/>
          <a:p>
            <a:pPr>
              <a:defRPr/>
            </a:pPr>
            <a:endParaRPr lang="en-US" dirty="0">
              <a:latin typeface="Arial" charset="0"/>
              <a:cs typeface="Arial" charset="0"/>
            </a:endParaRPr>
          </a:p>
        </p:txBody>
      </p:sp>
      <p:sp>
        <p:nvSpPr>
          <p:cNvPr id="9" name="Line 9"/>
          <p:cNvSpPr>
            <a:spLocks noChangeShapeType="1"/>
          </p:cNvSpPr>
          <p:nvPr/>
        </p:nvSpPr>
        <p:spPr bwMode="black">
          <a:xfrm flipV="1">
            <a:off x="1862138" y="1362075"/>
            <a:ext cx="0" cy="331788"/>
          </a:xfrm>
          <a:prstGeom prst="line">
            <a:avLst/>
          </a:prstGeom>
          <a:noFill/>
          <a:ln w="12700">
            <a:solidFill>
              <a:schemeClr val="tx1"/>
            </a:solidFill>
            <a:round/>
            <a:headEnd/>
            <a:tailEnd/>
          </a:ln>
          <a:effectLst/>
        </p:spPr>
        <p:txBody>
          <a:bodyPr/>
          <a:lstStyle/>
          <a:p>
            <a:pPr>
              <a:defRPr/>
            </a:pPr>
            <a:endParaRPr lang="en-US" dirty="0">
              <a:latin typeface="Arial" charset="0"/>
              <a:cs typeface="Arial" charset="0"/>
            </a:endParaRPr>
          </a:p>
        </p:txBody>
      </p:sp>
      <p:pic>
        <p:nvPicPr>
          <p:cNvPr id="10" name="Picture 17" descr="UPES LOGO.tif"/>
          <p:cNvPicPr>
            <a:picLocks noChangeAspect="1"/>
          </p:cNvPicPr>
          <p:nvPr/>
        </p:nvPicPr>
        <p:blipFill>
          <a:blip r:embed="rId2" cstate="email"/>
          <a:srcRect/>
          <a:stretch>
            <a:fillRect/>
          </a:stretch>
        </p:blipFill>
        <p:spPr bwMode="auto">
          <a:xfrm>
            <a:off x="5029200" y="2819400"/>
            <a:ext cx="3886200" cy="1371600"/>
          </a:xfrm>
          <a:prstGeom prst="rect">
            <a:avLst/>
          </a:prstGeom>
          <a:noFill/>
          <a:ln w="9525">
            <a:noFill/>
            <a:miter lim="800000"/>
            <a:headEnd/>
            <a:tailEnd/>
          </a:ln>
        </p:spPr>
      </p:pic>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5"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fld id="{09A92F4B-2D63-4A00-BAD5-B8AAF58F08A0}" type="slidenum">
              <a:rPr lang="en-US" smtClean="0"/>
              <a:t>‹#›</a:t>
            </a:fld>
            <a:endParaRPr lang="en-US"/>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pic>
        <p:nvPicPr>
          <p:cNvPr id="1035" name="Picture 31" descr="new"/>
          <p:cNvPicPr>
            <a:picLocks noChangeAspect="1" noChangeArrowheads="1"/>
          </p:cNvPicPr>
          <p:nvPr/>
        </p:nvPicPr>
        <p:blipFill>
          <a:blip r:embed="rId13" cstate="email"/>
          <a:srcRect/>
          <a:stretch>
            <a:fillRect/>
          </a:stretch>
        </p:blipFill>
        <p:spPr bwMode="auto">
          <a:xfrm>
            <a:off x="8610600" y="0"/>
            <a:ext cx="533400" cy="373063"/>
          </a:xfrm>
          <a:prstGeom prst="rect">
            <a:avLst/>
          </a:prstGeom>
          <a:noFill/>
          <a:ln w="9525">
            <a:noFill/>
            <a:miter lim="800000"/>
            <a:headEnd/>
            <a:tailEnd/>
          </a:ln>
        </p:spPr>
      </p:pic>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2012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Jul</a:t>
            </a:r>
            <a:r>
              <a:rPr lang="en-US" altLang="en-US" sz="1000" baseline="0" dirty="0"/>
              <a:t> </a:t>
            </a:r>
            <a:r>
              <a:rPr lang="en-US" altLang="en-US" sz="1000" dirty="0"/>
              <a:t> 2012</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620000" cy="685800"/>
          </a:xfrm>
        </p:spPr>
        <p:txBody>
          <a:bodyPr/>
          <a:lstStyle/>
          <a:p>
            <a:r>
              <a:rPr lang="en-US" dirty="0"/>
              <a:t>Treasury Banking – Money Market Operations</a:t>
            </a:r>
            <a:br>
              <a:rPr lang="en-US" dirty="0"/>
            </a:br>
            <a:br>
              <a:rPr lang="en-US" dirty="0"/>
            </a:br>
            <a:r>
              <a:rPr lang="en-US" sz="2000" dirty="0"/>
              <a:t>Mentor – Mr. </a:t>
            </a:r>
            <a:r>
              <a:rPr lang="en-US" sz="2000" dirty="0" err="1"/>
              <a:t>Jatin</a:t>
            </a:r>
            <a:r>
              <a:rPr lang="en-US" sz="2000" dirty="0"/>
              <a:t> </a:t>
            </a:r>
            <a:r>
              <a:rPr lang="en-US" sz="2000" dirty="0" err="1"/>
              <a:t>Sethi</a:t>
            </a:r>
            <a:br>
              <a:rPr lang="en-US" dirty="0"/>
            </a:br>
            <a:endParaRPr lang="en-US" dirty="0"/>
          </a:p>
        </p:txBody>
      </p:sp>
      <p:sp>
        <p:nvSpPr>
          <p:cNvPr id="3" name="Subtitle 2"/>
          <p:cNvSpPr>
            <a:spLocks noGrp="1"/>
          </p:cNvSpPr>
          <p:nvPr>
            <p:ph type="subTitle" idx="1"/>
          </p:nvPr>
        </p:nvSpPr>
        <p:spPr>
          <a:xfrm>
            <a:off x="2018506" y="5257801"/>
            <a:ext cx="5441950" cy="762000"/>
          </a:xfrm>
        </p:spPr>
        <p:txBody>
          <a:bodyPr numCol="1"/>
          <a:lstStyle/>
          <a:p>
            <a:r>
              <a:rPr lang="en-US" sz="1600" dirty="0">
                <a:solidFill>
                  <a:schemeClr val="bg1"/>
                </a:solidFill>
              </a:rPr>
              <a:t>Bineek Raja, Vikash Anand, Vandana Sharma, Mohit Pandey</a:t>
            </a:r>
          </a:p>
          <a:p>
            <a:r>
              <a:rPr lang="en-US" sz="1600" dirty="0">
                <a:solidFill>
                  <a:schemeClr val="bg1"/>
                </a:solidFill>
              </a:rPr>
              <a:t>B-Tech CSE BFSI – 5</a:t>
            </a:r>
            <a:r>
              <a:rPr lang="en-US" sz="1600" baseline="30000" dirty="0">
                <a:solidFill>
                  <a:schemeClr val="bg1"/>
                </a:solidFill>
              </a:rPr>
              <a:t>th</a:t>
            </a:r>
            <a:r>
              <a:rPr lang="en-US" sz="1600" dirty="0">
                <a:solidFill>
                  <a:schemeClr val="bg1"/>
                </a:solidFill>
              </a:rPr>
              <a:t> Semester  </a:t>
            </a: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a:t>
            </a:r>
          </a:p>
        </p:txBody>
      </p:sp>
      <p:pic>
        <p:nvPicPr>
          <p:cNvPr id="5" name="Picture 4" descr="C:\Users\BINEEK RAJA\AppData\Local\Microsoft\Windows\INetCacheContent.Word\Screenshot (3).jpeg"/>
          <p:cNvPicPr/>
          <p:nvPr/>
        </p:nvPicPr>
        <p:blipFill>
          <a:blip r:embed="rId2">
            <a:extLst>
              <a:ext uri="{28A0092B-C50C-407E-A947-70E740481C1C}">
                <a14:useLocalDpi xmlns:a14="http://schemas.microsoft.com/office/drawing/2010/main" val="0"/>
              </a:ext>
            </a:extLst>
          </a:blip>
          <a:srcRect/>
          <a:stretch>
            <a:fillRect/>
          </a:stretch>
        </p:blipFill>
        <p:spPr bwMode="auto">
          <a:xfrm>
            <a:off x="1612900" y="1031874"/>
            <a:ext cx="5918200" cy="5292726"/>
          </a:xfrm>
          <a:prstGeom prst="rect">
            <a:avLst/>
          </a:prstGeom>
          <a:noFill/>
          <a:ln>
            <a:noFill/>
          </a:ln>
        </p:spPr>
      </p:pic>
    </p:spTree>
    <p:extLst>
      <p:ext uri="{BB962C8B-B14F-4D97-AF65-F5344CB8AC3E}">
        <p14:creationId xmlns:p14="http://schemas.microsoft.com/office/powerpoint/2010/main" val="4814998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a:t>
            </a:r>
          </a:p>
        </p:txBody>
      </p:sp>
      <p:graphicFrame>
        <p:nvGraphicFramePr>
          <p:cNvPr id="4" name="Table 3"/>
          <p:cNvGraphicFramePr>
            <a:graphicFrameLocks noGrp="1"/>
          </p:cNvGraphicFramePr>
          <p:nvPr>
            <p:extLst>
              <p:ext uri="{D42A27DB-BD31-4B8C-83A1-F6EECF244321}">
                <p14:modId xmlns:p14="http://schemas.microsoft.com/office/powerpoint/2010/main" val="44056122"/>
              </p:ext>
            </p:extLst>
          </p:nvPr>
        </p:nvGraphicFramePr>
        <p:xfrm>
          <a:off x="914399" y="1219200"/>
          <a:ext cx="6918037" cy="1762125"/>
        </p:xfrm>
        <a:graphic>
          <a:graphicData uri="http://schemas.openxmlformats.org/drawingml/2006/table">
            <a:tbl>
              <a:tblPr firstRow="1" firstCol="1" bandRow="1">
                <a:tableStyleId>{5C22544A-7EE6-4342-B048-85BDC9FD1C3A}</a:tableStyleId>
              </a:tblPr>
              <a:tblGrid>
                <a:gridCol w="885851">
                  <a:extLst>
                    <a:ext uri="{9D8B030D-6E8A-4147-A177-3AD203B41FA5}">
                      <a16:colId xmlns:a16="http://schemas.microsoft.com/office/drawing/2014/main" val="3452971202"/>
                    </a:ext>
                  </a:extLst>
                </a:gridCol>
                <a:gridCol w="1099472">
                  <a:extLst>
                    <a:ext uri="{9D8B030D-6E8A-4147-A177-3AD203B41FA5}">
                      <a16:colId xmlns:a16="http://schemas.microsoft.com/office/drawing/2014/main" val="967765513"/>
                    </a:ext>
                  </a:extLst>
                </a:gridCol>
                <a:gridCol w="1682919">
                  <a:extLst>
                    <a:ext uri="{9D8B030D-6E8A-4147-A177-3AD203B41FA5}">
                      <a16:colId xmlns:a16="http://schemas.microsoft.com/office/drawing/2014/main" val="2815529227"/>
                    </a:ext>
                  </a:extLst>
                </a:gridCol>
                <a:gridCol w="1798959">
                  <a:extLst>
                    <a:ext uri="{9D8B030D-6E8A-4147-A177-3AD203B41FA5}">
                      <a16:colId xmlns:a16="http://schemas.microsoft.com/office/drawing/2014/main" val="2431879898"/>
                    </a:ext>
                  </a:extLst>
                </a:gridCol>
                <a:gridCol w="664480">
                  <a:extLst>
                    <a:ext uri="{9D8B030D-6E8A-4147-A177-3AD203B41FA5}">
                      <a16:colId xmlns:a16="http://schemas.microsoft.com/office/drawing/2014/main" val="2757632255"/>
                    </a:ext>
                  </a:extLst>
                </a:gridCol>
                <a:gridCol w="786356">
                  <a:extLst>
                    <a:ext uri="{9D8B030D-6E8A-4147-A177-3AD203B41FA5}">
                      <a16:colId xmlns:a16="http://schemas.microsoft.com/office/drawing/2014/main" val="1402613997"/>
                    </a:ext>
                  </a:extLst>
                </a:gridCol>
              </a:tblGrid>
              <a:tr h="628650">
                <a:tc>
                  <a:txBody>
                    <a:bodyPr/>
                    <a:lstStyle/>
                    <a:p>
                      <a:pPr>
                        <a:spcAft>
                          <a:spcPts val="0"/>
                        </a:spcAft>
                      </a:pPr>
                      <a:r>
                        <a:rPr lang="en-US" sz="1300">
                          <a:solidFill>
                            <a:schemeClr val="bg1"/>
                          </a:solidFill>
                          <a:effectLst/>
                        </a:rPr>
                        <a:t>Test Case ID</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Scenario</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Data</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Expected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Actual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Pass/Fail</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71239313"/>
                  </a:ext>
                </a:extLst>
              </a:tr>
              <a:tr h="619125">
                <a:tc>
                  <a:txBody>
                    <a:bodyPr/>
                    <a:lstStyle/>
                    <a:p>
                      <a:pPr>
                        <a:spcAft>
                          <a:spcPts val="0"/>
                        </a:spcAft>
                      </a:pPr>
                      <a:r>
                        <a:rPr lang="en-US" sz="1200">
                          <a:solidFill>
                            <a:schemeClr val="bg1"/>
                          </a:solidFill>
                          <a:effectLst/>
                        </a:rPr>
                        <a:t>TSI-01</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Simple Intrest</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C=5000000 ,r=0.03 ,D=31 ,B=365</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Interest=12739.73</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solidFill>
                            <a:schemeClr val="bg1"/>
                          </a:solidFill>
                          <a:effectLst/>
                        </a:rPr>
                        <a:t> </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8232273"/>
                  </a:ext>
                </a:extLst>
              </a:tr>
              <a:tr h="514350">
                <a:tc>
                  <a:txBody>
                    <a:bodyPr/>
                    <a:lstStyle/>
                    <a:p>
                      <a:pPr>
                        <a:spcAft>
                          <a:spcPts val="0"/>
                        </a:spcAft>
                      </a:pPr>
                      <a:r>
                        <a:rPr lang="en-US" sz="1200">
                          <a:solidFill>
                            <a:schemeClr val="bg1"/>
                          </a:solidFill>
                          <a:effectLst/>
                        </a:rPr>
                        <a:t>TSI-02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Simple Intrest</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C=6700000 ,r=0.045 ,D=47,B=365</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Interest=38823.29</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solidFill>
                            <a:schemeClr val="bg1"/>
                          </a:solidFill>
                          <a:effectLst/>
                        </a:rPr>
                        <a:t> </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1198736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4797781"/>
              </p:ext>
            </p:extLst>
          </p:nvPr>
        </p:nvGraphicFramePr>
        <p:xfrm>
          <a:off x="914399" y="3429000"/>
          <a:ext cx="6918037" cy="1762125"/>
        </p:xfrm>
        <a:graphic>
          <a:graphicData uri="http://schemas.openxmlformats.org/drawingml/2006/table">
            <a:tbl>
              <a:tblPr firstRow="1" firstCol="1" bandRow="1">
                <a:tableStyleId>{5C22544A-7EE6-4342-B048-85BDC9FD1C3A}</a:tableStyleId>
              </a:tblPr>
              <a:tblGrid>
                <a:gridCol w="952922">
                  <a:extLst>
                    <a:ext uri="{9D8B030D-6E8A-4147-A177-3AD203B41FA5}">
                      <a16:colId xmlns:a16="http://schemas.microsoft.com/office/drawing/2014/main" val="418661805"/>
                    </a:ext>
                  </a:extLst>
                </a:gridCol>
                <a:gridCol w="1087247">
                  <a:extLst>
                    <a:ext uri="{9D8B030D-6E8A-4147-A177-3AD203B41FA5}">
                      <a16:colId xmlns:a16="http://schemas.microsoft.com/office/drawing/2014/main" val="1178108349"/>
                    </a:ext>
                  </a:extLst>
                </a:gridCol>
                <a:gridCol w="1664206">
                  <a:extLst>
                    <a:ext uri="{9D8B030D-6E8A-4147-A177-3AD203B41FA5}">
                      <a16:colId xmlns:a16="http://schemas.microsoft.com/office/drawing/2014/main" val="2564400759"/>
                    </a:ext>
                  </a:extLst>
                </a:gridCol>
                <a:gridCol w="1778957">
                  <a:extLst>
                    <a:ext uri="{9D8B030D-6E8A-4147-A177-3AD203B41FA5}">
                      <a16:colId xmlns:a16="http://schemas.microsoft.com/office/drawing/2014/main" val="2798021624"/>
                    </a:ext>
                  </a:extLst>
                </a:gridCol>
                <a:gridCol w="657092">
                  <a:extLst>
                    <a:ext uri="{9D8B030D-6E8A-4147-A177-3AD203B41FA5}">
                      <a16:colId xmlns:a16="http://schemas.microsoft.com/office/drawing/2014/main" val="3622693456"/>
                    </a:ext>
                  </a:extLst>
                </a:gridCol>
                <a:gridCol w="777613">
                  <a:extLst>
                    <a:ext uri="{9D8B030D-6E8A-4147-A177-3AD203B41FA5}">
                      <a16:colId xmlns:a16="http://schemas.microsoft.com/office/drawing/2014/main" val="3275820784"/>
                    </a:ext>
                  </a:extLst>
                </a:gridCol>
              </a:tblGrid>
              <a:tr h="628650">
                <a:tc>
                  <a:txBody>
                    <a:bodyPr/>
                    <a:lstStyle/>
                    <a:p>
                      <a:pPr>
                        <a:spcAft>
                          <a:spcPts val="0"/>
                        </a:spcAft>
                      </a:pPr>
                      <a:r>
                        <a:rPr lang="en-US" sz="1300">
                          <a:solidFill>
                            <a:schemeClr val="bg1"/>
                          </a:solidFill>
                          <a:effectLst/>
                        </a:rPr>
                        <a:t>Test Case ID</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Scenario</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Data</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Expected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Actual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Pass/Fail</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6472801"/>
                  </a:ext>
                </a:extLst>
              </a:tr>
              <a:tr h="561975">
                <a:tc>
                  <a:txBody>
                    <a:bodyPr/>
                    <a:lstStyle/>
                    <a:p>
                      <a:pPr>
                        <a:spcAft>
                          <a:spcPts val="0"/>
                        </a:spcAft>
                      </a:pPr>
                      <a:r>
                        <a:rPr lang="en-US" sz="1200">
                          <a:solidFill>
                            <a:schemeClr val="bg1"/>
                          </a:solidFill>
                          <a:effectLst/>
                        </a:rPr>
                        <a:t>TFV_1-01</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Future Value (&lt; 1Year)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PV=1000000 ,r=0.06,D=92,B=365</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Future Value= 1015123.29</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39301649"/>
                  </a:ext>
                </a:extLst>
              </a:tr>
              <a:tr h="571500">
                <a:tc>
                  <a:txBody>
                    <a:bodyPr/>
                    <a:lstStyle/>
                    <a:p>
                      <a:pPr>
                        <a:spcAft>
                          <a:spcPts val="0"/>
                        </a:spcAft>
                      </a:pPr>
                      <a:r>
                        <a:rPr lang="en-US" sz="1200">
                          <a:solidFill>
                            <a:schemeClr val="bg1"/>
                          </a:solidFill>
                          <a:effectLst/>
                        </a:rPr>
                        <a:t>TFV_1-02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Future Value (&lt; 1Year)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PV=1250000 ,r=0.052 ,D=85 ,B=365</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Future Value= 1265136.99</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solidFill>
                            <a:schemeClr val="bg1"/>
                          </a:solidFill>
                          <a:effectLst/>
                        </a:rPr>
                        <a:t> </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34615605"/>
                  </a:ext>
                </a:extLst>
              </a:tr>
            </a:tbl>
          </a:graphicData>
        </a:graphic>
      </p:graphicFrame>
    </p:spTree>
    <p:extLst>
      <p:ext uri="{BB962C8B-B14F-4D97-AF65-F5344CB8AC3E}">
        <p14:creationId xmlns:p14="http://schemas.microsoft.com/office/powerpoint/2010/main" val="18827971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a:t>
            </a:r>
          </a:p>
        </p:txBody>
      </p:sp>
      <p:graphicFrame>
        <p:nvGraphicFramePr>
          <p:cNvPr id="3" name="Table 2"/>
          <p:cNvGraphicFramePr>
            <a:graphicFrameLocks noGrp="1"/>
          </p:cNvGraphicFramePr>
          <p:nvPr>
            <p:extLst>
              <p:ext uri="{D42A27DB-BD31-4B8C-83A1-F6EECF244321}">
                <p14:modId xmlns:p14="http://schemas.microsoft.com/office/powerpoint/2010/main" val="2723393212"/>
              </p:ext>
            </p:extLst>
          </p:nvPr>
        </p:nvGraphicFramePr>
        <p:xfrm>
          <a:off x="990600" y="1371600"/>
          <a:ext cx="7086600" cy="1828799"/>
        </p:xfrm>
        <a:graphic>
          <a:graphicData uri="http://schemas.openxmlformats.org/drawingml/2006/table">
            <a:tbl>
              <a:tblPr firstRow="1" firstCol="1" bandRow="1">
                <a:tableStyleId>{5C22544A-7EE6-4342-B048-85BDC9FD1C3A}</a:tableStyleId>
              </a:tblPr>
              <a:tblGrid>
                <a:gridCol w="760735">
                  <a:extLst>
                    <a:ext uri="{9D8B030D-6E8A-4147-A177-3AD203B41FA5}">
                      <a16:colId xmlns:a16="http://schemas.microsoft.com/office/drawing/2014/main" val="4252202577"/>
                    </a:ext>
                  </a:extLst>
                </a:gridCol>
                <a:gridCol w="1153000">
                  <a:extLst>
                    <a:ext uri="{9D8B030D-6E8A-4147-A177-3AD203B41FA5}">
                      <a16:colId xmlns:a16="http://schemas.microsoft.com/office/drawing/2014/main" val="3503734335"/>
                    </a:ext>
                  </a:extLst>
                </a:gridCol>
                <a:gridCol w="1764852">
                  <a:extLst>
                    <a:ext uri="{9D8B030D-6E8A-4147-A177-3AD203B41FA5}">
                      <a16:colId xmlns:a16="http://schemas.microsoft.com/office/drawing/2014/main" val="1922977257"/>
                    </a:ext>
                  </a:extLst>
                </a:gridCol>
                <a:gridCol w="1886542">
                  <a:extLst>
                    <a:ext uri="{9D8B030D-6E8A-4147-A177-3AD203B41FA5}">
                      <a16:colId xmlns:a16="http://schemas.microsoft.com/office/drawing/2014/main" val="1966956583"/>
                    </a:ext>
                  </a:extLst>
                </a:gridCol>
                <a:gridCol w="696831">
                  <a:extLst>
                    <a:ext uri="{9D8B030D-6E8A-4147-A177-3AD203B41FA5}">
                      <a16:colId xmlns:a16="http://schemas.microsoft.com/office/drawing/2014/main" val="139686239"/>
                    </a:ext>
                  </a:extLst>
                </a:gridCol>
                <a:gridCol w="824640">
                  <a:extLst>
                    <a:ext uri="{9D8B030D-6E8A-4147-A177-3AD203B41FA5}">
                      <a16:colId xmlns:a16="http://schemas.microsoft.com/office/drawing/2014/main" val="1021410136"/>
                    </a:ext>
                  </a:extLst>
                </a:gridCol>
              </a:tblGrid>
              <a:tr h="824459">
                <a:tc>
                  <a:txBody>
                    <a:bodyPr/>
                    <a:lstStyle/>
                    <a:p>
                      <a:pPr>
                        <a:spcAft>
                          <a:spcPts val="0"/>
                        </a:spcAft>
                      </a:pPr>
                      <a:r>
                        <a:rPr lang="en-US" sz="1300">
                          <a:solidFill>
                            <a:schemeClr val="bg1"/>
                          </a:solidFill>
                          <a:effectLst/>
                        </a:rPr>
                        <a:t>Test Case ID</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Scenario</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Data</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Expected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Actual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Pass/Fail</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176978869"/>
                  </a:ext>
                </a:extLst>
              </a:tr>
              <a:tr h="524655">
                <a:tc>
                  <a:txBody>
                    <a:bodyPr/>
                    <a:lstStyle/>
                    <a:p>
                      <a:pPr>
                        <a:spcAft>
                          <a:spcPts val="0"/>
                        </a:spcAft>
                      </a:pPr>
                      <a:r>
                        <a:rPr lang="en-US" sz="1200">
                          <a:solidFill>
                            <a:schemeClr val="bg1"/>
                          </a:solidFill>
                          <a:effectLst/>
                        </a:rPr>
                        <a:t>TFV_2-01</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Future Value (&gt; 1Year)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PV=1080000 ,r=0.042,N=7</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Future Value= 1440448.87</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23467939"/>
                  </a:ext>
                </a:extLst>
              </a:tr>
              <a:tr h="479685">
                <a:tc>
                  <a:txBody>
                    <a:bodyPr/>
                    <a:lstStyle/>
                    <a:p>
                      <a:pPr>
                        <a:spcAft>
                          <a:spcPts val="0"/>
                        </a:spcAft>
                      </a:pPr>
                      <a:r>
                        <a:rPr lang="en-US" sz="1200">
                          <a:solidFill>
                            <a:schemeClr val="bg1"/>
                          </a:solidFill>
                          <a:effectLst/>
                        </a:rPr>
                        <a:t>TFV_2-02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Future Value (&gt; 1Year)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PV=1160000 ,r=0.03,N=4</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Future Value= 1305590.22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solidFill>
                            <a:schemeClr val="bg1"/>
                          </a:solidFill>
                          <a:effectLst/>
                        </a:rPr>
                        <a:t> </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308404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42514817"/>
              </p:ext>
            </p:extLst>
          </p:nvPr>
        </p:nvGraphicFramePr>
        <p:xfrm>
          <a:off x="1004454" y="3505200"/>
          <a:ext cx="7072745" cy="1828800"/>
        </p:xfrm>
        <a:graphic>
          <a:graphicData uri="http://schemas.openxmlformats.org/drawingml/2006/table">
            <a:tbl>
              <a:tblPr firstRow="1" firstCol="1" bandRow="1">
                <a:tableStyleId>{5C22544A-7EE6-4342-B048-85BDC9FD1C3A}</a:tableStyleId>
              </a:tblPr>
              <a:tblGrid>
                <a:gridCol w="759248">
                  <a:extLst>
                    <a:ext uri="{9D8B030D-6E8A-4147-A177-3AD203B41FA5}">
                      <a16:colId xmlns:a16="http://schemas.microsoft.com/office/drawing/2014/main" val="1123563674"/>
                    </a:ext>
                  </a:extLst>
                </a:gridCol>
                <a:gridCol w="1150746">
                  <a:extLst>
                    <a:ext uri="{9D8B030D-6E8A-4147-A177-3AD203B41FA5}">
                      <a16:colId xmlns:a16="http://schemas.microsoft.com/office/drawing/2014/main" val="3881298568"/>
                    </a:ext>
                  </a:extLst>
                </a:gridCol>
                <a:gridCol w="1761401">
                  <a:extLst>
                    <a:ext uri="{9D8B030D-6E8A-4147-A177-3AD203B41FA5}">
                      <a16:colId xmlns:a16="http://schemas.microsoft.com/office/drawing/2014/main" val="3872275308"/>
                    </a:ext>
                  </a:extLst>
                </a:gridCol>
                <a:gridCol w="1882854">
                  <a:extLst>
                    <a:ext uri="{9D8B030D-6E8A-4147-A177-3AD203B41FA5}">
                      <a16:colId xmlns:a16="http://schemas.microsoft.com/office/drawing/2014/main" val="1233903344"/>
                    </a:ext>
                  </a:extLst>
                </a:gridCol>
                <a:gridCol w="695468">
                  <a:extLst>
                    <a:ext uri="{9D8B030D-6E8A-4147-A177-3AD203B41FA5}">
                      <a16:colId xmlns:a16="http://schemas.microsoft.com/office/drawing/2014/main" val="3653680832"/>
                    </a:ext>
                  </a:extLst>
                </a:gridCol>
                <a:gridCol w="823028">
                  <a:extLst>
                    <a:ext uri="{9D8B030D-6E8A-4147-A177-3AD203B41FA5}">
                      <a16:colId xmlns:a16="http://schemas.microsoft.com/office/drawing/2014/main" val="3054554572"/>
                    </a:ext>
                  </a:extLst>
                </a:gridCol>
              </a:tblGrid>
              <a:tr h="628650">
                <a:tc>
                  <a:txBody>
                    <a:bodyPr/>
                    <a:lstStyle/>
                    <a:p>
                      <a:pPr>
                        <a:spcAft>
                          <a:spcPts val="0"/>
                        </a:spcAft>
                      </a:pPr>
                      <a:r>
                        <a:rPr lang="en-US" sz="1300">
                          <a:solidFill>
                            <a:schemeClr val="bg1"/>
                          </a:solidFill>
                          <a:effectLst/>
                        </a:rPr>
                        <a:t>Test Case ID</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Scenario</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Data</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Expected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Actual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Pass/Fail</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99701087"/>
                  </a:ext>
                </a:extLst>
              </a:tr>
              <a:tr h="600075">
                <a:tc>
                  <a:txBody>
                    <a:bodyPr/>
                    <a:lstStyle/>
                    <a:p>
                      <a:pPr>
                        <a:spcAft>
                          <a:spcPts val="0"/>
                        </a:spcAft>
                      </a:pPr>
                      <a:r>
                        <a:rPr lang="en-US" sz="1200">
                          <a:solidFill>
                            <a:schemeClr val="bg1"/>
                          </a:solidFill>
                          <a:effectLst/>
                        </a:rPr>
                        <a:t>TPV_1-01</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Present Value (&lt; 1Year)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FV=1000000 ,r=0.055,D=61,B=365</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Present Value= 990891.94</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2653815"/>
                  </a:ext>
                </a:extLst>
              </a:tr>
              <a:tr h="600075">
                <a:tc>
                  <a:txBody>
                    <a:bodyPr/>
                    <a:lstStyle/>
                    <a:p>
                      <a:pPr>
                        <a:spcAft>
                          <a:spcPts val="0"/>
                        </a:spcAft>
                      </a:pPr>
                      <a:r>
                        <a:rPr lang="en-US" sz="1200">
                          <a:solidFill>
                            <a:schemeClr val="bg1"/>
                          </a:solidFill>
                          <a:effectLst/>
                        </a:rPr>
                        <a:t>TPV_1-02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Present Value (&lt; 1Year)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FV=1250000 ,r=0.052 ,D=85 ,B=365</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Present Value= 1235044.12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solidFill>
                            <a:schemeClr val="bg1"/>
                          </a:solidFill>
                          <a:effectLst/>
                        </a:rPr>
                        <a:t> </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6440202"/>
                  </a:ext>
                </a:extLst>
              </a:tr>
            </a:tbl>
          </a:graphicData>
        </a:graphic>
      </p:graphicFrame>
    </p:spTree>
    <p:extLst>
      <p:ext uri="{BB962C8B-B14F-4D97-AF65-F5344CB8AC3E}">
        <p14:creationId xmlns:p14="http://schemas.microsoft.com/office/powerpoint/2010/main" val="27455996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a:t>
            </a:r>
          </a:p>
        </p:txBody>
      </p:sp>
      <p:graphicFrame>
        <p:nvGraphicFramePr>
          <p:cNvPr id="4" name="Table 3"/>
          <p:cNvGraphicFramePr>
            <a:graphicFrameLocks noGrp="1"/>
          </p:cNvGraphicFramePr>
          <p:nvPr>
            <p:extLst>
              <p:ext uri="{D42A27DB-BD31-4B8C-83A1-F6EECF244321}">
                <p14:modId xmlns:p14="http://schemas.microsoft.com/office/powerpoint/2010/main" val="2915362201"/>
              </p:ext>
            </p:extLst>
          </p:nvPr>
        </p:nvGraphicFramePr>
        <p:xfrm>
          <a:off x="838200" y="1219200"/>
          <a:ext cx="7391399" cy="1905000"/>
        </p:xfrm>
        <a:graphic>
          <a:graphicData uri="http://schemas.openxmlformats.org/drawingml/2006/table">
            <a:tbl>
              <a:tblPr firstRow="1" firstCol="1" bandRow="1">
                <a:tableStyleId>{5C22544A-7EE6-4342-B048-85BDC9FD1C3A}</a:tableStyleId>
              </a:tblPr>
              <a:tblGrid>
                <a:gridCol w="793455">
                  <a:extLst>
                    <a:ext uri="{9D8B030D-6E8A-4147-A177-3AD203B41FA5}">
                      <a16:colId xmlns:a16="http://schemas.microsoft.com/office/drawing/2014/main" val="2361211289"/>
                    </a:ext>
                  </a:extLst>
                </a:gridCol>
                <a:gridCol w="1202591">
                  <a:extLst>
                    <a:ext uri="{9D8B030D-6E8A-4147-A177-3AD203B41FA5}">
                      <a16:colId xmlns:a16="http://schemas.microsoft.com/office/drawing/2014/main" val="1881825159"/>
                    </a:ext>
                  </a:extLst>
                </a:gridCol>
                <a:gridCol w="1840759">
                  <a:extLst>
                    <a:ext uri="{9D8B030D-6E8A-4147-A177-3AD203B41FA5}">
                      <a16:colId xmlns:a16="http://schemas.microsoft.com/office/drawing/2014/main" val="1027211206"/>
                    </a:ext>
                  </a:extLst>
                </a:gridCol>
                <a:gridCol w="1967684">
                  <a:extLst>
                    <a:ext uri="{9D8B030D-6E8A-4147-A177-3AD203B41FA5}">
                      <a16:colId xmlns:a16="http://schemas.microsoft.com/office/drawing/2014/main" val="902173779"/>
                    </a:ext>
                  </a:extLst>
                </a:gridCol>
                <a:gridCol w="726802">
                  <a:extLst>
                    <a:ext uri="{9D8B030D-6E8A-4147-A177-3AD203B41FA5}">
                      <a16:colId xmlns:a16="http://schemas.microsoft.com/office/drawing/2014/main" val="401413401"/>
                    </a:ext>
                  </a:extLst>
                </a:gridCol>
                <a:gridCol w="860108">
                  <a:extLst>
                    <a:ext uri="{9D8B030D-6E8A-4147-A177-3AD203B41FA5}">
                      <a16:colId xmlns:a16="http://schemas.microsoft.com/office/drawing/2014/main" val="500337190"/>
                    </a:ext>
                  </a:extLst>
                </a:gridCol>
              </a:tblGrid>
              <a:tr h="838200">
                <a:tc>
                  <a:txBody>
                    <a:bodyPr/>
                    <a:lstStyle/>
                    <a:p>
                      <a:pPr>
                        <a:spcAft>
                          <a:spcPts val="0"/>
                        </a:spcAft>
                      </a:pPr>
                      <a:r>
                        <a:rPr lang="en-US" sz="1300">
                          <a:solidFill>
                            <a:schemeClr val="bg1"/>
                          </a:solidFill>
                          <a:effectLst/>
                        </a:rPr>
                        <a:t>Test Case ID</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Scenario</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Data</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Expected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Actual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Pass/Fail</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186902"/>
                  </a:ext>
                </a:extLst>
              </a:tr>
              <a:tr h="533400">
                <a:tc>
                  <a:txBody>
                    <a:bodyPr/>
                    <a:lstStyle/>
                    <a:p>
                      <a:pPr>
                        <a:spcAft>
                          <a:spcPts val="0"/>
                        </a:spcAft>
                      </a:pPr>
                      <a:r>
                        <a:rPr lang="en-US" sz="1200">
                          <a:solidFill>
                            <a:schemeClr val="bg1"/>
                          </a:solidFill>
                          <a:effectLst/>
                        </a:rPr>
                        <a:t>TPV_2-01</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Present Value (&gt; 1Year)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FV=1000000 ,r=0.055, N=2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Present Value= 935721.33</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7800653"/>
                  </a:ext>
                </a:extLst>
              </a:tr>
              <a:tr h="533400">
                <a:tc>
                  <a:txBody>
                    <a:bodyPr/>
                    <a:lstStyle/>
                    <a:p>
                      <a:pPr>
                        <a:spcAft>
                          <a:spcPts val="0"/>
                        </a:spcAft>
                      </a:pPr>
                      <a:r>
                        <a:rPr lang="en-US" sz="1200">
                          <a:solidFill>
                            <a:schemeClr val="bg1"/>
                          </a:solidFill>
                          <a:effectLst/>
                        </a:rPr>
                        <a:t>TPV_2-02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Present Value (&gt; 1Year)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FV=1250000 ,r=0.052 ,N=1</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Present Value= 1184834.12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solidFill>
                            <a:schemeClr val="bg1"/>
                          </a:solidFill>
                          <a:effectLst/>
                        </a:rPr>
                        <a:t> </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266043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28583830"/>
              </p:ext>
            </p:extLst>
          </p:nvPr>
        </p:nvGraphicFramePr>
        <p:xfrm>
          <a:off x="838200" y="3311525"/>
          <a:ext cx="7391399" cy="2098676"/>
        </p:xfrm>
        <a:graphic>
          <a:graphicData uri="http://schemas.openxmlformats.org/drawingml/2006/table">
            <a:tbl>
              <a:tblPr firstRow="1" firstCol="1" bandRow="1">
                <a:tableStyleId>{5C22544A-7EE6-4342-B048-85BDC9FD1C3A}</a:tableStyleId>
              </a:tblPr>
              <a:tblGrid>
                <a:gridCol w="793455">
                  <a:extLst>
                    <a:ext uri="{9D8B030D-6E8A-4147-A177-3AD203B41FA5}">
                      <a16:colId xmlns:a16="http://schemas.microsoft.com/office/drawing/2014/main" val="2633176006"/>
                    </a:ext>
                  </a:extLst>
                </a:gridCol>
                <a:gridCol w="1202591">
                  <a:extLst>
                    <a:ext uri="{9D8B030D-6E8A-4147-A177-3AD203B41FA5}">
                      <a16:colId xmlns:a16="http://schemas.microsoft.com/office/drawing/2014/main" val="1174547177"/>
                    </a:ext>
                  </a:extLst>
                </a:gridCol>
                <a:gridCol w="1840759">
                  <a:extLst>
                    <a:ext uri="{9D8B030D-6E8A-4147-A177-3AD203B41FA5}">
                      <a16:colId xmlns:a16="http://schemas.microsoft.com/office/drawing/2014/main" val="1738887748"/>
                    </a:ext>
                  </a:extLst>
                </a:gridCol>
                <a:gridCol w="1967684">
                  <a:extLst>
                    <a:ext uri="{9D8B030D-6E8A-4147-A177-3AD203B41FA5}">
                      <a16:colId xmlns:a16="http://schemas.microsoft.com/office/drawing/2014/main" val="656249814"/>
                    </a:ext>
                  </a:extLst>
                </a:gridCol>
                <a:gridCol w="726801">
                  <a:extLst>
                    <a:ext uri="{9D8B030D-6E8A-4147-A177-3AD203B41FA5}">
                      <a16:colId xmlns:a16="http://schemas.microsoft.com/office/drawing/2014/main" val="3609468363"/>
                    </a:ext>
                  </a:extLst>
                </a:gridCol>
                <a:gridCol w="860109">
                  <a:extLst>
                    <a:ext uri="{9D8B030D-6E8A-4147-A177-3AD203B41FA5}">
                      <a16:colId xmlns:a16="http://schemas.microsoft.com/office/drawing/2014/main" val="546856272"/>
                    </a:ext>
                  </a:extLst>
                </a:gridCol>
              </a:tblGrid>
              <a:tr h="591934">
                <a:tc>
                  <a:txBody>
                    <a:bodyPr/>
                    <a:lstStyle/>
                    <a:p>
                      <a:pPr>
                        <a:spcAft>
                          <a:spcPts val="0"/>
                        </a:spcAft>
                      </a:pPr>
                      <a:r>
                        <a:rPr lang="en-US" sz="1300">
                          <a:solidFill>
                            <a:schemeClr val="bg1"/>
                          </a:solidFill>
                          <a:effectLst/>
                        </a:rPr>
                        <a:t>Test Case ID</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Scenario</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Test Data</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Expected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Actual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spcAft>
                          <a:spcPts val="0"/>
                        </a:spcAft>
                      </a:pPr>
                      <a:r>
                        <a:rPr lang="en-US" sz="1300">
                          <a:solidFill>
                            <a:schemeClr val="bg1"/>
                          </a:solidFill>
                          <a:effectLst/>
                        </a:rPr>
                        <a:t>Pass/Fail</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76995907"/>
                  </a:ext>
                </a:extLst>
              </a:tr>
              <a:tr h="753371">
                <a:tc>
                  <a:txBody>
                    <a:bodyPr/>
                    <a:lstStyle/>
                    <a:p>
                      <a:pPr>
                        <a:spcAft>
                          <a:spcPts val="0"/>
                        </a:spcAft>
                      </a:pPr>
                      <a:r>
                        <a:rPr lang="en-US" sz="1200">
                          <a:solidFill>
                            <a:schemeClr val="bg1"/>
                          </a:solidFill>
                          <a:effectLst/>
                        </a:rPr>
                        <a:t>TFR_1-01</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Forward Rates Calculation (&lt; 1 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r1= 7.75% (91 days), rs=7.5(183 days), Dl=183,DS=91,Dl-S=92,B=365</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FR=6.7374%</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95782193"/>
                  </a:ext>
                </a:extLst>
              </a:tr>
              <a:tr h="753371">
                <a:tc>
                  <a:txBody>
                    <a:bodyPr/>
                    <a:lstStyle/>
                    <a:p>
                      <a:pPr>
                        <a:spcAft>
                          <a:spcPts val="0"/>
                        </a:spcAft>
                      </a:pPr>
                      <a:r>
                        <a:rPr lang="en-US" sz="1200">
                          <a:solidFill>
                            <a:schemeClr val="bg1"/>
                          </a:solidFill>
                          <a:effectLst/>
                        </a:rPr>
                        <a:t>TFR_1-02</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Forward Rates Calculation (&lt; 1 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r1= 7.93% (95 days), rs=7.7(190 days), D1=190,DS=95,D1-S=95, B=365</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FR=6.7976 %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1200" dirty="0">
                          <a:solidFill>
                            <a:schemeClr val="bg1"/>
                          </a:solidFill>
                          <a:effectLst/>
                        </a:rPr>
                        <a:t> </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56823177"/>
                  </a:ext>
                </a:extLst>
              </a:tr>
            </a:tbl>
          </a:graphicData>
        </a:graphic>
      </p:graphicFrame>
    </p:spTree>
    <p:extLst>
      <p:ext uri="{BB962C8B-B14F-4D97-AF65-F5344CB8AC3E}">
        <p14:creationId xmlns:p14="http://schemas.microsoft.com/office/powerpoint/2010/main" val="37402864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 Case</a:t>
            </a:r>
          </a:p>
        </p:txBody>
      </p:sp>
      <p:graphicFrame>
        <p:nvGraphicFramePr>
          <p:cNvPr id="11" name="Table 10"/>
          <p:cNvGraphicFramePr>
            <a:graphicFrameLocks noGrp="1"/>
          </p:cNvGraphicFramePr>
          <p:nvPr>
            <p:extLst>
              <p:ext uri="{D42A27DB-BD31-4B8C-83A1-F6EECF244321}">
                <p14:modId xmlns:p14="http://schemas.microsoft.com/office/powerpoint/2010/main" val="2110079527"/>
              </p:ext>
            </p:extLst>
          </p:nvPr>
        </p:nvGraphicFramePr>
        <p:xfrm>
          <a:off x="1219200" y="1066801"/>
          <a:ext cx="6869605" cy="2514598"/>
        </p:xfrm>
        <a:graphic>
          <a:graphicData uri="http://schemas.openxmlformats.org/drawingml/2006/table">
            <a:tbl>
              <a:tblPr firstRow="1" firstCol="1" bandRow="1">
                <a:tableStyleId>{5C22544A-7EE6-4342-B048-85BDC9FD1C3A}</a:tableStyleId>
              </a:tblPr>
              <a:tblGrid>
                <a:gridCol w="1065152">
                  <a:extLst>
                    <a:ext uri="{9D8B030D-6E8A-4147-A177-3AD203B41FA5}">
                      <a16:colId xmlns:a16="http://schemas.microsoft.com/office/drawing/2014/main" val="232427867"/>
                    </a:ext>
                  </a:extLst>
                </a:gridCol>
                <a:gridCol w="989565">
                  <a:extLst>
                    <a:ext uri="{9D8B030D-6E8A-4147-A177-3AD203B41FA5}">
                      <a16:colId xmlns:a16="http://schemas.microsoft.com/office/drawing/2014/main" val="3355726740"/>
                    </a:ext>
                  </a:extLst>
                </a:gridCol>
                <a:gridCol w="1612624">
                  <a:extLst>
                    <a:ext uri="{9D8B030D-6E8A-4147-A177-3AD203B41FA5}">
                      <a16:colId xmlns:a16="http://schemas.microsoft.com/office/drawing/2014/main" val="4065499328"/>
                    </a:ext>
                  </a:extLst>
                </a:gridCol>
                <a:gridCol w="1584670">
                  <a:extLst>
                    <a:ext uri="{9D8B030D-6E8A-4147-A177-3AD203B41FA5}">
                      <a16:colId xmlns:a16="http://schemas.microsoft.com/office/drawing/2014/main" val="5434224"/>
                    </a:ext>
                  </a:extLst>
                </a:gridCol>
                <a:gridCol w="733011">
                  <a:extLst>
                    <a:ext uri="{9D8B030D-6E8A-4147-A177-3AD203B41FA5}">
                      <a16:colId xmlns:a16="http://schemas.microsoft.com/office/drawing/2014/main" val="462686329"/>
                    </a:ext>
                  </a:extLst>
                </a:gridCol>
                <a:gridCol w="884583">
                  <a:extLst>
                    <a:ext uri="{9D8B030D-6E8A-4147-A177-3AD203B41FA5}">
                      <a16:colId xmlns:a16="http://schemas.microsoft.com/office/drawing/2014/main" val="1270104438"/>
                    </a:ext>
                  </a:extLst>
                </a:gridCol>
              </a:tblGrid>
              <a:tr h="1015210">
                <a:tc>
                  <a:txBody>
                    <a:bodyPr/>
                    <a:lstStyle/>
                    <a:p>
                      <a:pPr>
                        <a:spcAft>
                          <a:spcPts val="0"/>
                        </a:spcAft>
                      </a:pPr>
                      <a:r>
                        <a:rPr lang="en-US" sz="1300" dirty="0">
                          <a:solidFill>
                            <a:schemeClr val="bg1"/>
                          </a:solidFill>
                          <a:effectLst/>
                        </a:rPr>
                        <a:t>Test Case ID</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7089" marR="67089" marT="0" marB="0" anchor="ctr"/>
                </a:tc>
                <a:tc>
                  <a:txBody>
                    <a:bodyPr/>
                    <a:lstStyle/>
                    <a:p>
                      <a:pPr>
                        <a:spcAft>
                          <a:spcPts val="0"/>
                        </a:spcAft>
                      </a:pPr>
                      <a:r>
                        <a:rPr lang="en-US" sz="1300">
                          <a:solidFill>
                            <a:schemeClr val="bg1"/>
                          </a:solidFill>
                          <a:effectLst/>
                        </a:rPr>
                        <a:t>Test Scenario</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nchor="ctr"/>
                </a:tc>
                <a:tc>
                  <a:txBody>
                    <a:bodyPr/>
                    <a:lstStyle/>
                    <a:p>
                      <a:pPr>
                        <a:spcAft>
                          <a:spcPts val="0"/>
                        </a:spcAft>
                      </a:pPr>
                      <a:r>
                        <a:rPr lang="en-US" sz="1300">
                          <a:solidFill>
                            <a:schemeClr val="bg1"/>
                          </a:solidFill>
                          <a:effectLst/>
                        </a:rPr>
                        <a:t>Test Data</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nchor="ctr"/>
                </a:tc>
                <a:tc>
                  <a:txBody>
                    <a:bodyPr/>
                    <a:lstStyle/>
                    <a:p>
                      <a:pPr>
                        <a:spcAft>
                          <a:spcPts val="0"/>
                        </a:spcAft>
                      </a:pPr>
                      <a:r>
                        <a:rPr lang="en-US" sz="1300">
                          <a:solidFill>
                            <a:schemeClr val="bg1"/>
                          </a:solidFill>
                          <a:effectLst/>
                        </a:rPr>
                        <a:t>Expected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nchor="ctr"/>
                </a:tc>
                <a:tc>
                  <a:txBody>
                    <a:bodyPr/>
                    <a:lstStyle/>
                    <a:p>
                      <a:pPr>
                        <a:spcAft>
                          <a:spcPts val="0"/>
                        </a:spcAft>
                      </a:pPr>
                      <a:r>
                        <a:rPr lang="en-US" sz="1300">
                          <a:solidFill>
                            <a:schemeClr val="bg1"/>
                          </a:solidFill>
                          <a:effectLst/>
                        </a:rPr>
                        <a:t>Actual Results</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nchor="ctr"/>
                </a:tc>
                <a:tc>
                  <a:txBody>
                    <a:bodyPr/>
                    <a:lstStyle/>
                    <a:p>
                      <a:pPr>
                        <a:spcAft>
                          <a:spcPts val="0"/>
                        </a:spcAft>
                      </a:pPr>
                      <a:r>
                        <a:rPr lang="en-US" sz="1300">
                          <a:solidFill>
                            <a:schemeClr val="bg1"/>
                          </a:solidFill>
                          <a:effectLst/>
                        </a:rPr>
                        <a:t>Pass/Fail</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nchor="ctr"/>
                </a:tc>
                <a:extLst>
                  <a:ext uri="{0D108BD9-81ED-4DB2-BD59-A6C34878D82A}">
                    <a16:rowId xmlns:a16="http://schemas.microsoft.com/office/drawing/2014/main" val="2007314820"/>
                  </a:ext>
                </a:extLst>
              </a:tr>
              <a:tr h="749694">
                <a:tc>
                  <a:txBody>
                    <a:bodyPr/>
                    <a:lstStyle/>
                    <a:p>
                      <a:pPr>
                        <a:spcAft>
                          <a:spcPts val="0"/>
                        </a:spcAft>
                      </a:pPr>
                      <a:r>
                        <a:rPr lang="en-US" sz="1200">
                          <a:solidFill>
                            <a:schemeClr val="bg1"/>
                          </a:solidFill>
                          <a:effectLst/>
                        </a:rPr>
                        <a:t>TFR_2-01</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dirty="0">
                          <a:solidFill>
                            <a:schemeClr val="bg1"/>
                          </a:solidFill>
                          <a:effectLst/>
                        </a:rPr>
                        <a:t>Forward Rates Calculation (&gt; 1 YEAR)</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a:solidFill>
                            <a:schemeClr val="bg1"/>
                          </a:solidFill>
                          <a:effectLst/>
                        </a:rPr>
                        <a:t>r1= 5.75% , rs=5.5, N=15,n=2,N-n=13</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a:solidFill>
                            <a:schemeClr val="bg1"/>
                          </a:solidFill>
                          <a:effectLst/>
                        </a:rPr>
                        <a:t>FR=5.78882%</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extLst>
                  <a:ext uri="{0D108BD9-81ED-4DB2-BD59-A6C34878D82A}">
                    <a16:rowId xmlns:a16="http://schemas.microsoft.com/office/drawing/2014/main" val="3359292754"/>
                  </a:ext>
                </a:extLst>
              </a:tr>
              <a:tr h="749694">
                <a:tc>
                  <a:txBody>
                    <a:bodyPr/>
                    <a:lstStyle/>
                    <a:p>
                      <a:pPr>
                        <a:spcAft>
                          <a:spcPts val="0"/>
                        </a:spcAft>
                      </a:pPr>
                      <a:r>
                        <a:rPr lang="en-US" sz="1200">
                          <a:solidFill>
                            <a:schemeClr val="bg1"/>
                          </a:solidFill>
                          <a:effectLst/>
                        </a:rPr>
                        <a:t>TFR_2-02</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a:solidFill>
                            <a:schemeClr val="bg1"/>
                          </a:solidFill>
                          <a:effectLst/>
                        </a:rPr>
                        <a:t>Forward Rates Calculation (&gt; 1 YEAR)</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a:solidFill>
                            <a:schemeClr val="bg1"/>
                          </a:solidFill>
                          <a:effectLst/>
                        </a:rPr>
                        <a:t>r1= 5.855% , rs=5.54, N=16,n=4,N-n=12</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a:solidFill>
                            <a:schemeClr val="bg1"/>
                          </a:solidFill>
                          <a:effectLst/>
                        </a:rPr>
                        <a:t>FR=5.96141 %</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a:solidFill>
                            <a:schemeClr val="bg1"/>
                          </a:solidFill>
                          <a:effectLst/>
                        </a:rPr>
                        <a:t> </a:t>
                      </a:r>
                      <a:endParaRPr lang="en-IN" sz="1200">
                        <a:solidFill>
                          <a:schemeClr val="bg1"/>
                        </a:solidFill>
                        <a:effectLst/>
                        <a:latin typeface="Times New Roman" panose="02020603050405020304" pitchFamily="18" charset="0"/>
                        <a:ea typeface="Times New Roman" panose="02020603050405020304" pitchFamily="18" charset="0"/>
                      </a:endParaRPr>
                    </a:p>
                  </a:txBody>
                  <a:tcPr marL="67089" marR="67089" marT="0" marB="0"/>
                </a:tc>
                <a:tc>
                  <a:txBody>
                    <a:bodyPr/>
                    <a:lstStyle/>
                    <a:p>
                      <a:pPr>
                        <a:spcAft>
                          <a:spcPts val="0"/>
                        </a:spcAft>
                      </a:pPr>
                      <a:r>
                        <a:rPr lang="en-US" sz="1200" dirty="0">
                          <a:solidFill>
                            <a:schemeClr val="bg1"/>
                          </a:solidFill>
                          <a:effectLst/>
                        </a:rPr>
                        <a:t> </a:t>
                      </a:r>
                      <a:endParaRPr lang="en-IN" sz="1200" dirty="0">
                        <a:solidFill>
                          <a:schemeClr val="bg1"/>
                        </a:solidFill>
                        <a:effectLst/>
                        <a:latin typeface="Times New Roman" panose="02020603050405020304" pitchFamily="18" charset="0"/>
                        <a:ea typeface="Times New Roman" panose="02020603050405020304" pitchFamily="18" charset="0"/>
                      </a:endParaRPr>
                    </a:p>
                  </a:txBody>
                  <a:tcPr marL="67089" marR="67089" marT="0" marB="0"/>
                </a:tc>
                <a:extLst>
                  <a:ext uri="{0D108BD9-81ED-4DB2-BD59-A6C34878D82A}">
                    <a16:rowId xmlns:a16="http://schemas.microsoft.com/office/drawing/2014/main" val="2426083974"/>
                  </a:ext>
                </a:extLst>
              </a:tr>
            </a:tbl>
          </a:graphicData>
        </a:graphic>
      </p:graphicFrame>
    </p:spTree>
    <p:extLst>
      <p:ext uri="{BB962C8B-B14F-4D97-AF65-F5344CB8AC3E}">
        <p14:creationId xmlns:p14="http://schemas.microsoft.com/office/powerpoint/2010/main" val="6862225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a:t>
            </a:r>
          </a:p>
        </p:txBody>
      </p:sp>
      <p:sp>
        <p:nvSpPr>
          <p:cNvPr id="3" name="Rectangle 2"/>
          <p:cNvSpPr/>
          <p:nvPr/>
        </p:nvSpPr>
        <p:spPr>
          <a:xfrm>
            <a:off x="153988" y="1295400"/>
            <a:ext cx="6400800" cy="4462760"/>
          </a:xfrm>
          <a:prstGeom prst="rect">
            <a:avLst/>
          </a:prstGeom>
        </p:spPr>
        <p:txBody>
          <a:bodyPr wrap="square">
            <a:spAutoFit/>
          </a:bodyPr>
          <a:lstStyle/>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Calculating YIELD</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YIELD(</a:t>
            </a:r>
            <a:r>
              <a:rPr lang="en-US" sz="1600" dirty="0" err="1">
                <a:solidFill>
                  <a:schemeClr val="bg1"/>
                </a:solidFill>
                <a:latin typeface="Times New Roman" panose="02020603050405020304" pitchFamily="18" charset="0"/>
                <a:ea typeface="Times New Roman" panose="02020603050405020304" pitchFamily="18" charset="0"/>
              </a:rPr>
              <a:t>FAV,i,MV</a:t>
            </a: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MV=FAV;</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err="1">
                <a:solidFill>
                  <a:schemeClr val="bg1"/>
                </a:solidFill>
                <a:latin typeface="Times New Roman" panose="02020603050405020304" pitchFamily="18" charset="0"/>
                <a:ea typeface="Times New Roman" panose="02020603050405020304" pitchFamily="18" charset="0"/>
              </a:rPr>
              <a:t>roi</a:t>
            </a:r>
            <a:r>
              <a:rPr lang="en-US" sz="1600" dirty="0">
                <a:solidFill>
                  <a:schemeClr val="bg1"/>
                </a:solidFill>
                <a:latin typeface="Times New Roman" panose="02020603050405020304" pitchFamily="18" charset="0"/>
                <a:ea typeface="Times New Roman" panose="02020603050405020304" pitchFamily="18" charset="0"/>
              </a:rPr>
              <a:t>=(</a:t>
            </a:r>
            <a:r>
              <a:rPr lang="en-US" sz="1600" dirty="0" err="1">
                <a:solidFill>
                  <a:schemeClr val="bg1"/>
                </a:solidFill>
                <a:latin typeface="Times New Roman" panose="02020603050405020304" pitchFamily="18" charset="0"/>
                <a:ea typeface="Times New Roman" panose="02020603050405020304" pitchFamily="18" charset="0"/>
              </a:rPr>
              <a:t>i</a:t>
            </a:r>
            <a:r>
              <a:rPr lang="en-US" sz="1600" dirty="0">
                <a:solidFill>
                  <a:schemeClr val="bg1"/>
                </a:solidFill>
                <a:latin typeface="Times New Roman" panose="02020603050405020304" pitchFamily="18" charset="0"/>
                <a:ea typeface="Times New Roman" panose="02020603050405020304" pitchFamily="18" charset="0"/>
              </a:rPr>
              <a:t>*FAV)/100;</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for (</a:t>
            </a:r>
            <a:r>
              <a:rPr lang="en-US" sz="1600" dirty="0" err="1">
                <a:solidFill>
                  <a:schemeClr val="bg1"/>
                </a:solidFill>
                <a:latin typeface="Times New Roman" panose="02020603050405020304" pitchFamily="18" charset="0"/>
                <a:ea typeface="Times New Roman" panose="02020603050405020304" pitchFamily="18" charset="0"/>
              </a:rPr>
              <a:t>i</a:t>
            </a:r>
            <a:r>
              <a:rPr lang="en-US" sz="1600" dirty="0">
                <a:solidFill>
                  <a:schemeClr val="bg1"/>
                </a:solidFill>
                <a:latin typeface="Times New Roman" panose="02020603050405020304" pitchFamily="18" charset="0"/>
                <a:ea typeface="Times New Roman" panose="02020603050405020304" pitchFamily="18" charset="0"/>
              </a:rPr>
              <a:t>=1 to </a:t>
            </a:r>
            <a:r>
              <a:rPr lang="en-US" sz="1600" dirty="0" err="1">
                <a:solidFill>
                  <a:schemeClr val="bg1"/>
                </a:solidFill>
                <a:latin typeface="Times New Roman" panose="02020603050405020304" pitchFamily="18" charset="0"/>
                <a:ea typeface="Times New Roman" panose="02020603050405020304" pitchFamily="18" charset="0"/>
              </a:rPr>
              <a:t>MV.length</a:t>
            </a: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marL="457200" indent="457200">
              <a:spcAft>
                <a:spcPts val="0"/>
              </a:spcAft>
            </a:pPr>
            <a:r>
              <a:rPr lang="en-US" sz="1600" dirty="0" err="1">
                <a:solidFill>
                  <a:schemeClr val="bg1"/>
                </a:solidFill>
                <a:latin typeface="Times New Roman" panose="02020603050405020304" pitchFamily="18" charset="0"/>
                <a:ea typeface="Times New Roman" panose="02020603050405020304" pitchFamily="18" charset="0"/>
              </a:rPr>
              <a:t>roi</a:t>
            </a:r>
            <a:r>
              <a:rPr lang="en-US" sz="1600" dirty="0">
                <a:solidFill>
                  <a:schemeClr val="bg1"/>
                </a:solidFill>
                <a:latin typeface="Times New Roman" panose="02020603050405020304" pitchFamily="18" charset="0"/>
                <a:ea typeface="Times New Roman" panose="02020603050405020304" pitchFamily="18" charset="0"/>
              </a:rPr>
              <a:t>=</a:t>
            </a:r>
            <a:r>
              <a:rPr lang="en-US" sz="1600" dirty="0" err="1">
                <a:solidFill>
                  <a:schemeClr val="bg1"/>
                </a:solidFill>
                <a:latin typeface="Times New Roman" panose="02020603050405020304" pitchFamily="18" charset="0"/>
                <a:ea typeface="Times New Roman" panose="02020603050405020304" pitchFamily="18" charset="0"/>
              </a:rPr>
              <a:t>Effective_ROI</a:t>
            </a:r>
            <a:r>
              <a:rPr lang="en-US" sz="1600" dirty="0">
                <a:solidFill>
                  <a:schemeClr val="bg1"/>
                </a:solidFill>
                <a:latin typeface="Times New Roman" panose="02020603050405020304" pitchFamily="18" charset="0"/>
                <a:ea typeface="Times New Roman" panose="02020603050405020304" pitchFamily="18" charset="0"/>
              </a:rPr>
              <a:t>(MV, FAV);</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err="1">
                <a:solidFill>
                  <a:schemeClr val="bg1"/>
                </a:solidFill>
                <a:latin typeface="Times New Roman" panose="02020603050405020304" pitchFamily="18" charset="0"/>
                <a:ea typeface="Times New Roman" panose="02020603050405020304" pitchFamily="18" charset="0"/>
              </a:rPr>
              <a:t>Effective_ROI</a:t>
            </a:r>
            <a:r>
              <a:rPr lang="en-US" sz="1600" dirty="0">
                <a:solidFill>
                  <a:schemeClr val="bg1"/>
                </a:solidFill>
                <a:latin typeface="Times New Roman" panose="02020603050405020304" pitchFamily="18" charset="0"/>
                <a:ea typeface="Times New Roman" panose="02020603050405020304" pitchFamily="18" charset="0"/>
              </a:rPr>
              <a:t>(MV,FAV)</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EROI=(MV/FV)*100;</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return EROI;</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MV: Market Value, FV: Future Value, </a:t>
            </a:r>
            <a:r>
              <a:rPr lang="en-US" sz="1400" dirty="0" err="1">
                <a:solidFill>
                  <a:schemeClr val="bg1"/>
                </a:solidFill>
                <a:latin typeface="Times New Roman" panose="02020603050405020304" pitchFamily="18" charset="0"/>
                <a:ea typeface="Times New Roman" panose="02020603050405020304" pitchFamily="18" charset="0"/>
              </a:rPr>
              <a:t>roi</a:t>
            </a:r>
            <a:r>
              <a:rPr lang="en-US" sz="1400" dirty="0">
                <a:solidFill>
                  <a:schemeClr val="bg1"/>
                </a:solidFill>
                <a:latin typeface="Times New Roman" panose="02020603050405020304" pitchFamily="18" charset="0"/>
                <a:ea typeface="Times New Roman" panose="02020603050405020304" pitchFamily="18" charset="0"/>
              </a:rPr>
              <a:t>: Rate of Interest, i: Amount</a:t>
            </a:r>
            <a:endParaRPr lang="en-IN" sz="1600" dirty="0">
              <a:solidFill>
                <a:schemeClr val="bg1"/>
              </a:solidFill>
              <a:latin typeface="Times New Roman" panose="02020603050405020304" pitchFamily="18" charset="0"/>
              <a:ea typeface="Times New Roman" panose="02020603050405020304" pitchFamily="18" charset="0"/>
            </a:endParaRPr>
          </a:p>
        </p:txBody>
      </p:sp>
      <p:sp>
        <p:nvSpPr>
          <p:cNvPr id="4" name="Rectangle 3"/>
          <p:cNvSpPr/>
          <p:nvPr/>
        </p:nvSpPr>
        <p:spPr>
          <a:xfrm>
            <a:off x="4876800" y="1447800"/>
            <a:ext cx="4267200" cy="3662541"/>
          </a:xfrm>
          <a:prstGeom prst="rect">
            <a:avLst/>
          </a:prstGeom>
        </p:spPr>
        <p:txBody>
          <a:bodyPr wrap="square">
            <a:spAutoFit/>
          </a:bodyPr>
          <a:lstStyle/>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Calculating Simple Interest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INTEREST(</a:t>
            </a:r>
            <a:r>
              <a:rPr lang="en-US" sz="1600" dirty="0" err="1">
                <a:solidFill>
                  <a:schemeClr val="bg1"/>
                </a:solidFill>
                <a:latin typeface="Times New Roman" panose="02020603050405020304" pitchFamily="18" charset="0"/>
                <a:ea typeface="Times New Roman" panose="02020603050405020304" pitchFamily="18" charset="0"/>
              </a:rPr>
              <a:t>C,r,D,B</a:t>
            </a: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I=C*r*Effective Days(D,B)</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Effective Days(D,B)</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 EDAYS=(D/B)</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return EDAYS</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C: Capital Amount, D: Number of </a:t>
            </a:r>
            <a:r>
              <a:rPr lang="en-US" sz="1050" dirty="0">
                <a:solidFill>
                  <a:schemeClr val="bg1"/>
                </a:solidFill>
                <a:latin typeface="Times New Roman" panose="02020603050405020304" pitchFamily="18" charset="0"/>
                <a:ea typeface="Times New Roman" panose="02020603050405020304" pitchFamily="18" charset="0"/>
              </a:rPr>
              <a:t>Days</a:t>
            </a:r>
            <a:r>
              <a:rPr lang="en-US" sz="1400" dirty="0">
                <a:solidFill>
                  <a:schemeClr val="bg1"/>
                </a:solidFill>
                <a:latin typeface="Times New Roman" panose="02020603050405020304" pitchFamily="18" charset="0"/>
                <a:ea typeface="Times New Roman" panose="02020603050405020304" pitchFamily="18" charset="0"/>
              </a:rPr>
              <a:t> of Interest Period, B: Days Basis of Calculation,</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I: Simple Interest, r: Rate of interest</a:t>
            </a:r>
            <a:endParaRPr lang="en-IN" sz="16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79999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761412" cy="498475"/>
          </a:xfrm>
        </p:spPr>
        <p:txBody>
          <a:bodyPr/>
          <a:lstStyle/>
          <a:p>
            <a:r>
              <a:rPr lang="en-IN" dirty="0"/>
              <a:t>Algorithm</a:t>
            </a:r>
          </a:p>
        </p:txBody>
      </p:sp>
      <p:sp>
        <p:nvSpPr>
          <p:cNvPr id="6" name="Rectangle 5"/>
          <p:cNvSpPr/>
          <p:nvPr/>
        </p:nvSpPr>
        <p:spPr>
          <a:xfrm>
            <a:off x="5066903" y="1357699"/>
            <a:ext cx="3846909" cy="3631763"/>
          </a:xfrm>
          <a:prstGeom prst="rect">
            <a:avLst/>
          </a:prstGeom>
        </p:spPr>
        <p:txBody>
          <a:bodyPr wrap="square">
            <a:spAutoFit/>
          </a:bodyPr>
          <a:lstStyle/>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Calculating Present Value(&lt; 1 year)</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PRESENT_VALUE1(FV,T6)</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PV=FV/T6;</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Term1(r ,D,B)</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T6=1+(r*(D/B));</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return T6;}</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FV: Future Value, PV: Present Value: r: Interest Rate, </a:t>
            </a: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B: Days Basis of Calculation,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D: Number of Days of Interest Period</a:t>
            </a:r>
            <a:endParaRPr lang="en-IN" sz="1600" dirty="0">
              <a:solidFill>
                <a:schemeClr val="bg1"/>
              </a:solidFill>
              <a:latin typeface="Times New Roman" panose="02020603050405020304" pitchFamily="18" charset="0"/>
              <a:ea typeface="Times New Roman" panose="02020603050405020304" pitchFamily="18" charset="0"/>
            </a:endParaRPr>
          </a:p>
        </p:txBody>
      </p:sp>
      <p:sp>
        <p:nvSpPr>
          <p:cNvPr id="3" name="Rectangle 2"/>
          <p:cNvSpPr/>
          <p:nvPr/>
        </p:nvSpPr>
        <p:spPr>
          <a:xfrm>
            <a:off x="228600" y="1219200"/>
            <a:ext cx="4648200" cy="3693319"/>
          </a:xfrm>
          <a:prstGeom prst="rect">
            <a:avLst/>
          </a:prstGeom>
        </p:spPr>
        <p:txBody>
          <a:bodyPr wrap="square">
            <a:spAutoFit/>
          </a:bodyPr>
          <a:lstStyle/>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Calculating Present Value(&gt; 1 year)</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PRESENT_VALUE2(FV,T7)</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PV=FV/T7;</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Term7(</a:t>
            </a:r>
            <a:r>
              <a:rPr lang="en-US" sz="1600" dirty="0" err="1">
                <a:solidFill>
                  <a:schemeClr val="bg1"/>
                </a:solidFill>
                <a:latin typeface="Times New Roman" panose="02020603050405020304" pitchFamily="18" charset="0"/>
                <a:ea typeface="Times New Roman" panose="02020603050405020304" pitchFamily="18" charset="0"/>
              </a:rPr>
              <a:t>r,N</a:t>
            </a: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T7=pow(1+r,N);</a:t>
            </a:r>
            <a:endParaRPr lang="en-IN" sz="16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600" dirty="0">
                <a:solidFill>
                  <a:schemeClr val="bg1"/>
                </a:solidFill>
                <a:latin typeface="Times New Roman" panose="02020603050405020304" pitchFamily="18" charset="0"/>
                <a:ea typeface="Times New Roman" panose="02020603050405020304" pitchFamily="18" charset="0"/>
              </a:rPr>
              <a:t>return T7;</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FV: Future Value, PV: Present Value, r: Rate of Interest, N: Terms in Year</a:t>
            </a:r>
            <a:endParaRPr lang="en-IN" sz="16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52248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761412" cy="498475"/>
          </a:xfrm>
        </p:spPr>
        <p:txBody>
          <a:bodyPr/>
          <a:lstStyle/>
          <a:p>
            <a:r>
              <a:rPr lang="en-IN" sz="3200" dirty="0"/>
              <a:t>Algorithm</a:t>
            </a:r>
          </a:p>
        </p:txBody>
      </p:sp>
      <p:sp>
        <p:nvSpPr>
          <p:cNvPr id="4" name="Rectangle 3"/>
          <p:cNvSpPr/>
          <p:nvPr/>
        </p:nvSpPr>
        <p:spPr>
          <a:xfrm>
            <a:off x="4722812" y="921039"/>
            <a:ext cx="4191000" cy="4401205"/>
          </a:xfrm>
          <a:prstGeom prst="rect">
            <a:avLst/>
          </a:prstGeom>
        </p:spPr>
        <p:txBody>
          <a:bodyPr wrap="square">
            <a:spAutoFit/>
          </a:bodyPr>
          <a:lstStyle/>
          <a:p>
            <a:pPr>
              <a:spcAft>
                <a:spcPts val="0"/>
              </a:spcAft>
            </a:pPr>
            <a:r>
              <a:rPr lang="en-US" sz="1400" b="1" dirty="0">
                <a:solidFill>
                  <a:schemeClr val="bg1"/>
                </a:solidFill>
                <a:latin typeface="Times New Roman" panose="02020603050405020304" pitchFamily="18" charset="0"/>
                <a:ea typeface="Times New Roman" panose="02020603050405020304" pitchFamily="18" charset="0"/>
              </a:rPr>
              <a:t>Calculating Forward Rate( &gt;1 year)</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b="1" dirty="0">
                <a:solidFill>
                  <a:schemeClr val="bg1"/>
                </a:solidFill>
                <a:latin typeface="Times New Roman" panose="02020603050405020304" pitchFamily="18" charset="0"/>
                <a:ea typeface="Times New Roman" panose="02020603050405020304" pitchFamily="18" charset="0"/>
              </a:rPr>
              <a:t> </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FORWARD_RATE2(T1,T2)</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FR={pow(T1,T2)}-1;</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Term1(</a:t>
            </a:r>
            <a:r>
              <a:rPr lang="en-US" sz="1400" dirty="0" err="1">
                <a:solidFill>
                  <a:schemeClr val="bg1"/>
                </a:solidFill>
                <a:latin typeface="Times New Roman" panose="02020603050405020304" pitchFamily="18" charset="0"/>
                <a:ea typeface="Times New Roman" panose="02020603050405020304" pitchFamily="18" charset="0"/>
              </a:rPr>
              <a:t>rl,rs,N,n</a:t>
            </a: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T1={pow(1+rl,N)/pow(1+rs,n)};</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return T1;</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Term2(</a:t>
            </a:r>
            <a:r>
              <a:rPr lang="en-US" sz="1400" dirty="0" err="1">
                <a:solidFill>
                  <a:schemeClr val="bg1"/>
                </a:solidFill>
                <a:latin typeface="Times New Roman" panose="02020603050405020304" pitchFamily="18" charset="0"/>
                <a:ea typeface="Times New Roman" panose="02020603050405020304" pitchFamily="18" charset="0"/>
              </a:rPr>
              <a:t>N,n</a:t>
            </a: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T2=1/(N-n);</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return T2;</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b="1" dirty="0">
                <a:solidFill>
                  <a:schemeClr val="bg1"/>
                </a:solidFill>
                <a:latin typeface="Times New Roman" panose="02020603050405020304" pitchFamily="18" charset="0"/>
                <a:ea typeface="Times New Roman" panose="02020603050405020304" pitchFamily="18" charset="0"/>
              </a:rPr>
              <a:t> </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200" dirty="0">
                <a:solidFill>
                  <a:schemeClr val="bg1"/>
                </a:solidFill>
                <a:latin typeface="Times New Roman" panose="02020603050405020304" pitchFamily="18" charset="0"/>
                <a:ea typeface="Times New Roman" panose="02020603050405020304" pitchFamily="18" charset="0"/>
              </a:rPr>
              <a:t>FR: Forward Rate, </a:t>
            </a:r>
            <a:r>
              <a:rPr lang="en-US" sz="1200" dirty="0" err="1">
                <a:solidFill>
                  <a:schemeClr val="bg1"/>
                </a:solidFill>
                <a:latin typeface="Times New Roman" panose="02020603050405020304" pitchFamily="18" charset="0"/>
                <a:ea typeface="Times New Roman" panose="02020603050405020304" pitchFamily="18" charset="0"/>
              </a:rPr>
              <a:t>rl</a:t>
            </a:r>
            <a:r>
              <a:rPr lang="en-US" sz="1200" dirty="0">
                <a:solidFill>
                  <a:schemeClr val="bg1"/>
                </a:solidFill>
                <a:latin typeface="Times New Roman" panose="02020603050405020304" pitchFamily="18" charset="0"/>
                <a:ea typeface="Times New Roman" panose="02020603050405020304" pitchFamily="18" charset="0"/>
              </a:rPr>
              <a:t>: Long Term Interest rate, </a:t>
            </a:r>
            <a:r>
              <a:rPr lang="en-US" sz="1200" dirty="0" err="1">
                <a:solidFill>
                  <a:schemeClr val="bg1"/>
                </a:solidFill>
                <a:latin typeface="Times New Roman" panose="02020603050405020304" pitchFamily="18" charset="0"/>
                <a:ea typeface="Times New Roman" panose="02020603050405020304" pitchFamily="18" charset="0"/>
              </a:rPr>
              <a:t>rs</a:t>
            </a:r>
            <a:r>
              <a:rPr lang="en-US" sz="1200" dirty="0">
                <a:solidFill>
                  <a:schemeClr val="bg1"/>
                </a:solidFill>
                <a:latin typeface="Times New Roman" panose="02020603050405020304" pitchFamily="18" charset="0"/>
                <a:ea typeface="Times New Roman" panose="02020603050405020304" pitchFamily="18" charset="0"/>
              </a:rPr>
              <a:t>: Short Term Interest rate, N:Terms in Year (Long Term) n: Terms in Year (Short Term)</a:t>
            </a:r>
            <a:endParaRPr lang="en-IN" sz="1400" dirty="0">
              <a:solidFill>
                <a:schemeClr val="bg1"/>
              </a:solidFill>
              <a:latin typeface="Times New Roman" panose="02020603050405020304" pitchFamily="18" charset="0"/>
              <a:ea typeface="Times New Roman" panose="02020603050405020304" pitchFamily="18" charset="0"/>
            </a:endParaRPr>
          </a:p>
        </p:txBody>
      </p:sp>
      <p:sp>
        <p:nvSpPr>
          <p:cNvPr id="7" name="Rectangle 6"/>
          <p:cNvSpPr/>
          <p:nvPr/>
        </p:nvSpPr>
        <p:spPr>
          <a:xfrm>
            <a:off x="154709" y="921039"/>
            <a:ext cx="4572000" cy="5786199"/>
          </a:xfrm>
          <a:prstGeom prst="rect">
            <a:avLst/>
          </a:prstGeom>
        </p:spPr>
        <p:txBody>
          <a:bodyPr>
            <a:spAutoFit/>
          </a:bodyPr>
          <a:lstStyle/>
          <a:p>
            <a:pPr>
              <a:spcAft>
                <a:spcPts val="0"/>
              </a:spcAft>
            </a:pPr>
            <a:r>
              <a:rPr lang="en-US" sz="1400" b="1" dirty="0">
                <a:solidFill>
                  <a:schemeClr val="bg1"/>
                </a:solidFill>
                <a:latin typeface="Times New Roman" panose="02020603050405020304" pitchFamily="18" charset="0"/>
                <a:ea typeface="Times New Roman" panose="02020603050405020304" pitchFamily="18" charset="0"/>
              </a:rPr>
              <a:t>Calculating Forward Rate(&lt; 1 year)</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b="1" dirty="0">
                <a:solidFill>
                  <a:schemeClr val="bg1"/>
                </a:solidFill>
                <a:latin typeface="Times New Roman" panose="02020603050405020304" pitchFamily="18" charset="0"/>
                <a:ea typeface="Times New Roman" panose="02020603050405020304" pitchFamily="18" charset="0"/>
              </a:rPr>
              <a:t> </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FORWARD_RATE1(T3,T4,T5)</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FR={(T3/T4)-1}*T4;</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Term3(</a:t>
            </a:r>
            <a:r>
              <a:rPr lang="en-US" sz="1400" dirty="0" err="1">
                <a:solidFill>
                  <a:schemeClr val="bg1"/>
                </a:solidFill>
                <a:latin typeface="Times New Roman" panose="02020603050405020304" pitchFamily="18" charset="0"/>
                <a:ea typeface="Times New Roman" panose="02020603050405020304" pitchFamily="18" charset="0"/>
              </a:rPr>
              <a:t>rl,Dl,B</a:t>
            </a: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T3={1+(</a:t>
            </a:r>
            <a:r>
              <a:rPr lang="en-US" sz="1400" dirty="0" err="1">
                <a:solidFill>
                  <a:schemeClr val="bg1"/>
                </a:solidFill>
                <a:latin typeface="Times New Roman" panose="02020603050405020304" pitchFamily="18" charset="0"/>
                <a:ea typeface="Times New Roman" panose="02020603050405020304" pitchFamily="18" charset="0"/>
              </a:rPr>
              <a:t>rl</a:t>
            </a:r>
            <a:r>
              <a:rPr lang="en-US" sz="1400" dirty="0">
                <a:solidFill>
                  <a:schemeClr val="bg1"/>
                </a:solidFill>
                <a:latin typeface="Times New Roman" panose="02020603050405020304" pitchFamily="18" charset="0"/>
                <a:ea typeface="Times New Roman" panose="02020603050405020304" pitchFamily="18" charset="0"/>
              </a:rPr>
              <a:t>*(Dl*B))}</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return T3;</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Term4(</a:t>
            </a:r>
            <a:r>
              <a:rPr lang="en-US" sz="1400" dirty="0" err="1">
                <a:solidFill>
                  <a:schemeClr val="bg1"/>
                </a:solidFill>
                <a:latin typeface="Times New Roman" panose="02020603050405020304" pitchFamily="18" charset="0"/>
                <a:ea typeface="Times New Roman" panose="02020603050405020304" pitchFamily="18" charset="0"/>
              </a:rPr>
              <a:t>rs,Ds,B</a:t>
            </a: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T4={1+(</a:t>
            </a:r>
            <a:r>
              <a:rPr lang="en-US" sz="1400" dirty="0" err="1">
                <a:solidFill>
                  <a:schemeClr val="bg1"/>
                </a:solidFill>
                <a:latin typeface="Times New Roman" panose="02020603050405020304" pitchFamily="18" charset="0"/>
                <a:ea typeface="Times New Roman" panose="02020603050405020304" pitchFamily="18" charset="0"/>
              </a:rPr>
              <a:t>rs</a:t>
            </a:r>
            <a:r>
              <a:rPr lang="en-US" sz="1400" dirty="0">
                <a:solidFill>
                  <a:schemeClr val="bg1"/>
                </a:solidFill>
                <a:latin typeface="Times New Roman" panose="02020603050405020304" pitchFamily="18" charset="0"/>
                <a:ea typeface="Times New Roman" panose="02020603050405020304" pitchFamily="18" charset="0"/>
              </a:rPr>
              <a:t>*(Ds/B))};</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return T4;</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Term5(</a:t>
            </a:r>
            <a:r>
              <a:rPr lang="en-US" sz="1400" dirty="0" err="1">
                <a:solidFill>
                  <a:schemeClr val="bg1"/>
                </a:solidFill>
                <a:latin typeface="Times New Roman" panose="02020603050405020304" pitchFamily="18" charset="0"/>
                <a:ea typeface="Times New Roman" panose="02020603050405020304" pitchFamily="18" charset="0"/>
              </a:rPr>
              <a:t>B,Dl</a:t>
            </a:r>
            <a:r>
              <a:rPr lang="en-US" sz="1400" dirty="0">
                <a:solidFill>
                  <a:schemeClr val="bg1"/>
                </a:solidFill>
                <a:latin typeface="Times New Roman" panose="02020603050405020304" pitchFamily="18" charset="0"/>
                <a:ea typeface="Times New Roman" panose="02020603050405020304" pitchFamily="18" charset="0"/>
              </a:rPr>
              <a:t>-Ds)</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T5=B/(Dl-Ds);</a:t>
            </a:r>
            <a:endParaRPr lang="en-IN" sz="1400" dirty="0">
              <a:solidFill>
                <a:schemeClr val="bg1"/>
              </a:solidFill>
              <a:latin typeface="Times New Roman" panose="02020603050405020304" pitchFamily="18" charset="0"/>
              <a:ea typeface="Times New Roman" panose="02020603050405020304" pitchFamily="18" charset="0"/>
            </a:endParaRPr>
          </a:p>
          <a:p>
            <a:pPr indent="457200">
              <a:spcAft>
                <a:spcPts val="0"/>
              </a:spcAft>
            </a:pPr>
            <a:r>
              <a:rPr lang="en-US" sz="1400" dirty="0">
                <a:solidFill>
                  <a:schemeClr val="bg1"/>
                </a:solidFill>
                <a:latin typeface="Times New Roman" panose="02020603050405020304" pitchFamily="18" charset="0"/>
                <a:ea typeface="Times New Roman" panose="02020603050405020304" pitchFamily="18" charset="0"/>
              </a:rPr>
              <a:t>return T5;</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 </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200" dirty="0">
                <a:solidFill>
                  <a:schemeClr val="bg1"/>
                </a:solidFill>
                <a:latin typeface="Times New Roman" panose="02020603050405020304" pitchFamily="18" charset="0"/>
                <a:ea typeface="Times New Roman" panose="02020603050405020304" pitchFamily="18" charset="0"/>
              </a:rPr>
              <a:t>FR: Forward Rate, </a:t>
            </a:r>
            <a:r>
              <a:rPr lang="en-US" sz="1200" dirty="0" err="1">
                <a:solidFill>
                  <a:schemeClr val="bg1"/>
                </a:solidFill>
                <a:latin typeface="Times New Roman" panose="02020603050405020304" pitchFamily="18" charset="0"/>
                <a:ea typeface="Times New Roman" panose="02020603050405020304" pitchFamily="18" charset="0"/>
              </a:rPr>
              <a:t>rl</a:t>
            </a:r>
            <a:r>
              <a:rPr lang="en-US" sz="1200" dirty="0">
                <a:solidFill>
                  <a:schemeClr val="bg1"/>
                </a:solidFill>
                <a:latin typeface="Times New Roman" panose="02020603050405020304" pitchFamily="18" charset="0"/>
                <a:ea typeface="Times New Roman" panose="02020603050405020304" pitchFamily="18" charset="0"/>
              </a:rPr>
              <a:t>: Long Term Interest Rate, </a:t>
            </a:r>
            <a:r>
              <a:rPr lang="en-US" sz="1200" dirty="0" err="1">
                <a:solidFill>
                  <a:schemeClr val="bg1"/>
                </a:solidFill>
                <a:latin typeface="Times New Roman" panose="02020603050405020304" pitchFamily="18" charset="0"/>
                <a:ea typeface="Times New Roman" panose="02020603050405020304" pitchFamily="18" charset="0"/>
              </a:rPr>
              <a:t>rs</a:t>
            </a:r>
            <a:r>
              <a:rPr lang="en-US" sz="1200" dirty="0">
                <a:solidFill>
                  <a:schemeClr val="bg1"/>
                </a:solidFill>
                <a:latin typeface="Times New Roman" panose="02020603050405020304" pitchFamily="18" charset="0"/>
                <a:ea typeface="Times New Roman" panose="02020603050405020304" pitchFamily="18" charset="0"/>
              </a:rPr>
              <a:t>: Short Term Interest Rate, </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200" dirty="0">
                <a:solidFill>
                  <a:schemeClr val="bg1"/>
                </a:solidFill>
                <a:latin typeface="Times New Roman" panose="02020603050405020304" pitchFamily="18" charset="0"/>
                <a:ea typeface="Times New Roman" panose="02020603050405020304" pitchFamily="18" charset="0"/>
              </a:rPr>
              <a:t>Dl: Number of Days, Long Term Ds: Number of Days, Short Term B: Day Basis of Calculation</a:t>
            </a:r>
            <a:endParaRPr lang="en-IN" sz="14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b="1" dirty="0">
                <a:solidFill>
                  <a:schemeClr val="bg1"/>
                </a:solidFill>
                <a:latin typeface="Times New Roman" panose="02020603050405020304" pitchFamily="18" charset="0"/>
                <a:ea typeface="Times New Roman" panose="02020603050405020304" pitchFamily="18" charset="0"/>
              </a:rPr>
              <a:t> </a:t>
            </a:r>
            <a:endParaRPr lang="en-IN" sz="1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583240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761412" cy="498475"/>
          </a:xfrm>
        </p:spPr>
        <p:txBody>
          <a:bodyPr/>
          <a:lstStyle/>
          <a:p>
            <a:r>
              <a:rPr lang="en-IN" sz="3200" dirty="0"/>
              <a:t>Algorithm</a:t>
            </a:r>
          </a:p>
        </p:txBody>
      </p:sp>
      <p:sp>
        <p:nvSpPr>
          <p:cNvPr id="6" name="Rectangle 5"/>
          <p:cNvSpPr/>
          <p:nvPr/>
        </p:nvSpPr>
        <p:spPr>
          <a:xfrm>
            <a:off x="152400" y="1219200"/>
            <a:ext cx="4495800" cy="3046988"/>
          </a:xfrm>
          <a:prstGeom prst="rect">
            <a:avLst/>
          </a:prstGeom>
        </p:spPr>
        <p:txBody>
          <a:bodyPr wrap="square">
            <a:spAutoFit/>
          </a:bodyPr>
          <a:lstStyle/>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Calculating Future Value (&lt; 1year)</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FutureValue1(</a:t>
            </a:r>
            <a:r>
              <a:rPr lang="en-US" sz="1600" dirty="0" err="1">
                <a:solidFill>
                  <a:schemeClr val="bg1"/>
                </a:solidFill>
                <a:latin typeface="Times New Roman" panose="02020603050405020304" pitchFamily="18" charset="0"/>
                <a:ea typeface="Times New Roman" panose="02020603050405020304" pitchFamily="18" charset="0"/>
              </a:rPr>
              <a:t>PV,r,D,B</a:t>
            </a: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FV=PV*(1+(r*(</a:t>
            </a:r>
            <a:r>
              <a:rPr lang="en-US" sz="1600" dirty="0" err="1">
                <a:solidFill>
                  <a:schemeClr val="bg1"/>
                </a:solidFill>
                <a:latin typeface="Times New Roman" panose="02020603050405020304" pitchFamily="18" charset="0"/>
                <a:ea typeface="Times New Roman" panose="02020603050405020304" pitchFamily="18" charset="0"/>
              </a:rPr>
              <a:t>Effective_days</a:t>
            </a:r>
            <a:r>
              <a:rPr lang="en-US" sz="1600" dirty="0">
                <a:solidFill>
                  <a:schemeClr val="bg1"/>
                </a:solidFill>
                <a:latin typeface="Times New Roman" panose="02020603050405020304" pitchFamily="18" charset="0"/>
                <a:ea typeface="Times New Roman" panose="02020603050405020304" pitchFamily="18" charset="0"/>
              </a:rPr>
              <a:t>(D,B));</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return FV;</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FV: Future Value, PV: Present Value: r: Interest Rate, B: Days Basis of Calculation,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D: Number of Days of Interest Period,</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4724400" y="1219200"/>
            <a:ext cx="4572000" cy="3970318"/>
          </a:xfrm>
          <a:prstGeom prst="rect">
            <a:avLst/>
          </a:prstGeom>
        </p:spPr>
        <p:txBody>
          <a:bodyPr>
            <a:spAutoFit/>
          </a:bodyPr>
          <a:lstStyle/>
          <a:p>
            <a:pPr>
              <a:spcAft>
                <a:spcPts val="0"/>
              </a:spcAft>
            </a:pPr>
            <a:r>
              <a:rPr lang="en-US" sz="1600" b="1" dirty="0">
                <a:solidFill>
                  <a:schemeClr val="bg1"/>
                </a:solidFill>
                <a:latin typeface="Times New Roman" panose="02020603050405020304" pitchFamily="18" charset="0"/>
                <a:ea typeface="Times New Roman" panose="02020603050405020304" pitchFamily="18" charset="0"/>
              </a:rPr>
              <a:t>Calculating Future Value(&gt; 1 year)</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FutureValue2(C,T8)</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FV=C*T8;</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Term8(</a:t>
            </a:r>
            <a:r>
              <a:rPr lang="en-US" sz="1600" dirty="0" err="1">
                <a:solidFill>
                  <a:schemeClr val="bg1"/>
                </a:solidFill>
                <a:latin typeface="Times New Roman" panose="02020603050405020304" pitchFamily="18" charset="0"/>
                <a:ea typeface="Times New Roman" panose="02020603050405020304" pitchFamily="18" charset="0"/>
              </a:rPr>
              <a:t>r,N</a:t>
            </a: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T8=pow(1+r,N)</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return T8;</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r>
              <a:rPr lang="en-US" sz="1400" dirty="0">
                <a:solidFill>
                  <a:schemeClr val="bg1"/>
                </a:solidFill>
                <a:latin typeface="Times New Roman" panose="02020603050405020304" pitchFamily="18" charset="0"/>
                <a:ea typeface="Times New Roman" panose="02020603050405020304" pitchFamily="18" charset="0"/>
              </a:rPr>
              <a:t>FV: Future Value, r: Rate of Interest, N:Terms in Year, C: Capital Amount</a:t>
            </a:r>
            <a:endParaRPr lang="en-IN" sz="1600" dirty="0">
              <a:solidFill>
                <a:schemeClr val="bg1"/>
              </a:solidFill>
              <a:latin typeface="Times New Roman" panose="02020603050405020304" pitchFamily="18" charset="0"/>
              <a:ea typeface="Times New Roman" panose="02020603050405020304" pitchFamily="18" charset="0"/>
            </a:endParaRPr>
          </a:p>
          <a:p>
            <a:pPr>
              <a:spcAft>
                <a:spcPts val="0"/>
              </a:spcAft>
            </a:pPr>
            <a:br>
              <a:rPr lang="en-US" sz="1600" b="1" u="sng" dirty="0">
                <a:solidFill>
                  <a:schemeClr val="bg1"/>
                </a:solidFill>
                <a:latin typeface="Times New Roman" panose="02020603050405020304" pitchFamily="18" charset="0"/>
                <a:ea typeface="Times New Roman" panose="02020603050405020304" pitchFamily="18" charset="0"/>
              </a:rPr>
            </a:br>
            <a:r>
              <a:rPr lang="en-US" sz="1600" b="1" dirty="0">
                <a:solidFill>
                  <a:schemeClr val="bg1"/>
                </a:solidFill>
                <a:latin typeface="Times New Roman" panose="02020603050405020304" pitchFamily="18" charset="0"/>
                <a:ea typeface="Times New Roman" panose="02020603050405020304" pitchFamily="18" charset="0"/>
              </a:rPr>
              <a:t> </a:t>
            </a:r>
            <a:endParaRPr lang="en-IN" sz="16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08856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Progress</a:t>
            </a:r>
          </a:p>
        </p:txBody>
      </p:sp>
      <p:pic>
        <p:nvPicPr>
          <p:cNvPr id="6" name="Picture 5"/>
          <p:cNvPicPr>
            <a:picLocks noChangeAspect="1"/>
          </p:cNvPicPr>
          <p:nvPr/>
        </p:nvPicPr>
        <p:blipFill>
          <a:blip r:embed="rId2"/>
          <a:stretch>
            <a:fillRect/>
          </a:stretch>
        </p:blipFill>
        <p:spPr>
          <a:xfrm>
            <a:off x="610394" y="1219201"/>
            <a:ext cx="7848600" cy="2438400"/>
          </a:xfrm>
          <a:prstGeom prst="rect">
            <a:avLst/>
          </a:prstGeom>
        </p:spPr>
      </p:pic>
      <p:sp>
        <p:nvSpPr>
          <p:cNvPr id="7" name="Rectangle 6"/>
          <p:cNvSpPr/>
          <p:nvPr/>
        </p:nvSpPr>
        <p:spPr>
          <a:xfrm>
            <a:off x="1295400" y="3962400"/>
            <a:ext cx="7010400" cy="1477328"/>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solidFill>
              </a:rPr>
              <a:t>Study of Money Market Operation.</a:t>
            </a:r>
          </a:p>
          <a:p>
            <a:pPr marL="285750" indent="-285750">
              <a:buFont typeface="Arial" panose="020B0604020202020204" pitchFamily="34" charset="0"/>
              <a:buChar char="•"/>
            </a:pPr>
            <a:r>
              <a:rPr lang="en-IN" dirty="0">
                <a:solidFill>
                  <a:schemeClr val="bg1"/>
                </a:solidFill>
              </a:rPr>
              <a:t>Collection of Test Data and Implementation of Test data in formula.</a:t>
            </a:r>
          </a:p>
          <a:p>
            <a:pPr marL="285750" indent="-285750">
              <a:buFont typeface="Arial" panose="020B0604020202020204" pitchFamily="34" charset="0"/>
              <a:buChar char="•"/>
            </a:pPr>
            <a:r>
              <a:rPr lang="en-IN" dirty="0">
                <a:solidFill>
                  <a:schemeClr val="bg1"/>
                </a:solidFill>
              </a:rPr>
              <a:t>Formation of Algorithms.</a:t>
            </a:r>
          </a:p>
          <a:p>
            <a:pPr marL="285750" indent="-285750">
              <a:buFont typeface="Arial" panose="020B0604020202020204" pitchFamily="34" charset="0"/>
              <a:buChar char="•"/>
            </a:pPr>
            <a:r>
              <a:rPr lang="en-IN" dirty="0">
                <a:solidFill>
                  <a:schemeClr val="bg1"/>
                </a:solidFill>
              </a:rPr>
              <a:t>Formation of Use Case Diagram and Data Flow Diagram.</a:t>
            </a:r>
          </a:p>
          <a:p>
            <a:pPr marL="285750" indent="-285750">
              <a:buFont typeface="Arial" panose="020B0604020202020204" pitchFamily="34" charset="0"/>
              <a:buChar char="•"/>
            </a:pPr>
            <a:r>
              <a:rPr lang="en-IN" dirty="0">
                <a:solidFill>
                  <a:schemeClr val="bg1"/>
                </a:solidFill>
              </a:rPr>
              <a:t>Study of Exact flow of execution of Code.</a:t>
            </a:r>
          </a:p>
        </p:txBody>
      </p:sp>
    </p:spTree>
    <p:extLst>
      <p:ext uri="{BB962C8B-B14F-4D97-AF65-F5344CB8AC3E}">
        <p14:creationId xmlns:p14="http://schemas.microsoft.com/office/powerpoint/2010/main" val="33398215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a:t>Treasury department of any organization performs several tasks. In this project we will focus on the money market operations. The calculation involves of formulas which are based on parameters calculated from a set of another formula. Thus the entire process becomes complex and time consuming. We will focus on reducing the complexity by providing an automated application which will take the inputs and calculate the results efficiently. The size of data is also very large which further makes the calculation difficult task. All the formulas are implemented manually which is very tedious task for the employees of the treasury.</a:t>
            </a:r>
            <a:endParaRPr lang="en-IN" dirty="0"/>
          </a:p>
          <a:p>
            <a:endParaRPr lang="en-IN" dirty="0"/>
          </a:p>
        </p:txBody>
      </p:sp>
    </p:spTree>
    <p:extLst>
      <p:ext uri="{BB962C8B-B14F-4D97-AF65-F5344CB8AC3E}">
        <p14:creationId xmlns:p14="http://schemas.microsoft.com/office/powerpoint/2010/main" val="19642298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381000" y="990600"/>
            <a:ext cx="8305800" cy="5029200"/>
          </a:xfrm>
        </p:spPr>
        <p:txBody>
          <a:bodyPr/>
          <a:lstStyle/>
          <a:p>
            <a:pPr marL="0" indent="0">
              <a:buNone/>
            </a:pPr>
            <a:endParaRPr lang="en-IN" dirty="0"/>
          </a:p>
          <a:p>
            <a:pPr lvl="0"/>
            <a:r>
              <a:rPr lang="en-IN" dirty="0"/>
              <a:t>Jae K. Shim and Joel G. Siegel, </a:t>
            </a:r>
            <a:r>
              <a:rPr lang="en-IN" i="1" dirty="0"/>
              <a:t>Financial Management</a:t>
            </a:r>
            <a:r>
              <a:rPr lang="en-IN" dirty="0"/>
              <a:t>, 3</a:t>
            </a:r>
            <a:r>
              <a:rPr lang="en-IN" baseline="30000" dirty="0"/>
              <a:t>rd</a:t>
            </a:r>
            <a:r>
              <a:rPr lang="en-IN" dirty="0"/>
              <a:t> edition.</a:t>
            </a:r>
          </a:p>
          <a:p>
            <a:pPr lvl="0"/>
            <a:r>
              <a:rPr lang="en-IN" dirty="0"/>
              <a:t>Roman L. Weil, Katherine </a:t>
            </a:r>
            <a:r>
              <a:rPr lang="en-IN" dirty="0" err="1"/>
              <a:t>Schipper</a:t>
            </a:r>
            <a:r>
              <a:rPr lang="en-IN" dirty="0"/>
              <a:t> and Jennifer Francis,</a:t>
            </a:r>
            <a:r>
              <a:rPr lang="en-IN" i="1" dirty="0"/>
              <a:t> Financial Accounting: An Introduction to Concepts, Methods and Uses</a:t>
            </a:r>
            <a:r>
              <a:rPr lang="en-IN" dirty="0"/>
              <a:t>, 14</a:t>
            </a:r>
            <a:r>
              <a:rPr lang="en-IN" baseline="30000" dirty="0"/>
              <a:t>th</a:t>
            </a:r>
            <a:r>
              <a:rPr lang="en-IN" dirty="0"/>
              <a:t> edition.</a:t>
            </a:r>
          </a:p>
          <a:p>
            <a:r>
              <a:rPr lang="en-IN" dirty="0"/>
              <a:t>Finance Trainer, </a:t>
            </a:r>
            <a:r>
              <a:rPr lang="en-IN" i="1" dirty="0"/>
              <a:t>Financial Mathematics Money Market</a:t>
            </a:r>
            <a:endParaRPr lang="en-IN" dirty="0"/>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chemeClr val="bg2">
                    <a:lumMod val="75000"/>
                  </a:schemeClr>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Treasury management includes management of an enterprise's holdings, with the ultimate goal of managing the firm's liquidity and mitigating its operational, financial and reputational risk. One of the main functions of a treasury department is to control and manage the bank's money and to make sure that all parts of the bank can readily access the cash they need for their business activities. </a:t>
            </a:r>
          </a:p>
          <a:p>
            <a:r>
              <a:rPr lang="en-US" dirty="0"/>
              <a:t>The money market is where financial instruments</a:t>
            </a:r>
            <a:r>
              <a:rPr lang="en-US" dirty="0">
                <a:solidFill>
                  <a:schemeClr val="accent4">
                    <a:lumMod val="75000"/>
                  </a:schemeClr>
                </a:solidFill>
              </a:rPr>
              <a:t> </a:t>
            </a:r>
            <a:r>
              <a:rPr lang="en-US" dirty="0"/>
              <a:t>with high liquidity and very short maturities are traded. It is used by participants as a means for borrowing and lending in the short term, with maturities that usually range from overnight to over year or even more than that. Money market transactions are wholesale, meaning that they are for large denominations and take place between financial institutions and organizations rather than individuals.</a:t>
            </a:r>
            <a:endParaRPr lang="en-IN" dirty="0"/>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lvl="0"/>
            <a:r>
              <a:rPr lang="en-US" dirty="0"/>
              <a:t>To Study Money Market Operations</a:t>
            </a:r>
            <a:endParaRPr lang="en-IN" dirty="0"/>
          </a:p>
          <a:p>
            <a:pPr lvl="0"/>
            <a:r>
              <a:rPr lang="en-US" dirty="0"/>
              <a:t>To implement an application using C which can perform various Money Market Operations</a:t>
            </a:r>
            <a:endParaRPr lang="en-IN" dirty="0"/>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t>Money Market Operation has complex calculation with large amount of data size. As of now traditional method that is spread sheets are usually used to perform various money market operations. But to minimize the complexity and to make the whole process user friendly there is a need of an application which can perform all the operations.</a:t>
            </a:r>
            <a:endParaRPr lang="en-IN" dirty="0"/>
          </a:p>
          <a:p>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0" indent="0">
              <a:buNone/>
            </a:pPr>
            <a:r>
              <a:rPr lang="en-US" dirty="0"/>
              <a:t>We are using ITERATIVE WATERFALL MODEL due to large data size and complexity of our project.</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85800"/>
            <a:ext cx="8534400" cy="4648200"/>
          </a:xfrm>
          <a:prstGeom prst="rect">
            <a:avLst/>
          </a:prstGeom>
        </p:spPr>
      </p:pic>
    </p:spTree>
    <p:extLst>
      <p:ext uri="{BB962C8B-B14F-4D97-AF65-F5344CB8AC3E}">
        <p14:creationId xmlns:p14="http://schemas.microsoft.com/office/powerpoint/2010/main" val="40962429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p>
        </p:txBody>
      </p:sp>
      <p:pic>
        <p:nvPicPr>
          <p:cNvPr id="5" name="Picture 4" descr="C:\Users\BINEEK RAJA\AppData\Local\Microsoft\Windows\INetCacheContent.Word\Level_0.jpg"/>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162800" cy="3505200"/>
          </a:xfrm>
          <a:prstGeom prst="rect">
            <a:avLst/>
          </a:prstGeom>
          <a:noFill/>
          <a:ln>
            <a:noFill/>
          </a:ln>
        </p:spPr>
      </p:pic>
      <p:sp>
        <p:nvSpPr>
          <p:cNvPr id="6" name="TextBox 5"/>
          <p:cNvSpPr txBox="1"/>
          <p:nvPr/>
        </p:nvSpPr>
        <p:spPr>
          <a:xfrm>
            <a:off x="3695700" y="1383268"/>
            <a:ext cx="1752600" cy="369332"/>
          </a:xfrm>
          <a:prstGeom prst="rect">
            <a:avLst/>
          </a:prstGeom>
          <a:noFill/>
        </p:spPr>
        <p:txBody>
          <a:bodyPr wrap="square" rtlCol="0">
            <a:spAutoFit/>
          </a:bodyPr>
          <a:lstStyle/>
          <a:p>
            <a:r>
              <a:rPr lang="en-IN" u="sng" dirty="0">
                <a:solidFill>
                  <a:schemeClr val="bg1"/>
                </a:solidFill>
              </a:rPr>
              <a:t>Level 0 DFD</a:t>
            </a:r>
          </a:p>
        </p:txBody>
      </p:sp>
    </p:spTree>
    <p:extLst>
      <p:ext uri="{BB962C8B-B14F-4D97-AF65-F5344CB8AC3E}">
        <p14:creationId xmlns:p14="http://schemas.microsoft.com/office/powerpoint/2010/main" val="21396248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p>
        </p:txBody>
      </p:sp>
      <p:sp>
        <p:nvSpPr>
          <p:cNvPr id="6" name="TextBox 5"/>
          <p:cNvSpPr txBox="1"/>
          <p:nvPr/>
        </p:nvSpPr>
        <p:spPr>
          <a:xfrm>
            <a:off x="3695700" y="1383268"/>
            <a:ext cx="1752600" cy="369332"/>
          </a:xfrm>
          <a:prstGeom prst="rect">
            <a:avLst/>
          </a:prstGeom>
          <a:noFill/>
        </p:spPr>
        <p:txBody>
          <a:bodyPr wrap="square" rtlCol="0">
            <a:spAutoFit/>
          </a:bodyPr>
          <a:lstStyle/>
          <a:p>
            <a:r>
              <a:rPr lang="en-IN" u="sng" dirty="0">
                <a:solidFill>
                  <a:schemeClr val="bg1"/>
                </a:solidFill>
              </a:rPr>
              <a:t>Level 1 DFD</a:t>
            </a:r>
          </a:p>
        </p:txBody>
      </p:sp>
      <p:pic>
        <p:nvPicPr>
          <p:cNvPr id="7" name="Picture 6" descr="C:\Users\BINEEK RAJA\AppData\Local\Microsoft\Windows\INetCacheContent.Word\Level_1copy.jpg"/>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05964"/>
            <a:ext cx="7391400" cy="4013836"/>
          </a:xfrm>
          <a:prstGeom prst="rect">
            <a:avLst/>
          </a:prstGeom>
          <a:noFill/>
          <a:ln>
            <a:noFill/>
          </a:ln>
        </p:spPr>
      </p:pic>
    </p:spTree>
    <p:extLst>
      <p:ext uri="{BB962C8B-B14F-4D97-AF65-F5344CB8AC3E}">
        <p14:creationId xmlns:p14="http://schemas.microsoft.com/office/powerpoint/2010/main" val="477291653"/>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240</TotalTime>
  <Words>764</Words>
  <Application>Microsoft Office PowerPoint</Application>
  <PresentationFormat>On-screen Show (4:3)</PresentationFormat>
  <Paragraphs>295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Theme1</vt:lpstr>
      <vt:lpstr>Treasury Banking – Money Market Operations  Mentor – Mr. Jatin Sethi </vt:lpstr>
      <vt:lpstr>Abstract</vt:lpstr>
      <vt:lpstr>Introduction</vt:lpstr>
      <vt:lpstr>Objective</vt:lpstr>
      <vt:lpstr>Problem Statement</vt:lpstr>
      <vt:lpstr>Methodology</vt:lpstr>
      <vt:lpstr>PowerPoint Presentation</vt:lpstr>
      <vt:lpstr>Data Flow Diagram</vt:lpstr>
      <vt:lpstr>Data Flow Diagram</vt:lpstr>
      <vt:lpstr>Use Case Diagram</vt:lpstr>
      <vt:lpstr>Test Case</vt:lpstr>
      <vt:lpstr>Test Case</vt:lpstr>
      <vt:lpstr>Test Case</vt:lpstr>
      <vt:lpstr>Test Case</vt:lpstr>
      <vt:lpstr>Algorithm</vt:lpstr>
      <vt:lpstr>Algorithm</vt:lpstr>
      <vt:lpstr>Algorithm</vt:lpstr>
      <vt:lpstr>Algorithm</vt:lpstr>
      <vt:lpstr>Project Progress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38</cp:revision>
  <dcterms:created xsi:type="dcterms:W3CDTF">2016-02-17T04:43:41Z</dcterms:created>
  <dcterms:modified xsi:type="dcterms:W3CDTF">2016-10-23T17:18:04Z</dcterms:modified>
</cp:coreProperties>
</file>