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58" r:id="rId5"/>
    <p:sldId id="260" r:id="rId6"/>
    <p:sldId id="261" r:id="rId7"/>
    <p:sldId id="262" r:id="rId8"/>
    <p:sldId id="267"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1D78C-B707-4D4B-8132-A006F8ECEC32}" type="datetimeFigureOut">
              <a:rPr lang="en-IN" smtClean="0"/>
              <a:t>20-08-2016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D42FF-1368-4AF9-B820-7B93BBC5F051}" type="slidenum">
              <a:rPr lang="en-IN" smtClean="0"/>
              <a:t>‹#›</a:t>
            </a:fld>
            <a:endParaRPr lang="en-IN"/>
          </a:p>
        </p:txBody>
      </p:sp>
    </p:spTree>
    <p:extLst>
      <p:ext uri="{BB962C8B-B14F-4D97-AF65-F5344CB8AC3E}">
        <p14:creationId xmlns:p14="http://schemas.microsoft.com/office/powerpoint/2010/main" val="404652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6" name="Rectangle 6"/>
          <p:cNvSpPr>
            <a:spLocks noChangeArrowheads="1"/>
          </p:cNvSpPr>
          <p:nvPr/>
        </p:nvSpPr>
        <p:spPr bwMode="black">
          <a:xfrm>
            <a:off x="2024063" y="6226175"/>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sz="1300" dirty="0"/>
              <a:t>| Jul 2012|</a:t>
            </a:r>
          </a:p>
        </p:txBody>
      </p:sp>
      <p:sp>
        <p:nvSpPr>
          <p:cNvPr id="7" name="Rectangle 7"/>
          <p:cNvSpPr>
            <a:spLocks noChangeArrowheads="1"/>
          </p:cNvSpPr>
          <p:nvPr/>
        </p:nvSpPr>
        <p:spPr bwMode="black">
          <a:xfrm>
            <a:off x="7324725" y="6270625"/>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2012 UPES</a:t>
            </a:r>
          </a:p>
        </p:txBody>
      </p:sp>
      <p:sp>
        <p:nvSpPr>
          <p:cNvPr id="8" name="Line 8"/>
          <p:cNvSpPr>
            <a:spLocks noChangeShapeType="1"/>
          </p:cNvSpPr>
          <p:nvPr/>
        </p:nvSpPr>
        <p:spPr bwMode="black">
          <a:xfrm flipV="1">
            <a:off x="1863725" y="4217988"/>
            <a:ext cx="0" cy="941387"/>
          </a:xfrm>
          <a:prstGeom prst="line">
            <a:avLst/>
          </a:prstGeom>
          <a:noFill/>
          <a:ln w="12700">
            <a:solidFill>
              <a:schemeClr val="tx2"/>
            </a:solidFill>
            <a:round/>
            <a:headEnd/>
            <a:tailEnd/>
          </a:ln>
          <a:effectLst/>
        </p:spPr>
        <p:txBody>
          <a:bodyPr/>
          <a:lstStyle/>
          <a:p>
            <a:pPr>
              <a:defRPr/>
            </a:pPr>
            <a:endParaRPr lang="en-US" dirty="0">
              <a:latin typeface="Arial" charset="0"/>
              <a:cs typeface="Arial" charset="0"/>
            </a:endParaRPr>
          </a:p>
        </p:txBody>
      </p:sp>
      <p:sp>
        <p:nvSpPr>
          <p:cNvPr id="9" name="Line 9"/>
          <p:cNvSpPr>
            <a:spLocks noChangeShapeType="1"/>
          </p:cNvSpPr>
          <p:nvPr/>
        </p:nvSpPr>
        <p:spPr bwMode="black">
          <a:xfrm flipV="1">
            <a:off x="1862138" y="1362075"/>
            <a:ext cx="0" cy="331788"/>
          </a:xfrm>
          <a:prstGeom prst="line">
            <a:avLst/>
          </a:prstGeom>
          <a:noFill/>
          <a:ln w="12700">
            <a:solidFill>
              <a:schemeClr val="tx1"/>
            </a:solidFill>
            <a:round/>
            <a:headEnd/>
            <a:tailEnd/>
          </a:ln>
          <a:effectLst/>
        </p:spPr>
        <p:txBody>
          <a:bodyPr/>
          <a:lstStyle/>
          <a:p>
            <a:pPr>
              <a:defRPr/>
            </a:pPr>
            <a:endParaRPr lang="en-US" dirty="0">
              <a:latin typeface="Arial" charset="0"/>
              <a:cs typeface="Arial" charset="0"/>
            </a:endParaRPr>
          </a:p>
        </p:txBody>
      </p:sp>
      <p:pic>
        <p:nvPicPr>
          <p:cNvPr id="10" name="Picture 17" descr="UPES LOGO.tif"/>
          <p:cNvPicPr>
            <a:picLocks noChangeAspect="1"/>
          </p:cNvPicPr>
          <p:nvPr/>
        </p:nvPicPr>
        <p:blipFill>
          <a:blip r:embed="rId2" cstate="email"/>
          <a:srcRect/>
          <a:stretch>
            <a:fillRect/>
          </a:stretch>
        </p:blipFill>
        <p:spPr bwMode="auto">
          <a:xfrm>
            <a:off x="5029200" y="2819400"/>
            <a:ext cx="3886200" cy="1371600"/>
          </a:xfrm>
          <a:prstGeom prst="rect">
            <a:avLst/>
          </a:prstGeom>
          <a:noFill/>
          <a:ln w="9525">
            <a:noFill/>
            <a:miter lim="800000"/>
            <a:headEnd/>
            <a:tailEnd/>
          </a:ln>
        </p:spPr>
      </p:pic>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Click to edit Master title style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219200"/>
            <a:ext cx="8305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5"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8"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4"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05" name="Rectangle 9"/>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fld id="{09A92F4B-2D63-4A00-BAD5-B8AAF58F08A0}" type="slidenum">
              <a:rPr lang="en-US" smtClean="0"/>
              <a:t>‹#›</a:t>
            </a:fld>
            <a:endParaRPr lang="en-US"/>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pic>
        <p:nvPicPr>
          <p:cNvPr id="1035" name="Picture 31" descr="new"/>
          <p:cNvPicPr>
            <a:picLocks noChangeAspect="1" noChangeArrowheads="1"/>
          </p:cNvPicPr>
          <p:nvPr/>
        </p:nvPicPr>
        <p:blipFill>
          <a:blip r:embed="rId13" cstate="email"/>
          <a:srcRect/>
          <a:stretch>
            <a:fillRect/>
          </a:stretch>
        </p:blipFill>
        <p:spPr bwMode="auto">
          <a:xfrm>
            <a:off x="8610600" y="0"/>
            <a:ext cx="533400" cy="373063"/>
          </a:xfrm>
          <a:prstGeom prst="rect">
            <a:avLst/>
          </a:prstGeom>
          <a:noFill/>
          <a:ln w="9525">
            <a:noFill/>
            <a:miter lim="800000"/>
            <a:headEnd/>
            <a:tailEnd/>
          </a:ln>
        </p:spPr>
      </p:pic>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2012 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dirty="0"/>
              <a:t>Jul</a:t>
            </a:r>
            <a:r>
              <a:rPr lang="en-US" altLang="en-US" sz="1000" baseline="0" dirty="0"/>
              <a:t> </a:t>
            </a:r>
            <a:r>
              <a:rPr lang="en-US" altLang="en-US" sz="1000" dirty="0"/>
              <a:t> 2012</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lnSpc>
          <a:spcPct val="90000"/>
        </a:lnSpc>
        <a:spcBef>
          <a:spcPct val="0"/>
        </a:spcBef>
        <a:spcAft>
          <a:spcPct val="0"/>
        </a:spcAft>
        <a:defRPr sz="2800">
          <a:solidFill>
            <a:schemeClr val="accent1"/>
          </a:solidFill>
          <a:latin typeface="+mj-lt"/>
          <a:ea typeface="+mj-ea"/>
          <a:cs typeface="+mj-cs"/>
        </a:defRPr>
      </a:lvl1pPr>
      <a:lvl2pPr algn="l" rtl="0" eaLnBrk="1" fontAlgn="base" hangingPunct="1">
        <a:lnSpc>
          <a:spcPct val="90000"/>
        </a:lnSpc>
        <a:spcBef>
          <a:spcPct val="0"/>
        </a:spcBef>
        <a:spcAft>
          <a:spcPct val="0"/>
        </a:spcAft>
        <a:defRPr sz="2800">
          <a:solidFill>
            <a:schemeClr val="accent1"/>
          </a:solidFill>
          <a:latin typeface="Arial" charset="0"/>
          <a:cs typeface="Arial" charset="0"/>
        </a:defRPr>
      </a:lvl2pPr>
      <a:lvl3pPr algn="l" rtl="0" eaLnBrk="1" fontAlgn="base" hangingPunct="1">
        <a:lnSpc>
          <a:spcPct val="90000"/>
        </a:lnSpc>
        <a:spcBef>
          <a:spcPct val="0"/>
        </a:spcBef>
        <a:spcAft>
          <a:spcPct val="0"/>
        </a:spcAft>
        <a:defRPr sz="2800">
          <a:solidFill>
            <a:schemeClr val="accent1"/>
          </a:solidFill>
          <a:latin typeface="Arial" charset="0"/>
          <a:cs typeface="Arial" charset="0"/>
        </a:defRPr>
      </a:lvl3pPr>
      <a:lvl4pPr algn="l" rtl="0" eaLnBrk="1" fontAlgn="base" hangingPunct="1">
        <a:lnSpc>
          <a:spcPct val="90000"/>
        </a:lnSpc>
        <a:spcBef>
          <a:spcPct val="0"/>
        </a:spcBef>
        <a:spcAft>
          <a:spcPct val="0"/>
        </a:spcAft>
        <a:defRPr sz="2800">
          <a:solidFill>
            <a:schemeClr val="accent1"/>
          </a:solidFill>
          <a:latin typeface="Arial" charset="0"/>
          <a:cs typeface="Arial" charset="0"/>
        </a:defRPr>
      </a:lvl4pPr>
      <a:lvl5pPr algn="l" rtl="0" eaLnBrk="1" fontAlgn="base" hangingPunct="1">
        <a:lnSpc>
          <a:spcPct val="90000"/>
        </a:lnSpc>
        <a:spcBef>
          <a:spcPct val="0"/>
        </a:spcBef>
        <a:spcAft>
          <a:spcPct val="0"/>
        </a:spcAft>
        <a:defRPr sz="2800">
          <a:solidFill>
            <a:schemeClr val="accent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accent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accent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accent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1" fontAlgn="base" hangingPunct="1">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1" fontAlgn="base" hangingPunct="1">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1" fontAlgn="base" hangingPunct="1">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1" fontAlgn="base" hangingPunct="1">
        <a:spcBef>
          <a:spcPct val="20000"/>
        </a:spcBef>
        <a:spcAft>
          <a:spcPct val="0"/>
        </a:spcAft>
        <a:buClr>
          <a:schemeClr val="accent2"/>
        </a:buClr>
        <a:buChar char="•"/>
        <a:defRPr sz="2000">
          <a:solidFill>
            <a:schemeClr val="bg1"/>
          </a:solidFill>
          <a:latin typeface="+mn-lt"/>
          <a:cs typeface="+mn-cs"/>
        </a:defRPr>
      </a:lvl4pPr>
      <a:lvl5pPr marL="2057400" indent="-228600" algn="l" rtl="0" eaLnBrk="1" fontAlgn="base" hangingPunct="1">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1200"/>
            <a:ext cx="7620000" cy="685800"/>
          </a:xfrm>
        </p:spPr>
        <p:txBody>
          <a:bodyPr/>
          <a:lstStyle/>
          <a:p>
            <a:r>
              <a:rPr lang="en-US" dirty="0"/>
              <a:t>Treasury Banking – Money Market Operations</a:t>
            </a:r>
          </a:p>
        </p:txBody>
      </p:sp>
      <p:sp>
        <p:nvSpPr>
          <p:cNvPr id="3" name="Subtitle 2"/>
          <p:cNvSpPr>
            <a:spLocks noGrp="1"/>
          </p:cNvSpPr>
          <p:nvPr>
            <p:ph type="subTitle" idx="1"/>
          </p:nvPr>
        </p:nvSpPr>
        <p:spPr>
          <a:xfrm>
            <a:off x="2018506" y="5257801"/>
            <a:ext cx="5441950" cy="762000"/>
          </a:xfrm>
        </p:spPr>
        <p:txBody>
          <a:bodyPr numCol="1"/>
          <a:lstStyle/>
          <a:p>
            <a:r>
              <a:rPr lang="en-US" sz="1600" dirty="0">
                <a:solidFill>
                  <a:schemeClr val="bg1"/>
                </a:solidFill>
              </a:rPr>
              <a:t>Bineek Raja, Vikash Anand, Vandana Sharma, Mohit Pandey</a:t>
            </a:r>
          </a:p>
          <a:p>
            <a:r>
              <a:rPr lang="en-US" sz="1600" dirty="0">
                <a:solidFill>
                  <a:schemeClr val="bg1"/>
                </a:solidFill>
              </a:rPr>
              <a:t>B-Tech CSE BFSI – 5</a:t>
            </a:r>
            <a:r>
              <a:rPr lang="en-US" sz="1600" baseline="30000" dirty="0">
                <a:solidFill>
                  <a:schemeClr val="bg1"/>
                </a:solidFill>
              </a:rPr>
              <a:t>th</a:t>
            </a:r>
            <a:r>
              <a:rPr lang="en-US" sz="1600" dirty="0">
                <a:solidFill>
                  <a:schemeClr val="bg1"/>
                </a:solidFill>
              </a:rPr>
              <a:t> Semester  </a:t>
            </a:r>
          </a:p>
        </p:txBody>
      </p:sp>
    </p:spTree>
    <p:extLst>
      <p:ext uri="{BB962C8B-B14F-4D97-AF65-F5344CB8AC3E}">
        <p14:creationId xmlns:p14="http://schemas.microsoft.com/office/powerpoint/2010/main" val="26062551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381000" y="990600"/>
            <a:ext cx="8305800" cy="5029200"/>
          </a:xfrm>
        </p:spPr>
        <p:txBody>
          <a:bodyPr/>
          <a:lstStyle/>
          <a:p>
            <a:pPr marL="0" indent="0">
              <a:buNone/>
            </a:pPr>
            <a:endParaRPr lang="en-IN" dirty="0"/>
          </a:p>
          <a:p>
            <a:pPr lvl="0"/>
            <a:r>
              <a:rPr lang="en-IN" dirty="0"/>
              <a:t>Jae K. Shim and Joel G. Siegel, </a:t>
            </a:r>
            <a:r>
              <a:rPr lang="en-IN" i="1" dirty="0"/>
              <a:t>Financial Management</a:t>
            </a:r>
            <a:r>
              <a:rPr lang="en-IN" dirty="0"/>
              <a:t>, 3</a:t>
            </a:r>
            <a:r>
              <a:rPr lang="en-IN" baseline="30000" dirty="0"/>
              <a:t>rd</a:t>
            </a:r>
            <a:r>
              <a:rPr lang="en-IN" dirty="0"/>
              <a:t> edition.</a:t>
            </a:r>
          </a:p>
          <a:p>
            <a:pPr lvl="0"/>
            <a:r>
              <a:rPr lang="en-IN" dirty="0"/>
              <a:t>Roman L. Weil, Katherine </a:t>
            </a:r>
            <a:r>
              <a:rPr lang="en-IN" dirty="0" err="1"/>
              <a:t>Schipper</a:t>
            </a:r>
            <a:r>
              <a:rPr lang="en-IN" dirty="0"/>
              <a:t> and Jennifer Francis,</a:t>
            </a:r>
            <a:r>
              <a:rPr lang="en-IN" i="1" dirty="0"/>
              <a:t> Financial Accounting: An Introduction to Concepts, Methods and Uses</a:t>
            </a:r>
            <a:r>
              <a:rPr lang="en-IN" dirty="0"/>
              <a:t>, 14</a:t>
            </a:r>
            <a:r>
              <a:rPr lang="en-IN" baseline="30000" dirty="0"/>
              <a:t>th</a:t>
            </a:r>
            <a:r>
              <a:rPr lang="en-IN" dirty="0"/>
              <a:t> edition.</a:t>
            </a:r>
          </a:p>
          <a:p>
            <a:r>
              <a:rPr lang="en-IN" dirty="0"/>
              <a:t>Finance Trainer, </a:t>
            </a:r>
            <a:r>
              <a:rPr lang="en-IN" i="1" dirty="0"/>
              <a:t>Financial Mathematics Money Market</a:t>
            </a:r>
            <a:endParaRPr lang="en-IN" dirty="0"/>
          </a:p>
          <a:p>
            <a:pPr marL="0" indent="0">
              <a:buNone/>
            </a:pPr>
            <a:endParaRPr lang="en-IN" dirty="0"/>
          </a:p>
        </p:txBody>
      </p:sp>
    </p:spTree>
    <p:extLst>
      <p:ext uri="{BB962C8B-B14F-4D97-AF65-F5344CB8AC3E}">
        <p14:creationId xmlns:p14="http://schemas.microsoft.com/office/powerpoint/2010/main" val="40077313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819400"/>
            <a:ext cx="2680542" cy="830997"/>
          </a:xfrm>
          <a:prstGeom prst="rect">
            <a:avLst/>
          </a:prstGeom>
          <a:noFill/>
        </p:spPr>
        <p:txBody>
          <a:bodyPr wrap="none" rtlCol="0">
            <a:spAutoFit/>
          </a:bodyPr>
          <a:lstStyle/>
          <a:p>
            <a:r>
              <a:rPr lang="en-IN" sz="4800" dirty="0">
                <a:solidFill>
                  <a:schemeClr val="bg2">
                    <a:lumMod val="75000"/>
                  </a:schemeClr>
                </a:solidFill>
              </a:rPr>
              <a:t>Thankyou</a:t>
            </a:r>
          </a:p>
        </p:txBody>
      </p:sp>
    </p:spTree>
    <p:extLst>
      <p:ext uri="{BB962C8B-B14F-4D97-AF65-F5344CB8AC3E}">
        <p14:creationId xmlns:p14="http://schemas.microsoft.com/office/powerpoint/2010/main" val="28772636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lstStyle/>
          <a:p>
            <a:r>
              <a:rPr lang="en-US" dirty="0"/>
              <a:t>Treasury department of any organization performs several tasks. In this project we will focus on the money market operations. The calculation involves of formulas which are based on parameters calculated from a set of another formula. Thus the entire process becomes complex and time consuming. We will focus on reducing the complexity by providing an automated application which will take the inputs and calculate the results efficiently. The size of data is also very large which further makes the calculation difficult task. All the formulas are implemented manually which is very tedious task for the employees of the treasury.</a:t>
            </a:r>
            <a:endParaRPr lang="en-IN" dirty="0"/>
          </a:p>
          <a:p>
            <a:r>
              <a:rPr lang="en-US" dirty="0"/>
              <a:t>When the people are working in the treasury department the results must be accurate. The application will reduce the possibility of human errors by automating the calculation involved in the money market operation of the treasury department.</a:t>
            </a:r>
            <a:endParaRPr lang="en-IN" dirty="0"/>
          </a:p>
          <a:p>
            <a:endParaRPr lang="en-IN" dirty="0"/>
          </a:p>
        </p:txBody>
      </p:sp>
    </p:spTree>
    <p:extLst>
      <p:ext uri="{BB962C8B-B14F-4D97-AF65-F5344CB8AC3E}">
        <p14:creationId xmlns:p14="http://schemas.microsoft.com/office/powerpoint/2010/main" val="19642298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US" dirty="0"/>
              <a:t>Treasury management includes management of an enterprise's holdings, with the ultimate goal of managing the firm's liquidity and mitigating its operational, financial and reputational risk. One of the main functions of a treasury department is to control and manage the bank's money and to make sure that all parts of the bank can readily access the cash they need for their business activities. </a:t>
            </a:r>
          </a:p>
          <a:p>
            <a:r>
              <a:rPr lang="en-US" dirty="0"/>
              <a:t>The money market is where financial instruments</a:t>
            </a:r>
            <a:r>
              <a:rPr lang="en-US" dirty="0">
                <a:solidFill>
                  <a:schemeClr val="accent4">
                    <a:lumMod val="75000"/>
                  </a:schemeClr>
                </a:solidFill>
              </a:rPr>
              <a:t> </a:t>
            </a:r>
            <a:r>
              <a:rPr lang="en-US" dirty="0"/>
              <a:t>with high liquidity and very short maturities are traded. It is used by participants as a means for borrowing and lending in the short term, with maturities that usually range from overnight to over year or even more than that. Money market transactions are wholesale, meaning that they are for large denominations and take place between financial institutions and organizations rather than individuals.</a:t>
            </a:r>
            <a:endParaRPr lang="en-IN" dirty="0"/>
          </a:p>
        </p:txBody>
      </p:sp>
    </p:spTree>
    <p:extLst>
      <p:ext uri="{BB962C8B-B14F-4D97-AF65-F5344CB8AC3E}">
        <p14:creationId xmlns:p14="http://schemas.microsoft.com/office/powerpoint/2010/main" val="33432606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pPr lvl="0"/>
            <a:r>
              <a:rPr lang="en-US" dirty="0"/>
              <a:t>To Study Money Market Operations</a:t>
            </a:r>
            <a:endParaRPr lang="en-IN" dirty="0"/>
          </a:p>
          <a:p>
            <a:pPr lvl="0"/>
            <a:r>
              <a:rPr lang="en-US" dirty="0"/>
              <a:t>To implement an application using C which can perform various Money Market Operations</a:t>
            </a:r>
            <a:endParaRPr lang="en-IN" dirty="0"/>
          </a:p>
          <a:p>
            <a:pPr marL="0" indent="0">
              <a:buNone/>
            </a:pPr>
            <a:endParaRPr lang="en-IN" dirty="0"/>
          </a:p>
        </p:txBody>
      </p:sp>
    </p:spTree>
    <p:extLst>
      <p:ext uri="{BB962C8B-B14F-4D97-AF65-F5344CB8AC3E}">
        <p14:creationId xmlns:p14="http://schemas.microsoft.com/office/powerpoint/2010/main" val="39011471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US" dirty="0"/>
              <a:t>Money Market Operation has complex calculation with large amount of data size. As of now traditional method that is spread sheets are usually used to perform various money market operations. But to minimize the complexity and to make the whole process user friendly there is a need of an application which can perform all the operations.</a:t>
            </a:r>
            <a:endParaRPr lang="en-IN" dirty="0"/>
          </a:p>
          <a:p>
            <a:endParaRPr lang="en-IN" dirty="0"/>
          </a:p>
        </p:txBody>
      </p:sp>
    </p:spTree>
    <p:extLst>
      <p:ext uri="{BB962C8B-B14F-4D97-AF65-F5344CB8AC3E}">
        <p14:creationId xmlns:p14="http://schemas.microsoft.com/office/powerpoint/2010/main" val="13143940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sp>
        <p:nvSpPr>
          <p:cNvPr id="3" name="Content Placeholder 2"/>
          <p:cNvSpPr>
            <a:spLocks noGrp="1"/>
          </p:cNvSpPr>
          <p:nvPr>
            <p:ph idx="1"/>
          </p:nvPr>
        </p:nvSpPr>
        <p:spPr/>
        <p:txBody>
          <a:bodyPr/>
          <a:lstStyle/>
          <a:p>
            <a:pPr marL="0" indent="0">
              <a:buNone/>
            </a:pPr>
            <a:r>
              <a:rPr lang="en-IN" dirty="0"/>
              <a:t>The basic activity in the Money Market is lending. There are lot of variation seen when two banks or corporate bodies transacts between each other. These variations are result of the market scenario, socio-economic factors, risk associated, financial status of the organisation.</a:t>
            </a:r>
          </a:p>
          <a:p>
            <a:pPr marL="0" indent="0">
              <a:buNone/>
            </a:pPr>
            <a:r>
              <a:rPr lang="en-IN" dirty="0"/>
              <a:t>The lending tenure are broadly divided in the two sections, firstly less than a year and another more than one year . Since the amount is very big, treasury department handles these transactions. Calculation of simple interest, compound interest, future value and present value, interest associated with present value &amp; future value needs to be calculated.</a:t>
            </a:r>
          </a:p>
          <a:p>
            <a:pPr marL="0" indent="0">
              <a:buNone/>
            </a:pPr>
            <a:r>
              <a:rPr lang="en-IN" dirty="0"/>
              <a:t>We will focus to compile this process under a single automated system which make the work load easier and reduce the complexity in the calculation process of the treasury department of the organisation. It will directly retrieve the required data and will save the result in the file automatically. One system will integrate the several calculations under a single software.</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21396248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lstStyle/>
          <a:p>
            <a:pPr marL="0" indent="0">
              <a:buNone/>
            </a:pPr>
            <a:r>
              <a:rPr lang="en-US" dirty="0"/>
              <a:t>We are using ITERATIVE WATERFALL MODEL due to large data size and complexity of our project.</a:t>
            </a:r>
            <a:r>
              <a:rPr lang="en-US" b="1" dirty="0"/>
              <a:t>		</a:t>
            </a:r>
            <a:endParaRPr lang="en-IN" dirty="0"/>
          </a:p>
          <a:p>
            <a:pPr marL="0" indent="0">
              <a:buNone/>
            </a:pPr>
            <a:r>
              <a:rPr lang="en-US" b="1" dirty="0"/>
              <a:t> </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162800" cy="3200400"/>
          </a:xfrm>
          <a:prstGeom prst="rect">
            <a:avLst/>
          </a:prstGeom>
          <a:noFill/>
        </p:spPr>
      </p:pic>
    </p:spTree>
    <p:extLst>
      <p:ext uri="{BB962C8B-B14F-4D97-AF65-F5344CB8AC3E}">
        <p14:creationId xmlns:p14="http://schemas.microsoft.com/office/powerpoint/2010/main" val="6398519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 y="685800"/>
            <a:ext cx="8534400" cy="4648200"/>
          </a:xfrm>
          <a:prstGeom prst="rect">
            <a:avLst/>
          </a:prstGeom>
        </p:spPr>
      </p:pic>
    </p:spTree>
    <p:extLst>
      <p:ext uri="{BB962C8B-B14F-4D97-AF65-F5344CB8AC3E}">
        <p14:creationId xmlns:p14="http://schemas.microsoft.com/office/powerpoint/2010/main" val="40962429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Schedule</a:t>
            </a:r>
          </a:p>
        </p:txBody>
      </p:sp>
      <p:pic>
        <p:nvPicPr>
          <p:cNvPr id="4" name="Content Placeholder 3"/>
          <p:cNvPicPr>
            <a:picLocks noGrp="1" noChangeAspect="1"/>
          </p:cNvPicPr>
          <p:nvPr>
            <p:ph idx="1"/>
          </p:nvPr>
        </p:nvPicPr>
        <p:blipFill>
          <a:blip r:embed="rId2"/>
          <a:stretch>
            <a:fillRect/>
          </a:stretch>
        </p:blipFill>
        <p:spPr>
          <a:xfrm>
            <a:off x="207818" y="1752600"/>
            <a:ext cx="8686800" cy="2871643"/>
          </a:xfrm>
          <a:prstGeom prst="rect">
            <a:avLst/>
          </a:prstGeom>
        </p:spPr>
      </p:pic>
    </p:spTree>
    <p:extLst>
      <p:ext uri="{BB962C8B-B14F-4D97-AF65-F5344CB8AC3E}">
        <p14:creationId xmlns:p14="http://schemas.microsoft.com/office/powerpoint/2010/main" val="3339821541"/>
      </p:ext>
    </p:extLst>
  </p:cSld>
  <p:clrMapOvr>
    <a:masterClrMapping/>
  </p:clrMapOvr>
  <p:transition/>
</p:sld>
</file>

<file path=ppt/theme/theme1.xml><?xml version="1.0" encoding="utf-8"?>
<a:theme xmlns:a="http://schemas.openxmlformats.org/drawingml/2006/main" name="Theme1">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Custom 1">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137</TotalTime>
  <Words>569</Words>
  <Application>Microsoft Office PowerPoint</Application>
  <PresentationFormat>On-screen Show (4:3)</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Theme1</vt:lpstr>
      <vt:lpstr>Treasury Banking – Money Market Operations</vt:lpstr>
      <vt:lpstr>Abstract</vt:lpstr>
      <vt:lpstr>Introduction</vt:lpstr>
      <vt:lpstr>Objective</vt:lpstr>
      <vt:lpstr>Problem Statement</vt:lpstr>
      <vt:lpstr>Literature Review</vt:lpstr>
      <vt:lpstr>Methodology</vt:lpstr>
      <vt:lpstr>PowerPoint Presentation</vt:lpstr>
      <vt:lpstr>Schedule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Design format</dc:title>
  <dc:creator>Prerna Pandey</dc:creator>
  <cp:lastModifiedBy>BINEEK RAJA</cp:lastModifiedBy>
  <cp:revision>12</cp:revision>
  <dcterms:created xsi:type="dcterms:W3CDTF">2016-02-17T04:43:41Z</dcterms:created>
  <dcterms:modified xsi:type="dcterms:W3CDTF">2016-08-20T04:14:42Z</dcterms:modified>
</cp:coreProperties>
</file>