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59" r:id="rId4"/>
    <p:sldId id="258" r:id="rId5"/>
    <p:sldId id="260" r:id="rId6"/>
    <p:sldId id="262" r:id="rId7"/>
    <p:sldId id="267" r:id="rId8"/>
    <p:sldId id="264" r:id="rId9"/>
    <p:sldId id="261" r:id="rId10"/>
    <p:sldId id="269" r:id="rId11"/>
    <p:sldId id="275" r:id="rId12"/>
    <p:sldId id="280" r:id="rId13"/>
    <p:sldId id="270" r:id="rId14"/>
    <p:sldId id="283" r:id="rId15"/>
    <p:sldId id="282" r:id="rId16"/>
    <p:sldId id="279" r:id="rId17"/>
    <p:sldId id="284"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9885BA-EF68-45BB-922B-AC65F61EA5A5}" type="datetimeFigureOut">
              <a:rPr lang="en-IN" smtClean="0"/>
              <a:t>02-05-2017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C95604-2F0F-4511-A92F-360DC0FAED35}" type="slidenum">
              <a:rPr lang="en-IN" smtClean="0"/>
              <a:t>‹#›</a:t>
            </a:fld>
            <a:endParaRPr lang="en-IN"/>
          </a:p>
        </p:txBody>
      </p:sp>
    </p:spTree>
    <p:extLst>
      <p:ext uri="{BB962C8B-B14F-4D97-AF65-F5344CB8AC3E}">
        <p14:creationId xmlns:p14="http://schemas.microsoft.com/office/powerpoint/2010/main" val="15064613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02-05-2017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381000" y="6311107"/>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endParaRPr lang="en-US" altLang="en-US" sz="1300" dirty="0"/>
          </a:p>
          <a:p>
            <a:pPr marL="342900" indent="-342900">
              <a:lnSpc>
                <a:spcPct val="98000"/>
              </a:lnSpc>
              <a:spcBef>
                <a:spcPct val="20000"/>
              </a:spcBef>
              <a:defRPr/>
            </a:pPr>
            <a:r>
              <a:rPr lang="en-US" altLang="en-US" sz="1300" dirty="0"/>
              <a:t>| Mar 2017</a:t>
            </a:r>
          </a:p>
          <a:p>
            <a:pPr marL="342900" indent="-342900">
              <a:lnSpc>
                <a:spcPct val="98000"/>
              </a:lnSpc>
              <a:spcBef>
                <a:spcPct val="20000"/>
              </a:spcBef>
              <a:defRPr/>
            </a:pPr>
            <a:r>
              <a:rPr lang="en-US" altLang="en-US" sz="1300" dirty="0"/>
              <a:t>|</a:t>
            </a:r>
          </a:p>
        </p:txBody>
      </p:sp>
      <p:sp>
        <p:nvSpPr>
          <p:cNvPr id="7" name="Rectangle 7"/>
          <p:cNvSpPr>
            <a:spLocks noChangeArrowheads="1"/>
          </p:cNvSpPr>
          <p:nvPr/>
        </p:nvSpPr>
        <p:spPr bwMode="black">
          <a:xfrm>
            <a:off x="7467600" y="6426200"/>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2017 UPES</a:t>
            </a:r>
          </a:p>
        </p:txBody>
      </p:sp>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5600" y="1786482"/>
            <a:ext cx="2993314" cy="1151435"/>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Mar 2017</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Mar 2017</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2016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Dec</a:t>
            </a:r>
            <a:r>
              <a:rPr lang="en-US" altLang="en-US" sz="1000" baseline="0" dirty="0"/>
              <a:t> 2016</a:t>
            </a:r>
            <a:endParaRPr lang="en-US" altLang="en-US" sz="1000" dirty="0"/>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49843" y="53432"/>
            <a:ext cx="716279" cy="268953"/>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0"/>
            <a:ext cx="8686800" cy="838200"/>
          </a:xfrm>
        </p:spPr>
        <p:txBody>
          <a:bodyPr/>
          <a:lstStyle/>
          <a:p>
            <a:r>
              <a:rPr lang="en-US" sz="3200" dirty="0"/>
              <a:t>                    Secure Code Analyser</a:t>
            </a:r>
            <a:br>
              <a:rPr lang="en-US" sz="3200" dirty="0"/>
            </a:br>
            <a:br>
              <a:rPr lang="en-US" sz="3200" dirty="0"/>
            </a:br>
            <a:br>
              <a:rPr lang="en-US" sz="3200" dirty="0"/>
            </a:br>
            <a:r>
              <a:rPr lang="en-US" sz="3200" dirty="0"/>
              <a:t>                       </a:t>
            </a:r>
            <a:r>
              <a:rPr lang="en-US" sz="2400" dirty="0"/>
              <a:t>Mentor: Mr. Jatin Sethi</a:t>
            </a:r>
            <a:br>
              <a:rPr lang="en-US" dirty="0"/>
            </a:br>
            <a:br>
              <a:rPr lang="en-US" dirty="0"/>
            </a:br>
            <a:br>
              <a:rPr lang="en-US" dirty="0"/>
            </a:br>
            <a:endParaRPr lang="en-US" dirty="0"/>
          </a:p>
        </p:txBody>
      </p:sp>
      <p:sp>
        <p:nvSpPr>
          <p:cNvPr id="3" name="Subtitle 2"/>
          <p:cNvSpPr>
            <a:spLocks noGrp="1"/>
          </p:cNvSpPr>
          <p:nvPr>
            <p:ph type="subTitle" idx="1"/>
          </p:nvPr>
        </p:nvSpPr>
        <p:spPr>
          <a:xfrm>
            <a:off x="286327" y="5257800"/>
            <a:ext cx="7105073" cy="304800"/>
          </a:xfrm>
        </p:spPr>
        <p:txBody>
          <a:bodyPr numCol="1"/>
          <a:lstStyle/>
          <a:p>
            <a:r>
              <a:rPr lang="en-US" sz="1600" b="1" dirty="0">
                <a:solidFill>
                  <a:schemeClr val="bg1"/>
                </a:solidFill>
              </a:rPr>
              <a:t>Bineek Raja, Vikash Anand, Vandana Sharma, Mohit Pandey</a:t>
            </a:r>
          </a:p>
          <a:p>
            <a:r>
              <a:rPr lang="en-US" sz="1600" dirty="0">
                <a:solidFill>
                  <a:schemeClr val="bg1"/>
                </a:solidFill>
              </a:rPr>
              <a:t>B-Tech Computer Science Engineering with Specialization in BFSI – 6</a:t>
            </a:r>
            <a:r>
              <a:rPr lang="en-US" sz="1600" baseline="30000" dirty="0">
                <a:solidFill>
                  <a:schemeClr val="bg1"/>
                </a:solidFill>
              </a:rPr>
              <a:t>th</a:t>
            </a:r>
            <a:r>
              <a:rPr lang="en-US" sz="1600" dirty="0">
                <a:solidFill>
                  <a:schemeClr val="bg1"/>
                </a:solidFill>
              </a:rPr>
              <a:t> Semester  </a:t>
            </a: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83080"/>
            <a:ext cx="5562600" cy="5222110"/>
          </a:xfrm>
          <a:prstGeom prst="rect">
            <a:avLst/>
          </a:prstGeom>
        </p:spPr>
      </p:pic>
    </p:spTree>
    <p:extLst>
      <p:ext uri="{BB962C8B-B14F-4D97-AF65-F5344CB8AC3E}">
        <p14:creationId xmlns:p14="http://schemas.microsoft.com/office/powerpoint/2010/main" val="4814998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50348"/>
            <a:ext cx="8077200" cy="4512252"/>
          </a:xfrm>
          <a:prstGeom prst="rect">
            <a:avLst/>
          </a:prstGeom>
        </p:spPr>
      </p:pic>
    </p:spTree>
    <p:extLst>
      <p:ext uri="{BB962C8B-B14F-4D97-AF65-F5344CB8AC3E}">
        <p14:creationId xmlns:p14="http://schemas.microsoft.com/office/powerpoint/2010/main" val="18827971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43000"/>
            <a:ext cx="8201616" cy="5077630"/>
          </a:xfrm>
          <a:prstGeom prst="rect">
            <a:avLst/>
          </a:prstGeom>
        </p:spPr>
      </p:pic>
    </p:spTree>
    <p:extLst>
      <p:ext uri="{BB962C8B-B14F-4D97-AF65-F5344CB8AC3E}">
        <p14:creationId xmlns:p14="http://schemas.microsoft.com/office/powerpoint/2010/main" val="30550373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(User Interface)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066800"/>
            <a:ext cx="4470401" cy="20632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352800"/>
            <a:ext cx="5410200" cy="2808908"/>
          </a:xfrm>
          <a:prstGeom prst="rect">
            <a:avLst/>
          </a:prstGeom>
        </p:spPr>
      </p:pic>
    </p:spTree>
    <p:extLst>
      <p:ext uri="{BB962C8B-B14F-4D97-AF65-F5344CB8AC3E}">
        <p14:creationId xmlns:p14="http://schemas.microsoft.com/office/powerpoint/2010/main" val="25979999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(User Interface)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19200"/>
            <a:ext cx="5943600" cy="4201714"/>
          </a:xfrm>
          <a:prstGeom prst="rect">
            <a:avLst/>
          </a:prstGeom>
        </p:spPr>
      </p:pic>
    </p:spTree>
    <p:extLst>
      <p:ext uri="{BB962C8B-B14F-4D97-AF65-F5344CB8AC3E}">
        <p14:creationId xmlns:p14="http://schemas.microsoft.com/office/powerpoint/2010/main" val="38284958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a:t>
            </a:r>
          </a:p>
        </p:txBody>
      </p:sp>
      <p:sp>
        <p:nvSpPr>
          <p:cNvPr id="6" name="Rectangle 5"/>
          <p:cNvSpPr/>
          <p:nvPr/>
        </p:nvSpPr>
        <p:spPr>
          <a:xfrm>
            <a:off x="762000" y="1219200"/>
            <a:ext cx="9829800" cy="4708981"/>
          </a:xfrm>
          <a:prstGeom prst="rect">
            <a:avLst/>
          </a:prstGeom>
        </p:spPr>
        <p:txBody>
          <a:bodyPr wrap="square">
            <a:spAutoFit/>
          </a:bodyPr>
          <a:lstStyle/>
          <a:p>
            <a:r>
              <a:rPr lang="en-US" sz="1200" dirty="0">
                <a:solidFill>
                  <a:schemeClr val="bg1"/>
                </a:solidFill>
              </a:rPr>
              <a:t>package </a:t>
            </a:r>
            <a:r>
              <a:rPr lang="en-US" sz="1200" dirty="0" err="1">
                <a:solidFill>
                  <a:schemeClr val="bg1"/>
                </a:solidFill>
              </a:rPr>
              <a:t>securecode</a:t>
            </a:r>
            <a:r>
              <a:rPr lang="en-US" sz="1200" dirty="0">
                <a:solidFill>
                  <a:schemeClr val="bg1"/>
                </a:solidFill>
              </a:rPr>
              <a:t>;</a:t>
            </a:r>
          </a:p>
          <a:p>
            <a:r>
              <a:rPr lang="en-US" sz="1200" dirty="0">
                <a:solidFill>
                  <a:schemeClr val="bg1"/>
                </a:solidFill>
              </a:rPr>
              <a:t> </a:t>
            </a:r>
          </a:p>
          <a:p>
            <a:r>
              <a:rPr lang="en-US" sz="1200" dirty="0">
                <a:solidFill>
                  <a:schemeClr val="bg1"/>
                </a:solidFill>
              </a:rPr>
              <a:t>public class Reading {</a:t>
            </a:r>
          </a:p>
          <a:p>
            <a:r>
              <a:rPr lang="en-US" sz="1200" dirty="0">
                <a:solidFill>
                  <a:schemeClr val="bg1"/>
                </a:solidFill>
              </a:rPr>
              <a:t>    </a:t>
            </a:r>
          </a:p>
          <a:p>
            <a:r>
              <a:rPr lang="en-US" sz="1200" dirty="0">
                <a:solidFill>
                  <a:schemeClr val="bg1"/>
                </a:solidFill>
              </a:rPr>
              <a:t>    </a:t>
            </a:r>
          </a:p>
          <a:p>
            <a:r>
              <a:rPr lang="en-US" sz="1200" dirty="0">
                <a:solidFill>
                  <a:schemeClr val="bg1"/>
                </a:solidFill>
              </a:rPr>
              <a:t>    public Reading() throws </a:t>
            </a:r>
            <a:r>
              <a:rPr lang="en-US" sz="1200" dirty="0" err="1">
                <a:solidFill>
                  <a:schemeClr val="bg1"/>
                </a:solidFill>
              </a:rPr>
              <a:t>FileNotFoundException</a:t>
            </a:r>
            <a:r>
              <a:rPr lang="en-US" sz="1200" dirty="0">
                <a:solidFill>
                  <a:schemeClr val="bg1"/>
                </a:solidFill>
              </a:rPr>
              <a:t>, </a:t>
            </a:r>
            <a:r>
              <a:rPr lang="en-US" sz="1200" dirty="0" err="1">
                <a:solidFill>
                  <a:schemeClr val="bg1"/>
                </a:solidFill>
              </a:rPr>
              <a:t>ClassNotFoundException</a:t>
            </a:r>
            <a:r>
              <a:rPr lang="en-US" sz="1200" dirty="0">
                <a:solidFill>
                  <a:schemeClr val="bg1"/>
                </a:solidFill>
              </a:rPr>
              <a:t>, </a:t>
            </a:r>
            <a:r>
              <a:rPr lang="en-US" sz="1200" dirty="0" err="1">
                <a:solidFill>
                  <a:schemeClr val="bg1"/>
                </a:solidFill>
              </a:rPr>
              <a:t>SQLException</a:t>
            </a:r>
            <a:r>
              <a:rPr lang="en-US" sz="1200" dirty="0">
                <a:solidFill>
                  <a:schemeClr val="bg1"/>
                </a:solidFill>
              </a:rPr>
              <a:t>, </a:t>
            </a:r>
            <a:r>
              <a:rPr lang="en-US" sz="1200" dirty="0" err="1">
                <a:solidFill>
                  <a:schemeClr val="bg1"/>
                </a:solidFill>
              </a:rPr>
              <a:t>IOException</a:t>
            </a:r>
            <a:r>
              <a:rPr lang="en-US" sz="1200" dirty="0">
                <a:solidFill>
                  <a:schemeClr val="bg1"/>
                </a:solidFill>
              </a:rPr>
              <a:t>{</a:t>
            </a:r>
          </a:p>
          <a:p>
            <a:r>
              <a:rPr lang="en-US" sz="1200" dirty="0">
                <a:solidFill>
                  <a:schemeClr val="bg1"/>
                </a:solidFill>
              </a:rPr>
              <a:t>        </a:t>
            </a:r>
            <a:r>
              <a:rPr lang="en-US" sz="1200" dirty="0" err="1">
                <a:solidFill>
                  <a:schemeClr val="bg1"/>
                </a:solidFill>
              </a:rPr>
              <a:t>Class.forName</a:t>
            </a:r>
            <a:r>
              <a:rPr lang="en-US" sz="1200" dirty="0">
                <a:solidFill>
                  <a:schemeClr val="bg1"/>
                </a:solidFill>
              </a:rPr>
              <a:t>("</a:t>
            </a:r>
            <a:r>
              <a:rPr lang="en-US" sz="1200" dirty="0" err="1">
                <a:solidFill>
                  <a:schemeClr val="bg1"/>
                </a:solidFill>
              </a:rPr>
              <a:t>com.mysql.jdbc.Driver</a:t>
            </a:r>
            <a:r>
              <a:rPr lang="en-US" sz="1200" dirty="0">
                <a:solidFill>
                  <a:schemeClr val="bg1"/>
                </a:solidFill>
              </a:rPr>
              <a:t>");</a:t>
            </a:r>
          </a:p>
          <a:p>
            <a:r>
              <a:rPr lang="en-US" sz="1200" dirty="0">
                <a:solidFill>
                  <a:schemeClr val="bg1"/>
                </a:solidFill>
              </a:rPr>
              <a:t>	Connection c=</a:t>
            </a:r>
            <a:r>
              <a:rPr lang="en-US" sz="1200" dirty="0" err="1">
                <a:solidFill>
                  <a:schemeClr val="bg1"/>
                </a:solidFill>
              </a:rPr>
              <a:t>DriverManager.getConnection</a:t>
            </a:r>
            <a:r>
              <a:rPr lang="en-US" sz="1200" dirty="0">
                <a:solidFill>
                  <a:schemeClr val="bg1"/>
                </a:solidFill>
              </a:rPr>
              <a:t>("</a:t>
            </a:r>
            <a:r>
              <a:rPr lang="en-US" sz="1200" dirty="0" err="1">
                <a:solidFill>
                  <a:schemeClr val="bg1"/>
                </a:solidFill>
              </a:rPr>
              <a:t>jdbc:mysql</a:t>
            </a:r>
            <a:r>
              <a:rPr lang="en-US" sz="1200" dirty="0">
                <a:solidFill>
                  <a:schemeClr val="bg1"/>
                </a:solidFill>
              </a:rPr>
              <a:t>://localhost:3306/</a:t>
            </a:r>
            <a:r>
              <a:rPr lang="en-US" sz="1200" dirty="0" err="1">
                <a:solidFill>
                  <a:schemeClr val="bg1"/>
                </a:solidFill>
              </a:rPr>
              <a:t>securecode</a:t>
            </a:r>
            <a:r>
              <a:rPr lang="en-US" sz="1200" dirty="0">
                <a:solidFill>
                  <a:schemeClr val="bg1"/>
                </a:solidFill>
              </a:rPr>
              <a:t>","root","</a:t>
            </a:r>
            <a:r>
              <a:rPr lang="en-US" sz="1200" dirty="0" err="1">
                <a:solidFill>
                  <a:schemeClr val="bg1"/>
                </a:solidFill>
              </a:rPr>
              <a:t>vikashanand</a:t>
            </a:r>
            <a:r>
              <a:rPr lang="en-US" sz="1200" dirty="0">
                <a:solidFill>
                  <a:schemeClr val="bg1"/>
                </a:solidFill>
              </a:rPr>
              <a:t>");</a:t>
            </a:r>
          </a:p>
          <a:p>
            <a:r>
              <a:rPr lang="en-US" sz="1200" dirty="0">
                <a:solidFill>
                  <a:schemeClr val="bg1"/>
                </a:solidFill>
              </a:rPr>
              <a:t>        String s1=("select * from </a:t>
            </a:r>
            <a:r>
              <a:rPr lang="en-US" sz="1200" dirty="0" err="1">
                <a:solidFill>
                  <a:schemeClr val="bg1"/>
                </a:solidFill>
              </a:rPr>
              <a:t>javadata</a:t>
            </a:r>
            <a:r>
              <a:rPr lang="en-US" sz="1200" dirty="0">
                <a:solidFill>
                  <a:schemeClr val="bg1"/>
                </a:solidFill>
              </a:rPr>
              <a:t>");</a:t>
            </a:r>
          </a:p>
          <a:p>
            <a:r>
              <a:rPr lang="en-US" sz="1200" dirty="0">
                <a:solidFill>
                  <a:schemeClr val="bg1"/>
                </a:solidFill>
              </a:rPr>
              <a:t>        Statement s=</a:t>
            </a:r>
            <a:r>
              <a:rPr lang="en-US" sz="1200" dirty="0" err="1">
                <a:solidFill>
                  <a:schemeClr val="bg1"/>
                </a:solidFill>
              </a:rPr>
              <a:t>c.createStatement</a:t>
            </a:r>
            <a:r>
              <a:rPr lang="en-US" sz="1200" dirty="0">
                <a:solidFill>
                  <a:schemeClr val="bg1"/>
                </a:solidFill>
              </a:rPr>
              <a:t>();</a:t>
            </a:r>
          </a:p>
          <a:p>
            <a:r>
              <a:rPr lang="en-US" sz="1200" dirty="0">
                <a:solidFill>
                  <a:schemeClr val="bg1"/>
                </a:solidFill>
              </a:rPr>
              <a:t>        </a:t>
            </a:r>
            <a:r>
              <a:rPr lang="en-US" sz="1200" dirty="0" err="1">
                <a:solidFill>
                  <a:schemeClr val="bg1"/>
                </a:solidFill>
              </a:rPr>
              <a:t>ResultSet</a:t>
            </a:r>
            <a:r>
              <a:rPr lang="en-US" sz="1200" dirty="0">
                <a:solidFill>
                  <a:schemeClr val="bg1"/>
                </a:solidFill>
              </a:rPr>
              <a:t> </a:t>
            </a:r>
            <a:r>
              <a:rPr lang="en-US" sz="1200" dirty="0" err="1">
                <a:solidFill>
                  <a:schemeClr val="bg1"/>
                </a:solidFill>
              </a:rPr>
              <a:t>rs</a:t>
            </a:r>
            <a:r>
              <a:rPr lang="en-US" sz="1200" dirty="0">
                <a:solidFill>
                  <a:schemeClr val="bg1"/>
                </a:solidFill>
              </a:rPr>
              <a:t>=</a:t>
            </a:r>
            <a:r>
              <a:rPr lang="en-US" sz="1200" dirty="0" err="1">
                <a:solidFill>
                  <a:schemeClr val="bg1"/>
                </a:solidFill>
              </a:rPr>
              <a:t>s.executeQuery</a:t>
            </a:r>
            <a:r>
              <a:rPr lang="en-US" sz="1200" dirty="0">
                <a:solidFill>
                  <a:schemeClr val="bg1"/>
                </a:solidFill>
              </a:rPr>
              <a:t>(s1);</a:t>
            </a:r>
          </a:p>
          <a:p>
            <a:r>
              <a:rPr lang="en-US" sz="1200" dirty="0">
                <a:solidFill>
                  <a:schemeClr val="bg1"/>
                </a:solidFill>
              </a:rPr>
              <a:t>       /*while(</a:t>
            </a:r>
            <a:r>
              <a:rPr lang="en-US" sz="1200" dirty="0" err="1">
                <a:solidFill>
                  <a:schemeClr val="bg1"/>
                </a:solidFill>
              </a:rPr>
              <a:t>rs.next</a:t>
            </a:r>
            <a:r>
              <a:rPr lang="en-US" sz="1200" dirty="0">
                <a:solidFill>
                  <a:schemeClr val="bg1"/>
                </a:solidFill>
              </a:rPr>
              <a:t>())</a:t>
            </a:r>
          </a:p>
          <a:p>
            <a:r>
              <a:rPr lang="en-US" sz="1200" dirty="0">
                <a:solidFill>
                  <a:schemeClr val="bg1"/>
                </a:solidFill>
              </a:rPr>
              <a:t>        {</a:t>
            </a:r>
          </a:p>
          <a:p>
            <a:r>
              <a:rPr lang="en-US" sz="1200" dirty="0">
                <a:solidFill>
                  <a:schemeClr val="bg1"/>
                </a:solidFill>
              </a:rPr>
              <a:t>            Long p=</a:t>
            </a:r>
            <a:r>
              <a:rPr lang="en-US" sz="1200" dirty="0" err="1">
                <a:solidFill>
                  <a:schemeClr val="bg1"/>
                </a:solidFill>
              </a:rPr>
              <a:t>rs.getLong</a:t>
            </a:r>
            <a:r>
              <a:rPr lang="en-US" sz="1200" dirty="0">
                <a:solidFill>
                  <a:schemeClr val="bg1"/>
                </a:solidFill>
              </a:rPr>
              <a:t>(1);</a:t>
            </a:r>
          </a:p>
          <a:p>
            <a:r>
              <a:rPr lang="en-US" sz="1200" dirty="0">
                <a:solidFill>
                  <a:schemeClr val="bg1"/>
                </a:solidFill>
              </a:rPr>
              <a:t>            </a:t>
            </a:r>
            <a:r>
              <a:rPr lang="en-US" sz="1200" dirty="0" err="1">
                <a:solidFill>
                  <a:schemeClr val="bg1"/>
                </a:solidFill>
              </a:rPr>
              <a:t>System.out.println</a:t>
            </a:r>
            <a:r>
              <a:rPr lang="en-US" sz="1200" dirty="0">
                <a:solidFill>
                  <a:schemeClr val="bg1"/>
                </a:solidFill>
              </a:rPr>
              <a:t>(p);</a:t>
            </a:r>
          </a:p>
          <a:p>
            <a:r>
              <a:rPr lang="en-US" sz="1200" dirty="0">
                <a:solidFill>
                  <a:schemeClr val="bg1"/>
                </a:solidFill>
              </a:rPr>
              <a:t>        } */</a:t>
            </a:r>
          </a:p>
          <a:p>
            <a:r>
              <a:rPr lang="en-US" sz="1200" dirty="0">
                <a:solidFill>
                  <a:schemeClr val="bg1"/>
                </a:solidFill>
              </a:rPr>
              <a:t>        //Long q;</a:t>
            </a:r>
          </a:p>
          <a:p>
            <a:r>
              <a:rPr lang="en-US" sz="1200" dirty="0">
                <a:solidFill>
                  <a:schemeClr val="bg1"/>
                </a:solidFill>
              </a:rPr>
              <a:t>        //q = </a:t>
            </a:r>
            <a:r>
              <a:rPr lang="en-US" sz="1200" dirty="0" err="1">
                <a:solidFill>
                  <a:schemeClr val="bg1"/>
                </a:solidFill>
              </a:rPr>
              <a:t>rs.getLong</a:t>
            </a:r>
            <a:r>
              <a:rPr lang="en-US" sz="1200" dirty="0">
                <a:solidFill>
                  <a:schemeClr val="bg1"/>
                </a:solidFill>
              </a:rPr>
              <a:t>(1);</a:t>
            </a:r>
          </a:p>
          <a:p>
            <a:r>
              <a:rPr lang="en-US" sz="1200" dirty="0">
                <a:solidFill>
                  <a:schemeClr val="bg1"/>
                </a:solidFill>
              </a:rPr>
              <a:t>        File f=new File("Code.txt");</a:t>
            </a:r>
          </a:p>
          <a:p>
            <a:r>
              <a:rPr lang="en-US" sz="1200" dirty="0">
                <a:solidFill>
                  <a:schemeClr val="bg1"/>
                </a:solidFill>
              </a:rPr>
              <a:t>        </a:t>
            </a:r>
          </a:p>
          <a:p>
            <a:r>
              <a:rPr lang="en-US" sz="1200" dirty="0">
                <a:solidFill>
                  <a:schemeClr val="bg1"/>
                </a:solidFill>
              </a:rPr>
              <a:t>        </a:t>
            </a:r>
            <a:r>
              <a:rPr lang="en-US" sz="1200" dirty="0" err="1">
                <a:solidFill>
                  <a:schemeClr val="bg1"/>
                </a:solidFill>
              </a:rPr>
              <a:t>ArrayList</a:t>
            </a:r>
            <a:r>
              <a:rPr lang="en-US" sz="1200" dirty="0">
                <a:solidFill>
                  <a:schemeClr val="bg1"/>
                </a:solidFill>
              </a:rPr>
              <a:t>&lt;Long&gt; </a:t>
            </a:r>
            <a:r>
              <a:rPr lang="en-US" sz="1200" dirty="0" err="1">
                <a:solidFill>
                  <a:schemeClr val="bg1"/>
                </a:solidFill>
              </a:rPr>
              <a:t>alindex</a:t>
            </a:r>
            <a:r>
              <a:rPr lang="en-US" sz="1200" dirty="0">
                <a:solidFill>
                  <a:schemeClr val="bg1"/>
                </a:solidFill>
              </a:rPr>
              <a:t> = new </a:t>
            </a:r>
            <a:r>
              <a:rPr lang="en-US" sz="1200" dirty="0" err="1">
                <a:solidFill>
                  <a:schemeClr val="bg1"/>
                </a:solidFill>
              </a:rPr>
              <a:t>ArrayList</a:t>
            </a:r>
            <a:r>
              <a:rPr lang="en-US" sz="1200" dirty="0">
                <a:solidFill>
                  <a:schemeClr val="bg1"/>
                </a:solidFill>
              </a:rPr>
              <a:t>&lt;Long&gt;();</a:t>
            </a:r>
          </a:p>
          <a:p>
            <a:r>
              <a:rPr lang="en-US" sz="1200" dirty="0">
                <a:solidFill>
                  <a:schemeClr val="bg1"/>
                </a:solidFill>
              </a:rPr>
              <a:t>        </a:t>
            </a:r>
            <a:r>
              <a:rPr lang="en-US" sz="1200" dirty="0" err="1">
                <a:solidFill>
                  <a:schemeClr val="bg1"/>
                </a:solidFill>
              </a:rPr>
              <a:t>ArrayList</a:t>
            </a:r>
            <a:r>
              <a:rPr lang="en-US" sz="1200" dirty="0">
                <a:solidFill>
                  <a:schemeClr val="bg1"/>
                </a:solidFill>
              </a:rPr>
              <a:t>&lt;String&gt; </a:t>
            </a:r>
            <a:r>
              <a:rPr lang="en-US" sz="1200" dirty="0" err="1">
                <a:solidFill>
                  <a:schemeClr val="bg1"/>
                </a:solidFill>
              </a:rPr>
              <a:t>alstring</a:t>
            </a:r>
            <a:r>
              <a:rPr lang="en-US" sz="1200" dirty="0">
                <a:solidFill>
                  <a:schemeClr val="bg1"/>
                </a:solidFill>
              </a:rPr>
              <a:t> = new </a:t>
            </a:r>
            <a:r>
              <a:rPr lang="en-US" sz="1200" dirty="0" err="1">
                <a:solidFill>
                  <a:schemeClr val="bg1"/>
                </a:solidFill>
              </a:rPr>
              <a:t>ArrayList</a:t>
            </a:r>
            <a:r>
              <a:rPr lang="en-US" sz="1200" dirty="0">
                <a:solidFill>
                  <a:schemeClr val="bg1"/>
                </a:solidFill>
              </a:rPr>
              <a:t>&lt;String&gt;();</a:t>
            </a:r>
          </a:p>
          <a:p>
            <a:r>
              <a:rPr lang="en-US" sz="1200" dirty="0">
                <a:solidFill>
                  <a:schemeClr val="bg1"/>
                </a:solidFill>
              </a:rPr>
              <a:t>        Scanner scan=new Scanner(f);</a:t>
            </a:r>
          </a:p>
          <a:p>
            <a:r>
              <a:rPr lang="en-US" sz="1200" dirty="0">
                <a:solidFill>
                  <a:schemeClr val="bg1"/>
                </a:solidFill>
              </a:rPr>
              <a:t>        //</a:t>
            </a:r>
            <a:r>
              <a:rPr lang="en-US" sz="1200" dirty="0" err="1">
                <a:solidFill>
                  <a:schemeClr val="bg1"/>
                </a:solidFill>
              </a:rPr>
              <a:t>scan.useDelimiter</a:t>
            </a:r>
            <a:r>
              <a:rPr lang="en-US" sz="1200" dirty="0">
                <a:solidFill>
                  <a:schemeClr val="bg1"/>
                </a:solidFill>
              </a:rPr>
              <a:t>("[^A-</a:t>
            </a:r>
            <a:r>
              <a:rPr lang="en-US" sz="1200" dirty="0" err="1">
                <a:solidFill>
                  <a:schemeClr val="bg1"/>
                </a:solidFill>
              </a:rPr>
              <a:t>Za</a:t>
            </a:r>
            <a:r>
              <a:rPr lang="en-US" sz="1200" dirty="0">
                <a:solidFill>
                  <a:schemeClr val="bg1"/>
                </a:solidFill>
              </a:rPr>
              <a:t>-z]+");</a:t>
            </a:r>
          </a:p>
          <a:p>
            <a:r>
              <a:rPr lang="en-US" sz="1200" dirty="0">
                <a:solidFill>
                  <a:schemeClr val="bg1"/>
                </a:solidFill>
              </a:rPr>
              <a:t>        while(</a:t>
            </a:r>
            <a:r>
              <a:rPr lang="en-US" sz="1200" dirty="0" err="1">
                <a:solidFill>
                  <a:schemeClr val="bg1"/>
                </a:solidFill>
              </a:rPr>
              <a:t>scan.hasNextLine</a:t>
            </a:r>
            <a:r>
              <a:rPr lang="en-US" sz="1200" dirty="0">
                <a:solidFill>
                  <a:schemeClr val="bg1"/>
                </a:solidFill>
              </a:rPr>
              <a:t>()){</a:t>
            </a:r>
          </a:p>
        </p:txBody>
      </p:sp>
    </p:spTree>
    <p:extLst>
      <p:ext uri="{BB962C8B-B14F-4D97-AF65-F5344CB8AC3E}">
        <p14:creationId xmlns:p14="http://schemas.microsoft.com/office/powerpoint/2010/main" val="15050086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33400"/>
            <a:ext cx="8761412" cy="498475"/>
          </a:xfrm>
        </p:spPr>
        <p:txBody>
          <a:bodyPr/>
          <a:lstStyle/>
          <a:p>
            <a:r>
              <a:rPr lang="en-IN" dirty="0"/>
              <a:t>Code</a:t>
            </a:r>
          </a:p>
        </p:txBody>
      </p:sp>
      <p:sp>
        <p:nvSpPr>
          <p:cNvPr id="3" name="Rectangle 2"/>
          <p:cNvSpPr/>
          <p:nvPr/>
        </p:nvSpPr>
        <p:spPr>
          <a:xfrm>
            <a:off x="685800" y="1295400"/>
            <a:ext cx="9448800" cy="5078313"/>
          </a:xfrm>
          <a:prstGeom prst="rect">
            <a:avLst/>
          </a:prstGeom>
        </p:spPr>
        <p:txBody>
          <a:bodyPr wrap="square">
            <a:spAutoFit/>
          </a:bodyPr>
          <a:lstStyle/>
          <a:p>
            <a:r>
              <a:rPr lang="en-US" sz="1200" dirty="0">
                <a:solidFill>
                  <a:schemeClr val="bg1"/>
                </a:solidFill>
              </a:rPr>
              <a:t>String a=</a:t>
            </a:r>
            <a:r>
              <a:rPr lang="en-US" sz="1200" dirty="0" err="1">
                <a:solidFill>
                  <a:schemeClr val="bg1"/>
                </a:solidFill>
              </a:rPr>
              <a:t>scan.nextLine</a:t>
            </a:r>
            <a:r>
              <a:rPr lang="en-US" sz="1200" dirty="0">
                <a:solidFill>
                  <a:schemeClr val="bg1"/>
                </a:solidFill>
              </a:rPr>
              <a:t>();</a:t>
            </a:r>
          </a:p>
          <a:p>
            <a:r>
              <a:rPr lang="en-US" sz="1200" dirty="0">
                <a:solidFill>
                  <a:schemeClr val="bg1"/>
                </a:solidFill>
              </a:rPr>
              <a:t>            a=</a:t>
            </a:r>
            <a:r>
              <a:rPr lang="en-US" sz="1200" dirty="0" err="1">
                <a:solidFill>
                  <a:schemeClr val="bg1"/>
                </a:solidFill>
              </a:rPr>
              <a:t>a.replaceAll</a:t>
            </a:r>
            <a:r>
              <a:rPr lang="en-US" sz="1200" dirty="0">
                <a:solidFill>
                  <a:schemeClr val="bg1"/>
                </a:solidFill>
              </a:rPr>
              <a:t>("[^a-zA-Z0-9_-]", " ");</a:t>
            </a:r>
          </a:p>
          <a:p>
            <a:r>
              <a:rPr lang="en-US" sz="1200" dirty="0">
                <a:solidFill>
                  <a:schemeClr val="bg1"/>
                </a:solidFill>
              </a:rPr>
              <a:t>            //</a:t>
            </a:r>
            <a:r>
              <a:rPr lang="en-US" sz="1200" dirty="0" err="1">
                <a:solidFill>
                  <a:schemeClr val="bg1"/>
                </a:solidFill>
              </a:rPr>
              <a:t>System.out.print</a:t>
            </a:r>
            <a:r>
              <a:rPr lang="en-US" sz="1200" dirty="0">
                <a:solidFill>
                  <a:schemeClr val="bg1"/>
                </a:solidFill>
              </a:rPr>
              <a:t>(a);</a:t>
            </a:r>
          </a:p>
          <a:p>
            <a:r>
              <a:rPr lang="en-US" sz="1200" dirty="0">
                <a:solidFill>
                  <a:schemeClr val="bg1"/>
                </a:solidFill>
              </a:rPr>
              <a:t>            String word[]= </a:t>
            </a:r>
            <a:r>
              <a:rPr lang="en-US" sz="1200" dirty="0" err="1">
                <a:solidFill>
                  <a:schemeClr val="bg1"/>
                </a:solidFill>
              </a:rPr>
              <a:t>a.split</a:t>
            </a:r>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dirty="0">
                <a:solidFill>
                  <a:schemeClr val="bg1"/>
                </a:solidFill>
              </a:rPr>
              <a:t>            </a:t>
            </a:r>
            <a:r>
              <a:rPr lang="en-US" sz="1200" dirty="0" err="1">
                <a:solidFill>
                  <a:schemeClr val="bg1"/>
                </a:solidFill>
              </a:rPr>
              <a:t>int</a:t>
            </a:r>
            <a:r>
              <a:rPr lang="en-US" sz="1200" dirty="0">
                <a:solidFill>
                  <a:schemeClr val="bg1"/>
                </a:solidFill>
              </a:rPr>
              <a:t> </a:t>
            </a:r>
            <a:r>
              <a:rPr lang="en-US" sz="1200" dirty="0" err="1">
                <a:solidFill>
                  <a:schemeClr val="bg1"/>
                </a:solidFill>
              </a:rPr>
              <a:t>wl</a:t>
            </a:r>
            <a:r>
              <a:rPr lang="en-US" sz="1200" dirty="0">
                <a:solidFill>
                  <a:schemeClr val="bg1"/>
                </a:solidFill>
              </a:rPr>
              <a:t>= </a:t>
            </a:r>
            <a:r>
              <a:rPr lang="en-US" sz="1200" dirty="0" err="1">
                <a:solidFill>
                  <a:schemeClr val="bg1"/>
                </a:solidFill>
              </a:rPr>
              <a:t>word.length</a:t>
            </a:r>
            <a:r>
              <a:rPr lang="en-US" sz="1200" dirty="0">
                <a:solidFill>
                  <a:schemeClr val="bg1"/>
                </a:solidFill>
              </a:rPr>
              <a:t>;</a:t>
            </a:r>
          </a:p>
          <a:p>
            <a:r>
              <a:rPr lang="en-US" sz="1200" dirty="0">
                <a:solidFill>
                  <a:schemeClr val="bg1"/>
                </a:solidFill>
              </a:rPr>
              <a:t>            for(</a:t>
            </a:r>
            <a:r>
              <a:rPr lang="en-US" sz="1200" dirty="0" err="1">
                <a:solidFill>
                  <a:schemeClr val="bg1"/>
                </a:solidFill>
              </a:rPr>
              <a:t>int</a:t>
            </a:r>
            <a:r>
              <a:rPr lang="en-US" sz="1200" dirty="0">
                <a:solidFill>
                  <a:schemeClr val="bg1"/>
                </a:solidFill>
              </a:rPr>
              <a:t> l=0;l&lt;</a:t>
            </a:r>
            <a:r>
              <a:rPr lang="en-US" sz="1200" dirty="0" err="1">
                <a:solidFill>
                  <a:schemeClr val="bg1"/>
                </a:solidFill>
              </a:rPr>
              <a:t>wl;l</a:t>
            </a:r>
            <a:r>
              <a:rPr lang="en-US" sz="1200" dirty="0">
                <a:solidFill>
                  <a:schemeClr val="bg1"/>
                </a:solidFill>
              </a:rPr>
              <a:t>++)</a:t>
            </a:r>
          </a:p>
          <a:p>
            <a:r>
              <a:rPr lang="en-US" sz="1200" dirty="0">
                <a:solidFill>
                  <a:schemeClr val="bg1"/>
                </a:solidFill>
              </a:rPr>
              <a:t>            {</a:t>
            </a:r>
          </a:p>
          <a:p>
            <a:r>
              <a:rPr lang="en-US" sz="1200" dirty="0">
                <a:solidFill>
                  <a:schemeClr val="bg1"/>
                </a:solidFill>
              </a:rPr>
              <a:t>                </a:t>
            </a:r>
            <a:r>
              <a:rPr lang="en-US" sz="1200" dirty="0" err="1">
                <a:solidFill>
                  <a:schemeClr val="bg1"/>
                </a:solidFill>
              </a:rPr>
              <a:t>int</a:t>
            </a:r>
            <a:r>
              <a:rPr lang="en-US" sz="1200" dirty="0">
                <a:solidFill>
                  <a:schemeClr val="bg1"/>
                </a:solidFill>
              </a:rPr>
              <a:t> prime=101;</a:t>
            </a:r>
          </a:p>
          <a:p>
            <a:r>
              <a:rPr lang="en-US" sz="1200" dirty="0">
                <a:solidFill>
                  <a:schemeClr val="bg1"/>
                </a:solidFill>
              </a:rPr>
              <a:t>                long hash=0;</a:t>
            </a:r>
          </a:p>
          <a:p>
            <a:r>
              <a:rPr lang="en-US" sz="1200" dirty="0">
                <a:solidFill>
                  <a:schemeClr val="bg1"/>
                </a:solidFill>
              </a:rPr>
              <a:t>                </a:t>
            </a:r>
          </a:p>
          <a:p>
            <a:r>
              <a:rPr lang="en-US" sz="1200" dirty="0">
                <a:solidFill>
                  <a:schemeClr val="bg1"/>
                </a:solidFill>
              </a:rPr>
              <a:t>                char[] </a:t>
            </a:r>
            <a:r>
              <a:rPr lang="en-US" sz="1200" dirty="0" err="1">
                <a:solidFill>
                  <a:schemeClr val="bg1"/>
                </a:solidFill>
              </a:rPr>
              <a:t>str</a:t>
            </a:r>
            <a:r>
              <a:rPr lang="en-US" sz="1200" dirty="0">
                <a:solidFill>
                  <a:schemeClr val="bg1"/>
                </a:solidFill>
              </a:rPr>
              <a:t>=word[l].</a:t>
            </a:r>
            <a:r>
              <a:rPr lang="en-US" sz="1200" dirty="0" err="1">
                <a:solidFill>
                  <a:schemeClr val="bg1"/>
                </a:solidFill>
              </a:rPr>
              <a:t>toCharArray</a:t>
            </a:r>
            <a:r>
              <a:rPr lang="en-US" sz="1200" dirty="0">
                <a:solidFill>
                  <a:schemeClr val="bg1"/>
                </a:solidFill>
              </a:rPr>
              <a:t>();</a:t>
            </a:r>
          </a:p>
          <a:p>
            <a:r>
              <a:rPr lang="en-US" sz="1200" dirty="0">
                <a:solidFill>
                  <a:schemeClr val="bg1"/>
                </a:solidFill>
              </a:rPr>
              <a:t>                </a:t>
            </a:r>
            <a:r>
              <a:rPr lang="en-US" sz="1200" dirty="0" err="1">
                <a:solidFill>
                  <a:schemeClr val="bg1"/>
                </a:solidFill>
              </a:rPr>
              <a:t>int</a:t>
            </a:r>
            <a:r>
              <a:rPr lang="en-US" sz="1200" dirty="0">
                <a:solidFill>
                  <a:schemeClr val="bg1"/>
                </a:solidFill>
              </a:rPr>
              <a:t> end=</a:t>
            </a:r>
            <a:r>
              <a:rPr lang="en-US" sz="1200" dirty="0" err="1">
                <a:solidFill>
                  <a:schemeClr val="bg1"/>
                </a:solidFill>
              </a:rPr>
              <a:t>str.length</a:t>
            </a:r>
            <a:r>
              <a:rPr lang="en-US" sz="1200" dirty="0">
                <a:solidFill>
                  <a:schemeClr val="bg1"/>
                </a:solidFill>
              </a:rPr>
              <a:t>;</a:t>
            </a:r>
          </a:p>
          <a:p>
            <a:r>
              <a:rPr lang="en-US" sz="1200" dirty="0">
                <a:solidFill>
                  <a:schemeClr val="bg1"/>
                </a:solidFill>
              </a:rPr>
              <a:t>                //</a:t>
            </a:r>
            <a:r>
              <a:rPr lang="en-US" sz="1200" dirty="0" err="1">
                <a:solidFill>
                  <a:schemeClr val="bg1"/>
                </a:solidFill>
              </a:rPr>
              <a:t>System.out.println</a:t>
            </a:r>
            <a:r>
              <a:rPr lang="en-US" sz="1200" dirty="0">
                <a:solidFill>
                  <a:schemeClr val="bg1"/>
                </a:solidFill>
              </a:rPr>
              <a:t>(end);    </a:t>
            </a:r>
          </a:p>
          <a:p>
            <a:r>
              <a:rPr lang="en-US" sz="1200" dirty="0">
                <a:solidFill>
                  <a:schemeClr val="bg1"/>
                </a:solidFill>
              </a:rPr>
              <a:t>                for(</a:t>
            </a:r>
            <a:r>
              <a:rPr lang="en-US" sz="1200" dirty="0" err="1">
                <a:solidFill>
                  <a:schemeClr val="bg1"/>
                </a:solidFill>
              </a:rPr>
              <a:t>int</a:t>
            </a:r>
            <a:r>
              <a:rPr lang="en-US" sz="1200" dirty="0">
                <a:solidFill>
                  <a:schemeClr val="bg1"/>
                </a:solidFill>
              </a:rPr>
              <a:t> </a:t>
            </a:r>
            <a:r>
              <a:rPr lang="en-US" sz="1200" dirty="0" err="1">
                <a:solidFill>
                  <a:schemeClr val="bg1"/>
                </a:solidFill>
              </a:rPr>
              <a:t>i</a:t>
            </a:r>
            <a:r>
              <a:rPr lang="en-US" sz="1200" dirty="0">
                <a:solidFill>
                  <a:schemeClr val="bg1"/>
                </a:solidFill>
              </a:rPr>
              <a:t>=0;i&lt;</a:t>
            </a:r>
            <a:r>
              <a:rPr lang="en-US" sz="1200" dirty="0" err="1">
                <a:solidFill>
                  <a:schemeClr val="bg1"/>
                </a:solidFill>
              </a:rPr>
              <a:t>end;i</a:t>
            </a:r>
            <a:r>
              <a:rPr lang="en-US" sz="1200" dirty="0">
                <a:solidFill>
                  <a:schemeClr val="bg1"/>
                </a:solidFill>
              </a:rPr>
              <a:t>++)</a:t>
            </a:r>
          </a:p>
          <a:p>
            <a:r>
              <a:rPr lang="en-US" sz="1200" dirty="0">
                <a:solidFill>
                  <a:schemeClr val="bg1"/>
                </a:solidFill>
              </a:rPr>
              <a:t>                {</a:t>
            </a:r>
          </a:p>
          <a:p>
            <a:r>
              <a:rPr lang="en-US" sz="1200" dirty="0">
                <a:solidFill>
                  <a:schemeClr val="bg1"/>
                </a:solidFill>
              </a:rPr>
              <a:t>                    hash+=</a:t>
            </a:r>
            <a:r>
              <a:rPr lang="en-US" sz="1200" dirty="0" err="1">
                <a:solidFill>
                  <a:schemeClr val="bg1"/>
                </a:solidFill>
              </a:rPr>
              <a:t>str</a:t>
            </a:r>
            <a:r>
              <a:rPr lang="en-US" sz="1200" dirty="0">
                <a:solidFill>
                  <a:schemeClr val="bg1"/>
                </a:solidFill>
              </a:rPr>
              <a:t>[</a:t>
            </a:r>
            <a:r>
              <a:rPr lang="en-US" sz="1200" dirty="0" err="1">
                <a:solidFill>
                  <a:schemeClr val="bg1"/>
                </a:solidFill>
              </a:rPr>
              <a:t>i</a:t>
            </a:r>
            <a:r>
              <a:rPr lang="en-US" sz="1200" dirty="0">
                <a:solidFill>
                  <a:schemeClr val="bg1"/>
                </a:solidFill>
              </a:rPr>
              <a:t>]*</a:t>
            </a:r>
            <a:r>
              <a:rPr lang="en-US" sz="1200" dirty="0" err="1">
                <a:solidFill>
                  <a:schemeClr val="bg1"/>
                </a:solidFill>
              </a:rPr>
              <a:t>Math.pow</a:t>
            </a:r>
            <a:r>
              <a:rPr lang="en-US" sz="1200" dirty="0">
                <a:solidFill>
                  <a:schemeClr val="bg1"/>
                </a:solidFill>
              </a:rPr>
              <a:t>(</a:t>
            </a:r>
            <a:r>
              <a:rPr lang="en-US" sz="1200" dirty="0" err="1">
                <a:solidFill>
                  <a:schemeClr val="bg1"/>
                </a:solidFill>
              </a:rPr>
              <a:t>prime,i</a:t>
            </a:r>
            <a:r>
              <a:rPr lang="en-US" sz="1200" dirty="0">
                <a:solidFill>
                  <a:schemeClr val="bg1"/>
                </a:solidFill>
              </a:rPr>
              <a:t>);      </a:t>
            </a:r>
          </a:p>
          <a:p>
            <a:r>
              <a:rPr lang="en-US" sz="1200" dirty="0">
                <a:solidFill>
                  <a:schemeClr val="bg1"/>
                </a:solidFill>
              </a:rPr>
              <a:t>                }</a:t>
            </a:r>
          </a:p>
          <a:p>
            <a:r>
              <a:rPr lang="en-US" sz="1200" dirty="0">
                <a:solidFill>
                  <a:schemeClr val="bg1"/>
                </a:solidFill>
              </a:rPr>
              <a:t>                //</a:t>
            </a:r>
            <a:r>
              <a:rPr lang="en-US" sz="1200" dirty="0" err="1">
                <a:solidFill>
                  <a:schemeClr val="bg1"/>
                </a:solidFill>
              </a:rPr>
              <a:t>System.out.println</a:t>
            </a:r>
            <a:r>
              <a:rPr lang="en-US" sz="1200" dirty="0">
                <a:solidFill>
                  <a:schemeClr val="bg1"/>
                </a:solidFill>
              </a:rPr>
              <a:t>(hash);            // To Print the Hash Values</a:t>
            </a:r>
          </a:p>
          <a:p>
            <a:r>
              <a:rPr lang="en-US" sz="1200" dirty="0">
                <a:solidFill>
                  <a:schemeClr val="bg1"/>
                </a:solidFill>
              </a:rPr>
              <a:t>                if(hash != 0){</a:t>
            </a:r>
          </a:p>
          <a:p>
            <a:r>
              <a:rPr lang="en-US" sz="1200" dirty="0">
                <a:solidFill>
                  <a:schemeClr val="bg1"/>
                </a:solidFill>
              </a:rPr>
              <a:t>                </a:t>
            </a:r>
            <a:r>
              <a:rPr lang="en-US" sz="1200" dirty="0" err="1">
                <a:solidFill>
                  <a:schemeClr val="bg1"/>
                </a:solidFill>
              </a:rPr>
              <a:t>alindex.add</a:t>
            </a:r>
            <a:r>
              <a:rPr lang="en-US" sz="1200" dirty="0">
                <a:solidFill>
                  <a:schemeClr val="bg1"/>
                </a:solidFill>
              </a:rPr>
              <a:t>(hash);                     // To store the data in array List</a:t>
            </a:r>
          </a:p>
          <a:p>
            <a:r>
              <a:rPr lang="en-US" sz="1200" dirty="0">
                <a:solidFill>
                  <a:schemeClr val="bg1"/>
                </a:solidFill>
              </a:rPr>
              <a:t>                </a:t>
            </a:r>
            <a:r>
              <a:rPr lang="en-US" sz="1200" dirty="0" err="1">
                <a:solidFill>
                  <a:schemeClr val="bg1"/>
                </a:solidFill>
              </a:rPr>
              <a:t>alstring.add</a:t>
            </a:r>
            <a:r>
              <a:rPr lang="en-US" sz="1200" dirty="0">
                <a:solidFill>
                  <a:schemeClr val="bg1"/>
                </a:solidFill>
              </a:rPr>
              <a:t>(word[l]);</a:t>
            </a:r>
          </a:p>
          <a:p>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dirty="0">
                <a:solidFill>
                  <a:schemeClr val="bg1"/>
                </a:solidFill>
              </a:rPr>
              <a:t> </a:t>
            </a:r>
          </a:p>
        </p:txBody>
      </p:sp>
    </p:spTree>
    <p:extLst>
      <p:ext uri="{BB962C8B-B14F-4D97-AF65-F5344CB8AC3E}">
        <p14:creationId xmlns:p14="http://schemas.microsoft.com/office/powerpoint/2010/main" val="6556097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33400"/>
            <a:ext cx="8761412" cy="498475"/>
          </a:xfrm>
        </p:spPr>
        <p:txBody>
          <a:bodyPr/>
          <a:lstStyle/>
          <a:p>
            <a:r>
              <a:rPr lang="en-IN" dirty="0"/>
              <a:t>Code</a:t>
            </a:r>
          </a:p>
        </p:txBody>
      </p:sp>
      <p:sp>
        <p:nvSpPr>
          <p:cNvPr id="3" name="Rectangle 2"/>
          <p:cNvSpPr/>
          <p:nvPr/>
        </p:nvSpPr>
        <p:spPr>
          <a:xfrm>
            <a:off x="533400" y="1064202"/>
            <a:ext cx="9448800" cy="5478423"/>
          </a:xfrm>
          <a:prstGeom prst="rect">
            <a:avLst/>
          </a:prstGeom>
        </p:spPr>
        <p:txBody>
          <a:bodyPr wrap="square">
            <a:spAutoFit/>
          </a:bodyPr>
          <a:lstStyle/>
          <a:p>
            <a:r>
              <a:rPr lang="en-US" sz="1000" dirty="0" err="1">
                <a:solidFill>
                  <a:schemeClr val="bg1"/>
                </a:solidFill>
              </a:rPr>
              <a:t>ArrayList</a:t>
            </a:r>
            <a:r>
              <a:rPr lang="en-US" sz="1000" dirty="0">
                <a:solidFill>
                  <a:schemeClr val="bg1"/>
                </a:solidFill>
              </a:rPr>
              <a:t>&lt;Long&gt; </a:t>
            </a:r>
            <a:r>
              <a:rPr lang="en-US" sz="1000" dirty="0" err="1">
                <a:solidFill>
                  <a:schemeClr val="bg1"/>
                </a:solidFill>
              </a:rPr>
              <a:t>dlindex</a:t>
            </a:r>
            <a:r>
              <a:rPr lang="en-US" sz="1000" dirty="0">
                <a:solidFill>
                  <a:schemeClr val="bg1"/>
                </a:solidFill>
              </a:rPr>
              <a:t> = new </a:t>
            </a:r>
            <a:r>
              <a:rPr lang="en-US" sz="1000" dirty="0" err="1">
                <a:solidFill>
                  <a:schemeClr val="bg1"/>
                </a:solidFill>
              </a:rPr>
              <a:t>ArrayList</a:t>
            </a:r>
            <a:r>
              <a:rPr lang="en-US" sz="1000" dirty="0">
                <a:solidFill>
                  <a:schemeClr val="bg1"/>
                </a:solidFill>
              </a:rPr>
              <a:t>&lt;Long&gt;();</a:t>
            </a:r>
          </a:p>
          <a:p>
            <a:r>
              <a:rPr lang="en-US" sz="1000" dirty="0">
                <a:solidFill>
                  <a:schemeClr val="bg1"/>
                </a:solidFill>
              </a:rPr>
              <a:t>        </a:t>
            </a:r>
            <a:r>
              <a:rPr lang="en-US" sz="1000" dirty="0" err="1">
                <a:solidFill>
                  <a:schemeClr val="bg1"/>
                </a:solidFill>
              </a:rPr>
              <a:t>ArrayList</a:t>
            </a:r>
            <a:r>
              <a:rPr lang="en-US" sz="1000" dirty="0">
                <a:solidFill>
                  <a:schemeClr val="bg1"/>
                </a:solidFill>
              </a:rPr>
              <a:t>&lt;String&gt; </a:t>
            </a:r>
            <a:r>
              <a:rPr lang="en-US" sz="1000" dirty="0" err="1">
                <a:solidFill>
                  <a:schemeClr val="bg1"/>
                </a:solidFill>
              </a:rPr>
              <a:t>dlstring</a:t>
            </a:r>
            <a:r>
              <a:rPr lang="en-US" sz="1000" dirty="0">
                <a:solidFill>
                  <a:schemeClr val="bg1"/>
                </a:solidFill>
              </a:rPr>
              <a:t> = new </a:t>
            </a:r>
            <a:r>
              <a:rPr lang="en-US" sz="1000" dirty="0" err="1">
                <a:solidFill>
                  <a:schemeClr val="bg1"/>
                </a:solidFill>
              </a:rPr>
              <a:t>ArrayList</a:t>
            </a:r>
            <a:r>
              <a:rPr lang="en-US" sz="1000" dirty="0">
                <a:solidFill>
                  <a:schemeClr val="bg1"/>
                </a:solidFill>
              </a:rPr>
              <a:t>&lt;String&gt;();</a:t>
            </a:r>
          </a:p>
          <a:p>
            <a:r>
              <a:rPr lang="en-US" sz="1000" dirty="0">
                <a:solidFill>
                  <a:schemeClr val="bg1"/>
                </a:solidFill>
              </a:rPr>
              <a:t>        while(</a:t>
            </a:r>
            <a:r>
              <a:rPr lang="en-US" sz="1000" dirty="0" err="1">
                <a:solidFill>
                  <a:schemeClr val="bg1"/>
                </a:solidFill>
              </a:rPr>
              <a:t>rs.next</a:t>
            </a:r>
            <a:r>
              <a:rPr lang="en-US" sz="1000" dirty="0">
                <a:solidFill>
                  <a:schemeClr val="bg1"/>
                </a:solidFill>
              </a:rPr>
              <a:t>())</a:t>
            </a:r>
          </a:p>
          <a:p>
            <a:r>
              <a:rPr lang="en-US" sz="1000" dirty="0">
                <a:solidFill>
                  <a:schemeClr val="bg1"/>
                </a:solidFill>
              </a:rPr>
              <a:t>        {</a:t>
            </a:r>
          </a:p>
          <a:p>
            <a:r>
              <a:rPr lang="en-US" sz="1000" dirty="0">
                <a:solidFill>
                  <a:schemeClr val="bg1"/>
                </a:solidFill>
              </a:rPr>
              <a:t>            Long p=</a:t>
            </a:r>
            <a:r>
              <a:rPr lang="en-US" sz="1000" dirty="0" err="1">
                <a:solidFill>
                  <a:schemeClr val="bg1"/>
                </a:solidFill>
              </a:rPr>
              <a:t>rs.getLong</a:t>
            </a:r>
            <a:r>
              <a:rPr lang="en-US" sz="1000" dirty="0">
                <a:solidFill>
                  <a:schemeClr val="bg1"/>
                </a:solidFill>
              </a:rPr>
              <a:t>(1);</a:t>
            </a:r>
          </a:p>
          <a:p>
            <a:r>
              <a:rPr lang="en-US" sz="1000" dirty="0">
                <a:solidFill>
                  <a:schemeClr val="bg1"/>
                </a:solidFill>
              </a:rPr>
              <a:t>            String q=</a:t>
            </a:r>
            <a:r>
              <a:rPr lang="en-US" sz="1000" dirty="0" err="1">
                <a:solidFill>
                  <a:schemeClr val="bg1"/>
                </a:solidFill>
              </a:rPr>
              <a:t>rs.getString</a:t>
            </a:r>
            <a:r>
              <a:rPr lang="en-US" sz="1000" dirty="0">
                <a:solidFill>
                  <a:schemeClr val="bg1"/>
                </a:solidFill>
              </a:rPr>
              <a:t>(3);</a:t>
            </a:r>
          </a:p>
          <a:p>
            <a:r>
              <a:rPr lang="en-US" sz="1000" dirty="0">
                <a:solidFill>
                  <a:schemeClr val="bg1"/>
                </a:solidFill>
              </a:rPr>
              <a:t>            </a:t>
            </a:r>
            <a:r>
              <a:rPr lang="en-US" sz="1000" dirty="0" err="1">
                <a:solidFill>
                  <a:schemeClr val="bg1"/>
                </a:solidFill>
              </a:rPr>
              <a:t>dlindex.add</a:t>
            </a:r>
            <a:r>
              <a:rPr lang="en-US" sz="1000" dirty="0">
                <a:solidFill>
                  <a:schemeClr val="bg1"/>
                </a:solidFill>
              </a:rPr>
              <a:t>(p);</a:t>
            </a:r>
          </a:p>
          <a:p>
            <a:r>
              <a:rPr lang="en-US" sz="1000" dirty="0">
                <a:solidFill>
                  <a:schemeClr val="bg1"/>
                </a:solidFill>
              </a:rPr>
              <a:t>            </a:t>
            </a:r>
            <a:r>
              <a:rPr lang="en-US" sz="1000" dirty="0" err="1">
                <a:solidFill>
                  <a:schemeClr val="bg1"/>
                </a:solidFill>
              </a:rPr>
              <a:t>dlstring.add</a:t>
            </a:r>
            <a:r>
              <a:rPr lang="en-US" sz="1000" dirty="0">
                <a:solidFill>
                  <a:schemeClr val="bg1"/>
                </a:solidFill>
              </a:rPr>
              <a:t>(q);</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/*while(</a:t>
            </a:r>
            <a:r>
              <a:rPr lang="en-US" sz="1000" dirty="0" err="1">
                <a:solidFill>
                  <a:schemeClr val="bg1"/>
                </a:solidFill>
              </a:rPr>
              <a:t>itrIndex.hasNext</a:t>
            </a:r>
            <a:r>
              <a:rPr lang="en-US" sz="1000" dirty="0">
                <a:solidFill>
                  <a:schemeClr val="bg1"/>
                </a:solidFill>
              </a:rPr>
              <a:t>() &amp;&amp; </a:t>
            </a:r>
            <a:r>
              <a:rPr lang="en-US" sz="1000" dirty="0" err="1">
                <a:solidFill>
                  <a:schemeClr val="bg1"/>
                </a:solidFill>
              </a:rPr>
              <a:t>itrString.hasNext</a:t>
            </a:r>
            <a:r>
              <a:rPr lang="en-US" sz="1000" dirty="0">
                <a:solidFill>
                  <a:schemeClr val="bg1"/>
                </a:solidFill>
              </a:rPr>
              <a:t>()){  </a:t>
            </a:r>
          </a:p>
          <a:p>
            <a:r>
              <a:rPr lang="en-US" sz="1000" dirty="0">
                <a:solidFill>
                  <a:schemeClr val="bg1"/>
                </a:solidFill>
              </a:rPr>
              <a:t>            Long var1=(Long) </a:t>
            </a:r>
            <a:r>
              <a:rPr lang="en-US" sz="1000" dirty="0" err="1">
                <a:solidFill>
                  <a:schemeClr val="bg1"/>
                </a:solidFill>
              </a:rPr>
              <a:t>itrIndex.next</a:t>
            </a:r>
            <a:r>
              <a:rPr lang="en-US" sz="1000" dirty="0">
                <a:solidFill>
                  <a:schemeClr val="bg1"/>
                </a:solidFill>
              </a:rPr>
              <a:t>(); </a:t>
            </a:r>
          </a:p>
          <a:p>
            <a:r>
              <a:rPr lang="en-US" sz="1000" dirty="0">
                <a:solidFill>
                  <a:schemeClr val="bg1"/>
                </a:solidFill>
              </a:rPr>
              <a:t>            String var2=(String) </a:t>
            </a:r>
            <a:r>
              <a:rPr lang="en-US" sz="1000" dirty="0" err="1">
                <a:solidFill>
                  <a:schemeClr val="bg1"/>
                </a:solidFill>
              </a:rPr>
              <a:t>itrString.next</a:t>
            </a:r>
            <a:r>
              <a:rPr lang="en-US" sz="1000" dirty="0">
                <a:solidFill>
                  <a:schemeClr val="bg1"/>
                </a:solidFill>
              </a:rPr>
              <a:t>();</a:t>
            </a:r>
          </a:p>
          <a:p>
            <a:r>
              <a:rPr lang="en-US" sz="1000" dirty="0">
                <a:solidFill>
                  <a:schemeClr val="bg1"/>
                </a:solidFill>
              </a:rPr>
              <a:t>            </a:t>
            </a:r>
            <a:r>
              <a:rPr lang="en-US" sz="1000" dirty="0" err="1">
                <a:solidFill>
                  <a:schemeClr val="bg1"/>
                </a:solidFill>
              </a:rPr>
              <a:t>System.out.println</a:t>
            </a:r>
            <a:r>
              <a:rPr lang="en-US" sz="1000" dirty="0">
                <a:solidFill>
                  <a:schemeClr val="bg1"/>
                </a:solidFill>
              </a:rPr>
              <a:t>(var1+" "+var2);  </a:t>
            </a:r>
          </a:p>
          <a:p>
            <a:r>
              <a:rPr lang="en-US" sz="1000" dirty="0">
                <a:solidFill>
                  <a:schemeClr val="bg1"/>
                </a:solidFill>
              </a:rPr>
              <a:t>            }  */</a:t>
            </a:r>
          </a:p>
          <a:p>
            <a:r>
              <a:rPr lang="en-US" sz="1000" dirty="0">
                <a:solidFill>
                  <a:schemeClr val="bg1"/>
                </a:solidFill>
              </a:rPr>
              <a:t>        </a:t>
            </a:r>
            <a:r>
              <a:rPr lang="en-US" sz="1000" dirty="0" err="1">
                <a:solidFill>
                  <a:schemeClr val="bg1"/>
                </a:solidFill>
              </a:rPr>
              <a:t>dlindex.retainAll</a:t>
            </a:r>
            <a:r>
              <a:rPr lang="en-US" sz="1000" dirty="0">
                <a:solidFill>
                  <a:schemeClr val="bg1"/>
                </a:solidFill>
              </a:rPr>
              <a:t>(</a:t>
            </a:r>
            <a:r>
              <a:rPr lang="en-US" sz="1000" dirty="0" err="1">
                <a:solidFill>
                  <a:schemeClr val="bg1"/>
                </a:solidFill>
              </a:rPr>
              <a:t>alindex</a:t>
            </a:r>
            <a:r>
              <a:rPr lang="en-US" sz="1000" dirty="0">
                <a:solidFill>
                  <a:schemeClr val="bg1"/>
                </a:solidFill>
              </a:rPr>
              <a:t>);</a:t>
            </a:r>
          </a:p>
          <a:p>
            <a:r>
              <a:rPr lang="en-US" sz="1000" dirty="0">
                <a:solidFill>
                  <a:schemeClr val="bg1"/>
                </a:solidFill>
              </a:rPr>
              <a:t>        </a:t>
            </a:r>
            <a:r>
              <a:rPr lang="en-US" sz="1000" dirty="0" err="1">
                <a:solidFill>
                  <a:schemeClr val="bg1"/>
                </a:solidFill>
              </a:rPr>
              <a:t>dlstring.retainAll</a:t>
            </a:r>
            <a:r>
              <a:rPr lang="en-US" sz="1000" dirty="0">
                <a:solidFill>
                  <a:schemeClr val="bg1"/>
                </a:solidFill>
              </a:rPr>
              <a:t>(</a:t>
            </a:r>
            <a:r>
              <a:rPr lang="en-US" sz="1000" dirty="0" err="1">
                <a:solidFill>
                  <a:schemeClr val="bg1"/>
                </a:solidFill>
              </a:rPr>
              <a:t>alstring</a:t>
            </a:r>
            <a:r>
              <a:rPr lang="en-US" sz="1000" dirty="0">
                <a:solidFill>
                  <a:schemeClr val="bg1"/>
                </a:solidFill>
              </a:rPr>
              <a:t>);</a:t>
            </a:r>
          </a:p>
          <a:p>
            <a:r>
              <a:rPr lang="en-US" sz="1000" dirty="0">
                <a:solidFill>
                  <a:schemeClr val="bg1"/>
                </a:solidFill>
              </a:rPr>
              <a:t>        </a:t>
            </a:r>
          </a:p>
          <a:p>
            <a:r>
              <a:rPr lang="en-US" sz="1000" dirty="0">
                <a:solidFill>
                  <a:schemeClr val="bg1"/>
                </a:solidFill>
              </a:rPr>
              <a:t>        </a:t>
            </a:r>
          </a:p>
          <a:p>
            <a:r>
              <a:rPr lang="en-US" sz="1000" dirty="0">
                <a:solidFill>
                  <a:schemeClr val="bg1"/>
                </a:solidFill>
              </a:rPr>
              <a:t>        //Iterator </a:t>
            </a:r>
            <a:r>
              <a:rPr lang="en-US" sz="1000" dirty="0" err="1">
                <a:solidFill>
                  <a:schemeClr val="bg1"/>
                </a:solidFill>
              </a:rPr>
              <a:t>itrIndex</a:t>
            </a:r>
            <a:r>
              <a:rPr lang="en-US" sz="1000" dirty="0">
                <a:solidFill>
                  <a:schemeClr val="bg1"/>
                </a:solidFill>
              </a:rPr>
              <a:t> = </a:t>
            </a:r>
            <a:r>
              <a:rPr lang="en-US" sz="1000" dirty="0" err="1">
                <a:solidFill>
                  <a:schemeClr val="bg1"/>
                </a:solidFill>
              </a:rPr>
              <a:t>dlindex.iterator</a:t>
            </a:r>
            <a:r>
              <a:rPr lang="en-US" sz="1000" dirty="0">
                <a:solidFill>
                  <a:schemeClr val="bg1"/>
                </a:solidFill>
              </a:rPr>
              <a:t>();</a:t>
            </a:r>
          </a:p>
          <a:p>
            <a:r>
              <a:rPr lang="en-US" sz="1000" dirty="0">
                <a:solidFill>
                  <a:schemeClr val="bg1"/>
                </a:solidFill>
              </a:rPr>
              <a:t>        Iterator </a:t>
            </a:r>
            <a:r>
              <a:rPr lang="en-US" sz="1000" dirty="0" err="1">
                <a:solidFill>
                  <a:schemeClr val="bg1"/>
                </a:solidFill>
              </a:rPr>
              <a:t>itrString</a:t>
            </a:r>
            <a:r>
              <a:rPr lang="en-US" sz="1000" dirty="0">
                <a:solidFill>
                  <a:schemeClr val="bg1"/>
                </a:solidFill>
              </a:rPr>
              <a:t> = </a:t>
            </a:r>
            <a:r>
              <a:rPr lang="en-US" sz="1000" dirty="0" err="1">
                <a:solidFill>
                  <a:schemeClr val="bg1"/>
                </a:solidFill>
              </a:rPr>
              <a:t>dlstring.iterator</a:t>
            </a:r>
            <a:r>
              <a:rPr lang="en-US" sz="1000" dirty="0">
                <a:solidFill>
                  <a:schemeClr val="bg1"/>
                </a:solidFill>
              </a:rPr>
              <a:t>();</a:t>
            </a:r>
          </a:p>
          <a:p>
            <a:r>
              <a:rPr lang="en-US" sz="1000" dirty="0">
                <a:solidFill>
                  <a:schemeClr val="bg1"/>
                </a:solidFill>
              </a:rPr>
              <a:t>        </a:t>
            </a:r>
            <a:r>
              <a:rPr lang="en-US" sz="1000" dirty="0" err="1">
                <a:solidFill>
                  <a:schemeClr val="bg1"/>
                </a:solidFill>
              </a:rPr>
              <a:t>int</a:t>
            </a:r>
            <a:r>
              <a:rPr lang="en-US" sz="1000" dirty="0">
                <a:solidFill>
                  <a:schemeClr val="bg1"/>
                </a:solidFill>
              </a:rPr>
              <a:t> length= </a:t>
            </a:r>
            <a:r>
              <a:rPr lang="en-US" sz="1000" dirty="0" err="1">
                <a:solidFill>
                  <a:schemeClr val="bg1"/>
                </a:solidFill>
              </a:rPr>
              <a:t>dlstring.size</a:t>
            </a:r>
            <a:r>
              <a:rPr lang="en-US" sz="1000" dirty="0">
                <a:solidFill>
                  <a:schemeClr val="bg1"/>
                </a:solidFill>
              </a:rPr>
              <a:t>();</a:t>
            </a:r>
          </a:p>
          <a:p>
            <a:r>
              <a:rPr lang="en-US" sz="1000" dirty="0">
                <a:solidFill>
                  <a:schemeClr val="bg1"/>
                </a:solidFill>
              </a:rPr>
              <a:t>        String </a:t>
            </a:r>
            <a:r>
              <a:rPr lang="en-US" sz="1000" dirty="0" err="1">
                <a:solidFill>
                  <a:schemeClr val="bg1"/>
                </a:solidFill>
              </a:rPr>
              <a:t>str</a:t>
            </a:r>
            <a:r>
              <a:rPr lang="en-US" sz="1000" dirty="0">
                <a:solidFill>
                  <a:schemeClr val="bg1"/>
                </a:solidFill>
              </a:rPr>
              <a:t>[]=new String[length];</a:t>
            </a:r>
          </a:p>
          <a:p>
            <a:r>
              <a:rPr lang="en-US" sz="1000" dirty="0">
                <a:solidFill>
                  <a:schemeClr val="bg1"/>
                </a:solidFill>
              </a:rPr>
              <a:t>        </a:t>
            </a:r>
            <a:r>
              <a:rPr lang="en-US" sz="1000" dirty="0" err="1">
                <a:solidFill>
                  <a:schemeClr val="bg1"/>
                </a:solidFill>
              </a:rPr>
              <a:t>int</a:t>
            </a:r>
            <a:r>
              <a:rPr lang="en-US" sz="1000" dirty="0">
                <a:solidFill>
                  <a:schemeClr val="bg1"/>
                </a:solidFill>
              </a:rPr>
              <a:t> </a:t>
            </a:r>
            <a:r>
              <a:rPr lang="en-US" sz="1000" dirty="0" err="1">
                <a:solidFill>
                  <a:schemeClr val="bg1"/>
                </a:solidFill>
              </a:rPr>
              <a:t>i</a:t>
            </a:r>
            <a:r>
              <a:rPr lang="en-US" sz="1000" dirty="0">
                <a:solidFill>
                  <a:schemeClr val="bg1"/>
                </a:solidFill>
              </a:rPr>
              <a:t>=0;</a:t>
            </a:r>
          </a:p>
          <a:p>
            <a:r>
              <a:rPr lang="en-US" sz="1000" dirty="0">
                <a:solidFill>
                  <a:schemeClr val="bg1"/>
                </a:solidFill>
              </a:rPr>
              <a:t>         while(</a:t>
            </a:r>
            <a:r>
              <a:rPr lang="en-US" sz="1000" dirty="0" err="1">
                <a:solidFill>
                  <a:schemeClr val="bg1"/>
                </a:solidFill>
              </a:rPr>
              <a:t>itrString.hasNext</a:t>
            </a:r>
            <a:r>
              <a:rPr lang="en-US" sz="1000" dirty="0">
                <a:solidFill>
                  <a:schemeClr val="bg1"/>
                </a:solidFill>
              </a:rPr>
              <a:t>()){  </a:t>
            </a:r>
          </a:p>
          <a:p>
            <a:r>
              <a:rPr lang="en-US" sz="1000" dirty="0">
                <a:solidFill>
                  <a:schemeClr val="bg1"/>
                </a:solidFill>
              </a:rPr>
              <a:t>             </a:t>
            </a:r>
            <a:r>
              <a:rPr lang="en-US" sz="1000" dirty="0" err="1">
                <a:solidFill>
                  <a:schemeClr val="bg1"/>
                </a:solidFill>
              </a:rPr>
              <a:t>str</a:t>
            </a:r>
            <a:r>
              <a:rPr lang="en-US" sz="1000" dirty="0">
                <a:solidFill>
                  <a:schemeClr val="bg1"/>
                </a:solidFill>
              </a:rPr>
              <a:t>[</a:t>
            </a:r>
            <a:r>
              <a:rPr lang="en-US" sz="1000" dirty="0" err="1">
                <a:solidFill>
                  <a:schemeClr val="bg1"/>
                </a:solidFill>
              </a:rPr>
              <a:t>i</a:t>
            </a:r>
            <a:r>
              <a:rPr lang="en-US" sz="1000" dirty="0">
                <a:solidFill>
                  <a:schemeClr val="bg1"/>
                </a:solidFill>
              </a:rPr>
              <a:t>]=(String) </a:t>
            </a:r>
            <a:r>
              <a:rPr lang="en-US" sz="1000" dirty="0" err="1">
                <a:solidFill>
                  <a:schemeClr val="bg1"/>
                </a:solidFill>
              </a:rPr>
              <a:t>itrString.next</a:t>
            </a:r>
            <a:r>
              <a:rPr lang="en-US" sz="1000" dirty="0">
                <a:solidFill>
                  <a:schemeClr val="bg1"/>
                </a:solidFill>
              </a:rPr>
              <a:t>();</a:t>
            </a:r>
          </a:p>
          <a:p>
            <a:r>
              <a:rPr lang="en-US" sz="1000" dirty="0">
                <a:solidFill>
                  <a:schemeClr val="bg1"/>
                </a:solidFill>
              </a:rPr>
              <a:t>            //</a:t>
            </a:r>
            <a:r>
              <a:rPr lang="en-US" sz="1000" dirty="0" err="1">
                <a:solidFill>
                  <a:schemeClr val="bg1"/>
                </a:solidFill>
              </a:rPr>
              <a:t>System.out.println</a:t>
            </a:r>
            <a:r>
              <a:rPr lang="en-US" sz="1000" dirty="0">
                <a:solidFill>
                  <a:schemeClr val="bg1"/>
                </a:solidFill>
              </a:rPr>
              <a:t>(</a:t>
            </a:r>
            <a:r>
              <a:rPr lang="en-US" sz="1000" dirty="0" err="1">
                <a:solidFill>
                  <a:schemeClr val="bg1"/>
                </a:solidFill>
              </a:rPr>
              <a:t>str</a:t>
            </a:r>
            <a:r>
              <a:rPr lang="en-US" sz="1000" dirty="0">
                <a:solidFill>
                  <a:schemeClr val="bg1"/>
                </a:solidFill>
              </a:rPr>
              <a:t>[</a:t>
            </a:r>
            <a:r>
              <a:rPr lang="en-US" sz="1000" dirty="0" err="1">
                <a:solidFill>
                  <a:schemeClr val="bg1"/>
                </a:solidFill>
              </a:rPr>
              <a:t>i</a:t>
            </a:r>
            <a:r>
              <a:rPr lang="en-US" sz="1000" dirty="0">
                <a:solidFill>
                  <a:schemeClr val="bg1"/>
                </a:solidFill>
              </a:rPr>
              <a:t>]);</a:t>
            </a:r>
          </a:p>
          <a:p>
            <a:r>
              <a:rPr lang="en-US" sz="1000" dirty="0">
                <a:solidFill>
                  <a:schemeClr val="bg1"/>
                </a:solidFill>
              </a:rPr>
              <a:t>            </a:t>
            </a:r>
            <a:r>
              <a:rPr lang="en-US" sz="1000" dirty="0" err="1">
                <a:solidFill>
                  <a:schemeClr val="bg1"/>
                </a:solidFill>
              </a:rPr>
              <a:t>i</a:t>
            </a:r>
            <a:r>
              <a:rPr lang="en-US" sz="1000" dirty="0">
                <a:solidFill>
                  <a:schemeClr val="bg1"/>
                </a:solidFill>
              </a:rPr>
              <a:t>++;</a:t>
            </a:r>
          </a:p>
          <a:p>
            <a:r>
              <a:rPr lang="en-US" sz="1000" dirty="0">
                <a:solidFill>
                  <a:schemeClr val="bg1"/>
                </a:solidFill>
              </a:rPr>
              <a:t>        }</a:t>
            </a:r>
          </a:p>
          <a:p>
            <a:r>
              <a:rPr lang="en-US" sz="1000" dirty="0">
                <a:solidFill>
                  <a:schemeClr val="bg1"/>
                </a:solidFill>
              </a:rPr>
              <a:t>         </a:t>
            </a:r>
            <a:r>
              <a:rPr lang="en-US" sz="1000" dirty="0" err="1">
                <a:solidFill>
                  <a:schemeClr val="bg1"/>
                </a:solidFill>
              </a:rPr>
              <a:t>JOptionPane.showMessageDialog</a:t>
            </a:r>
            <a:r>
              <a:rPr lang="en-US" sz="1000" dirty="0">
                <a:solidFill>
                  <a:schemeClr val="bg1"/>
                </a:solidFill>
              </a:rPr>
              <a:t>(null, </a:t>
            </a:r>
            <a:r>
              <a:rPr lang="en-US" sz="1000" dirty="0" err="1">
                <a:solidFill>
                  <a:schemeClr val="bg1"/>
                </a:solidFill>
              </a:rPr>
              <a:t>str</a:t>
            </a:r>
            <a:r>
              <a:rPr lang="en-US" sz="1000" dirty="0">
                <a:solidFill>
                  <a:schemeClr val="bg1"/>
                </a:solidFill>
              </a:rPr>
              <a:t>,"The following functions are vulnerable",0);</a:t>
            </a:r>
          </a:p>
          <a:p>
            <a:r>
              <a:rPr lang="en-US" sz="1000" dirty="0">
                <a:solidFill>
                  <a:schemeClr val="bg1"/>
                </a:solidFill>
              </a:rPr>
              <a:t>        </a:t>
            </a:r>
          </a:p>
          <a:p>
            <a:r>
              <a:rPr lang="en-US" sz="1000" dirty="0">
                <a:solidFill>
                  <a:schemeClr val="bg1"/>
                </a:solidFill>
              </a:rPr>
              <a:t>        </a:t>
            </a:r>
          </a:p>
          <a:p>
            <a:r>
              <a:rPr lang="en-US" sz="1000" dirty="0">
                <a:solidFill>
                  <a:schemeClr val="bg1"/>
                </a:solidFill>
              </a:rPr>
              <a:t>    } </a:t>
            </a:r>
          </a:p>
          <a:p>
            <a:r>
              <a:rPr lang="en-US" sz="1000" dirty="0">
                <a:solidFill>
                  <a:schemeClr val="bg1"/>
                </a:solidFill>
              </a:rPr>
              <a:t>}</a:t>
            </a:r>
          </a:p>
        </p:txBody>
      </p:sp>
    </p:spTree>
    <p:extLst>
      <p:ext uri="{BB962C8B-B14F-4D97-AF65-F5344CB8AC3E}">
        <p14:creationId xmlns:p14="http://schemas.microsoft.com/office/powerpoint/2010/main" val="32814800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381000" y="990600"/>
            <a:ext cx="8305800" cy="5029200"/>
          </a:xfrm>
        </p:spPr>
        <p:txBody>
          <a:bodyPr/>
          <a:lstStyle/>
          <a:p>
            <a:pPr marL="0" indent="0">
              <a:buNone/>
            </a:pPr>
            <a:endParaRPr lang="en-IN" dirty="0"/>
          </a:p>
          <a:p>
            <a:pPr lvl="0"/>
            <a:r>
              <a:rPr lang="en-US" dirty="0"/>
              <a:t>The Use and Limitations of Static-Analysis Tools to Improve Software Quality." Anderson, Paul, </a:t>
            </a:r>
            <a:r>
              <a:rPr lang="en-US" i="1" dirty="0" err="1"/>
              <a:t>CrossTalk</a:t>
            </a:r>
            <a:r>
              <a:rPr lang="en-US" dirty="0"/>
              <a:t>, Vol. 21, No. 6, (June 2008), pp. 18-21</a:t>
            </a:r>
          </a:p>
          <a:p>
            <a:pPr lvl="0"/>
            <a:r>
              <a:rPr lang="en-US" dirty="0" err="1"/>
              <a:t>Kratkiewicz</a:t>
            </a:r>
            <a:r>
              <a:rPr lang="en-US" dirty="0"/>
              <a:t> Kendra, and Lippmann, workshop on the evaluation on software defect detection tools</a:t>
            </a:r>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chemeClr val="bg2">
                    <a:lumMod val="75000"/>
                  </a:schemeClr>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a:t>Secure code </a:t>
            </a:r>
            <a:r>
              <a:rPr lang="en-US" dirty="0" err="1"/>
              <a:t>analyser</a:t>
            </a:r>
            <a:r>
              <a:rPr lang="en-US" dirty="0"/>
              <a:t>, also known as Static Application security testing tool.  We use it to find out security flaws. There are many guidelines  that a programmer can implement to aid in the prevention of common security bugs in applications which we will follow. There are  many </a:t>
            </a:r>
            <a:r>
              <a:rPr lang="en-US" dirty="0" err="1"/>
              <a:t>guildelines</a:t>
            </a:r>
            <a:r>
              <a:rPr lang="en-US" dirty="0"/>
              <a:t> which we can  use in all languages but there are also some  guidelines that can  only work with a specific language. In this secure code Analyser we only work with C , C++ and Java languages . </a:t>
            </a:r>
            <a:r>
              <a:rPr lang="en-US" dirty="0" err="1"/>
              <a:t>Analysers</a:t>
            </a:r>
            <a:r>
              <a:rPr lang="en-US" dirty="0"/>
              <a:t> allow a programmer to remove much of the common vulnerabilities found in code.</a:t>
            </a:r>
          </a:p>
          <a:p>
            <a:pPr marL="0" indent="0">
              <a:buNone/>
            </a:pPr>
            <a:endParaRPr lang="en-IN" dirty="0"/>
          </a:p>
        </p:txBody>
      </p:sp>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Secure code analyzer, also referred as Static Application Security Testing (SAST) Tools. It is designed to analyze source code and compiled versions of code to help find security flaws. designed to analyze source code or compiled versions of code. There are many guidelines that a programmer can implement to aid in the prevention of common security bugs in applications. Many of these can be applied to any programming language, but some are specific to only one language. In this project we are mainly working on programming languages like C, C++ and Java. There are numerous guidelines and tips that a programmer can implement to aid in the prevention of common security bugs in applications. Analyzers allow a programmer to remove much of the common vulnerabilities found in code. So with the help of Secure code Analyzer we can find out all the flaws in our programs and remove them.</a:t>
            </a:r>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lvl="0"/>
            <a:r>
              <a:rPr lang="en-US" dirty="0"/>
              <a:t>To implement a static application that will </a:t>
            </a:r>
            <a:r>
              <a:rPr lang="en-US" dirty="0" err="1"/>
              <a:t>Analyse</a:t>
            </a:r>
            <a:r>
              <a:rPr lang="en-US" dirty="0"/>
              <a:t> the vulnerability of the code in C, C++ and Java.</a:t>
            </a:r>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pPr lvl="0"/>
            <a:r>
              <a:rPr lang="en-IN" dirty="0"/>
              <a:t>To analyse and find vulnerability of our code.</a:t>
            </a:r>
            <a:endParaRPr lang="en-US" dirty="0"/>
          </a:p>
          <a:p>
            <a:pPr lvl="0"/>
            <a:r>
              <a:rPr lang="en-IN" dirty="0"/>
              <a:t>Provide solutions for the vulnerability of the code that is being analysed.</a:t>
            </a:r>
            <a:endParaRPr lang="en-US" dirty="0"/>
          </a:p>
          <a:p>
            <a:pPr marL="0" indent="0">
              <a:buNone/>
            </a:pPr>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0" indent="0">
              <a:buNone/>
            </a:pPr>
            <a:r>
              <a:rPr lang="en-US" dirty="0"/>
              <a:t>We are using ITERATIVE WATERFALL MODEL due to large data size and complexity of our project.</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85800"/>
            <a:ext cx="8534400" cy="4648200"/>
          </a:xfrm>
          <a:prstGeom prst="rect">
            <a:avLst/>
          </a:prstGeom>
        </p:spPr>
      </p:pic>
    </p:spTree>
    <p:extLst>
      <p:ext uri="{BB962C8B-B14F-4D97-AF65-F5344CB8AC3E}">
        <p14:creationId xmlns:p14="http://schemas.microsoft.com/office/powerpoint/2010/main" val="40962429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Pert Chart</a:t>
            </a:r>
          </a:p>
        </p:txBody>
      </p:sp>
      <p:pic>
        <p:nvPicPr>
          <p:cNvPr id="3" name="Picture 2"/>
          <p:cNvPicPr>
            <a:picLocks noChangeAspect="1"/>
          </p:cNvPicPr>
          <p:nvPr/>
        </p:nvPicPr>
        <p:blipFill>
          <a:blip r:embed="rId2"/>
          <a:stretch>
            <a:fillRect/>
          </a:stretch>
        </p:blipFill>
        <p:spPr>
          <a:xfrm>
            <a:off x="609600" y="990600"/>
            <a:ext cx="7848600" cy="2704659"/>
          </a:xfrm>
          <a:prstGeom prst="rect">
            <a:avLst/>
          </a:prstGeom>
        </p:spPr>
      </p:pic>
      <p:pic>
        <p:nvPicPr>
          <p:cNvPr id="4" name="Picture 3"/>
          <p:cNvPicPr>
            <a:picLocks noChangeAspect="1"/>
          </p:cNvPicPr>
          <p:nvPr/>
        </p:nvPicPr>
        <p:blipFill>
          <a:blip r:embed="rId3"/>
          <a:stretch>
            <a:fillRect/>
          </a:stretch>
        </p:blipFill>
        <p:spPr>
          <a:xfrm>
            <a:off x="1574445" y="4152458"/>
            <a:ext cx="6959955" cy="1105341"/>
          </a:xfrm>
          <a:prstGeom prst="rect">
            <a:avLst/>
          </a:prstGeom>
        </p:spPr>
      </p:pic>
    </p:spTree>
    <p:extLst>
      <p:ext uri="{BB962C8B-B14F-4D97-AF65-F5344CB8AC3E}">
        <p14:creationId xmlns:p14="http://schemas.microsoft.com/office/powerpoint/2010/main" val="33398215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p>
        </p:txBody>
      </p:sp>
      <p:sp>
        <p:nvSpPr>
          <p:cNvPr id="6" name="TextBox 5"/>
          <p:cNvSpPr txBox="1"/>
          <p:nvPr/>
        </p:nvSpPr>
        <p:spPr>
          <a:xfrm>
            <a:off x="3695700" y="1383268"/>
            <a:ext cx="1752600" cy="369332"/>
          </a:xfrm>
          <a:prstGeom prst="rect">
            <a:avLst/>
          </a:prstGeom>
          <a:noFill/>
        </p:spPr>
        <p:txBody>
          <a:bodyPr wrap="square" rtlCol="0">
            <a:spAutoFit/>
          </a:bodyPr>
          <a:lstStyle/>
          <a:p>
            <a:r>
              <a:rPr lang="en-IN" u="sng" dirty="0">
                <a:solidFill>
                  <a:schemeClr val="bg1"/>
                </a:solidFill>
              </a:rPr>
              <a:t>Level 0 DFD</a:t>
            </a:r>
          </a:p>
        </p:txBody>
      </p:sp>
      <p:pic>
        <p:nvPicPr>
          <p:cNvPr id="3" name="Picture 2"/>
          <p:cNvPicPr>
            <a:picLocks noChangeAspect="1"/>
          </p:cNvPicPr>
          <p:nvPr/>
        </p:nvPicPr>
        <p:blipFill>
          <a:blip r:embed="rId2"/>
          <a:stretch>
            <a:fillRect/>
          </a:stretch>
        </p:blipFill>
        <p:spPr>
          <a:xfrm>
            <a:off x="914400" y="1847712"/>
            <a:ext cx="7315200" cy="3410087"/>
          </a:xfrm>
          <a:prstGeom prst="rect">
            <a:avLst/>
          </a:prstGeom>
        </p:spPr>
      </p:pic>
    </p:spTree>
    <p:extLst>
      <p:ext uri="{BB962C8B-B14F-4D97-AF65-F5344CB8AC3E}">
        <p14:creationId xmlns:p14="http://schemas.microsoft.com/office/powerpoint/2010/main" val="2139624829"/>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495</TotalTime>
  <Words>700</Words>
  <Application>Microsoft Office PowerPoint</Application>
  <PresentationFormat>On-screen Show (4:3)</PresentationFormat>
  <Paragraphs>118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Theme1</vt:lpstr>
      <vt:lpstr>                    Secure Code Analyser                          Mentor: Mr. Jatin Sethi   </vt:lpstr>
      <vt:lpstr>Abstract</vt:lpstr>
      <vt:lpstr>Introduction</vt:lpstr>
      <vt:lpstr>Objective</vt:lpstr>
      <vt:lpstr>Problem Statement</vt:lpstr>
      <vt:lpstr>Methodology</vt:lpstr>
      <vt:lpstr>PowerPoint Presentation</vt:lpstr>
      <vt:lpstr>Pert Chart</vt:lpstr>
      <vt:lpstr>Data Flow Diagram</vt:lpstr>
      <vt:lpstr>Use Case Diagram</vt:lpstr>
      <vt:lpstr>Database</vt:lpstr>
      <vt:lpstr>Database</vt:lpstr>
      <vt:lpstr>Code (User Interface)</vt:lpstr>
      <vt:lpstr>Code (User Interface)</vt:lpstr>
      <vt:lpstr>Code</vt:lpstr>
      <vt:lpstr>Code</vt:lpstr>
      <vt:lpstr>Code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84</cp:revision>
  <dcterms:created xsi:type="dcterms:W3CDTF">2016-02-17T04:43:41Z</dcterms:created>
  <dcterms:modified xsi:type="dcterms:W3CDTF">2017-05-01T21:59:07Z</dcterms:modified>
</cp:coreProperties>
</file>