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58" r:id="rId5"/>
    <p:sldId id="260" r:id="rId6"/>
    <p:sldId id="261" r:id="rId7"/>
    <p:sldId id="262" r:id="rId8"/>
    <p:sldId id="267"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18-01-2017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2024063" y="6226175"/>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sz="1300" dirty="0"/>
              <a:t>| Jan 2017|</a:t>
            </a:r>
          </a:p>
        </p:txBody>
      </p:sp>
      <p:sp>
        <p:nvSpPr>
          <p:cNvPr id="7" name="Rectangle 7"/>
          <p:cNvSpPr>
            <a:spLocks noChangeArrowheads="1"/>
          </p:cNvSpPr>
          <p:nvPr/>
        </p:nvSpPr>
        <p:spPr bwMode="black">
          <a:xfrm>
            <a:off x="7324725" y="6270625"/>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2017 UPES</a:t>
            </a:r>
          </a:p>
        </p:txBody>
      </p:sp>
      <p:sp>
        <p:nvSpPr>
          <p:cNvPr id="8" name="Line 8"/>
          <p:cNvSpPr>
            <a:spLocks noChangeShapeType="1"/>
          </p:cNvSpPr>
          <p:nvPr/>
        </p:nvSpPr>
        <p:spPr bwMode="black">
          <a:xfrm flipV="1">
            <a:off x="1863725" y="4217988"/>
            <a:ext cx="0" cy="941387"/>
          </a:xfrm>
          <a:prstGeom prst="line">
            <a:avLst/>
          </a:prstGeom>
          <a:noFill/>
          <a:ln w="12700">
            <a:solidFill>
              <a:schemeClr val="tx2"/>
            </a:solidFill>
            <a:round/>
            <a:headEnd/>
            <a:tailEnd/>
          </a:ln>
          <a:effectLst/>
        </p:spPr>
        <p:txBody>
          <a:bodyPr/>
          <a:lstStyle/>
          <a:p>
            <a:pPr>
              <a:defRPr/>
            </a:pPr>
            <a:endParaRPr lang="en-US" dirty="0">
              <a:latin typeface="Arial" charset="0"/>
              <a:cs typeface="Arial" charset="0"/>
            </a:endParaRPr>
          </a:p>
        </p:txBody>
      </p:sp>
      <p:sp>
        <p:nvSpPr>
          <p:cNvPr id="9" name="Line 9"/>
          <p:cNvSpPr>
            <a:spLocks noChangeShapeType="1"/>
          </p:cNvSpPr>
          <p:nvPr/>
        </p:nvSpPr>
        <p:spPr bwMode="black">
          <a:xfrm flipV="1">
            <a:off x="1862138" y="1362075"/>
            <a:ext cx="0" cy="331788"/>
          </a:xfrm>
          <a:prstGeom prst="line">
            <a:avLst/>
          </a:prstGeom>
          <a:noFill/>
          <a:ln w="12700">
            <a:solidFill>
              <a:schemeClr val="tx1"/>
            </a:solidFill>
            <a:round/>
            <a:headEnd/>
            <a:tailEnd/>
          </a:ln>
          <a:effectLst/>
        </p:spPr>
        <p:txBody>
          <a:bodyPr/>
          <a:lstStyle/>
          <a:p>
            <a:pPr>
              <a:defRPr/>
            </a:pPr>
            <a:endParaRPr lang="en-US" dirty="0">
              <a:latin typeface="Arial" charset="0"/>
              <a:cs typeface="Arial" charset="0"/>
            </a:endParaRPr>
          </a:p>
        </p:txBody>
      </p:sp>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383" y="2628429"/>
            <a:ext cx="3078480" cy="1338048"/>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5"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Jan 2017</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fld id="{09A92F4B-2D63-4A00-BAD5-B8AAF58F08A0}" type="slidenum">
              <a:rPr lang="en-US" smtClean="0"/>
              <a:t>‹#›</a:t>
            </a:fld>
            <a:endParaRPr lang="en-US"/>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2017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Jan 2017</a:t>
            </a: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42994" y="0"/>
            <a:ext cx="883589" cy="384629"/>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620000" cy="685800"/>
          </a:xfrm>
        </p:spPr>
        <p:txBody>
          <a:bodyPr/>
          <a:lstStyle/>
          <a:p>
            <a:r>
              <a:rPr lang="en-US" dirty="0"/>
              <a:t>                       Secure Code Analyser</a:t>
            </a:r>
          </a:p>
        </p:txBody>
      </p:sp>
      <p:sp>
        <p:nvSpPr>
          <p:cNvPr id="3" name="Subtitle 2"/>
          <p:cNvSpPr>
            <a:spLocks noGrp="1"/>
          </p:cNvSpPr>
          <p:nvPr>
            <p:ph type="subTitle" idx="1"/>
          </p:nvPr>
        </p:nvSpPr>
        <p:spPr>
          <a:xfrm>
            <a:off x="2018506" y="5257801"/>
            <a:ext cx="5441950" cy="762000"/>
          </a:xfrm>
        </p:spPr>
        <p:txBody>
          <a:bodyPr numCol="1"/>
          <a:lstStyle/>
          <a:p>
            <a:r>
              <a:rPr lang="en-US" sz="1600" dirty="0">
                <a:solidFill>
                  <a:schemeClr val="bg1"/>
                </a:solidFill>
              </a:rPr>
              <a:t>Bineek Raja, Vikash Anand, Vandana Sharma, Mohit Pandey</a:t>
            </a:r>
          </a:p>
          <a:p>
            <a:r>
              <a:rPr lang="en-US" sz="1600" dirty="0">
                <a:solidFill>
                  <a:schemeClr val="bg1"/>
                </a:solidFill>
              </a:rPr>
              <a:t>B-Tech CSE BFSI – 6</a:t>
            </a:r>
            <a:r>
              <a:rPr lang="en-US" sz="1600" baseline="30000" dirty="0">
                <a:solidFill>
                  <a:schemeClr val="bg1"/>
                </a:solidFill>
              </a:rPr>
              <a:t>th</a:t>
            </a:r>
            <a:r>
              <a:rPr lang="en-US" sz="1600" dirty="0">
                <a:solidFill>
                  <a:schemeClr val="bg1"/>
                </a:solidFill>
              </a:rPr>
              <a:t> Semester  </a:t>
            </a:r>
          </a:p>
        </p:txBody>
      </p:sp>
      <p:sp>
        <p:nvSpPr>
          <p:cNvPr id="4" name="TextBox 3"/>
          <p:cNvSpPr txBox="1"/>
          <p:nvPr/>
        </p:nvSpPr>
        <p:spPr>
          <a:xfrm>
            <a:off x="5867400" y="4724400"/>
            <a:ext cx="2819400" cy="369332"/>
          </a:xfrm>
          <a:prstGeom prst="rect">
            <a:avLst/>
          </a:prstGeom>
          <a:noFill/>
        </p:spPr>
        <p:txBody>
          <a:bodyPr wrap="square" rtlCol="0">
            <a:spAutoFit/>
          </a:bodyPr>
          <a:lstStyle/>
          <a:p>
            <a:r>
              <a:rPr lang="en-IN" dirty="0">
                <a:solidFill>
                  <a:schemeClr val="bg1"/>
                </a:solidFill>
              </a:rPr>
              <a:t>Mentor – Mr. </a:t>
            </a:r>
            <a:r>
              <a:rPr lang="en-IN" dirty="0" err="1">
                <a:solidFill>
                  <a:schemeClr val="bg1"/>
                </a:solidFill>
              </a:rPr>
              <a:t>Jatin</a:t>
            </a:r>
            <a:r>
              <a:rPr lang="en-IN" dirty="0">
                <a:solidFill>
                  <a:schemeClr val="bg1"/>
                </a:solidFill>
              </a:rPr>
              <a:t> </a:t>
            </a:r>
            <a:r>
              <a:rPr lang="en-IN" dirty="0" err="1">
                <a:solidFill>
                  <a:schemeClr val="bg1"/>
                </a:solidFill>
              </a:rPr>
              <a:t>Sethi</a:t>
            </a:r>
            <a:endParaRPr lang="en-IN" dirty="0">
              <a:solidFill>
                <a:schemeClr val="bg1"/>
              </a:solidFill>
            </a:endParaRP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381794" y="1219200"/>
            <a:ext cx="8305800" cy="5029200"/>
          </a:xfrm>
        </p:spPr>
        <p:txBody>
          <a:bodyPr/>
          <a:lstStyle/>
          <a:p>
            <a:pPr lvl="0"/>
            <a:r>
              <a:rPr lang="en-US" dirty="0"/>
              <a:t>The Use and Limitations of Static-Analysis Tools to Improve Software Quality." Anderson, Paul, </a:t>
            </a:r>
            <a:r>
              <a:rPr lang="en-US" i="1" dirty="0" err="1"/>
              <a:t>CrossTalk</a:t>
            </a:r>
            <a:r>
              <a:rPr lang="en-US" dirty="0"/>
              <a:t>, Vol. 21, No. 6, (June 2008), pp. 18-21</a:t>
            </a:r>
            <a:endParaRPr lang="en-IN" dirty="0"/>
          </a:p>
          <a:p>
            <a:pPr lvl="0"/>
            <a:r>
              <a:rPr lang="en-US" dirty="0" err="1"/>
              <a:t>Kratkiewicz</a:t>
            </a:r>
            <a:r>
              <a:rPr lang="en-US" dirty="0"/>
              <a:t> Kendra, and Lippmann, workshop on the evaluation on software defect detection tools</a:t>
            </a:r>
            <a:endParaRPr lang="en-IN" dirty="0"/>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chemeClr val="bg2">
                    <a:lumMod val="75000"/>
                  </a:schemeClr>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US" dirty="0"/>
              <a:t>Secure code </a:t>
            </a:r>
            <a:r>
              <a:rPr lang="en-US" dirty="0" err="1"/>
              <a:t>analyser</a:t>
            </a:r>
            <a:r>
              <a:rPr lang="en-US" dirty="0"/>
              <a:t>, also known as Static Application security testing tool.  We use it to find out security flaws. There are many guidelines  that a programmer can implement to aid in the prevention of common security bugs in applications which we will follow. There are  many </a:t>
            </a:r>
            <a:r>
              <a:rPr lang="en-US" dirty="0" err="1"/>
              <a:t>guildelines</a:t>
            </a:r>
            <a:r>
              <a:rPr lang="en-US" dirty="0"/>
              <a:t> which we can  use in all languages but there are also some  guidelines that can  only work with a specific language. In this secure code Analyser we only work with C , C++ and Java languages . </a:t>
            </a:r>
            <a:r>
              <a:rPr lang="en-US" dirty="0" err="1"/>
              <a:t>Analysers</a:t>
            </a:r>
            <a:r>
              <a:rPr lang="en-US" dirty="0"/>
              <a:t> allow a programmer to remove much of the common vulnerabilities found in code</a:t>
            </a:r>
            <a:endParaRPr lang="en-IN" dirty="0"/>
          </a:p>
        </p:txBody>
      </p:sp>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US" dirty="0"/>
              <a:t>Secure code </a:t>
            </a:r>
            <a:r>
              <a:rPr lang="en-US" dirty="0" err="1"/>
              <a:t>analyser</a:t>
            </a:r>
            <a:r>
              <a:rPr lang="en-US" dirty="0"/>
              <a:t>, also referred  as Static Application Security Testing (SAST) Tools. It is designed to analyze source code and compiled versions of code to help find security flaws. designed to analyze source code or compiled versions of code. There are many  guidelines  that a programmer can implement to aid in the prevention of common security bugs in applications. Many of these can be applied to any programming language, but some are specific to only one language. In this project we are mainly working on programming languages like C, C++ and Java. There are numerous guidelines and tips that a programmer can implement to aid in the prevention of common security bugs in applications. Analyzers allow a programmer to remove much of the common vulnerabilities found in code. So with the help of Secure code Analyzer we can find out all the flaws in our programs and remove them.</a:t>
            </a:r>
            <a:endParaRPr lang="en-IN" dirty="0"/>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lvl="0"/>
            <a:r>
              <a:rPr lang="en-US" dirty="0"/>
              <a:t>To implement a static application that will </a:t>
            </a:r>
            <a:r>
              <a:rPr lang="en-US" dirty="0" err="1"/>
              <a:t>Analyse</a:t>
            </a:r>
            <a:r>
              <a:rPr lang="en-US" dirty="0"/>
              <a:t> the vulnerability of the code in C, C++ and Java.</a:t>
            </a:r>
            <a:endParaRPr lang="en-IN" dirty="0"/>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pPr lvl="0"/>
            <a:r>
              <a:rPr lang="en-IN" dirty="0"/>
              <a:t>To analyse and find vulnerability of our code.</a:t>
            </a:r>
          </a:p>
          <a:p>
            <a:pPr lvl="0"/>
            <a:r>
              <a:rPr lang="en-IN" dirty="0"/>
              <a:t>Provide solutions for the vulnerability of the code that is being analysed.</a:t>
            </a:r>
          </a:p>
          <a:p>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sp>
        <p:nvSpPr>
          <p:cNvPr id="3" name="Content Placeholder 2"/>
          <p:cNvSpPr>
            <a:spLocks noGrp="1"/>
          </p:cNvSpPr>
          <p:nvPr>
            <p:ph idx="1"/>
          </p:nvPr>
        </p:nvSpPr>
        <p:spPr>
          <a:xfrm>
            <a:off x="381794" y="1031875"/>
            <a:ext cx="8305800" cy="4800600"/>
          </a:xfrm>
        </p:spPr>
        <p:txBody>
          <a:bodyPr/>
          <a:lstStyle/>
          <a:p>
            <a:r>
              <a:rPr lang="en-US" sz="1600" dirty="0"/>
              <a:t>Static source code analyzers attempt to ﬁnd code sequences that, when executed, could result in buffer overﬂows, resource leaks, or many other security and reliability problems. Source code analyzers are effective at locating a signiﬁcant class of ﬂaws that are not detected by compilers . Most static source code analyzers use the same type of compiler front end that is used to compile code. The use of a compiler front end is only natural because the analyzer takes advantage of preexisting compiler dataﬂow algorithms to perform its bug-ﬁnding mission. The analyzer looks for many types of ﬂaws. It looks for bugs that would normally compile without error or warning. The following is a list of some of the more common errors that a modern static source code analyzer will detect the following:</a:t>
            </a:r>
            <a:endParaRPr lang="en-IN" sz="1600" dirty="0"/>
          </a:p>
          <a:p>
            <a:pPr lvl="0"/>
            <a:r>
              <a:rPr lang="en-US" sz="1600" dirty="0"/>
              <a:t>Potential NULL pointer dereferences</a:t>
            </a:r>
            <a:endParaRPr lang="en-IN" sz="1600" dirty="0"/>
          </a:p>
          <a:p>
            <a:pPr lvl="0"/>
            <a:r>
              <a:rPr lang="en-US" sz="1600" dirty="0"/>
              <a:t>Access beyond an allocated area , otherwise known as a buffer overﬂow</a:t>
            </a:r>
            <a:endParaRPr lang="en-IN" sz="1600" dirty="0"/>
          </a:p>
          <a:p>
            <a:pPr lvl="0"/>
            <a:r>
              <a:rPr lang="en-US" sz="1600" dirty="0"/>
              <a:t>Writes to potentially read-only memory</a:t>
            </a:r>
            <a:endParaRPr lang="en-IN" sz="1600" dirty="0"/>
          </a:p>
          <a:p>
            <a:pPr lvl="0"/>
            <a:r>
              <a:rPr lang="en-US" sz="1600" dirty="0"/>
              <a:t>Reads of potentially uninitialized objects</a:t>
            </a:r>
            <a:endParaRPr lang="en-IN" sz="1600" dirty="0"/>
          </a:p>
          <a:p>
            <a:pPr lvl="0"/>
            <a:r>
              <a:rPr lang="en-US" sz="1600" dirty="0"/>
              <a:t>Resource leaks (e.g., memory leaks and ﬁle descriptor leaks)</a:t>
            </a:r>
            <a:endParaRPr lang="en-IN" sz="1600" dirty="0"/>
          </a:p>
          <a:p>
            <a:pPr lvl="0"/>
            <a:r>
              <a:rPr lang="en-US" sz="1600" dirty="0"/>
              <a:t>Use of memory that has already been deallocated</a:t>
            </a:r>
            <a:endParaRPr lang="en-IN" sz="1600" dirty="0"/>
          </a:p>
          <a:p>
            <a:pPr lvl="0"/>
            <a:r>
              <a:rPr lang="en-US" sz="1600" dirty="0"/>
              <a:t>Out-of-scope memory usage (e.g., returning the address of an automatic variable from a subroutine)</a:t>
            </a:r>
            <a:endParaRPr lang="en-IN" sz="1600" dirty="0"/>
          </a:p>
          <a:p>
            <a:pPr lvl="0"/>
            <a:r>
              <a:rPr lang="en-US" sz="1600" dirty="0"/>
              <a:t>Failure to set a return value from a subroutine</a:t>
            </a:r>
            <a:endParaRPr lang="en-IN" sz="1600" dirty="0"/>
          </a:p>
          <a:p>
            <a:pPr marL="0" indent="0">
              <a:buNone/>
            </a:pPr>
            <a:endParaRPr lang="en-IN" sz="1600" dirty="0"/>
          </a:p>
        </p:txBody>
      </p:sp>
    </p:spTree>
    <p:extLst>
      <p:ext uri="{BB962C8B-B14F-4D97-AF65-F5344CB8AC3E}">
        <p14:creationId xmlns:p14="http://schemas.microsoft.com/office/powerpoint/2010/main" val="21396248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0" indent="0">
              <a:buNone/>
            </a:pPr>
            <a:r>
              <a:rPr lang="en-US" dirty="0"/>
              <a:t>We are using ITERATIVE WATERFALL MODEL due to large data size and complexity of our project.</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85800"/>
            <a:ext cx="8534400" cy="4648200"/>
          </a:xfrm>
          <a:prstGeom prst="rect">
            <a:avLst/>
          </a:prstGeom>
        </p:spPr>
      </p:pic>
    </p:spTree>
    <p:extLst>
      <p:ext uri="{BB962C8B-B14F-4D97-AF65-F5344CB8AC3E}">
        <p14:creationId xmlns:p14="http://schemas.microsoft.com/office/powerpoint/2010/main" val="40962429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94" y="457200"/>
            <a:ext cx="8761412" cy="498475"/>
          </a:xfrm>
        </p:spPr>
        <p:txBody>
          <a:bodyPr/>
          <a:lstStyle/>
          <a:p>
            <a:r>
              <a:rPr lang="en-IN" dirty="0"/>
              <a:t>Schedule</a:t>
            </a:r>
          </a:p>
        </p:txBody>
      </p:sp>
      <p:pic>
        <p:nvPicPr>
          <p:cNvPr id="7" name="Picture 6"/>
          <p:cNvPicPr>
            <a:picLocks noChangeAspect="1"/>
          </p:cNvPicPr>
          <p:nvPr/>
        </p:nvPicPr>
        <p:blipFill>
          <a:blip r:embed="rId2"/>
          <a:stretch>
            <a:fillRect/>
          </a:stretch>
        </p:blipFill>
        <p:spPr>
          <a:xfrm>
            <a:off x="457200" y="1676400"/>
            <a:ext cx="8457406" cy="3085933"/>
          </a:xfrm>
          <a:prstGeom prst="rect">
            <a:avLst/>
          </a:prstGeom>
        </p:spPr>
      </p:pic>
    </p:spTree>
    <p:extLst>
      <p:ext uri="{BB962C8B-B14F-4D97-AF65-F5344CB8AC3E}">
        <p14:creationId xmlns:p14="http://schemas.microsoft.com/office/powerpoint/2010/main" val="3339821541"/>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148</TotalTime>
  <Words>470</Words>
  <Application>Microsoft Office PowerPoint</Application>
  <PresentationFormat>On-screen Show (4:3)</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Theme1</vt:lpstr>
      <vt:lpstr>                       Secure Code Analyser</vt:lpstr>
      <vt:lpstr>Abstract</vt:lpstr>
      <vt:lpstr>Introduction</vt:lpstr>
      <vt:lpstr>Objective</vt:lpstr>
      <vt:lpstr>Problem Statement</vt:lpstr>
      <vt:lpstr>Literature Review</vt:lpstr>
      <vt:lpstr>Methodology</vt:lpstr>
      <vt:lpstr>PowerPoint Presentation</vt:lpstr>
      <vt:lpstr>Schedule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21</cp:revision>
  <dcterms:created xsi:type="dcterms:W3CDTF">2016-02-17T04:43:41Z</dcterms:created>
  <dcterms:modified xsi:type="dcterms:W3CDTF">2017-01-18T18:30:21Z</dcterms:modified>
</cp:coreProperties>
</file>