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notesMasterIdLst>
    <p:notesMasterId r:id="rId22"/>
  </p:notesMasterIdLst>
  <p:sldIdLst>
    <p:sldId id="256" r:id="rId2"/>
    <p:sldId id="270" r:id="rId3"/>
    <p:sldId id="271" r:id="rId4"/>
    <p:sldId id="272" r:id="rId5"/>
    <p:sldId id="273" r:id="rId6"/>
    <p:sldId id="274" r:id="rId7"/>
    <p:sldId id="275" r:id="rId8"/>
    <p:sldId id="276" r:id="rId9"/>
    <p:sldId id="260" r:id="rId10"/>
    <p:sldId id="261" r:id="rId11"/>
    <p:sldId id="262" r:id="rId12"/>
    <p:sldId id="263" r:id="rId13"/>
    <p:sldId id="281" r:id="rId14"/>
    <p:sldId id="264" r:id="rId15"/>
    <p:sldId id="265" r:id="rId16"/>
    <p:sldId id="277" r:id="rId17"/>
    <p:sldId id="279" r:id="rId18"/>
    <p:sldId id="280" r:id="rId19"/>
    <p:sldId id="268"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571B4-6EEC-47ED-8A7B-F229EF9DC377}" v="690" dt="2023-10-11T14:58:08.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9.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9.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9348A-6E1D-4E0B-8641-C127E6DBE18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F3F1B78-D6E3-43EE-B312-6188D70D1C07}">
      <dgm:prSet/>
      <dgm:spPr/>
      <dgm:t>
        <a:bodyPr/>
        <a:lstStyle/>
        <a:p>
          <a:pPr>
            <a:lnSpc>
              <a:spcPct val="100000"/>
            </a:lnSpc>
          </a:pPr>
          <a:r>
            <a:rPr lang="en-US"/>
            <a:t>Understand the Driving factors behind Loan Defaults</a:t>
          </a:r>
        </a:p>
      </dgm:t>
    </dgm:pt>
    <dgm:pt modelId="{B981FAE3-1FE0-437C-83D2-673284B4A548}" type="parTrans" cxnId="{0706A311-B584-4711-895D-CE5CFD23B929}">
      <dgm:prSet/>
      <dgm:spPr/>
      <dgm:t>
        <a:bodyPr/>
        <a:lstStyle/>
        <a:p>
          <a:endParaRPr lang="en-US"/>
        </a:p>
      </dgm:t>
    </dgm:pt>
    <dgm:pt modelId="{CB97ADB4-E72A-463E-B0AD-E876BAFF3689}" type="sibTrans" cxnId="{0706A311-B584-4711-895D-CE5CFD23B929}">
      <dgm:prSet/>
      <dgm:spPr/>
      <dgm:t>
        <a:bodyPr/>
        <a:lstStyle/>
        <a:p>
          <a:pPr>
            <a:lnSpc>
              <a:spcPct val="100000"/>
            </a:lnSpc>
          </a:pPr>
          <a:endParaRPr lang="en-US"/>
        </a:p>
      </dgm:t>
    </dgm:pt>
    <dgm:pt modelId="{EFBDE41F-46EB-4E2A-B3EA-B31576D34213}">
      <dgm:prSet/>
      <dgm:spPr/>
      <dgm:t>
        <a:bodyPr/>
        <a:lstStyle/>
        <a:p>
          <a:pPr>
            <a:lnSpc>
              <a:spcPct val="100000"/>
            </a:lnSpc>
          </a:pPr>
          <a:r>
            <a:rPr lang="en-US"/>
            <a:t>Identify Risky Loan Applicants</a:t>
          </a:r>
        </a:p>
      </dgm:t>
    </dgm:pt>
    <dgm:pt modelId="{8A852C7D-15DB-4964-8F2D-66005126EE3B}" type="parTrans" cxnId="{A7DECED4-111D-4057-8D23-2F26502EF64A}">
      <dgm:prSet/>
      <dgm:spPr/>
      <dgm:t>
        <a:bodyPr/>
        <a:lstStyle/>
        <a:p>
          <a:endParaRPr lang="en-US"/>
        </a:p>
      </dgm:t>
    </dgm:pt>
    <dgm:pt modelId="{4F2CB7FB-29BE-4586-ACFF-61377715320C}" type="sibTrans" cxnId="{A7DECED4-111D-4057-8D23-2F26502EF64A}">
      <dgm:prSet/>
      <dgm:spPr/>
      <dgm:t>
        <a:bodyPr/>
        <a:lstStyle/>
        <a:p>
          <a:pPr>
            <a:lnSpc>
              <a:spcPct val="100000"/>
            </a:lnSpc>
          </a:pPr>
          <a:endParaRPr lang="en-US"/>
        </a:p>
      </dgm:t>
    </dgm:pt>
    <dgm:pt modelId="{2A9F80B9-44E9-4149-848E-5115326506C2}">
      <dgm:prSet/>
      <dgm:spPr/>
      <dgm:t>
        <a:bodyPr/>
        <a:lstStyle/>
        <a:p>
          <a:pPr>
            <a:lnSpc>
              <a:spcPct val="100000"/>
            </a:lnSpc>
          </a:pPr>
          <a:r>
            <a:rPr lang="en-US"/>
            <a:t>Reduce the Credit Loss</a:t>
          </a:r>
        </a:p>
      </dgm:t>
    </dgm:pt>
    <dgm:pt modelId="{3DECC1E6-CB52-467A-9D05-1E5CF5235565}" type="parTrans" cxnId="{8A0313CF-15E3-46A4-8809-5C3AA722D2C7}">
      <dgm:prSet/>
      <dgm:spPr/>
      <dgm:t>
        <a:bodyPr/>
        <a:lstStyle/>
        <a:p>
          <a:endParaRPr lang="en-US"/>
        </a:p>
      </dgm:t>
    </dgm:pt>
    <dgm:pt modelId="{94714D84-7ACB-4F12-86C8-D9F7B36ADCB2}" type="sibTrans" cxnId="{8A0313CF-15E3-46A4-8809-5C3AA722D2C7}">
      <dgm:prSet/>
      <dgm:spPr/>
      <dgm:t>
        <a:bodyPr/>
        <a:lstStyle/>
        <a:p>
          <a:pPr>
            <a:lnSpc>
              <a:spcPct val="100000"/>
            </a:lnSpc>
          </a:pPr>
          <a:endParaRPr lang="en-US"/>
        </a:p>
      </dgm:t>
    </dgm:pt>
    <dgm:pt modelId="{1E53C50A-D025-4F92-99B2-D0C0090CF38E}">
      <dgm:prSet/>
      <dgm:spPr/>
      <dgm:t>
        <a:bodyPr/>
        <a:lstStyle/>
        <a:p>
          <a:pPr>
            <a:lnSpc>
              <a:spcPct val="100000"/>
            </a:lnSpc>
          </a:pPr>
          <a:r>
            <a:rPr lang="en-US"/>
            <a:t>Exhaustive Data Driven Analysis for Decision Making</a:t>
          </a:r>
        </a:p>
      </dgm:t>
    </dgm:pt>
    <dgm:pt modelId="{6B10A250-1C3A-45BE-B2EE-6B3C595DB7E2}" type="parTrans" cxnId="{2587E65E-DA84-47E6-8819-F0E5AC16A6D8}">
      <dgm:prSet/>
      <dgm:spPr/>
      <dgm:t>
        <a:bodyPr/>
        <a:lstStyle/>
        <a:p>
          <a:endParaRPr lang="en-US"/>
        </a:p>
      </dgm:t>
    </dgm:pt>
    <dgm:pt modelId="{A3A83B8E-F5CB-4011-B527-1EBDA17E6955}" type="sibTrans" cxnId="{2587E65E-DA84-47E6-8819-F0E5AC16A6D8}">
      <dgm:prSet/>
      <dgm:spPr/>
      <dgm:t>
        <a:bodyPr/>
        <a:lstStyle/>
        <a:p>
          <a:endParaRPr lang="en-US"/>
        </a:p>
      </dgm:t>
    </dgm:pt>
    <dgm:pt modelId="{85CC4D3A-169D-4D16-ACCC-1841E130FCD7}" type="pres">
      <dgm:prSet presAssocID="{8AF9348A-6E1D-4E0B-8641-C127E6DBE180}" presName="root" presStyleCnt="0">
        <dgm:presLayoutVars>
          <dgm:dir/>
          <dgm:resizeHandles val="exact"/>
        </dgm:presLayoutVars>
      </dgm:prSet>
      <dgm:spPr/>
    </dgm:pt>
    <dgm:pt modelId="{A8CF30FD-17A6-4550-A41F-2D8875BA7D68}" type="pres">
      <dgm:prSet presAssocID="{8AF9348A-6E1D-4E0B-8641-C127E6DBE180}" presName="container" presStyleCnt="0">
        <dgm:presLayoutVars>
          <dgm:dir/>
          <dgm:resizeHandles val="exact"/>
        </dgm:presLayoutVars>
      </dgm:prSet>
      <dgm:spPr/>
    </dgm:pt>
    <dgm:pt modelId="{662FBCA4-5852-424E-A782-70B4D3DA1533}" type="pres">
      <dgm:prSet presAssocID="{CF3F1B78-D6E3-43EE-B312-6188D70D1C07}" presName="compNode" presStyleCnt="0"/>
      <dgm:spPr/>
    </dgm:pt>
    <dgm:pt modelId="{7EB89F71-28CC-4DD1-BEFB-84376DC916F3}" type="pres">
      <dgm:prSet presAssocID="{CF3F1B78-D6E3-43EE-B312-6188D70D1C07}" presName="iconBgRect" presStyleLbl="bgShp" presStyleIdx="0" presStyleCnt="4"/>
      <dgm:spPr/>
    </dgm:pt>
    <dgm:pt modelId="{A53EBEAA-6DFD-41E2-B94B-D04C46DB6B34}" type="pres">
      <dgm:prSet presAssocID="{CF3F1B78-D6E3-43EE-B312-6188D70D1C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C7540EA-5328-497B-974F-91287FA9C215}" type="pres">
      <dgm:prSet presAssocID="{CF3F1B78-D6E3-43EE-B312-6188D70D1C07}" presName="spaceRect" presStyleCnt="0"/>
      <dgm:spPr/>
    </dgm:pt>
    <dgm:pt modelId="{B7D1708C-9C0C-4880-8BB7-7BE45EFABBE9}" type="pres">
      <dgm:prSet presAssocID="{CF3F1B78-D6E3-43EE-B312-6188D70D1C07}" presName="textRect" presStyleLbl="revTx" presStyleIdx="0" presStyleCnt="4">
        <dgm:presLayoutVars>
          <dgm:chMax val="1"/>
          <dgm:chPref val="1"/>
        </dgm:presLayoutVars>
      </dgm:prSet>
      <dgm:spPr/>
    </dgm:pt>
    <dgm:pt modelId="{3E80AE32-D51B-44DD-BFFC-FF2DA163FD08}" type="pres">
      <dgm:prSet presAssocID="{CB97ADB4-E72A-463E-B0AD-E876BAFF3689}" presName="sibTrans" presStyleLbl="sibTrans2D1" presStyleIdx="0" presStyleCnt="0"/>
      <dgm:spPr/>
    </dgm:pt>
    <dgm:pt modelId="{3C22C8B1-455E-4D4A-B5FF-D4151CE538C2}" type="pres">
      <dgm:prSet presAssocID="{EFBDE41F-46EB-4E2A-B3EA-B31576D34213}" presName="compNode" presStyleCnt="0"/>
      <dgm:spPr/>
    </dgm:pt>
    <dgm:pt modelId="{AABD63F1-32FB-4508-839F-8E9FC26EFFAB}" type="pres">
      <dgm:prSet presAssocID="{EFBDE41F-46EB-4E2A-B3EA-B31576D34213}" presName="iconBgRect" presStyleLbl="bgShp" presStyleIdx="1" presStyleCnt="4"/>
      <dgm:spPr/>
    </dgm:pt>
    <dgm:pt modelId="{04EDD2FE-9F32-4FBA-974C-0933AE9984EA}" type="pres">
      <dgm:prSet presAssocID="{EFBDE41F-46EB-4E2A-B3EA-B31576D342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D6D0734B-E484-497C-8118-6430A66D80FB}" type="pres">
      <dgm:prSet presAssocID="{EFBDE41F-46EB-4E2A-B3EA-B31576D34213}" presName="spaceRect" presStyleCnt="0"/>
      <dgm:spPr/>
    </dgm:pt>
    <dgm:pt modelId="{3ACFEBF0-91DB-4D63-A689-A2BD57E6C85D}" type="pres">
      <dgm:prSet presAssocID="{EFBDE41F-46EB-4E2A-B3EA-B31576D34213}" presName="textRect" presStyleLbl="revTx" presStyleIdx="1" presStyleCnt="4">
        <dgm:presLayoutVars>
          <dgm:chMax val="1"/>
          <dgm:chPref val="1"/>
        </dgm:presLayoutVars>
      </dgm:prSet>
      <dgm:spPr/>
    </dgm:pt>
    <dgm:pt modelId="{BB2CEAA8-E368-44A3-8C82-4ED75AC62744}" type="pres">
      <dgm:prSet presAssocID="{4F2CB7FB-29BE-4586-ACFF-61377715320C}" presName="sibTrans" presStyleLbl="sibTrans2D1" presStyleIdx="0" presStyleCnt="0"/>
      <dgm:spPr/>
    </dgm:pt>
    <dgm:pt modelId="{B18E2FDB-3601-4B01-9E10-B2E14A41EFBF}" type="pres">
      <dgm:prSet presAssocID="{2A9F80B9-44E9-4149-848E-5115326506C2}" presName="compNode" presStyleCnt="0"/>
      <dgm:spPr/>
    </dgm:pt>
    <dgm:pt modelId="{440B2FE3-265C-41E4-9E08-E69110C33312}" type="pres">
      <dgm:prSet presAssocID="{2A9F80B9-44E9-4149-848E-5115326506C2}" presName="iconBgRect" presStyleLbl="bgShp" presStyleIdx="2" presStyleCnt="4"/>
      <dgm:spPr/>
    </dgm:pt>
    <dgm:pt modelId="{B3611F93-1D7E-4BA8-B894-D19F5731BCC3}" type="pres">
      <dgm:prSet presAssocID="{2A9F80B9-44E9-4149-848E-5115326506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ward trend"/>
        </a:ext>
      </dgm:extLst>
    </dgm:pt>
    <dgm:pt modelId="{6A159A25-7F86-4651-9D8C-C5B22F0D2B91}" type="pres">
      <dgm:prSet presAssocID="{2A9F80B9-44E9-4149-848E-5115326506C2}" presName="spaceRect" presStyleCnt="0"/>
      <dgm:spPr/>
    </dgm:pt>
    <dgm:pt modelId="{0C27A299-A3C2-4B52-B1C8-4017FE282DF4}" type="pres">
      <dgm:prSet presAssocID="{2A9F80B9-44E9-4149-848E-5115326506C2}" presName="textRect" presStyleLbl="revTx" presStyleIdx="2" presStyleCnt="4">
        <dgm:presLayoutVars>
          <dgm:chMax val="1"/>
          <dgm:chPref val="1"/>
        </dgm:presLayoutVars>
      </dgm:prSet>
      <dgm:spPr/>
    </dgm:pt>
    <dgm:pt modelId="{D5A5F402-D45D-4E33-B1E3-3825925B62C5}" type="pres">
      <dgm:prSet presAssocID="{94714D84-7ACB-4F12-86C8-D9F7B36ADCB2}" presName="sibTrans" presStyleLbl="sibTrans2D1" presStyleIdx="0" presStyleCnt="0"/>
      <dgm:spPr/>
    </dgm:pt>
    <dgm:pt modelId="{76725B5F-1B82-46F0-BF10-0858171F780F}" type="pres">
      <dgm:prSet presAssocID="{1E53C50A-D025-4F92-99B2-D0C0090CF38E}" presName="compNode" presStyleCnt="0"/>
      <dgm:spPr/>
    </dgm:pt>
    <dgm:pt modelId="{518BC444-7162-4BE9-8FE3-B16C6A6FB0DB}" type="pres">
      <dgm:prSet presAssocID="{1E53C50A-D025-4F92-99B2-D0C0090CF38E}" presName="iconBgRect" presStyleLbl="bgShp" presStyleIdx="3" presStyleCnt="4"/>
      <dgm:spPr/>
    </dgm:pt>
    <dgm:pt modelId="{55FA58E5-3503-462C-8A21-4E6F60A3821A}" type="pres">
      <dgm:prSet presAssocID="{1E53C50A-D025-4F92-99B2-D0C0090CF3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C08D8A78-2186-4546-BFB9-480B43A5A4F1}" type="pres">
      <dgm:prSet presAssocID="{1E53C50A-D025-4F92-99B2-D0C0090CF38E}" presName="spaceRect" presStyleCnt="0"/>
      <dgm:spPr/>
    </dgm:pt>
    <dgm:pt modelId="{7C3F5482-99C2-48FB-8239-5F50DC4D87F9}" type="pres">
      <dgm:prSet presAssocID="{1E53C50A-D025-4F92-99B2-D0C0090CF38E}" presName="textRect" presStyleLbl="revTx" presStyleIdx="3" presStyleCnt="4">
        <dgm:presLayoutVars>
          <dgm:chMax val="1"/>
          <dgm:chPref val="1"/>
        </dgm:presLayoutVars>
      </dgm:prSet>
      <dgm:spPr/>
    </dgm:pt>
  </dgm:ptLst>
  <dgm:cxnLst>
    <dgm:cxn modelId="{399DD90B-F40A-4B3E-AAE2-FE6AD7FE4E3F}" type="presOf" srcId="{1E53C50A-D025-4F92-99B2-D0C0090CF38E}" destId="{7C3F5482-99C2-48FB-8239-5F50DC4D87F9}" srcOrd="0" destOrd="0" presId="urn:microsoft.com/office/officeart/2018/2/layout/IconCircleList"/>
    <dgm:cxn modelId="{0706A311-B584-4711-895D-CE5CFD23B929}" srcId="{8AF9348A-6E1D-4E0B-8641-C127E6DBE180}" destId="{CF3F1B78-D6E3-43EE-B312-6188D70D1C07}" srcOrd="0" destOrd="0" parTransId="{B981FAE3-1FE0-437C-83D2-673284B4A548}" sibTransId="{CB97ADB4-E72A-463E-B0AD-E876BAFF3689}"/>
    <dgm:cxn modelId="{2587E65E-DA84-47E6-8819-F0E5AC16A6D8}" srcId="{8AF9348A-6E1D-4E0B-8641-C127E6DBE180}" destId="{1E53C50A-D025-4F92-99B2-D0C0090CF38E}" srcOrd="3" destOrd="0" parTransId="{6B10A250-1C3A-45BE-B2EE-6B3C595DB7E2}" sibTransId="{A3A83B8E-F5CB-4011-B527-1EBDA17E6955}"/>
    <dgm:cxn modelId="{B0EF0272-9318-4B4D-A66F-B38A6212D2B4}" type="presOf" srcId="{94714D84-7ACB-4F12-86C8-D9F7B36ADCB2}" destId="{D5A5F402-D45D-4E33-B1E3-3825925B62C5}" srcOrd="0" destOrd="0" presId="urn:microsoft.com/office/officeart/2018/2/layout/IconCircleList"/>
    <dgm:cxn modelId="{8AC8E774-4274-4193-BCEB-804CB1798E5C}" type="presOf" srcId="{EFBDE41F-46EB-4E2A-B3EA-B31576D34213}" destId="{3ACFEBF0-91DB-4D63-A689-A2BD57E6C85D}" srcOrd="0" destOrd="0" presId="urn:microsoft.com/office/officeart/2018/2/layout/IconCircleList"/>
    <dgm:cxn modelId="{757C2487-6443-40EC-9DEB-254C7E13AE81}" type="presOf" srcId="{4F2CB7FB-29BE-4586-ACFF-61377715320C}" destId="{BB2CEAA8-E368-44A3-8C82-4ED75AC62744}" srcOrd="0" destOrd="0" presId="urn:microsoft.com/office/officeart/2018/2/layout/IconCircleList"/>
    <dgm:cxn modelId="{98A8BC8B-0E0C-4C85-AAEE-090C5309C89B}" type="presOf" srcId="{2A9F80B9-44E9-4149-848E-5115326506C2}" destId="{0C27A299-A3C2-4B52-B1C8-4017FE282DF4}" srcOrd="0" destOrd="0" presId="urn:microsoft.com/office/officeart/2018/2/layout/IconCircleList"/>
    <dgm:cxn modelId="{37E10991-7C53-4A66-8A40-9096B4DEB2BA}" type="presOf" srcId="{CB97ADB4-E72A-463E-B0AD-E876BAFF3689}" destId="{3E80AE32-D51B-44DD-BFFC-FF2DA163FD08}" srcOrd="0" destOrd="0" presId="urn:microsoft.com/office/officeart/2018/2/layout/IconCircleList"/>
    <dgm:cxn modelId="{667FD994-32B6-4668-8491-D50660C2FC8F}" type="presOf" srcId="{CF3F1B78-D6E3-43EE-B312-6188D70D1C07}" destId="{B7D1708C-9C0C-4880-8BB7-7BE45EFABBE9}" srcOrd="0" destOrd="0" presId="urn:microsoft.com/office/officeart/2018/2/layout/IconCircleList"/>
    <dgm:cxn modelId="{7AFE6CB4-44A5-4228-9994-DB0126E4B4DB}" type="presOf" srcId="{8AF9348A-6E1D-4E0B-8641-C127E6DBE180}" destId="{85CC4D3A-169D-4D16-ACCC-1841E130FCD7}" srcOrd="0" destOrd="0" presId="urn:microsoft.com/office/officeart/2018/2/layout/IconCircleList"/>
    <dgm:cxn modelId="{8A0313CF-15E3-46A4-8809-5C3AA722D2C7}" srcId="{8AF9348A-6E1D-4E0B-8641-C127E6DBE180}" destId="{2A9F80B9-44E9-4149-848E-5115326506C2}" srcOrd="2" destOrd="0" parTransId="{3DECC1E6-CB52-467A-9D05-1E5CF5235565}" sibTransId="{94714D84-7ACB-4F12-86C8-D9F7B36ADCB2}"/>
    <dgm:cxn modelId="{A7DECED4-111D-4057-8D23-2F26502EF64A}" srcId="{8AF9348A-6E1D-4E0B-8641-C127E6DBE180}" destId="{EFBDE41F-46EB-4E2A-B3EA-B31576D34213}" srcOrd="1" destOrd="0" parTransId="{8A852C7D-15DB-4964-8F2D-66005126EE3B}" sibTransId="{4F2CB7FB-29BE-4586-ACFF-61377715320C}"/>
    <dgm:cxn modelId="{93135C06-1B0E-4559-9867-7225809C2C6D}" type="presParOf" srcId="{85CC4D3A-169D-4D16-ACCC-1841E130FCD7}" destId="{A8CF30FD-17A6-4550-A41F-2D8875BA7D68}" srcOrd="0" destOrd="0" presId="urn:microsoft.com/office/officeart/2018/2/layout/IconCircleList"/>
    <dgm:cxn modelId="{5283E46E-1718-4C16-9465-DA9B81625EAD}" type="presParOf" srcId="{A8CF30FD-17A6-4550-A41F-2D8875BA7D68}" destId="{662FBCA4-5852-424E-A782-70B4D3DA1533}" srcOrd="0" destOrd="0" presId="urn:microsoft.com/office/officeart/2018/2/layout/IconCircleList"/>
    <dgm:cxn modelId="{37F13997-6B55-4D34-8808-1D18D99116C1}" type="presParOf" srcId="{662FBCA4-5852-424E-A782-70B4D3DA1533}" destId="{7EB89F71-28CC-4DD1-BEFB-84376DC916F3}" srcOrd="0" destOrd="0" presId="urn:microsoft.com/office/officeart/2018/2/layout/IconCircleList"/>
    <dgm:cxn modelId="{2FC0792F-7244-44F7-B079-3E96AF28221F}" type="presParOf" srcId="{662FBCA4-5852-424E-A782-70B4D3DA1533}" destId="{A53EBEAA-6DFD-41E2-B94B-D04C46DB6B34}" srcOrd="1" destOrd="0" presId="urn:microsoft.com/office/officeart/2018/2/layout/IconCircleList"/>
    <dgm:cxn modelId="{8C1B5DBE-2D5F-4198-B71E-59DA98411221}" type="presParOf" srcId="{662FBCA4-5852-424E-A782-70B4D3DA1533}" destId="{CC7540EA-5328-497B-974F-91287FA9C215}" srcOrd="2" destOrd="0" presId="urn:microsoft.com/office/officeart/2018/2/layout/IconCircleList"/>
    <dgm:cxn modelId="{588C1492-A1E9-441C-AA50-D13AEBC2F68F}" type="presParOf" srcId="{662FBCA4-5852-424E-A782-70B4D3DA1533}" destId="{B7D1708C-9C0C-4880-8BB7-7BE45EFABBE9}" srcOrd="3" destOrd="0" presId="urn:microsoft.com/office/officeart/2018/2/layout/IconCircleList"/>
    <dgm:cxn modelId="{E2D7CC36-09A9-4073-A9CA-F97167870D98}" type="presParOf" srcId="{A8CF30FD-17A6-4550-A41F-2D8875BA7D68}" destId="{3E80AE32-D51B-44DD-BFFC-FF2DA163FD08}" srcOrd="1" destOrd="0" presId="urn:microsoft.com/office/officeart/2018/2/layout/IconCircleList"/>
    <dgm:cxn modelId="{EC5DB5CC-F16D-4E0A-813F-78854F18840A}" type="presParOf" srcId="{A8CF30FD-17A6-4550-A41F-2D8875BA7D68}" destId="{3C22C8B1-455E-4D4A-B5FF-D4151CE538C2}" srcOrd="2" destOrd="0" presId="urn:microsoft.com/office/officeart/2018/2/layout/IconCircleList"/>
    <dgm:cxn modelId="{AEDA0DAB-49E6-45D5-84F5-88622C74438F}" type="presParOf" srcId="{3C22C8B1-455E-4D4A-B5FF-D4151CE538C2}" destId="{AABD63F1-32FB-4508-839F-8E9FC26EFFAB}" srcOrd="0" destOrd="0" presId="urn:microsoft.com/office/officeart/2018/2/layout/IconCircleList"/>
    <dgm:cxn modelId="{08721824-86A9-4CB2-A16D-7034E6A31433}" type="presParOf" srcId="{3C22C8B1-455E-4D4A-B5FF-D4151CE538C2}" destId="{04EDD2FE-9F32-4FBA-974C-0933AE9984EA}" srcOrd="1" destOrd="0" presId="urn:microsoft.com/office/officeart/2018/2/layout/IconCircleList"/>
    <dgm:cxn modelId="{3359C573-9235-466F-9E48-EC4AE373F706}" type="presParOf" srcId="{3C22C8B1-455E-4D4A-B5FF-D4151CE538C2}" destId="{D6D0734B-E484-497C-8118-6430A66D80FB}" srcOrd="2" destOrd="0" presId="urn:microsoft.com/office/officeart/2018/2/layout/IconCircleList"/>
    <dgm:cxn modelId="{EB01A9F8-96FF-451B-8A81-9A70A5D51BA9}" type="presParOf" srcId="{3C22C8B1-455E-4D4A-B5FF-D4151CE538C2}" destId="{3ACFEBF0-91DB-4D63-A689-A2BD57E6C85D}" srcOrd="3" destOrd="0" presId="urn:microsoft.com/office/officeart/2018/2/layout/IconCircleList"/>
    <dgm:cxn modelId="{80B8E2F2-CCFD-47DA-9DE7-177635C8DA0B}" type="presParOf" srcId="{A8CF30FD-17A6-4550-A41F-2D8875BA7D68}" destId="{BB2CEAA8-E368-44A3-8C82-4ED75AC62744}" srcOrd="3" destOrd="0" presId="urn:microsoft.com/office/officeart/2018/2/layout/IconCircleList"/>
    <dgm:cxn modelId="{445BCF8A-D0D9-472E-A33A-38AB5999FC7F}" type="presParOf" srcId="{A8CF30FD-17A6-4550-A41F-2D8875BA7D68}" destId="{B18E2FDB-3601-4B01-9E10-B2E14A41EFBF}" srcOrd="4" destOrd="0" presId="urn:microsoft.com/office/officeart/2018/2/layout/IconCircleList"/>
    <dgm:cxn modelId="{C72262A3-3480-4756-8C25-3679880ECBB7}" type="presParOf" srcId="{B18E2FDB-3601-4B01-9E10-B2E14A41EFBF}" destId="{440B2FE3-265C-41E4-9E08-E69110C33312}" srcOrd="0" destOrd="0" presId="urn:microsoft.com/office/officeart/2018/2/layout/IconCircleList"/>
    <dgm:cxn modelId="{6A70EFC6-5F86-40B6-9E89-B705361E1316}" type="presParOf" srcId="{B18E2FDB-3601-4B01-9E10-B2E14A41EFBF}" destId="{B3611F93-1D7E-4BA8-B894-D19F5731BCC3}" srcOrd="1" destOrd="0" presId="urn:microsoft.com/office/officeart/2018/2/layout/IconCircleList"/>
    <dgm:cxn modelId="{D9983E54-F247-4F46-8BD5-425ACEF1E3CB}" type="presParOf" srcId="{B18E2FDB-3601-4B01-9E10-B2E14A41EFBF}" destId="{6A159A25-7F86-4651-9D8C-C5B22F0D2B91}" srcOrd="2" destOrd="0" presId="urn:microsoft.com/office/officeart/2018/2/layout/IconCircleList"/>
    <dgm:cxn modelId="{679BE422-DF3B-49AD-BF75-4EB188108B17}" type="presParOf" srcId="{B18E2FDB-3601-4B01-9E10-B2E14A41EFBF}" destId="{0C27A299-A3C2-4B52-B1C8-4017FE282DF4}" srcOrd="3" destOrd="0" presId="urn:microsoft.com/office/officeart/2018/2/layout/IconCircleList"/>
    <dgm:cxn modelId="{C9516E1A-5475-4680-A6B2-E8BB5413DE85}" type="presParOf" srcId="{A8CF30FD-17A6-4550-A41F-2D8875BA7D68}" destId="{D5A5F402-D45D-4E33-B1E3-3825925B62C5}" srcOrd="5" destOrd="0" presId="urn:microsoft.com/office/officeart/2018/2/layout/IconCircleList"/>
    <dgm:cxn modelId="{2DFCEB93-18ED-4031-A9D5-03549D9BBF13}" type="presParOf" srcId="{A8CF30FD-17A6-4550-A41F-2D8875BA7D68}" destId="{76725B5F-1B82-46F0-BF10-0858171F780F}" srcOrd="6" destOrd="0" presId="urn:microsoft.com/office/officeart/2018/2/layout/IconCircleList"/>
    <dgm:cxn modelId="{E3254F31-516D-4ADC-A971-8D8CB8173A63}" type="presParOf" srcId="{76725B5F-1B82-46F0-BF10-0858171F780F}" destId="{518BC444-7162-4BE9-8FE3-B16C6A6FB0DB}" srcOrd="0" destOrd="0" presId="urn:microsoft.com/office/officeart/2018/2/layout/IconCircleList"/>
    <dgm:cxn modelId="{79AE538F-285C-4C39-A679-9797A5236746}" type="presParOf" srcId="{76725B5F-1B82-46F0-BF10-0858171F780F}" destId="{55FA58E5-3503-462C-8A21-4E6F60A3821A}" srcOrd="1" destOrd="0" presId="urn:microsoft.com/office/officeart/2018/2/layout/IconCircleList"/>
    <dgm:cxn modelId="{28C76D72-A636-4953-B616-8A85638E5202}" type="presParOf" srcId="{76725B5F-1B82-46F0-BF10-0858171F780F}" destId="{C08D8A78-2186-4546-BFB9-480B43A5A4F1}" srcOrd="2" destOrd="0" presId="urn:microsoft.com/office/officeart/2018/2/layout/IconCircleList"/>
    <dgm:cxn modelId="{F9DCC0D9-368F-45FC-9F79-DE2DC4CA795C}" type="presParOf" srcId="{76725B5F-1B82-46F0-BF10-0858171F780F}" destId="{7C3F5482-99C2-48FB-8239-5F50DC4D87F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16F225-E1E3-416D-8F4F-9A347ABBAA3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195CFC6-4489-40B4-8C9C-ADCC98FE13C2}">
      <dgm:prSet/>
      <dgm:spPr/>
      <dgm:t>
        <a:bodyPr/>
        <a:lstStyle/>
        <a:p>
          <a:pPr>
            <a:lnSpc>
              <a:spcPct val="100000"/>
            </a:lnSpc>
          </a:pPr>
          <a:r>
            <a:rPr lang="en-US" dirty="0"/>
            <a:t>Data Cleaning –</a:t>
          </a:r>
        </a:p>
        <a:p>
          <a:pPr>
            <a:lnSpc>
              <a:spcPct val="100000"/>
            </a:lnSpc>
          </a:pPr>
          <a:r>
            <a:rPr lang="en-US" dirty="0"/>
            <a:t>imputation, managing missing statistics, and removing outliers</a:t>
          </a:r>
        </a:p>
      </dgm:t>
    </dgm:pt>
    <dgm:pt modelId="{C28C99EA-7F15-40D6-9AD9-723698D180C9}" type="parTrans" cxnId="{240E64C5-D1FC-4B19-9429-5E21AA10B197}">
      <dgm:prSet/>
      <dgm:spPr/>
      <dgm:t>
        <a:bodyPr/>
        <a:lstStyle/>
        <a:p>
          <a:endParaRPr lang="en-US"/>
        </a:p>
      </dgm:t>
    </dgm:pt>
    <dgm:pt modelId="{5C207CA5-FC40-4DE9-ADBE-A0B5B15471BF}" type="sibTrans" cxnId="{240E64C5-D1FC-4B19-9429-5E21AA10B197}">
      <dgm:prSet/>
      <dgm:spPr/>
      <dgm:t>
        <a:bodyPr/>
        <a:lstStyle/>
        <a:p>
          <a:endParaRPr lang="en-US"/>
        </a:p>
      </dgm:t>
    </dgm:pt>
    <dgm:pt modelId="{68688411-6ACF-45F3-A63B-08DEB7B8E978}">
      <dgm:prSet/>
      <dgm:spPr/>
      <dgm:t>
        <a:bodyPr/>
        <a:lstStyle/>
        <a:p>
          <a:pPr>
            <a:lnSpc>
              <a:spcPct val="100000"/>
            </a:lnSpc>
          </a:pPr>
          <a:r>
            <a:rPr lang="en-US" dirty="0"/>
            <a:t>Descriptive statistics Measures like suggest, median, mode, preferred deviation, range, and percentiles are usually used</a:t>
          </a:r>
        </a:p>
      </dgm:t>
    </dgm:pt>
    <dgm:pt modelId="{588085E0-8D3B-4D3E-9DE5-A3F8EDBA2A1B}" type="parTrans" cxnId="{7D95DFF8-FF9E-4510-9826-9E39C946FA18}">
      <dgm:prSet/>
      <dgm:spPr/>
      <dgm:t>
        <a:bodyPr/>
        <a:lstStyle/>
        <a:p>
          <a:endParaRPr lang="en-US"/>
        </a:p>
      </dgm:t>
    </dgm:pt>
    <dgm:pt modelId="{899183C1-086C-43A6-AA14-FCE7AAA29657}" type="sibTrans" cxnId="{7D95DFF8-FF9E-4510-9826-9E39C946FA18}">
      <dgm:prSet/>
      <dgm:spPr/>
      <dgm:t>
        <a:bodyPr/>
        <a:lstStyle/>
        <a:p>
          <a:endParaRPr lang="en-US"/>
        </a:p>
      </dgm:t>
    </dgm:pt>
    <dgm:pt modelId="{E499C992-BFDF-4D10-8D95-63E50B0D64A2}">
      <dgm:prSet/>
      <dgm:spPr/>
      <dgm:t>
        <a:bodyPr/>
        <a:lstStyle/>
        <a:p>
          <a:pPr>
            <a:lnSpc>
              <a:spcPct val="100000"/>
            </a:lnSpc>
          </a:pPr>
          <a:r>
            <a:rPr lang="en-US" dirty="0"/>
            <a:t>Data Visualization histograms, box plots, scatter plots, line plots, heatmaps, and bar charts</a:t>
          </a:r>
        </a:p>
      </dgm:t>
    </dgm:pt>
    <dgm:pt modelId="{F77E1021-9FDD-47FC-9D03-9905FFE25305}" type="parTrans" cxnId="{FC24FF0F-A7D0-4D52-9F43-468AE7ABBDA2}">
      <dgm:prSet/>
      <dgm:spPr/>
      <dgm:t>
        <a:bodyPr/>
        <a:lstStyle/>
        <a:p>
          <a:endParaRPr lang="en-US"/>
        </a:p>
      </dgm:t>
    </dgm:pt>
    <dgm:pt modelId="{E0516E02-2449-4663-A7C5-E5233E3F19CC}" type="sibTrans" cxnId="{FC24FF0F-A7D0-4D52-9F43-468AE7ABBDA2}">
      <dgm:prSet/>
      <dgm:spPr/>
      <dgm:t>
        <a:bodyPr/>
        <a:lstStyle/>
        <a:p>
          <a:endParaRPr lang="en-US"/>
        </a:p>
      </dgm:t>
    </dgm:pt>
    <dgm:pt modelId="{34584087-56B0-4574-91B1-D6B92CF9AE68}">
      <dgm:prSet/>
      <dgm:spPr/>
      <dgm:t>
        <a:bodyPr/>
        <a:lstStyle/>
        <a:p>
          <a:pPr>
            <a:lnSpc>
              <a:spcPct val="100000"/>
            </a:lnSpc>
          </a:pPr>
          <a:r>
            <a:rPr lang="en-US" dirty="0"/>
            <a:t>Feature Engineering  </a:t>
          </a:r>
          <a:r>
            <a:rPr lang="en-IN" dirty="0"/>
            <a:t>Normalization, binning, encoding, etc</a:t>
          </a:r>
          <a:endParaRPr lang="en-US" dirty="0"/>
        </a:p>
      </dgm:t>
    </dgm:pt>
    <dgm:pt modelId="{3358E10C-EFCE-4795-A03F-1841BACDC33F}" type="parTrans" cxnId="{9C74D23D-DBB1-4E02-8DE7-89C9586B88C5}">
      <dgm:prSet/>
      <dgm:spPr/>
      <dgm:t>
        <a:bodyPr/>
        <a:lstStyle/>
        <a:p>
          <a:endParaRPr lang="en-US"/>
        </a:p>
      </dgm:t>
    </dgm:pt>
    <dgm:pt modelId="{F2B6EB58-A1EB-4E11-8EE4-89C9FCFE1639}" type="sibTrans" cxnId="{9C74D23D-DBB1-4E02-8DE7-89C9586B88C5}">
      <dgm:prSet/>
      <dgm:spPr/>
      <dgm:t>
        <a:bodyPr/>
        <a:lstStyle/>
        <a:p>
          <a:endParaRPr lang="en-US"/>
        </a:p>
      </dgm:t>
    </dgm:pt>
    <dgm:pt modelId="{257E5AD1-6C0F-490C-BF52-9D767A30CD1B}">
      <dgm:prSet/>
      <dgm:spPr/>
      <dgm:t>
        <a:bodyPr/>
        <a:lstStyle/>
        <a:p>
          <a:pPr>
            <a:lnSpc>
              <a:spcPct val="100000"/>
            </a:lnSpc>
          </a:pPr>
          <a:r>
            <a:rPr lang="en-US"/>
            <a:t>Correlation and Relationships -</a:t>
          </a:r>
        </a:p>
      </dgm:t>
    </dgm:pt>
    <dgm:pt modelId="{9581629F-07E6-4D02-857B-C5BD2682A60C}" type="parTrans" cxnId="{5CE95C75-ED75-4C1D-8056-8FD93E88D306}">
      <dgm:prSet/>
      <dgm:spPr/>
      <dgm:t>
        <a:bodyPr/>
        <a:lstStyle/>
        <a:p>
          <a:endParaRPr lang="en-US"/>
        </a:p>
      </dgm:t>
    </dgm:pt>
    <dgm:pt modelId="{A5521A39-5412-42D2-96EE-FEB1BF61D341}" type="sibTrans" cxnId="{5CE95C75-ED75-4C1D-8056-8FD93E88D306}">
      <dgm:prSet/>
      <dgm:spPr/>
      <dgm:t>
        <a:bodyPr/>
        <a:lstStyle/>
        <a:p>
          <a:endParaRPr lang="en-US"/>
        </a:p>
      </dgm:t>
    </dgm:pt>
    <dgm:pt modelId="{805736FE-BBF5-471C-9442-B17648F98494}">
      <dgm:prSet/>
      <dgm:spPr/>
      <dgm:t>
        <a:bodyPr/>
        <a:lstStyle/>
        <a:p>
          <a:pPr>
            <a:lnSpc>
              <a:spcPct val="100000"/>
            </a:lnSpc>
          </a:pPr>
          <a:r>
            <a:rPr lang="en-US" dirty="0"/>
            <a:t>Data Segmentation -Dividing the information into significant segments based totally on sure standards or traits</a:t>
          </a:r>
        </a:p>
      </dgm:t>
    </dgm:pt>
    <dgm:pt modelId="{8DE46FEF-A689-494A-9CDE-A39FB3F102A0}" type="parTrans" cxnId="{C0959AFB-62E3-446E-80D9-6AD27D65093D}">
      <dgm:prSet/>
      <dgm:spPr/>
      <dgm:t>
        <a:bodyPr/>
        <a:lstStyle/>
        <a:p>
          <a:endParaRPr lang="en-US"/>
        </a:p>
      </dgm:t>
    </dgm:pt>
    <dgm:pt modelId="{5D4003CA-D4DF-4A07-8F7F-C6E51051835D}" type="sibTrans" cxnId="{C0959AFB-62E3-446E-80D9-6AD27D65093D}">
      <dgm:prSet/>
      <dgm:spPr/>
      <dgm:t>
        <a:bodyPr/>
        <a:lstStyle/>
        <a:p>
          <a:endParaRPr lang="en-US"/>
        </a:p>
      </dgm:t>
    </dgm:pt>
    <dgm:pt modelId="{771E8DF3-0F22-4223-9FF5-EDA177E66576}" type="pres">
      <dgm:prSet presAssocID="{B516F225-E1E3-416D-8F4F-9A347ABBAA39}" presName="root" presStyleCnt="0">
        <dgm:presLayoutVars>
          <dgm:dir/>
          <dgm:resizeHandles val="exact"/>
        </dgm:presLayoutVars>
      </dgm:prSet>
      <dgm:spPr/>
    </dgm:pt>
    <dgm:pt modelId="{E9DF9CD0-B59F-44E1-A6ED-8DD8D68D542A}" type="pres">
      <dgm:prSet presAssocID="{0195CFC6-4489-40B4-8C9C-ADCC98FE13C2}" presName="compNode" presStyleCnt="0"/>
      <dgm:spPr/>
    </dgm:pt>
    <dgm:pt modelId="{21FADD2A-6F75-424C-AA1C-15D08F09726B}" type="pres">
      <dgm:prSet presAssocID="{0195CFC6-4489-40B4-8C9C-ADCC98FE13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8B2B908-9AC7-449E-8254-D17F4AA2C540}" type="pres">
      <dgm:prSet presAssocID="{0195CFC6-4489-40B4-8C9C-ADCC98FE13C2}" presName="spaceRect" presStyleCnt="0"/>
      <dgm:spPr/>
    </dgm:pt>
    <dgm:pt modelId="{533D860D-5874-4753-86BE-5D9967A97BF9}" type="pres">
      <dgm:prSet presAssocID="{0195CFC6-4489-40B4-8C9C-ADCC98FE13C2}" presName="textRect" presStyleLbl="revTx" presStyleIdx="0" presStyleCnt="6">
        <dgm:presLayoutVars>
          <dgm:chMax val="1"/>
          <dgm:chPref val="1"/>
        </dgm:presLayoutVars>
      </dgm:prSet>
      <dgm:spPr/>
    </dgm:pt>
    <dgm:pt modelId="{8E11A05E-D710-4743-93A2-9B0214705CDF}" type="pres">
      <dgm:prSet presAssocID="{5C207CA5-FC40-4DE9-ADBE-A0B5B15471BF}" presName="sibTrans" presStyleCnt="0"/>
      <dgm:spPr/>
    </dgm:pt>
    <dgm:pt modelId="{ED424B89-7A03-4752-A450-D3E5A863B501}" type="pres">
      <dgm:prSet presAssocID="{68688411-6ACF-45F3-A63B-08DEB7B8E978}" presName="compNode" presStyleCnt="0"/>
      <dgm:spPr/>
    </dgm:pt>
    <dgm:pt modelId="{8BDF511F-536A-416E-8F05-C36D8C31E57B}" type="pres">
      <dgm:prSet presAssocID="{68688411-6ACF-45F3-A63B-08DEB7B8E97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C7632B28-07B0-4902-800A-C95C1E6C75B9}" type="pres">
      <dgm:prSet presAssocID="{68688411-6ACF-45F3-A63B-08DEB7B8E978}" presName="spaceRect" presStyleCnt="0"/>
      <dgm:spPr/>
    </dgm:pt>
    <dgm:pt modelId="{315A24D4-D0E3-4B57-91DD-0EA38C6F5C95}" type="pres">
      <dgm:prSet presAssocID="{68688411-6ACF-45F3-A63B-08DEB7B8E978}" presName="textRect" presStyleLbl="revTx" presStyleIdx="1" presStyleCnt="6">
        <dgm:presLayoutVars>
          <dgm:chMax val="1"/>
          <dgm:chPref val="1"/>
        </dgm:presLayoutVars>
      </dgm:prSet>
      <dgm:spPr/>
    </dgm:pt>
    <dgm:pt modelId="{C565448E-2FAA-4E07-A367-0C56585C1D4A}" type="pres">
      <dgm:prSet presAssocID="{899183C1-086C-43A6-AA14-FCE7AAA29657}" presName="sibTrans" presStyleCnt="0"/>
      <dgm:spPr/>
    </dgm:pt>
    <dgm:pt modelId="{D11235C6-3AB2-4D79-BDC5-F38865FF9D2A}" type="pres">
      <dgm:prSet presAssocID="{E499C992-BFDF-4D10-8D95-63E50B0D64A2}" presName="compNode" presStyleCnt="0"/>
      <dgm:spPr/>
    </dgm:pt>
    <dgm:pt modelId="{554F139C-0789-4421-AA6F-8D2F1F68E747}" type="pres">
      <dgm:prSet presAssocID="{E499C992-BFDF-4D10-8D95-63E50B0D64A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e chart"/>
        </a:ext>
      </dgm:extLst>
    </dgm:pt>
    <dgm:pt modelId="{2ACBED07-A586-40C1-B6AC-7D2498D0E308}" type="pres">
      <dgm:prSet presAssocID="{E499C992-BFDF-4D10-8D95-63E50B0D64A2}" presName="spaceRect" presStyleCnt="0"/>
      <dgm:spPr/>
    </dgm:pt>
    <dgm:pt modelId="{8C1A944F-4447-49AD-952A-DF7723BDDD4F}" type="pres">
      <dgm:prSet presAssocID="{E499C992-BFDF-4D10-8D95-63E50B0D64A2}" presName="textRect" presStyleLbl="revTx" presStyleIdx="2" presStyleCnt="6">
        <dgm:presLayoutVars>
          <dgm:chMax val="1"/>
          <dgm:chPref val="1"/>
        </dgm:presLayoutVars>
      </dgm:prSet>
      <dgm:spPr/>
    </dgm:pt>
    <dgm:pt modelId="{4307726B-088F-4034-A956-D94D833CD217}" type="pres">
      <dgm:prSet presAssocID="{E0516E02-2449-4663-A7C5-E5233E3F19CC}" presName="sibTrans" presStyleCnt="0"/>
      <dgm:spPr/>
    </dgm:pt>
    <dgm:pt modelId="{B9A1092D-5C99-4039-A48A-6EE908CDA561}" type="pres">
      <dgm:prSet presAssocID="{34584087-56B0-4574-91B1-D6B92CF9AE68}" presName="compNode" presStyleCnt="0"/>
      <dgm:spPr/>
    </dgm:pt>
    <dgm:pt modelId="{2E38EE2E-91F3-45C0-8C4D-3B6FE81A6F0C}" type="pres">
      <dgm:prSet presAssocID="{34584087-56B0-4574-91B1-D6B92CF9AE6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67699265-E184-42A3-B7F0-A2B4645AE624}" type="pres">
      <dgm:prSet presAssocID="{34584087-56B0-4574-91B1-D6B92CF9AE68}" presName="spaceRect" presStyleCnt="0"/>
      <dgm:spPr/>
    </dgm:pt>
    <dgm:pt modelId="{67C93503-A1CD-4CDF-847C-3309C3090113}" type="pres">
      <dgm:prSet presAssocID="{34584087-56B0-4574-91B1-D6B92CF9AE68}" presName="textRect" presStyleLbl="revTx" presStyleIdx="3" presStyleCnt="6">
        <dgm:presLayoutVars>
          <dgm:chMax val="1"/>
          <dgm:chPref val="1"/>
        </dgm:presLayoutVars>
      </dgm:prSet>
      <dgm:spPr/>
    </dgm:pt>
    <dgm:pt modelId="{6EE0671A-B200-4588-8909-167A36F24531}" type="pres">
      <dgm:prSet presAssocID="{F2B6EB58-A1EB-4E11-8EE4-89C9FCFE1639}" presName="sibTrans" presStyleCnt="0"/>
      <dgm:spPr/>
    </dgm:pt>
    <dgm:pt modelId="{78258485-0977-4A03-99DE-4B48DA74E1B4}" type="pres">
      <dgm:prSet presAssocID="{257E5AD1-6C0F-490C-BF52-9D767A30CD1B}" presName="compNode" presStyleCnt="0"/>
      <dgm:spPr/>
    </dgm:pt>
    <dgm:pt modelId="{E96DC636-D8A6-4FB8-BCEE-FF4E1CEA497A}" type="pres">
      <dgm:prSet presAssocID="{257E5AD1-6C0F-490C-BF52-9D767A30CD1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enn Diagram"/>
        </a:ext>
      </dgm:extLst>
    </dgm:pt>
    <dgm:pt modelId="{5C9258FB-8EF1-4F50-B093-7E724186D347}" type="pres">
      <dgm:prSet presAssocID="{257E5AD1-6C0F-490C-BF52-9D767A30CD1B}" presName="spaceRect" presStyleCnt="0"/>
      <dgm:spPr/>
    </dgm:pt>
    <dgm:pt modelId="{37118D98-6F12-4EFD-AAF5-C8DD03DCD1A7}" type="pres">
      <dgm:prSet presAssocID="{257E5AD1-6C0F-490C-BF52-9D767A30CD1B}" presName="textRect" presStyleLbl="revTx" presStyleIdx="4" presStyleCnt="6">
        <dgm:presLayoutVars>
          <dgm:chMax val="1"/>
          <dgm:chPref val="1"/>
        </dgm:presLayoutVars>
      </dgm:prSet>
      <dgm:spPr/>
    </dgm:pt>
    <dgm:pt modelId="{59292CDD-725C-45EF-9A5D-DD3C64A3A6DE}" type="pres">
      <dgm:prSet presAssocID="{A5521A39-5412-42D2-96EE-FEB1BF61D341}" presName="sibTrans" presStyleCnt="0"/>
      <dgm:spPr/>
    </dgm:pt>
    <dgm:pt modelId="{AAECC26A-5490-4035-B8A4-5283A24460ED}" type="pres">
      <dgm:prSet presAssocID="{805736FE-BBF5-471C-9442-B17648F98494}" presName="compNode" presStyleCnt="0"/>
      <dgm:spPr/>
    </dgm:pt>
    <dgm:pt modelId="{10A9D2D0-8926-47E2-B69E-04582E714D84}" type="pres">
      <dgm:prSet presAssocID="{805736FE-BBF5-471C-9442-B17648F9849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ead with Gears"/>
        </a:ext>
      </dgm:extLst>
    </dgm:pt>
    <dgm:pt modelId="{D2B29013-82DF-433B-B334-B5ABF4303772}" type="pres">
      <dgm:prSet presAssocID="{805736FE-BBF5-471C-9442-B17648F98494}" presName="spaceRect" presStyleCnt="0"/>
      <dgm:spPr/>
    </dgm:pt>
    <dgm:pt modelId="{0FC1146C-6A20-46D1-AAE0-86A3C7C32AC0}" type="pres">
      <dgm:prSet presAssocID="{805736FE-BBF5-471C-9442-B17648F98494}" presName="textRect" presStyleLbl="revTx" presStyleIdx="5" presStyleCnt="6">
        <dgm:presLayoutVars>
          <dgm:chMax val="1"/>
          <dgm:chPref val="1"/>
        </dgm:presLayoutVars>
      </dgm:prSet>
      <dgm:spPr/>
    </dgm:pt>
  </dgm:ptLst>
  <dgm:cxnLst>
    <dgm:cxn modelId="{F1BEDF02-8C32-425C-8021-FCA9E2ED7197}" type="presOf" srcId="{0195CFC6-4489-40B4-8C9C-ADCC98FE13C2}" destId="{533D860D-5874-4753-86BE-5D9967A97BF9}" srcOrd="0" destOrd="0" presId="urn:microsoft.com/office/officeart/2018/2/layout/IconLabelList"/>
    <dgm:cxn modelId="{FC24FF0F-A7D0-4D52-9F43-468AE7ABBDA2}" srcId="{B516F225-E1E3-416D-8F4F-9A347ABBAA39}" destId="{E499C992-BFDF-4D10-8D95-63E50B0D64A2}" srcOrd="2" destOrd="0" parTransId="{F77E1021-9FDD-47FC-9D03-9905FFE25305}" sibTransId="{E0516E02-2449-4663-A7C5-E5233E3F19CC}"/>
    <dgm:cxn modelId="{793BDB31-76BD-4276-86F4-0CD07C5C2D63}" type="presOf" srcId="{B516F225-E1E3-416D-8F4F-9A347ABBAA39}" destId="{771E8DF3-0F22-4223-9FF5-EDA177E66576}" srcOrd="0" destOrd="0" presId="urn:microsoft.com/office/officeart/2018/2/layout/IconLabelList"/>
    <dgm:cxn modelId="{9C74D23D-DBB1-4E02-8DE7-89C9586B88C5}" srcId="{B516F225-E1E3-416D-8F4F-9A347ABBAA39}" destId="{34584087-56B0-4574-91B1-D6B92CF9AE68}" srcOrd="3" destOrd="0" parTransId="{3358E10C-EFCE-4795-A03F-1841BACDC33F}" sibTransId="{F2B6EB58-A1EB-4E11-8EE4-89C9FCFE1639}"/>
    <dgm:cxn modelId="{7D421560-24DD-4178-85CF-62F3CBF5BF60}" type="presOf" srcId="{805736FE-BBF5-471C-9442-B17648F98494}" destId="{0FC1146C-6A20-46D1-AAE0-86A3C7C32AC0}" srcOrd="0" destOrd="0" presId="urn:microsoft.com/office/officeart/2018/2/layout/IconLabelList"/>
    <dgm:cxn modelId="{5CE95C75-ED75-4C1D-8056-8FD93E88D306}" srcId="{B516F225-E1E3-416D-8F4F-9A347ABBAA39}" destId="{257E5AD1-6C0F-490C-BF52-9D767A30CD1B}" srcOrd="4" destOrd="0" parTransId="{9581629F-07E6-4D02-857B-C5BD2682A60C}" sibTransId="{A5521A39-5412-42D2-96EE-FEB1BF61D341}"/>
    <dgm:cxn modelId="{897E477A-C430-443E-91A7-864ED5D0EF55}" type="presOf" srcId="{68688411-6ACF-45F3-A63B-08DEB7B8E978}" destId="{315A24D4-D0E3-4B57-91DD-0EA38C6F5C95}" srcOrd="0" destOrd="0" presId="urn:microsoft.com/office/officeart/2018/2/layout/IconLabelList"/>
    <dgm:cxn modelId="{EB34FCAB-0F5B-4CAC-BFA4-F6861793360C}" type="presOf" srcId="{34584087-56B0-4574-91B1-D6B92CF9AE68}" destId="{67C93503-A1CD-4CDF-847C-3309C3090113}" srcOrd="0" destOrd="0" presId="urn:microsoft.com/office/officeart/2018/2/layout/IconLabelList"/>
    <dgm:cxn modelId="{B6AC73B4-E2FF-4D2A-B58B-D8F92B4EB8BD}" type="presOf" srcId="{257E5AD1-6C0F-490C-BF52-9D767A30CD1B}" destId="{37118D98-6F12-4EFD-AAF5-C8DD03DCD1A7}" srcOrd="0" destOrd="0" presId="urn:microsoft.com/office/officeart/2018/2/layout/IconLabelList"/>
    <dgm:cxn modelId="{240E64C5-D1FC-4B19-9429-5E21AA10B197}" srcId="{B516F225-E1E3-416D-8F4F-9A347ABBAA39}" destId="{0195CFC6-4489-40B4-8C9C-ADCC98FE13C2}" srcOrd="0" destOrd="0" parTransId="{C28C99EA-7F15-40D6-9AD9-723698D180C9}" sibTransId="{5C207CA5-FC40-4DE9-ADBE-A0B5B15471BF}"/>
    <dgm:cxn modelId="{E33758CF-0815-44C9-98CE-2C6D134843CD}" type="presOf" srcId="{E499C992-BFDF-4D10-8D95-63E50B0D64A2}" destId="{8C1A944F-4447-49AD-952A-DF7723BDDD4F}" srcOrd="0" destOrd="0" presId="urn:microsoft.com/office/officeart/2018/2/layout/IconLabelList"/>
    <dgm:cxn modelId="{7D95DFF8-FF9E-4510-9826-9E39C946FA18}" srcId="{B516F225-E1E3-416D-8F4F-9A347ABBAA39}" destId="{68688411-6ACF-45F3-A63B-08DEB7B8E978}" srcOrd="1" destOrd="0" parTransId="{588085E0-8D3B-4D3E-9DE5-A3F8EDBA2A1B}" sibTransId="{899183C1-086C-43A6-AA14-FCE7AAA29657}"/>
    <dgm:cxn modelId="{C0959AFB-62E3-446E-80D9-6AD27D65093D}" srcId="{B516F225-E1E3-416D-8F4F-9A347ABBAA39}" destId="{805736FE-BBF5-471C-9442-B17648F98494}" srcOrd="5" destOrd="0" parTransId="{8DE46FEF-A689-494A-9CDE-A39FB3F102A0}" sibTransId="{5D4003CA-D4DF-4A07-8F7F-C6E51051835D}"/>
    <dgm:cxn modelId="{795135DA-B4D9-4294-AD4A-6337BFFBE8E6}" type="presParOf" srcId="{771E8DF3-0F22-4223-9FF5-EDA177E66576}" destId="{E9DF9CD0-B59F-44E1-A6ED-8DD8D68D542A}" srcOrd="0" destOrd="0" presId="urn:microsoft.com/office/officeart/2018/2/layout/IconLabelList"/>
    <dgm:cxn modelId="{9220DE88-1A24-4809-B1C6-69F0F4C4DE9D}" type="presParOf" srcId="{E9DF9CD0-B59F-44E1-A6ED-8DD8D68D542A}" destId="{21FADD2A-6F75-424C-AA1C-15D08F09726B}" srcOrd="0" destOrd="0" presId="urn:microsoft.com/office/officeart/2018/2/layout/IconLabelList"/>
    <dgm:cxn modelId="{B643BDB4-3D81-4791-B10B-AB979CD6EBBE}" type="presParOf" srcId="{E9DF9CD0-B59F-44E1-A6ED-8DD8D68D542A}" destId="{18B2B908-9AC7-449E-8254-D17F4AA2C540}" srcOrd="1" destOrd="0" presId="urn:microsoft.com/office/officeart/2018/2/layout/IconLabelList"/>
    <dgm:cxn modelId="{FD8C8299-ADCB-43FE-BB58-35B860A80707}" type="presParOf" srcId="{E9DF9CD0-B59F-44E1-A6ED-8DD8D68D542A}" destId="{533D860D-5874-4753-86BE-5D9967A97BF9}" srcOrd="2" destOrd="0" presId="urn:microsoft.com/office/officeart/2018/2/layout/IconLabelList"/>
    <dgm:cxn modelId="{131E7479-CA68-4AFB-9C02-8F4F92ECF56A}" type="presParOf" srcId="{771E8DF3-0F22-4223-9FF5-EDA177E66576}" destId="{8E11A05E-D710-4743-93A2-9B0214705CDF}" srcOrd="1" destOrd="0" presId="urn:microsoft.com/office/officeart/2018/2/layout/IconLabelList"/>
    <dgm:cxn modelId="{15DC6C37-27A6-4CFD-97F6-BF4E84BE38A3}" type="presParOf" srcId="{771E8DF3-0F22-4223-9FF5-EDA177E66576}" destId="{ED424B89-7A03-4752-A450-D3E5A863B501}" srcOrd="2" destOrd="0" presId="urn:microsoft.com/office/officeart/2018/2/layout/IconLabelList"/>
    <dgm:cxn modelId="{8AD3E45D-483A-452C-A7DE-35EB4D50E8D3}" type="presParOf" srcId="{ED424B89-7A03-4752-A450-D3E5A863B501}" destId="{8BDF511F-536A-416E-8F05-C36D8C31E57B}" srcOrd="0" destOrd="0" presId="urn:microsoft.com/office/officeart/2018/2/layout/IconLabelList"/>
    <dgm:cxn modelId="{9531B60F-1853-4D72-B08C-C3BC876335C0}" type="presParOf" srcId="{ED424B89-7A03-4752-A450-D3E5A863B501}" destId="{C7632B28-07B0-4902-800A-C95C1E6C75B9}" srcOrd="1" destOrd="0" presId="urn:microsoft.com/office/officeart/2018/2/layout/IconLabelList"/>
    <dgm:cxn modelId="{C673B708-0B26-4E49-9C11-E4D4B6E6E635}" type="presParOf" srcId="{ED424B89-7A03-4752-A450-D3E5A863B501}" destId="{315A24D4-D0E3-4B57-91DD-0EA38C6F5C95}" srcOrd="2" destOrd="0" presId="urn:microsoft.com/office/officeart/2018/2/layout/IconLabelList"/>
    <dgm:cxn modelId="{97A957AD-6E9F-4B4E-836B-6A4497608D17}" type="presParOf" srcId="{771E8DF3-0F22-4223-9FF5-EDA177E66576}" destId="{C565448E-2FAA-4E07-A367-0C56585C1D4A}" srcOrd="3" destOrd="0" presId="urn:microsoft.com/office/officeart/2018/2/layout/IconLabelList"/>
    <dgm:cxn modelId="{C8A0EAA1-86AC-411C-B588-71462E509917}" type="presParOf" srcId="{771E8DF3-0F22-4223-9FF5-EDA177E66576}" destId="{D11235C6-3AB2-4D79-BDC5-F38865FF9D2A}" srcOrd="4" destOrd="0" presId="urn:microsoft.com/office/officeart/2018/2/layout/IconLabelList"/>
    <dgm:cxn modelId="{E550C42F-55E1-46FF-B069-5E117D631FAE}" type="presParOf" srcId="{D11235C6-3AB2-4D79-BDC5-F38865FF9D2A}" destId="{554F139C-0789-4421-AA6F-8D2F1F68E747}" srcOrd="0" destOrd="0" presId="urn:microsoft.com/office/officeart/2018/2/layout/IconLabelList"/>
    <dgm:cxn modelId="{498094CF-4C85-489A-9401-A3B409E20D49}" type="presParOf" srcId="{D11235C6-3AB2-4D79-BDC5-F38865FF9D2A}" destId="{2ACBED07-A586-40C1-B6AC-7D2498D0E308}" srcOrd="1" destOrd="0" presId="urn:microsoft.com/office/officeart/2018/2/layout/IconLabelList"/>
    <dgm:cxn modelId="{D2E71AA9-9023-416B-9AAA-6A7F57499A7C}" type="presParOf" srcId="{D11235C6-3AB2-4D79-BDC5-F38865FF9D2A}" destId="{8C1A944F-4447-49AD-952A-DF7723BDDD4F}" srcOrd="2" destOrd="0" presId="urn:microsoft.com/office/officeart/2018/2/layout/IconLabelList"/>
    <dgm:cxn modelId="{94B47795-1034-41F7-AFDC-D71254BEC302}" type="presParOf" srcId="{771E8DF3-0F22-4223-9FF5-EDA177E66576}" destId="{4307726B-088F-4034-A956-D94D833CD217}" srcOrd="5" destOrd="0" presId="urn:microsoft.com/office/officeart/2018/2/layout/IconLabelList"/>
    <dgm:cxn modelId="{D5C49824-E2A0-4423-8E9F-582BCB0CC5E4}" type="presParOf" srcId="{771E8DF3-0F22-4223-9FF5-EDA177E66576}" destId="{B9A1092D-5C99-4039-A48A-6EE908CDA561}" srcOrd="6" destOrd="0" presId="urn:microsoft.com/office/officeart/2018/2/layout/IconLabelList"/>
    <dgm:cxn modelId="{F2B0A4A3-28B4-4500-89EA-C9111967CA40}" type="presParOf" srcId="{B9A1092D-5C99-4039-A48A-6EE908CDA561}" destId="{2E38EE2E-91F3-45C0-8C4D-3B6FE81A6F0C}" srcOrd="0" destOrd="0" presId="urn:microsoft.com/office/officeart/2018/2/layout/IconLabelList"/>
    <dgm:cxn modelId="{A73F6F0C-37AE-4AA8-85E4-F6D000BEF4D4}" type="presParOf" srcId="{B9A1092D-5C99-4039-A48A-6EE908CDA561}" destId="{67699265-E184-42A3-B7F0-A2B4645AE624}" srcOrd="1" destOrd="0" presId="urn:microsoft.com/office/officeart/2018/2/layout/IconLabelList"/>
    <dgm:cxn modelId="{54A83F5E-7BA2-4664-A5D8-D1C3E82DBB64}" type="presParOf" srcId="{B9A1092D-5C99-4039-A48A-6EE908CDA561}" destId="{67C93503-A1CD-4CDF-847C-3309C3090113}" srcOrd="2" destOrd="0" presId="urn:microsoft.com/office/officeart/2018/2/layout/IconLabelList"/>
    <dgm:cxn modelId="{56AAA021-AF21-4D02-9630-8E5FA19CCA0E}" type="presParOf" srcId="{771E8DF3-0F22-4223-9FF5-EDA177E66576}" destId="{6EE0671A-B200-4588-8909-167A36F24531}" srcOrd="7" destOrd="0" presId="urn:microsoft.com/office/officeart/2018/2/layout/IconLabelList"/>
    <dgm:cxn modelId="{B4563BCE-A1DE-4377-BDB3-5991F895159B}" type="presParOf" srcId="{771E8DF3-0F22-4223-9FF5-EDA177E66576}" destId="{78258485-0977-4A03-99DE-4B48DA74E1B4}" srcOrd="8" destOrd="0" presId="urn:microsoft.com/office/officeart/2018/2/layout/IconLabelList"/>
    <dgm:cxn modelId="{0D9108CE-9CA8-4B29-8FDF-759E09A1C0D2}" type="presParOf" srcId="{78258485-0977-4A03-99DE-4B48DA74E1B4}" destId="{E96DC636-D8A6-4FB8-BCEE-FF4E1CEA497A}" srcOrd="0" destOrd="0" presId="urn:microsoft.com/office/officeart/2018/2/layout/IconLabelList"/>
    <dgm:cxn modelId="{4504540D-1E8D-44E3-A29C-6BAB5DCDB03C}" type="presParOf" srcId="{78258485-0977-4A03-99DE-4B48DA74E1B4}" destId="{5C9258FB-8EF1-4F50-B093-7E724186D347}" srcOrd="1" destOrd="0" presId="urn:microsoft.com/office/officeart/2018/2/layout/IconLabelList"/>
    <dgm:cxn modelId="{75C09411-DEA5-418B-93D2-D93CC5716B5A}" type="presParOf" srcId="{78258485-0977-4A03-99DE-4B48DA74E1B4}" destId="{37118D98-6F12-4EFD-AAF5-C8DD03DCD1A7}" srcOrd="2" destOrd="0" presId="urn:microsoft.com/office/officeart/2018/2/layout/IconLabelList"/>
    <dgm:cxn modelId="{2664A35E-BE26-4DF9-A147-08AE787B3B6A}" type="presParOf" srcId="{771E8DF3-0F22-4223-9FF5-EDA177E66576}" destId="{59292CDD-725C-45EF-9A5D-DD3C64A3A6DE}" srcOrd="9" destOrd="0" presId="urn:microsoft.com/office/officeart/2018/2/layout/IconLabelList"/>
    <dgm:cxn modelId="{7FCAB131-B39A-4A1C-87CE-F3FA988169F0}" type="presParOf" srcId="{771E8DF3-0F22-4223-9FF5-EDA177E66576}" destId="{AAECC26A-5490-4035-B8A4-5283A24460ED}" srcOrd="10" destOrd="0" presId="urn:microsoft.com/office/officeart/2018/2/layout/IconLabelList"/>
    <dgm:cxn modelId="{CC66048C-1813-4FEF-8E24-5E173D306283}" type="presParOf" srcId="{AAECC26A-5490-4035-B8A4-5283A24460ED}" destId="{10A9D2D0-8926-47E2-B69E-04582E714D84}" srcOrd="0" destOrd="0" presId="urn:microsoft.com/office/officeart/2018/2/layout/IconLabelList"/>
    <dgm:cxn modelId="{187EB85B-10FA-4548-94D4-3ED619F896C0}" type="presParOf" srcId="{AAECC26A-5490-4035-B8A4-5283A24460ED}" destId="{D2B29013-82DF-433B-B334-B5ABF4303772}" srcOrd="1" destOrd="0" presId="urn:microsoft.com/office/officeart/2018/2/layout/IconLabelList"/>
    <dgm:cxn modelId="{1EDA0BAB-7A30-40C9-A175-C811771B3AF5}" type="presParOf" srcId="{AAECC26A-5490-4035-B8A4-5283A24460ED}" destId="{0FC1146C-6A20-46D1-AAE0-86A3C7C32A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A70D6-1745-4745-8B36-150E3234709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C0827B-EDA2-4733-BD23-047F716FDA7F}">
      <dgm:prSet/>
      <dgm:spPr/>
      <dgm:t>
        <a:bodyPr/>
        <a:lstStyle/>
        <a:p>
          <a:pPr>
            <a:lnSpc>
              <a:spcPct val="100000"/>
            </a:lnSpc>
            <a:defRPr b="1"/>
          </a:pPr>
          <a:r>
            <a:rPr lang="en-US" dirty="0"/>
            <a:t>Data Manipulation</a:t>
          </a:r>
        </a:p>
      </dgm:t>
    </dgm:pt>
    <dgm:pt modelId="{B98F2A56-331C-4365-BBCE-8DC7BD50494C}" type="parTrans" cxnId="{12510806-8DF1-478B-9BB3-7DFC26C0D7E1}">
      <dgm:prSet/>
      <dgm:spPr/>
      <dgm:t>
        <a:bodyPr/>
        <a:lstStyle/>
        <a:p>
          <a:endParaRPr lang="en-US"/>
        </a:p>
      </dgm:t>
    </dgm:pt>
    <dgm:pt modelId="{689407EC-B4F2-4B6C-8886-057F1ECAEDF6}" type="sibTrans" cxnId="{12510806-8DF1-478B-9BB3-7DFC26C0D7E1}">
      <dgm:prSet/>
      <dgm:spPr/>
      <dgm:t>
        <a:bodyPr/>
        <a:lstStyle/>
        <a:p>
          <a:endParaRPr lang="en-US"/>
        </a:p>
      </dgm:t>
    </dgm:pt>
    <dgm:pt modelId="{926A2B65-EC3C-4D6E-B167-5633F92A4D42}">
      <dgm:prSet/>
      <dgm:spPr/>
      <dgm:t>
        <a:bodyPr/>
        <a:lstStyle/>
        <a:p>
          <a:pPr>
            <a:lnSpc>
              <a:spcPct val="100000"/>
            </a:lnSpc>
          </a:pPr>
          <a:r>
            <a:rPr lang="en-US" dirty="0"/>
            <a:t>Strip % from </a:t>
          </a:r>
          <a:r>
            <a:rPr lang="en-US" dirty="0" err="1"/>
            <a:t>int_rate</a:t>
          </a:r>
          <a:r>
            <a:rPr lang="en-US" dirty="0"/>
            <a:t> column and convert into float</a:t>
          </a:r>
        </a:p>
      </dgm:t>
    </dgm:pt>
    <dgm:pt modelId="{B13C9041-83BF-43E2-8C32-BC9CCE4D75A2}" type="parTrans" cxnId="{EE1BE915-5ED9-4573-9221-76470A54CBC0}">
      <dgm:prSet/>
      <dgm:spPr/>
      <dgm:t>
        <a:bodyPr/>
        <a:lstStyle/>
        <a:p>
          <a:endParaRPr lang="en-US"/>
        </a:p>
      </dgm:t>
    </dgm:pt>
    <dgm:pt modelId="{6F8ED3E5-3167-4C9A-9480-0F680DF9E496}" type="sibTrans" cxnId="{EE1BE915-5ED9-4573-9221-76470A54CBC0}">
      <dgm:prSet/>
      <dgm:spPr/>
      <dgm:t>
        <a:bodyPr/>
        <a:lstStyle/>
        <a:p>
          <a:endParaRPr lang="en-US"/>
        </a:p>
      </dgm:t>
    </dgm:pt>
    <dgm:pt modelId="{C38DE23F-1F7B-4251-B13B-567621F388EC}">
      <dgm:prSet/>
      <dgm:spPr/>
      <dgm:t>
        <a:bodyPr/>
        <a:lstStyle/>
        <a:p>
          <a:pPr>
            <a:lnSpc>
              <a:spcPct val="100000"/>
            </a:lnSpc>
          </a:pPr>
          <a:r>
            <a:rPr lang="en-IN" dirty="0" err="1"/>
            <a:t>pub_rec_bankruptcies</a:t>
          </a:r>
          <a:r>
            <a:rPr lang="en-IN" dirty="0"/>
            <a:t> </a:t>
          </a:r>
          <a:r>
            <a:rPr lang="en-IN" dirty="0" err="1"/>
            <a:t>fillna</a:t>
          </a:r>
          <a:r>
            <a:rPr lang="en-IN" dirty="0"/>
            <a:t> = 0</a:t>
          </a:r>
        </a:p>
        <a:p>
          <a:pPr>
            <a:lnSpc>
              <a:spcPct val="100000"/>
            </a:lnSpc>
          </a:pPr>
          <a:r>
            <a:rPr lang="en-IN" dirty="0"/>
            <a:t>Outlier removal </a:t>
          </a:r>
          <a:r>
            <a:rPr lang="en-IN" dirty="0" err="1"/>
            <a:t>Eg</a:t>
          </a:r>
          <a:r>
            <a:rPr lang="en-IN" dirty="0"/>
            <a:t> . </a:t>
          </a:r>
          <a:r>
            <a:rPr lang="en-IN" dirty="0" err="1"/>
            <a:t>Annual_inc</a:t>
          </a:r>
          <a:endParaRPr lang="en-US" dirty="0"/>
        </a:p>
      </dgm:t>
    </dgm:pt>
    <dgm:pt modelId="{88743474-0478-4710-A054-1155CFB3AEA5}" type="parTrans" cxnId="{2CD00DE3-C61F-4F46-9AF1-F2612082594C}">
      <dgm:prSet/>
      <dgm:spPr/>
      <dgm:t>
        <a:bodyPr/>
        <a:lstStyle/>
        <a:p>
          <a:endParaRPr lang="en-US"/>
        </a:p>
      </dgm:t>
    </dgm:pt>
    <dgm:pt modelId="{E0FFECA9-EA92-4555-8735-DB764EFD0D5E}" type="sibTrans" cxnId="{2CD00DE3-C61F-4F46-9AF1-F2612082594C}">
      <dgm:prSet/>
      <dgm:spPr/>
      <dgm:t>
        <a:bodyPr/>
        <a:lstStyle/>
        <a:p>
          <a:endParaRPr lang="en-US"/>
        </a:p>
      </dgm:t>
    </dgm:pt>
    <dgm:pt modelId="{5CF578B5-64CA-45EB-9424-EA918C333A21}">
      <dgm:prSet/>
      <dgm:spPr/>
      <dgm:t>
        <a:bodyPr/>
        <a:lstStyle/>
        <a:p>
          <a:pPr>
            <a:lnSpc>
              <a:spcPct val="100000"/>
            </a:lnSpc>
          </a:pPr>
          <a:r>
            <a:rPr lang="en-US" dirty="0"/>
            <a:t> </a:t>
          </a:r>
        </a:p>
      </dgm:t>
    </dgm:pt>
    <dgm:pt modelId="{08A49355-5628-4EEA-98F6-BD05574A32B4}" type="parTrans" cxnId="{3CF535E4-EC1A-4116-B4B0-53266384A887}">
      <dgm:prSet/>
      <dgm:spPr/>
      <dgm:t>
        <a:bodyPr/>
        <a:lstStyle/>
        <a:p>
          <a:endParaRPr lang="en-US"/>
        </a:p>
      </dgm:t>
    </dgm:pt>
    <dgm:pt modelId="{634963F6-EF0B-4D2E-B5F0-72F9321CEC17}" type="sibTrans" cxnId="{3CF535E4-EC1A-4116-B4B0-53266384A887}">
      <dgm:prSet/>
      <dgm:spPr/>
      <dgm:t>
        <a:bodyPr/>
        <a:lstStyle/>
        <a:p>
          <a:endParaRPr lang="en-US"/>
        </a:p>
      </dgm:t>
    </dgm:pt>
    <dgm:pt modelId="{0D1CFCA3-F86A-4779-AF1D-0E1EF4B948E0}">
      <dgm:prSet/>
      <dgm:spPr/>
      <dgm:t>
        <a:bodyPr/>
        <a:lstStyle/>
        <a:p>
          <a:pPr>
            <a:lnSpc>
              <a:spcPct val="100000"/>
            </a:lnSpc>
            <a:defRPr b="1"/>
          </a:pPr>
          <a:r>
            <a:rPr lang="en-US" dirty="0"/>
            <a:t>Introduce Additional columns</a:t>
          </a:r>
        </a:p>
      </dgm:t>
    </dgm:pt>
    <dgm:pt modelId="{E136E889-429D-4F43-A46C-A112331BEB51}" type="parTrans" cxnId="{7DCA209D-35E1-4634-972E-ABE4BC108185}">
      <dgm:prSet/>
      <dgm:spPr/>
      <dgm:t>
        <a:bodyPr/>
        <a:lstStyle/>
        <a:p>
          <a:endParaRPr lang="en-US"/>
        </a:p>
      </dgm:t>
    </dgm:pt>
    <dgm:pt modelId="{56E22F1A-35DE-4087-9A0B-875D4DC9281C}" type="sibTrans" cxnId="{7DCA209D-35E1-4634-972E-ABE4BC108185}">
      <dgm:prSet/>
      <dgm:spPr/>
      <dgm:t>
        <a:bodyPr/>
        <a:lstStyle/>
        <a:p>
          <a:endParaRPr lang="en-US"/>
        </a:p>
      </dgm:t>
    </dgm:pt>
    <dgm:pt modelId="{FC522559-4BA9-453C-B2C1-7095E3962A60}">
      <dgm:prSet/>
      <dgm:spPr/>
      <dgm:t>
        <a:bodyPr/>
        <a:lstStyle/>
        <a:p>
          <a:pPr>
            <a:lnSpc>
              <a:spcPct val="100000"/>
            </a:lnSpc>
          </a:pPr>
          <a:r>
            <a:rPr lang="en-US" dirty="0"/>
            <a:t>Extract Month ,Year &amp; quarter from </a:t>
          </a:r>
          <a:r>
            <a:rPr lang="en-US" dirty="0" err="1"/>
            <a:t>issue_d</a:t>
          </a:r>
          <a:r>
            <a:rPr lang="en-US" dirty="0"/>
            <a:t> column</a:t>
          </a:r>
        </a:p>
      </dgm:t>
    </dgm:pt>
    <dgm:pt modelId="{AE25C605-8954-4337-94C8-F14B8C6CE7FA}" type="parTrans" cxnId="{0935358F-8B9E-4850-9B0E-7C78AAF86DE1}">
      <dgm:prSet/>
      <dgm:spPr/>
      <dgm:t>
        <a:bodyPr/>
        <a:lstStyle/>
        <a:p>
          <a:endParaRPr lang="en-US"/>
        </a:p>
      </dgm:t>
    </dgm:pt>
    <dgm:pt modelId="{92E5BD5A-537E-45D6-A154-CD6FCB91AF2D}" type="sibTrans" cxnId="{0935358F-8B9E-4850-9B0E-7C78AAF86DE1}">
      <dgm:prSet/>
      <dgm:spPr/>
      <dgm:t>
        <a:bodyPr/>
        <a:lstStyle/>
        <a:p>
          <a:endParaRPr lang="en-US"/>
        </a:p>
      </dgm:t>
    </dgm:pt>
    <dgm:pt modelId="{583D274F-9041-4D21-85B8-5518F6B91480}" type="pres">
      <dgm:prSet presAssocID="{469A70D6-1745-4745-8B36-150E32347094}" presName="root" presStyleCnt="0">
        <dgm:presLayoutVars>
          <dgm:dir/>
          <dgm:resizeHandles val="exact"/>
        </dgm:presLayoutVars>
      </dgm:prSet>
      <dgm:spPr/>
    </dgm:pt>
    <dgm:pt modelId="{929134D0-2D8D-4C92-AB93-F685C6AAEF42}" type="pres">
      <dgm:prSet presAssocID="{A0C0827B-EDA2-4733-BD23-047F716FDA7F}" presName="compNode" presStyleCnt="0"/>
      <dgm:spPr/>
    </dgm:pt>
    <dgm:pt modelId="{9B37B479-0FF3-4618-AE98-EC0230BC94EF}" type="pres">
      <dgm:prSet presAssocID="{A0C0827B-EDA2-4733-BD23-047F716FDA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EE9B728-2ED6-4547-9075-3169959DF68A}" type="pres">
      <dgm:prSet presAssocID="{A0C0827B-EDA2-4733-BD23-047F716FDA7F}" presName="iconSpace" presStyleCnt="0"/>
      <dgm:spPr/>
    </dgm:pt>
    <dgm:pt modelId="{4C8D97DF-4682-48B0-A82D-5210F9C853A3}" type="pres">
      <dgm:prSet presAssocID="{A0C0827B-EDA2-4733-BD23-047F716FDA7F}" presName="parTx" presStyleLbl="revTx" presStyleIdx="0" presStyleCnt="4">
        <dgm:presLayoutVars>
          <dgm:chMax val="0"/>
          <dgm:chPref val="0"/>
        </dgm:presLayoutVars>
      </dgm:prSet>
      <dgm:spPr/>
    </dgm:pt>
    <dgm:pt modelId="{B7688128-BEB6-417C-8435-295392874CAE}" type="pres">
      <dgm:prSet presAssocID="{A0C0827B-EDA2-4733-BD23-047F716FDA7F}" presName="txSpace" presStyleCnt="0"/>
      <dgm:spPr/>
    </dgm:pt>
    <dgm:pt modelId="{233B2114-1700-4828-9B47-C43CA3CDCCDC}" type="pres">
      <dgm:prSet presAssocID="{A0C0827B-EDA2-4733-BD23-047F716FDA7F}" presName="desTx" presStyleLbl="revTx" presStyleIdx="1" presStyleCnt="4" custScaleX="117060">
        <dgm:presLayoutVars/>
      </dgm:prSet>
      <dgm:spPr/>
    </dgm:pt>
    <dgm:pt modelId="{D49761CE-5483-400B-809F-38FCD42F1B49}" type="pres">
      <dgm:prSet presAssocID="{689407EC-B4F2-4B6C-8886-057F1ECAEDF6}" presName="sibTrans" presStyleCnt="0"/>
      <dgm:spPr/>
    </dgm:pt>
    <dgm:pt modelId="{2FDCB378-1EFF-4595-B4C4-6C77D793114D}" type="pres">
      <dgm:prSet presAssocID="{0D1CFCA3-F86A-4779-AF1D-0E1EF4B948E0}" presName="compNode" presStyleCnt="0"/>
      <dgm:spPr/>
    </dgm:pt>
    <dgm:pt modelId="{E573206E-0995-400E-83C2-0D90C143A3B1}" type="pres">
      <dgm:prSet presAssocID="{0D1CFCA3-F86A-4779-AF1D-0E1EF4B948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06022483-746B-4FE5-9BA9-DC7606E71832}" type="pres">
      <dgm:prSet presAssocID="{0D1CFCA3-F86A-4779-AF1D-0E1EF4B948E0}" presName="iconSpace" presStyleCnt="0"/>
      <dgm:spPr/>
    </dgm:pt>
    <dgm:pt modelId="{38F29CB2-5E52-40AC-8E5A-3E1544BA5772}" type="pres">
      <dgm:prSet presAssocID="{0D1CFCA3-F86A-4779-AF1D-0E1EF4B948E0}" presName="parTx" presStyleLbl="revTx" presStyleIdx="2" presStyleCnt="4">
        <dgm:presLayoutVars>
          <dgm:chMax val="0"/>
          <dgm:chPref val="0"/>
        </dgm:presLayoutVars>
      </dgm:prSet>
      <dgm:spPr/>
    </dgm:pt>
    <dgm:pt modelId="{78BCE445-620B-410F-A629-9198273B106D}" type="pres">
      <dgm:prSet presAssocID="{0D1CFCA3-F86A-4779-AF1D-0E1EF4B948E0}" presName="txSpace" presStyleCnt="0"/>
      <dgm:spPr/>
    </dgm:pt>
    <dgm:pt modelId="{5E243660-41C9-424F-AEF4-10D57A7C0098}" type="pres">
      <dgm:prSet presAssocID="{0D1CFCA3-F86A-4779-AF1D-0E1EF4B948E0}" presName="desTx" presStyleLbl="revTx" presStyleIdx="3" presStyleCnt="4">
        <dgm:presLayoutVars/>
      </dgm:prSet>
      <dgm:spPr/>
    </dgm:pt>
  </dgm:ptLst>
  <dgm:cxnLst>
    <dgm:cxn modelId="{12510806-8DF1-478B-9BB3-7DFC26C0D7E1}" srcId="{469A70D6-1745-4745-8B36-150E32347094}" destId="{A0C0827B-EDA2-4733-BD23-047F716FDA7F}" srcOrd="0" destOrd="0" parTransId="{B98F2A56-331C-4365-BBCE-8DC7BD50494C}" sibTransId="{689407EC-B4F2-4B6C-8886-057F1ECAEDF6}"/>
    <dgm:cxn modelId="{EE1BE915-5ED9-4573-9221-76470A54CBC0}" srcId="{A0C0827B-EDA2-4733-BD23-047F716FDA7F}" destId="{926A2B65-EC3C-4D6E-B167-5633F92A4D42}" srcOrd="0" destOrd="0" parTransId="{B13C9041-83BF-43E2-8C32-BC9CCE4D75A2}" sibTransId="{6F8ED3E5-3167-4C9A-9480-0F680DF9E496}"/>
    <dgm:cxn modelId="{43878319-4D49-4066-B9B7-258073A7CEDE}" type="presOf" srcId="{C38DE23F-1F7B-4251-B13B-567621F388EC}" destId="{233B2114-1700-4828-9B47-C43CA3CDCCDC}" srcOrd="0" destOrd="1" presId="urn:microsoft.com/office/officeart/2018/2/layout/IconLabelDescriptionList"/>
    <dgm:cxn modelId="{5E1AFA43-84CB-4632-9D66-02EB90CA8100}" type="presOf" srcId="{A0C0827B-EDA2-4733-BD23-047F716FDA7F}" destId="{4C8D97DF-4682-48B0-A82D-5210F9C853A3}" srcOrd="0" destOrd="0" presId="urn:microsoft.com/office/officeart/2018/2/layout/IconLabelDescriptionList"/>
    <dgm:cxn modelId="{C742A849-D073-42C1-9C21-CC80235A0AF6}" type="presOf" srcId="{926A2B65-EC3C-4D6E-B167-5633F92A4D42}" destId="{233B2114-1700-4828-9B47-C43CA3CDCCDC}" srcOrd="0" destOrd="0" presId="urn:microsoft.com/office/officeart/2018/2/layout/IconLabelDescriptionList"/>
    <dgm:cxn modelId="{888F6D58-B334-478C-BA24-030E42DC9E96}" type="presOf" srcId="{5CF578B5-64CA-45EB-9424-EA918C333A21}" destId="{233B2114-1700-4828-9B47-C43CA3CDCCDC}" srcOrd="0" destOrd="2" presId="urn:microsoft.com/office/officeart/2018/2/layout/IconLabelDescriptionList"/>
    <dgm:cxn modelId="{0C9A0889-3419-440A-8CD1-46D79398C87C}" type="presOf" srcId="{469A70D6-1745-4745-8B36-150E32347094}" destId="{583D274F-9041-4D21-85B8-5518F6B91480}" srcOrd="0" destOrd="0" presId="urn:microsoft.com/office/officeart/2018/2/layout/IconLabelDescriptionList"/>
    <dgm:cxn modelId="{1520868E-5753-4A0A-A08D-83495C303A3C}" type="presOf" srcId="{FC522559-4BA9-453C-B2C1-7095E3962A60}" destId="{5E243660-41C9-424F-AEF4-10D57A7C0098}" srcOrd="0" destOrd="0" presId="urn:microsoft.com/office/officeart/2018/2/layout/IconLabelDescriptionList"/>
    <dgm:cxn modelId="{0935358F-8B9E-4850-9B0E-7C78AAF86DE1}" srcId="{0D1CFCA3-F86A-4779-AF1D-0E1EF4B948E0}" destId="{FC522559-4BA9-453C-B2C1-7095E3962A60}" srcOrd="0" destOrd="0" parTransId="{AE25C605-8954-4337-94C8-F14B8C6CE7FA}" sibTransId="{92E5BD5A-537E-45D6-A154-CD6FCB91AF2D}"/>
    <dgm:cxn modelId="{7DCA209D-35E1-4634-972E-ABE4BC108185}" srcId="{469A70D6-1745-4745-8B36-150E32347094}" destId="{0D1CFCA3-F86A-4779-AF1D-0E1EF4B948E0}" srcOrd="1" destOrd="0" parTransId="{E136E889-429D-4F43-A46C-A112331BEB51}" sibTransId="{56E22F1A-35DE-4087-9A0B-875D4DC9281C}"/>
    <dgm:cxn modelId="{2CD00DE3-C61F-4F46-9AF1-F2612082594C}" srcId="{A0C0827B-EDA2-4733-BD23-047F716FDA7F}" destId="{C38DE23F-1F7B-4251-B13B-567621F388EC}" srcOrd="1" destOrd="0" parTransId="{88743474-0478-4710-A054-1155CFB3AEA5}" sibTransId="{E0FFECA9-EA92-4555-8735-DB764EFD0D5E}"/>
    <dgm:cxn modelId="{3CF535E4-EC1A-4116-B4B0-53266384A887}" srcId="{A0C0827B-EDA2-4733-BD23-047F716FDA7F}" destId="{5CF578B5-64CA-45EB-9424-EA918C333A21}" srcOrd="2" destOrd="0" parTransId="{08A49355-5628-4EEA-98F6-BD05574A32B4}" sibTransId="{634963F6-EF0B-4D2E-B5F0-72F9321CEC17}"/>
    <dgm:cxn modelId="{657A51E9-700D-48D2-BB4F-266D38E63164}" type="presOf" srcId="{0D1CFCA3-F86A-4779-AF1D-0E1EF4B948E0}" destId="{38F29CB2-5E52-40AC-8E5A-3E1544BA5772}" srcOrd="0" destOrd="0" presId="urn:microsoft.com/office/officeart/2018/2/layout/IconLabelDescriptionList"/>
    <dgm:cxn modelId="{1379A229-8FB4-4159-BE0D-D2D5D5606A0A}" type="presParOf" srcId="{583D274F-9041-4D21-85B8-5518F6B91480}" destId="{929134D0-2D8D-4C92-AB93-F685C6AAEF42}" srcOrd="0" destOrd="0" presId="urn:microsoft.com/office/officeart/2018/2/layout/IconLabelDescriptionList"/>
    <dgm:cxn modelId="{C9E0BA55-5122-4418-A634-A4E9902C353F}" type="presParOf" srcId="{929134D0-2D8D-4C92-AB93-F685C6AAEF42}" destId="{9B37B479-0FF3-4618-AE98-EC0230BC94EF}" srcOrd="0" destOrd="0" presId="urn:microsoft.com/office/officeart/2018/2/layout/IconLabelDescriptionList"/>
    <dgm:cxn modelId="{8F5FCE06-8E1A-402E-92F2-7E32419C8660}" type="presParOf" srcId="{929134D0-2D8D-4C92-AB93-F685C6AAEF42}" destId="{1EE9B728-2ED6-4547-9075-3169959DF68A}" srcOrd="1" destOrd="0" presId="urn:microsoft.com/office/officeart/2018/2/layout/IconLabelDescriptionList"/>
    <dgm:cxn modelId="{DEBCCD91-E2A0-4130-949E-14E4DE017177}" type="presParOf" srcId="{929134D0-2D8D-4C92-AB93-F685C6AAEF42}" destId="{4C8D97DF-4682-48B0-A82D-5210F9C853A3}" srcOrd="2" destOrd="0" presId="urn:microsoft.com/office/officeart/2018/2/layout/IconLabelDescriptionList"/>
    <dgm:cxn modelId="{768DE131-A616-4F9F-A8C2-9C9FBD5AF40F}" type="presParOf" srcId="{929134D0-2D8D-4C92-AB93-F685C6AAEF42}" destId="{B7688128-BEB6-417C-8435-295392874CAE}" srcOrd="3" destOrd="0" presId="urn:microsoft.com/office/officeart/2018/2/layout/IconLabelDescriptionList"/>
    <dgm:cxn modelId="{7940B538-5640-4F7C-AD00-28101A4CFCD5}" type="presParOf" srcId="{929134D0-2D8D-4C92-AB93-F685C6AAEF42}" destId="{233B2114-1700-4828-9B47-C43CA3CDCCDC}" srcOrd="4" destOrd="0" presId="urn:microsoft.com/office/officeart/2018/2/layout/IconLabelDescriptionList"/>
    <dgm:cxn modelId="{A86AB127-6EEE-4E96-A532-DF1ADB5B5297}" type="presParOf" srcId="{583D274F-9041-4D21-85B8-5518F6B91480}" destId="{D49761CE-5483-400B-809F-38FCD42F1B49}" srcOrd="1" destOrd="0" presId="urn:microsoft.com/office/officeart/2018/2/layout/IconLabelDescriptionList"/>
    <dgm:cxn modelId="{D1B3A96A-05F7-4422-8EE5-134899EA1DAE}" type="presParOf" srcId="{583D274F-9041-4D21-85B8-5518F6B91480}" destId="{2FDCB378-1EFF-4595-B4C4-6C77D793114D}" srcOrd="2" destOrd="0" presId="urn:microsoft.com/office/officeart/2018/2/layout/IconLabelDescriptionList"/>
    <dgm:cxn modelId="{C06C4A7D-3F89-4711-905E-9AB740F35E0D}" type="presParOf" srcId="{2FDCB378-1EFF-4595-B4C4-6C77D793114D}" destId="{E573206E-0995-400E-83C2-0D90C143A3B1}" srcOrd="0" destOrd="0" presId="urn:microsoft.com/office/officeart/2018/2/layout/IconLabelDescriptionList"/>
    <dgm:cxn modelId="{8887A900-9EEE-4995-8E5E-227AC01C8A71}" type="presParOf" srcId="{2FDCB378-1EFF-4595-B4C4-6C77D793114D}" destId="{06022483-746B-4FE5-9BA9-DC7606E71832}" srcOrd="1" destOrd="0" presId="urn:microsoft.com/office/officeart/2018/2/layout/IconLabelDescriptionList"/>
    <dgm:cxn modelId="{5A869F39-8F97-4326-8EC3-4392EEC5A139}" type="presParOf" srcId="{2FDCB378-1EFF-4595-B4C4-6C77D793114D}" destId="{38F29CB2-5E52-40AC-8E5A-3E1544BA5772}" srcOrd="2" destOrd="0" presId="urn:microsoft.com/office/officeart/2018/2/layout/IconLabelDescriptionList"/>
    <dgm:cxn modelId="{D04B2400-F980-4D12-A894-D96CBA1A8206}" type="presParOf" srcId="{2FDCB378-1EFF-4595-B4C4-6C77D793114D}" destId="{78BCE445-620B-410F-A629-9198273B106D}" srcOrd="3" destOrd="0" presId="urn:microsoft.com/office/officeart/2018/2/layout/IconLabelDescriptionList"/>
    <dgm:cxn modelId="{73DB1322-DBAB-418E-849B-E67FE5EF009C}" type="presParOf" srcId="{2FDCB378-1EFF-4595-B4C4-6C77D793114D}" destId="{5E243660-41C9-424F-AEF4-10D57A7C009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B55F6-EF60-4DFD-9C5C-A7C5B4BE23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7DF72E-6A3C-4D6E-9B1E-9BA88FA68EF6}">
      <dgm:prSet/>
      <dgm:spPr/>
      <dgm:t>
        <a:bodyPr/>
        <a:lstStyle/>
        <a:p>
          <a:r>
            <a:rPr lang="en-IN" b="0" i="0" dirty="0"/>
            <a:t>Employment Length(</a:t>
          </a:r>
          <a:r>
            <a:rPr lang="en-IN" b="0" i="0" dirty="0" err="1"/>
            <a:t>emp_length</a:t>
          </a:r>
          <a:r>
            <a:rPr lang="en-IN" b="0" i="0" dirty="0"/>
            <a:t>) – Higher the tenure more the financial stability and greater chances of loan payment – But As per given data this is quite opposite</a:t>
          </a:r>
          <a:endParaRPr lang="en-US" dirty="0"/>
        </a:p>
      </dgm:t>
    </dgm:pt>
    <dgm:pt modelId="{59F2F82F-9F8F-4B88-AD62-B280CF1D818F}" type="parTrans" cxnId="{2F236522-C9F3-4E44-81C4-4D648138D976}">
      <dgm:prSet/>
      <dgm:spPr/>
      <dgm:t>
        <a:bodyPr/>
        <a:lstStyle/>
        <a:p>
          <a:endParaRPr lang="en-US"/>
        </a:p>
      </dgm:t>
    </dgm:pt>
    <dgm:pt modelId="{8F498E43-F03D-4B94-9267-4442AFDEAF3A}" type="sibTrans" cxnId="{2F236522-C9F3-4E44-81C4-4D648138D976}">
      <dgm:prSet/>
      <dgm:spPr/>
      <dgm:t>
        <a:bodyPr/>
        <a:lstStyle/>
        <a:p>
          <a:endParaRPr lang="en-US"/>
        </a:p>
      </dgm:t>
    </dgm:pt>
    <dgm:pt modelId="{F326BB52-BB2C-4D6E-A9FC-2209933D0D43}">
      <dgm:prSet/>
      <dgm:spPr/>
      <dgm:t>
        <a:bodyPr/>
        <a:lstStyle/>
        <a:p>
          <a:r>
            <a:rPr lang="en-US" b="0" i="0"/>
            <a:t>Annual Income (annual_inc) - Annual income of the customer,higher the income, more chances of loan pass</a:t>
          </a:r>
          <a:endParaRPr lang="en-US"/>
        </a:p>
      </dgm:t>
    </dgm:pt>
    <dgm:pt modelId="{CB3C1350-71F1-49B9-8115-B5D3A68B2BA3}" type="parTrans" cxnId="{AE359CFE-B145-40DD-A729-96C42607ADF3}">
      <dgm:prSet/>
      <dgm:spPr/>
      <dgm:t>
        <a:bodyPr/>
        <a:lstStyle/>
        <a:p>
          <a:endParaRPr lang="en-US"/>
        </a:p>
      </dgm:t>
    </dgm:pt>
    <dgm:pt modelId="{798A8D18-C4C4-4B7B-8EB2-79D077FEF83F}" type="sibTrans" cxnId="{AE359CFE-B145-40DD-A729-96C42607ADF3}">
      <dgm:prSet/>
      <dgm:spPr/>
      <dgm:t>
        <a:bodyPr/>
        <a:lstStyle/>
        <a:p>
          <a:endParaRPr lang="en-US"/>
        </a:p>
      </dgm:t>
    </dgm:pt>
    <dgm:pt modelId="{9F1A8BD1-579A-4547-9F35-273734371143}">
      <dgm:prSet/>
      <dgm:spPr/>
      <dgm:t>
        <a:bodyPr/>
        <a:lstStyle/>
        <a:p>
          <a:r>
            <a:rPr lang="en-US" b="0" i="0" dirty="0"/>
            <a:t>State (</a:t>
          </a:r>
          <a:r>
            <a:rPr lang="en-US" b="0" i="0" dirty="0" err="1"/>
            <a:t>addr_state</a:t>
          </a:r>
          <a:r>
            <a:rPr lang="en-US" b="0" i="0" dirty="0"/>
            <a:t>) - There could be higher delinquency or defaulters demographical</a:t>
          </a:r>
          <a:endParaRPr lang="en-US" dirty="0"/>
        </a:p>
      </dgm:t>
    </dgm:pt>
    <dgm:pt modelId="{56AC8364-6A18-4922-95FC-3D94428DFC2C}" type="parTrans" cxnId="{21CD70E9-678C-447F-95B5-C5005CD1F280}">
      <dgm:prSet/>
      <dgm:spPr/>
      <dgm:t>
        <a:bodyPr/>
        <a:lstStyle/>
        <a:p>
          <a:endParaRPr lang="en-US"/>
        </a:p>
      </dgm:t>
    </dgm:pt>
    <dgm:pt modelId="{94E011DE-C55F-457C-BE9E-2C6CB385FF61}" type="sibTrans" cxnId="{21CD70E9-678C-447F-95B5-C5005CD1F280}">
      <dgm:prSet/>
      <dgm:spPr/>
      <dgm:t>
        <a:bodyPr/>
        <a:lstStyle/>
        <a:p>
          <a:endParaRPr lang="en-US"/>
        </a:p>
      </dgm:t>
    </dgm:pt>
    <dgm:pt modelId="{2E6AB8B6-83A9-4344-A678-C67EDFD0B568}">
      <dgm:prSet/>
      <dgm:spPr/>
      <dgm:t>
        <a:bodyPr/>
        <a:lstStyle/>
        <a:p>
          <a:r>
            <a:rPr lang="en-US" b="0" i="0"/>
            <a:t>Debt to Income (dti) - The percentage of the salary which goes towards paying loan. Lower DTI, higher the chances of a loan pass</a:t>
          </a:r>
          <a:endParaRPr lang="en-US"/>
        </a:p>
      </dgm:t>
    </dgm:pt>
    <dgm:pt modelId="{56579AE1-C52F-4468-8C9E-6426E0DEB101}" type="parTrans" cxnId="{2F7D544A-4AB2-4116-8291-5B1B4F785D5B}">
      <dgm:prSet/>
      <dgm:spPr/>
      <dgm:t>
        <a:bodyPr/>
        <a:lstStyle/>
        <a:p>
          <a:endParaRPr lang="en-US"/>
        </a:p>
      </dgm:t>
    </dgm:pt>
    <dgm:pt modelId="{9CF50035-38CF-4505-B13E-708039B2C725}" type="sibTrans" cxnId="{2F7D544A-4AB2-4116-8291-5B1B4F785D5B}">
      <dgm:prSet/>
      <dgm:spPr/>
      <dgm:t>
        <a:bodyPr/>
        <a:lstStyle/>
        <a:p>
          <a:endParaRPr lang="en-US"/>
        </a:p>
      </dgm:t>
    </dgm:pt>
    <dgm:pt modelId="{5D246A78-675B-4AF0-BDDC-4F0182A16EB1}">
      <dgm:prSet/>
      <dgm:spPr/>
      <dgm:t>
        <a:bodyPr/>
        <a:lstStyle/>
        <a:p>
          <a:r>
            <a:rPr lang="en-US" b="0" i="0" dirty="0"/>
            <a:t>Home Ownership (</a:t>
          </a:r>
          <a:r>
            <a:rPr lang="en-US" b="0" i="0" dirty="0" err="1"/>
            <a:t>home_ownership</a:t>
          </a:r>
          <a:r>
            <a:rPr lang="en-US" b="0" i="0" dirty="0"/>
            <a:t>) - Owning a home adds a collateral which increases the chances of loan payment , As per Data even Mortgage category was defaulting less</a:t>
          </a:r>
          <a:endParaRPr lang="en-US" dirty="0"/>
        </a:p>
      </dgm:t>
    </dgm:pt>
    <dgm:pt modelId="{C74CEA15-3BF9-4925-81F6-0D8C0A8193C6}" type="parTrans" cxnId="{8D1F83F5-C8FA-4489-979D-A8395B76601E}">
      <dgm:prSet/>
      <dgm:spPr/>
      <dgm:t>
        <a:bodyPr/>
        <a:lstStyle/>
        <a:p>
          <a:endParaRPr lang="en-US"/>
        </a:p>
      </dgm:t>
    </dgm:pt>
    <dgm:pt modelId="{BB1C0E20-BA30-4B1F-8BA5-9AEF97E56C3E}" type="sibTrans" cxnId="{8D1F83F5-C8FA-4489-979D-A8395B76601E}">
      <dgm:prSet/>
      <dgm:spPr/>
      <dgm:t>
        <a:bodyPr/>
        <a:lstStyle/>
        <a:p>
          <a:endParaRPr lang="en-US"/>
        </a:p>
      </dgm:t>
    </dgm:pt>
    <dgm:pt modelId="{6A314595-C012-49D1-A043-11DCD6604EDF}" type="pres">
      <dgm:prSet presAssocID="{1D4B55F6-EF60-4DFD-9C5C-A7C5B4BE2306}" presName="linear" presStyleCnt="0">
        <dgm:presLayoutVars>
          <dgm:animLvl val="lvl"/>
          <dgm:resizeHandles val="exact"/>
        </dgm:presLayoutVars>
      </dgm:prSet>
      <dgm:spPr/>
    </dgm:pt>
    <dgm:pt modelId="{4BA6B14C-D418-43D6-BFB6-FB8D8B2188F6}" type="pres">
      <dgm:prSet presAssocID="{847DF72E-6A3C-4D6E-9B1E-9BA88FA68EF6}" presName="parentText" presStyleLbl="node1" presStyleIdx="0" presStyleCnt="5">
        <dgm:presLayoutVars>
          <dgm:chMax val="0"/>
          <dgm:bulletEnabled val="1"/>
        </dgm:presLayoutVars>
      </dgm:prSet>
      <dgm:spPr/>
    </dgm:pt>
    <dgm:pt modelId="{07905590-6F6D-483B-8A38-884583B967B3}" type="pres">
      <dgm:prSet presAssocID="{8F498E43-F03D-4B94-9267-4442AFDEAF3A}" presName="spacer" presStyleCnt="0"/>
      <dgm:spPr/>
    </dgm:pt>
    <dgm:pt modelId="{E66830D8-967F-4081-A3F1-28D3A1A03919}" type="pres">
      <dgm:prSet presAssocID="{F326BB52-BB2C-4D6E-A9FC-2209933D0D43}" presName="parentText" presStyleLbl="node1" presStyleIdx="1" presStyleCnt="5">
        <dgm:presLayoutVars>
          <dgm:chMax val="0"/>
          <dgm:bulletEnabled val="1"/>
        </dgm:presLayoutVars>
      </dgm:prSet>
      <dgm:spPr/>
    </dgm:pt>
    <dgm:pt modelId="{F7C93758-2D49-4A38-9FD8-DC32F4FF18C6}" type="pres">
      <dgm:prSet presAssocID="{798A8D18-C4C4-4B7B-8EB2-79D077FEF83F}" presName="spacer" presStyleCnt="0"/>
      <dgm:spPr/>
    </dgm:pt>
    <dgm:pt modelId="{91167EAA-487D-4B3A-90CC-1DE78FE5CB60}" type="pres">
      <dgm:prSet presAssocID="{9F1A8BD1-579A-4547-9F35-273734371143}" presName="parentText" presStyleLbl="node1" presStyleIdx="2" presStyleCnt="5">
        <dgm:presLayoutVars>
          <dgm:chMax val="0"/>
          <dgm:bulletEnabled val="1"/>
        </dgm:presLayoutVars>
      </dgm:prSet>
      <dgm:spPr/>
    </dgm:pt>
    <dgm:pt modelId="{A27399A7-26D2-42CA-A359-FD58D266A348}" type="pres">
      <dgm:prSet presAssocID="{94E011DE-C55F-457C-BE9E-2C6CB385FF61}" presName="spacer" presStyleCnt="0"/>
      <dgm:spPr/>
    </dgm:pt>
    <dgm:pt modelId="{A33C34DB-5F14-451D-A0DD-28891974375D}" type="pres">
      <dgm:prSet presAssocID="{2E6AB8B6-83A9-4344-A678-C67EDFD0B568}" presName="parentText" presStyleLbl="node1" presStyleIdx="3" presStyleCnt="5">
        <dgm:presLayoutVars>
          <dgm:chMax val="0"/>
          <dgm:bulletEnabled val="1"/>
        </dgm:presLayoutVars>
      </dgm:prSet>
      <dgm:spPr/>
    </dgm:pt>
    <dgm:pt modelId="{31D69655-CB73-4D79-91D7-0F9D784E3CE2}" type="pres">
      <dgm:prSet presAssocID="{9CF50035-38CF-4505-B13E-708039B2C725}" presName="spacer" presStyleCnt="0"/>
      <dgm:spPr/>
    </dgm:pt>
    <dgm:pt modelId="{EBBD6B53-A248-4CBE-A998-D72C55BD31A2}" type="pres">
      <dgm:prSet presAssocID="{5D246A78-675B-4AF0-BDDC-4F0182A16EB1}" presName="parentText" presStyleLbl="node1" presStyleIdx="4" presStyleCnt="5">
        <dgm:presLayoutVars>
          <dgm:chMax val="0"/>
          <dgm:bulletEnabled val="1"/>
        </dgm:presLayoutVars>
      </dgm:prSet>
      <dgm:spPr/>
    </dgm:pt>
  </dgm:ptLst>
  <dgm:cxnLst>
    <dgm:cxn modelId="{2F236522-C9F3-4E44-81C4-4D648138D976}" srcId="{1D4B55F6-EF60-4DFD-9C5C-A7C5B4BE2306}" destId="{847DF72E-6A3C-4D6E-9B1E-9BA88FA68EF6}" srcOrd="0" destOrd="0" parTransId="{59F2F82F-9F8F-4B88-AD62-B280CF1D818F}" sibTransId="{8F498E43-F03D-4B94-9267-4442AFDEAF3A}"/>
    <dgm:cxn modelId="{51C24431-B267-4469-A0DB-20A665121B82}" type="presOf" srcId="{2E6AB8B6-83A9-4344-A678-C67EDFD0B568}" destId="{A33C34DB-5F14-451D-A0DD-28891974375D}" srcOrd="0" destOrd="0" presId="urn:microsoft.com/office/officeart/2005/8/layout/vList2"/>
    <dgm:cxn modelId="{2F7D544A-4AB2-4116-8291-5B1B4F785D5B}" srcId="{1D4B55F6-EF60-4DFD-9C5C-A7C5B4BE2306}" destId="{2E6AB8B6-83A9-4344-A678-C67EDFD0B568}" srcOrd="3" destOrd="0" parTransId="{56579AE1-C52F-4468-8C9E-6426E0DEB101}" sibTransId="{9CF50035-38CF-4505-B13E-708039B2C725}"/>
    <dgm:cxn modelId="{87895252-1869-41DB-8100-B0FDBF4AB011}" type="presOf" srcId="{5D246A78-675B-4AF0-BDDC-4F0182A16EB1}" destId="{EBBD6B53-A248-4CBE-A998-D72C55BD31A2}" srcOrd="0" destOrd="0" presId="urn:microsoft.com/office/officeart/2005/8/layout/vList2"/>
    <dgm:cxn modelId="{4FFFE08D-5822-46F4-9EFB-873677285791}" type="presOf" srcId="{9F1A8BD1-579A-4547-9F35-273734371143}" destId="{91167EAA-487D-4B3A-90CC-1DE78FE5CB60}" srcOrd="0" destOrd="0" presId="urn:microsoft.com/office/officeart/2005/8/layout/vList2"/>
    <dgm:cxn modelId="{21CD70E9-678C-447F-95B5-C5005CD1F280}" srcId="{1D4B55F6-EF60-4DFD-9C5C-A7C5B4BE2306}" destId="{9F1A8BD1-579A-4547-9F35-273734371143}" srcOrd="2" destOrd="0" parTransId="{56AC8364-6A18-4922-95FC-3D94428DFC2C}" sibTransId="{94E011DE-C55F-457C-BE9E-2C6CB385FF61}"/>
    <dgm:cxn modelId="{8D1F83F5-C8FA-4489-979D-A8395B76601E}" srcId="{1D4B55F6-EF60-4DFD-9C5C-A7C5B4BE2306}" destId="{5D246A78-675B-4AF0-BDDC-4F0182A16EB1}" srcOrd="4" destOrd="0" parTransId="{C74CEA15-3BF9-4925-81F6-0D8C0A8193C6}" sibTransId="{BB1C0E20-BA30-4B1F-8BA5-9AEF97E56C3E}"/>
    <dgm:cxn modelId="{C5D42BF6-8BC9-46E4-B119-EA263CA0B4C8}" type="presOf" srcId="{F326BB52-BB2C-4D6E-A9FC-2209933D0D43}" destId="{E66830D8-967F-4081-A3F1-28D3A1A03919}" srcOrd="0" destOrd="0" presId="urn:microsoft.com/office/officeart/2005/8/layout/vList2"/>
    <dgm:cxn modelId="{58CD8AF6-BB0E-42F6-8764-92D574EEA8E6}" type="presOf" srcId="{1D4B55F6-EF60-4DFD-9C5C-A7C5B4BE2306}" destId="{6A314595-C012-49D1-A043-11DCD6604EDF}" srcOrd="0" destOrd="0" presId="urn:microsoft.com/office/officeart/2005/8/layout/vList2"/>
    <dgm:cxn modelId="{5261D6F7-2DE2-4519-A4BA-5C9D9A793D9A}" type="presOf" srcId="{847DF72E-6A3C-4D6E-9B1E-9BA88FA68EF6}" destId="{4BA6B14C-D418-43D6-BFB6-FB8D8B2188F6}" srcOrd="0" destOrd="0" presId="urn:microsoft.com/office/officeart/2005/8/layout/vList2"/>
    <dgm:cxn modelId="{AE359CFE-B145-40DD-A729-96C42607ADF3}" srcId="{1D4B55F6-EF60-4DFD-9C5C-A7C5B4BE2306}" destId="{F326BB52-BB2C-4D6E-A9FC-2209933D0D43}" srcOrd="1" destOrd="0" parTransId="{CB3C1350-71F1-49B9-8115-B5D3A68B2BA3}" sibTransId="{798A8D18-C4C4-4B7B-8EB2-79D077FEF83F}"/>
    <dgm:cxn modelId="{88DFA730-3AB7-4AA4-8979-B29379029D30}" type="presParOf" srcId="{6A314595-C012-49D1-A043-11DCD6604EDF}" destId="{4BA6B14C-D418-43D6-BFB6-FB8D8B2188F6}" srcOrd="0" destOrd="0" presId="urn:microsoft.com/office/officeart/2005/8/layout/vList2"/>
    <dgm:cxn modelId="{47AF99CC-2413-4644-A7AA-19BF7185D40E}" type="presParOf" srcId="{6A314595-C012-49D1-A043-11DCD6604EDF}" destId="{07905590-6F6D-483B-8A38-884583B967B3}" srcOrd="1" destOrd="0" presId="urn:microsoft.com/office/officeart/2005/8/layout/vList2"/>
    <dgm:cxn modelId="{20AA4780-FD89-4873-B815-619D333A28EE}" type="presParOf" srcId="{6A314595-C012-49D1-A043-11DCD6604EDF}" destId="{E66830D8-967F-4081-A3F1-28D3A1A03919}" srcOrd="2" destOrd="0" presId="urn:microsoft.com/office/officeart/2005/8/layout/vList2"/>
    <dgm:cxn modelId="{6B21A65D-BE8C-4892-878B-2F662DF427D2}" type="presParOf" srcId="{6A314595-C012-49D1-A043-11DCD6604EDF}" destId="{F7C93758-2D49-4A38-9FD8-DC32F4FF18C6}" srcOrd="3" destOrd="0" presId="urn:microsoft.com/office/officeart/2005/8/layout/vList2"/>
    <dgm:cxn modelId="{4BC3FF28-DABE-4492-A731-F14226A7D354}" type="presParOf" srcId="{6A314595-C012-49D1-A043-11DCD6604EDF}" destId="{91167EAA-487D-4B3A-90CC-1DE78FE5CB60}" srcOrd="4" destOrd="0" presId="urn:microsoft.com/office/officeart/2005/8/layout/vList2"/>
    <dgm:cxn modelId="{A7ED049A-00E3-4399-8523-E249A98BB785}" type="presParOf" srcId="{6A314595-C012-49D1-A043-11DCD6604EDF}" destId="{A27399A7-26D2-42CA-A359-FD58D266A348}" srcOrd="5" destOrd="0" presId="urn:microsoft.com/office/officeart/2005/8/layout/vList2"/>
    <dgm:cxn modelId="{D4414D5B-3BC5-4962-8442-1C8BF5DED392}" type="presParOf" srcId="{6A314595-C012-49D1-A043-11DCD6604EDF}" destId="{A33C34DB-5F14-451D-A0DD-28891974375D}" srcOrd="6" destOrd="0" presId="urn:microsoft.com/office/officeart/2005/8/layout/vList2"/>
    <dgm:cxn modelId="{C9F57C20-59D6-4EA5-8AFA-8C5BBF6ABC4A}" type="presParOf" srcId="{6A314595-C012-49D1-A043-11DCD6604EDF}" destId="{31D69655-CB73-4D79-91D7-0F9D784E3CE2}" srcOrd="7" destOrd="0" presId="urn:microsoft.com/office/officeart/2005/8/layout/vList2"/>
    <dgm:cxn modelId="{DAE03A08-998A-4885-A55B-F2422A6C5088}" type="presParOf" srcId="{6A314595-C012-49D1-A043-11DCD6604EDF}" destId="{EBBD6B53-A248-4CBE-A998-D72C55BD31A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CFC136-6329-423C-B8EA-2225E7E8A18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EA52D03-BCCA-4667-84FA-AECF3278BFC7}">
      <dgm:prSet/>
      <dgm:spPr/>
      <dgm:t>
        <a:bodyPr/>
        <a:lstStyle/>
        <a:p>
          <a:r>
            <a:rPr lang="en-US" dirty="0"/>
            <a:t>The default is highest for Other category and lowest for Mortgage category</a:t>
          </a:r>
        </a:p>
      </dgm:t>
    </dgm:pt>
    <dgm:pt modelId="{E9136572-48FA-436C-8BC6-8BD198F9F85C}" type="parTrans" cxnId="{679A1E23-72F7-4805-BBCC-C3131607807D}">
      <dgm:prSet/>
      <dgm:spPr/>
      <dgm:t>
        <a:bodyPr/>
        <a:lstStyle/>
        <a:p>
          <a:endParaRPr lang="en-US"/>
        </a:p>
      </dgm:t>
    </dgm:pt>
    <dgm:pt modelId="{2D6995ED-B004-4ED8-8D08-3A337DBE4C31}" type="sibTrans" cxnId="{679A1E23-72F7-4805-BBCC-C3131607807D}">
      <dgm:prSet/>
      <dgm:spPr/>
      <dgm:t>
        <a:bodyPr/>
        <a:lstStyle/>
        <a:p>
          <a:endParaRPr lang="en-US"/>
        </a:p>
      </dgm:t>
    </dgm:pt>
    <dgm:pt modelId="{E0BB9DC9-67DD-431A-90B8-6B28091B4E47}">
      <dgm:prSet/>
      <dgm:spPr/>
      <dgm:t>
        <a:bodyPr/>
        <a:lstStyle/>
        <a:p>
          <a:r>
            <a:rPr lang="en-US"/>
            <a:t>Mortgage, Own, Rent are the best in repaying the loan and in that order</a:t>
          </a:r>
        </a:p>
      </dgm:t>
    </dgm:pt>
    <dgm:pt modelId="{E8B3D052-02FB-4DF8-8FA6-ECACF091172D}" type="parTrans" cxnId="{373F06F2-167F-47E3-A047-BBC63701984E}">
      <dgm:prSet/>
      <dgm:spPr/>
      <dgm:t>
        <a:bodyPr/>
        <a:lstStyle/>
        <a:p>
          <a:endParaRPr lang="en-US"/>
        </a:p>
      </dgm:t>
    </dgm:pt>
    <dgm:pt modelId="{C8A8E51F-93BA-4378-AF66-8C36F69705B6}" type="sibTrans" cxnId="{373F06F2-167F-47E3-A047-BBC63701984E}">
      <dgm:prSet/>
      <dgm:spPr/>
      <dgm:t>
        <a:bodyPr/>
        <a:lstStyle/>
        <a:p>
          <a:endParaRPr lang="en-US"/>
        </a:p>
      </dgm:t>
    </dgm:pt>
    <dgm:pt modelId="{A026F2F7-5138-41B7-8CBB-35F57B66C5B6}">
      <dgm:prSet/>
      <dgm:spPr/>
      <dgm:t>
        <a:bodyPr/>
        <a:lstStyle/>
        <a:p>
          <a:r>
            <a:rPr lang="en-US" dirty="0"/>
            <a:t>10+ years employees are defaulting about a percent more than the rest of the categories. </a:t>
          </a:r>
        </a:p>
        <a:p>
          <a:r>
            <a:rPr lang="en-US" dirty="0"/>
            <a:t>7 year employees also shows the similar trend </a:t>
          </a:r>
        </a:p>
      </dgm:t>
    </dgm:pt>
    <dgm:pt modelId="{04405846-B4B5-4BEC-BD22-A72655A1F87A}" type="parTrans" cxnId="{CB8457DD-2CAB-4E0A-A29E-B7946B885D48}">
      <dgm:prSet/>
      <dgm:spPr/>
      <dgm:t>
        <a:bodyPr/>
        <a:lstStyle/>
        <a:p>
          <a:endParaRPr lang="en-US"/>
        </a:p>
      </dgm:t>
    </dgm:pt>
    <dgm:pt modelId="{5EC3497F-B61A-4267-B224-1FF5637F5AB4}" type="sibTrans" cxnId="{CB8457DD-2CAB-4E0A-A29E-B7946B885D48}">
      <dgm:prSet/>
      <dgm:spPr/>
      <dgm:t>
        <a:bodyPr/>
        <a:lstStyle/>
        <a:p>
          <a:endParaRPr lang="en-US"/>
        </a:p>
      </dgm:t>
    </dgm:pt>
    <dgm:pt modelId="{1153D10E-0EA6-4977-AD6E-365BA874E0FD}">
      <dgm:prSet/>
      <dgm:spPr/>
      <dgm:t>
        <a:bodyPr/>
        <a:lstStyle/>
        <a:p>
          <a:r>
            <a:rPr lang="en-US" dirty="0"/>
            <a:t>Verified category, source verified category is defaulting more when compared to not verified</a:t>
          </a:r>
        </a:p>
      </dgm:t>
    </dgm:pt>
    <dgm:pt modelId="{BBCEADCA-E069-4AB2-9F21-990BFE640797}" type="parTrans" cxnId="{B2EC4285-0130-4ED0-A535-6B31364D7B14}">
      <dgm:prSet/>
      <dgm:spPr/>
      <dgm:t>
        <a:bodyPr/>
        <a:lstStyle/>
        <a:p>
          <a:endParaRPr lang="en-US"/>
        </a:p>
      </dgm:t>
    </dgm:pt>
    <dgm:pt modelId="{570CCA5D-E3DB-4B29-9B8A-052B7AFC441E}" type="sibTrans" cxnId="{B2EC4285-0130-4ED0-A535-6B31364D7B14}">
      <dgm:prSet/>
      <dgm:spPr/>
      <dgm:t>
        <a:bodyPr/>
        <a:lstStyle/>
        <a:p>
          <a:endParaRPr lang="en-US"/>
        </a:p>
      </dgm:t>
    </dgm:pt>
    <dgm:pt modelId="{22179F32-A875-4F84-AF34-1AC53A20555C}">
      <dgm:prSet/>
      <dgm:spPr/>
      <dgm:t>
        <a:bodyPr/>
        <a:lstStyle/>
        <a:p>
          <a:r>
            <a:rPr lang="en-US" dirty="0"/>
            <a:t>Small business defaulters are way higher than the rest</a:t>
          </a:r>
        </a:p>
      </dgm:t>
    </dgm:pt>
    <dgm:pt modelId="{B1C34996-8DF7-43F3-9DC2-1FA2593E27C3}" type="parTrans" cxnId="{7913B4E0-0AB9-49B3-8227-0040B1A2D479}">
      <dgm:prSet/>
      <dgm:spPr/>
      <dgm:t>
        <a:bodyPr/>
        <a:lstStyle/>
        <a:p>
          <a:endParaRPr lang="en-US"/>
        </a:p>
      </dgm:t>
    </dgm:pt>
    <dgm:pt modelId="{367AD8EC-224B-4AF3-AA56-2535F44F1683}" type="sibTrans" cxnId="{7913B4E0-0AB9-49B3-8227-0040B1A2D479}">
      <dgm:prSet/>
      <dgm:spPr/>
      <dgm:t>
        <a:bodyPr/>
        <a:lstStyle/>
        <a:p>
          <a:endParaRPr lang="en-US"/>
        </a:p>
      </dgm:t>
    </dgm:pt>
    <dgm:pt modelId="{92806BDF-D08F-41F2-9A17-3C6A4DD9D1CE}">
      <dgm:prSet/>
      <dgm:spPr/>
      <dgm:t>
        <a:bodyPr/>
        <a:lstStyle/>
        <a:p>
          <a:r>
            <a:rPr lang="en-US" dirty="0"/>
            <a:t>DTI is able to find the defaulters in the right order. Higher the </a:t>
          </a:r>
          <a:r>
            <a:rPr lang="en-US" dirty="0" err="1"/>
            <a:t>dti</a:t>
          </a:r>
          <a:r>
            <a:rPr lang="en-US" dirty="0"/>
            <a:t>, higher the chance of default</a:t>
          </a:r>
        </a:p>
      </dgm:t>
    </dgm:pt>
    <dgm:pt modelId="{91F3748C-5B41-4CE3-B2BB-AF2661CE59DC}" type="parTrans" cxnId="{36A07BCA-A465-406C-90DB-286E037CC5B6}">
      <dgm:prSet/>
      <dgm:spPr/>
      <dgm:t>
        <a:bodyPr/>
        <a:lstStyle/>
        <a:p>
          <a:endParaRPr lang="en-US"/>
        </a:p>
      </dgm:t>
    </dgm:pt>
    <dgm:pt modelId="{CE06C55B-F5CD-4B46-83CA-526313411ED6}" type="sibTrans" cxnId="{36A07BCA-A465-406C-90DB-286E037CC5B6}">
      <dgm:prSet/>
      <dgm:spPr/>
      <dgm:t>
        <a:bodyPr/>
        <a:lstStyle/>
        <a:p>
          <a:endParaRPr lang="en-US"/>
        </a:p>
      </dgm:t>
    </dgm:pt>
    <dgm:pt modelId="{0300D5A6-11B4-4F7D-9A89-590B7E55A13B}">
      <dgm:prSet/>
      <dgm:spPr/>
      <dgm:t>
        <a:bodyPr/>
        <a:lstStyle/>
        <a:p>
          <a:r>
            <a:rPr lang="en-US"/>
            <a:t>The observation is same when the split/binning was done based on the ranges ['00-05', '05-10', '10-15', '15-20', '20-25', '25-30'] and based on the quantiles [0, 0.2, 0.4, 0.6, 0.8, 1]</a:t>
          </a:r>
        </a:p>
      </dgm:t>
    </dgm:pt>
    <dgm:pt modelId="{32EEA10A-1009-4A7C-B0CE-F7446E978ED1}" type="parTrans" cxnId="{8EBECDF4-7CA5-44D5-A534-F0D1004BED8C}">
      <dgm:prSet/>
      <dgm:spPr/>
      <dgm:t>
        <a:bodyPr/>
        <a:lstStyle/>
        <a:p>
          <a:endParaRPr lang="en-US"/>
        </a:p>
      </dgm:t>
    </dgm:pt>
    <dgm:pt modelId="{3EAB0005-6FC0-4C75-A46D-E5CB2A9D76CD}" type="sibTrans" cxnId="{8EBECDF4-7CA5-44D5-A534-F0D1004BED8C}">
      <dgm:prSet/>
      <dgm:spPr/>
      <dgm:t>
        <a:bodyPr/>
        <a:lstStyle/>
        <a:p>
          <a:endParaRPr lang="en-US"/>
        </a:p>
      </dgm:t>
    </dgm:pt>
    <dgm:pt modelId="{879CA89F-FBEB-4E9F-AFA5-2A4A81CF9EDB}">
      <dgm:prSet/>
      <dgm:spPr/>
      <dgm:t>
        <a:bodyPr/>
        <a:lstStyle/>
        <a:p>
          <a:r>
            <a:rPr lang="en-US" dirty="0"/>
            <a:t>Grade is also a strong indicator. Its shows similar trends as that of subgrades, subgrade F5 is 47% default</a:t>
          </a:r>
        </a:p>
      </dgm:t>
    </dgm:pt>
    <dgm:pt modelId="{5740B380-FFB1-449D-9D7D-9134B97E13E4}" type="parTrans" cxnId="{F0FEE464-743B-4351-8A1A-3F3935B56613}">
      <dgm:prSet/>
      <dgm:spPr/>
      <dgm:t>
        <a:bodyPr/>
        <a:lstStyle/>
        <a:p>
          <a:endParaRPr lang="en-US"/>
        </a:p>
      </dgm:t>
    </dgm:pt>
    <dgm:pt modelId="{91649186-DC49-4612-876D-E165AFA4156C}" type="sibTrans" cxnId="{F0FEE464-743B-4351-8A1A-3F3935B56613}">
      <dgm:prSet/>
      <dgm:spPr/>
      <dgm:t>
        <a:bodyPr/>
        <a:lstStyle/>
        <a:p>
          <a:endParaRPr lang="en-US"/>
        </a:p>
      </dgm:t>
    </dgm:pt>
    <dgm:pt modelId="{DBA7DFC4-0334-4CED-B197-C2FD8A48684C}" type="pres">
      <dgm:prSet presAssocID="{5CCFC136-6329-423C-B8EA-2225E7E8A180}" presName="vert0" presStyleCnt="0">
        <dgm:presLayoutVars>
          <dgm:dir/>
          <dgm:animOne val="branch"/>
          <dgm:animLvl val="lvl"/>
        </dgm:presLayoutVars>
      </dgm:prSet>
      <dgm:spPr/>
    </dgm:pt>
    <dgm:pt modelId="{BB2D281C-C12D-44A8-9EA9-1E0AFEDE89C5}" type="pres">
      <dgm:prSet presAssocID="{5EA52D03-BCCA-4667-84FA-AECF3278BFC7}" presName="thickLine" presStyleLbl="alignNode1" presStyleIdx="0" presStyleCnt="8"/>
      <dgm:spPr/>
    </dgm:pt>
    <dgm:pt modelId="{93D282EA-EE85-4865-8BF2-FA6BB2B4F944}" type="pres">
      <dgm:prSet presAssocID="{5EA52D03-BCCA-4667-84FA-AECF3278BFC7}" presName="horz1" presStyleCnt="0"/>
      <dgm:spPr/>
    </dgm:pt>
    <dgm:pt modelId="{27C41099-99EC-4C8C-84E0-5AAF97C0F956}" type="pres">
      <dgm:prSet presAssocID="{5EA52D03-BCCA-4667-84FA-AECF3278BFC7}" presName="tx1" presStyleLbl="revTx" presStyleIdx="0" presStyleCnt="8"/>
      <dgm:spPr/>
    </dgm:pt>
    <dgm:pt modelId="{6336D854-FC54-4E71-819B-0C1B1AC15303}" type="pres">
      <dgm:prSet presAssocID="{5EA52D03-BCCA-4667-84FA-AECF3278BFC7}" presName="vert1" presStyleCnt="0"/>
      <dgm:spPr/>
    </dgm:pt>
    <dgm:pt modelId="{7CDA4D47-0484-4D5F-8181-02BEC9A8F0FD}" type="pres">
      <dgm:prSet presAssocID="{E0BB9DC9-67DD-431A-90B8-6B28091B4E47}" presName="thickLine" presStyleLbl="alignNode1" presStyleIdx="1" presStyleCnt="8"/>
      <dgm:spPr/>
    </dgm:pt>
    <dgm:pt modelId="{6CC9751D-FD9A-4AC2-89BC-341C03FDE3CF}" type="pres">
      <dgm:prSet presAssocID="{E0BB9DC9-67DD-431A-90B8-6B28091B4E47}" presName="horz1" presStyleCnt="0"/>
      <dgm:spPr/>
    </dgm:pt>
    <dgm:pt modelId="{78B73354-C4DD-4535-A584-78AFB6BFCE61}" type="pres">
      <dgm:prSet presAssocID="{E0BB9DC9-67DD-431A-90B8-6B28091B4E47}" presName="tx1" presStyleLbl="revTx" presStyleIdx="1" presStyleCnt="8"/>
      <dgm:spPr/>
    </dgm:pt>
    <dgm:pt modelId="{E03D735F-333E-4D5F-924D-55E65EADF02D}" type="pres">
      <dgm:prSet presAssocID="{E0BB9DC9-67DD-431A-90B8-6B28091B4E47}" presName="vert1" presStyleCnt="0"/>
      <dgm:spPr/>
    </dgm:pt>
    <dgm:pt modelId="{5EBEA85B-F1A4-44CC-BC46-51E35323FD75}" type="pres">
      <dgm:prSet presAssocID="{A026F2F7-5138-41B7-8CBB-35F57B66C5B6}" presName="thickLine" presStyleLbl="alignNode1" presStyleIdx="2" presStyleCnt="8"/>
      <dgm:spPr/>
    </dgm:pt>
    <dgm:pt modelId="{447AE221-389D-4931-81A6-EBFB666A5BF7}" type="pres">
      <dgm:prSet presAssocID="{A026F2F7-5138-41B7-8CBB-35F57B66C5B6}" presName="horz1" presStyleCnt="0"/>
      <dgm:spPr/>
    </dgm:pt>
    <dgm:pt modelId="{304C6A05-C697-4098-BB4F-DDA6AB740844}" type="pres">
      <dgm:prSet presAssocID="{A026F2F7-5138-41B7-8CBB-35F57B66C5B6}" presName="tx1" presStyleLbl="revTx" presStyleIdx="2" presStyleCnt="8"/>
      <dgm:spPr/>
    </dgm:pt>
    <dgm:pt modelId="{F959E740-C028-4257-A059-3C6900F2FF4B}" type="pres">
      <dgm:prSet presAssocID="{A026F2F7-5138-41B7-8CBB-35F57B66C5B6}" presName="vert1" presStyleCnt="0"/>
      <dgm:spPr/>
    </dgm:pt>
    <dgm:pt modelId="{28A406BC-6288-4BC8-BEB9-E09FBE5C1110}" type="pres">
      <dgm:prSet presAssocID="{1153D10E-0EA6-4977-AD6E-365BA874E0FD}" presName="thickLine" presStyleLbl="alignNode1" presStyleIdx="3" presStyleCnt="8"/>
      <dgm:spPr/>
    </dgm:pt>
    <dgm:pt modelId="{8BB83B44-54B2-4135-ABEC-CD9FA103FFFC}" type="pres">
      <dgm:prSet presAssocID="{1153D10E-0EA6-4977-AD6E-365BA874E0FD}" presName="horz1" presStyleCnt="0"/>
      <dgm:spPr/>
    </dgm:pt>
    <dgm:pt modelId="{93E23857-A8FF-4092-95E5-C38EF9C850F2}" type="pres">
      <dgm:prSet presAssocID="{1153D10E-0EA6-4977-AD6E-365BA874E0FD}" presName="tx1" presStyleLbl="revTx" presStyleIdx="3" presStyleCnt="8"/>
      <dgm:spPr/>
    </dgm:pt>
    <dgm:pt modelId="{E03FBD9E-F47E-4FC1-B7AE-C1C6651FE446}" type="pres">
      <dgm:prSet presAssocID="{1153D10E-0EA6-4977-AD6E-365BA874E0FD}" presName="vert1" presStyleCnt="0"/>
      <dgm:spPr/>
    </dgm:pt>
    <dgm:pt modelId="{7C65DF8A-CA75-464C-9527-383479EFFB73}" type="pres">
      <dgm:prSet presAssocID="{22179F32-A875-4F84-AF34-1AC53A20555C}" presName="thickLine" presStyleLbl="alignNode1" presStyleIdx="4" presStyleCnt="8"/>
      <dgm:spPr/>
    </dgm:pt>
    <dgm:pt modelId="{FDF8D885-EFD9-445F-A852-7C49C91198CA}" type="pres">
      <dgm:prSet presAssocID="{22179F32-A875-4F84-AF34-1AC53A20555C}" presName="horz1" presStyleCnt="0"/>
      <dgm:spPr/>
    </dgm:pt>
    <dgm:pt modelId="{E1240EF8-9F11-4687-8867-4BD5AE12B8BC}" type="pres">
      <dgm:prSet presAssocID="{22179F32-A875-4F84-AF34-1AC53A20555C}" presName="tx1" presStyleLbl="revTx" presStyleIdx="4" presStyleCnt="8"/>
      <dgm:spPr/>
    </dgm:pt>
    <dgm:pt modelId="{4CBC85BB-EBA0-4DE9-A3E0-AE6105AC7EAC}" type="pres">
      <dgm:prSet presAssocID="{22179F32-A875-4F84-AF34-1AC53A20555C}" presName="vert1" presStyleCnt="0"/>
      <dgm:spPr/>
    </dgm:pt>
    <dgm:pt modelId="{C6EB45B4-193E-4EC7-8B5A-AD9BFFD22471}" type="pres">
      <dgm:prSet presAssocID="{92806BDF-D08F-41F2-9A17-3C6A4DD9D1CE}" presName="thickLine" presStyleLbl="alignNode1" presStyleIdx="5" presStyleCnt="8"/>
      <dgm:spPr/>
    </dgm:pt>
    <dgm:pt modelId="{AA4F3FC8-69BC-4778-ADDF-20BC804E04C7}" type="pres">
      <dgm:prSet presAssocID="{92806BDF-D08F-41F2-9A17-3C6A4DD9D1CE}" presName="horz1" presStyleCnt="0"/>
      <dgm:spPr/>
    </dgm:pt>
    <dgm:pt modelId="{44F0203E-CE07-4A60-80E5-EA372DE47B9C}" type="pres">
      <dgm:prSet presAssocID="{92806BDF-D08F-41F2-9A17-3C6A4DD9D1CE}" presName="tx1" presStyleLbl="revTx" presStyleIdx="5" presStyleCnt="8"/>
      <dgm:spPr/>
    </dgm:pt>
    <dgm:pt modelId="{1D52847E-54A6-4349-9EAB-4DB020AF5966}" type="pres">
      <dgm:prSet presAssocID="{92806BDF-D08F-41F2-9A17-3C6A4DD9D1CE}" presName="vert1" presStyleCnt="0"/>
      <dgm:spPr/>
    </dgm:pt>
    <dgm:pt modelId="{D162781B-D069-4640-8ACF-6BA9A5E4713F}" type="pres">
      <dgm:prSet presAssocID="{0300D5A6-11B4-4F7D-9A89-590B7E55A13B}" presName="thickLine" presStyleLbl="alignNode1" presStyleIdx="6" presStyleCnt="8"/>
      <dgm:spPr/>
    </dgm:pt>
    <dgm:pt modelId="{444C4335-DD41-4697-94F2-7A8C955CAF4D}" type="pres">
      <dgm:prSet presAssocID="{0300D5A6-11B4-4F7D-9A89-590B7E55A13B}" presName="horz1" presStyleCnt="0"/>
      <dgm:spPr/>
    </dgm:pt>
    <dgm:pt modelId="{5FF7CD76-3AB2-477E-84C5-D3C38A8E276B}" type="pres">
      <dgm:prSet presAssocID="{0300D5A6-11B4-4F7D-9A89-590B7E55A13B}" presName="tx1" presStyleLbl="revTx" presStyleIdx="6" presStyleCnt="8"/>
      <dgm:spPr/>
    </dgm:pt>
    <dgm:pt modelId="{42D2364F-783D-47AA-A465-80A9A587D0D4}" type="pres">
      <dgm:prSet presAssocID="{0300D5A6-11B4-4F7D-9A89-590B7E55A13B}" presName="vert1" presStyleCnt="0"/>
      <dgm:spPr/>
    </dgm:pt>
    <dgm:pt modelId="{6BAA3F78-A1BB-41CD-8D21-CA0871C8BE11}" type="pres">
      <dgm:prSet presAssocID="{879CA89F-FBEB-4E9F-AFA5-2A4A81CF9EDB}" presName="thickLine" presStyleLbl="alignNode1" presStyleIdx="7" presStyleCnt="8"/>
      <dgm:spPr/>
    </dgm:pt>
    <dgm:pt modelId="{B0F81393-1A96-4828-B48B-0A0A53B676FB}" type="pres">
      <dgm:prSet presAssocID="{879CA89F-FBEB-4E9F-AFA5-2A4A81CF9EDB}" presName="horz1" presStyleCnt="0"/>
      <dgm:spPr/>
    </dgm:pt>
    <dgm:pt modelId="{323DAB3E-B6FA-4D49-B062-34B44DBFBE4A}" type="pres">
      <dgm:prSet presAssocID="{879CA89F-FBEB-4E9F-AFA5-2A4A81CF9EDB}" presName="tx1" presStyleLbl="revTx" presStyleIdx="7" presStyleCnt="8"/>
      <dgm:spPr/>
    </dgm:pt>
    <dgm:pt modelId="{B076BE33-2E17-44CD-9DA1-056BED0780EA}" type="pres">
      <dgm:prSet presAssocID="{879CA89F-FBEB-4E9F-AFA5-2A4A81CF9EDB}" presName="vert1" presStyleCnt="0"/>
      <dgm:spPr/>
    </dgm:pt>
  </dgm:ptLst>
  <dgm:cxnLst>
    <dgm:cxn modelId="{3B8E0523-844E-4ECD-A607-A864F2E847FE}" type="presOf" srcId="{0300D5A6-11B4-4F7D-9A89-590B7E55A13B}" destId="{5FF7CD76-3AB2-477E-84C5-D3C38A8E276B}" srcOrd="0" destOrd="0" presId="urn:microsoft.com/office/officeart/2008/layout/LinedList"/>
    <dgm:cxn modelId="{679A1E23-72F7-4805-BBCC-C3131607807D}" srcId="{5CCFC136-6329-423C-B8EA-2225E7E8A180}" destId="{5EA52D03-BCCA-4667-84FA-AECF3278BFC7}" srcOrd="0" destOrd="0" parTransId="{E9136572-48FA-436C-8BC6-8BD198F9F85C}" sibTransId="{2D6995ED-B004-4ED8-8D08-3A337DBE4C31}"/>
    <dgm:cxn modelId="{AF7D615D-3F2C-44DF-A4CA-BB8B00F5C377}" type="presOf" srcId="{1153D10E-0EA6-4977-AD6E-365BA874E0FD}" destId="{93E23857-A8FF-4092-95E5-C38EF9C850F2}" srcOrd="0" destOrd="0" presId="urn:microsoft.com/office/officeart/2008/layout/LinedList"/>
    <dgm:cxn modelId="{F0FEE464-743B-4351-8A1A-3F3935B56613}" srcId="{5CCFC136-6329-423C-B8EA-2225E7E8A180}" destId="{879CA89F-FBEB-4E9F-AFA5-2A4A81CF9EDB}" srcOrd="7" destOrd="0" parTransId="{5740B380-FFB1-449D-9D7D-9134B97E13E4}" sibTransId="{91649186-DC49-4612-876D-E165AFA4156C}"/>
    <dgm:cxn modelId="{57F80E6D-3150-4880-96A7-F33A1D4B01F3}" type="presOf" srcId="{A026F2F7-5138-41B7-8CBB-35F57B66C5B6}" destId="{304C6A05-C697-4098-BB4F-DDA6AB740844}" srcOrd="0" destOrd="0" presId="urn:microsoft.com/office/officeart/2008/layout/LinedList"/>
    <dgm:cxn modelId="{6B2D0A82-DE8C-488A-A028-EB9A4B03723A}" type="presOf" srcId="{5EA52D03-BCCA-4667-84FA-AECF3278BFC7}" destId="{27C41099-99EC-4C8C-84E0-5AAF97C0F956}" srcOrd="0" destOrd="0" presId="urn:microsoft.com/office/officeart/2008/layout/LinedList"/>
    <dgm:cxn modelId="{B9E7CD82-D5A7-4403-AFEE-A1D89EC4121F}" type="presOf" srcId="{879CA89F-FBEB-4E9F-AFA5-2A4A81CF9EDB}" destId="{323DAB3E-B6FA-4D49-B062-34B44DBFBE4A}" srcOrd="0" destOrd="0" presId="urn:microsoft.com/office/officeart/2008/layout/LinedList"/>
    <dgm:cxn modelId="{9BF6CF84-1EAA-41E8-87B2-15D8239EBA4B}" type="presOf" srcId="{92806BDF-D08F-41F2-9A17-3C6A4DD9D1CE}" destId="{44F0203E-CE07-4A60-80E5-EA372DE47B9C}" srcOrd="0" destOrd="0" presId="urn:microsoft.com/office/officeart/2008/layout/LinedList"/>
    <dgm:cxn modelId="{B2EC4285-0130-4ED0-A535-6B31364D7B14}" srcId="{5CCFC136-6329-423C-B8EA-2225E7E8A180}" destId="{1153D10E-0EA6-4977-AD6E-365BA874E0FD}" srcOrd="3" destOrd="0" parTransId="{BBCEADCA-E069-4AB2-9F21-990BFE640797}" sibTransId="{570CCA5D-E3DB-4B29-9B8A-052B7AFC441E}"/>
    <dgm:cxn modelId="{17496298-653B-4906-A987-F389A836627A}" type="presOf" srcId="{E0BB9DC9-67DD-431A-90B8-6B28091B4E47}" destId="{78B73354-C4DD-4535-A584-78AFB6BFCE61}" srcOrd="0" destOrd="0" presId="urn:microsoft.com/office/officeart/2008/layout/LinedList"/>
    <dgm:cxn modelId="{36A07BCA-A465-406C-90DB-286E037CC5B6}" srcId="{5CCFC136-6329-423C-B8EA-2225E7E8A180}" destId="{92806BDF-D08F-41F2-9A17-3C6A4DD9D1CE}" srcOrd="5" destOrd="0" parTransId="{91F3748C-5B41-4CE3-B2BB-AF2661CE59DC}" sibTransId="{CE06C55B-F5CD-4B46-83CA-526313411ED6}"/>
    <dgm:cxn modelId="{431009D8-A08E-480D-813E-E9805952D24C}" type="presOf" srcId="{22179F32-A875-4F84-AF34-1AC53A20555C}" destId="{E1240EF8-9F11-4687-8867-4BD5AE12B8BC}" srcOrd="0" destOrd="0" presId="urn:microsoft.com/office/officeart/2008/layout/LinedList"/>
    <dgm:cxn modelId="{CB8457DD-2CAB-4E0A-A29E-B7946B885D48}" srcId="{5CCFC136-6329-423C-B8EA-2225E7E8A180}" destId="{A026F2F7-5138-41B7-8CBB-35F57B66C5B6}" srcOrd="2" destOrd="0" parTransId="{04405846-B4B5-4BEC-BD22-A72655A1F87A}" sibTransId="{5EC3497F-B61A-4267-B224-1FF5637F5AB4}"/>
    <dgm:cxn modelId="{7913B4E0-0AB9-49B3-8227-0040B1A2D479}" srcId="{5CCFC136-6329-423C-B8EA-2225E7E8A180}" destId="{22179F32-A875-4F84-AF34-1AC53A20555C}" srcOrd="4" destOrd="0" parTransId="{B1C34996-8DF7-43F3-9DC2-1FA2593E27C3}" sibTransId="{367AD8EC-224B-4AF3-AA56-2535F44F1683}"/>
    <dgm:cxn modelId="{3FD5F5F0-A80F-4CDE-8478-DE25B6F13717}" type="presOf" srcId="{5CCFC136-6329-423C-B8EA-2225E7E8A180}" destId="{DBA7DFC4-0334-4CED-B197-C2FD8A48684C}" srcOrd="0" destOrd="0" presId="urn:microsoft.com/office/officeart/2008/layout/LinedList"/>
    <dgm:cxn modelId="{373F06F2-167F-47E3-A047-BBC63701984E}" srcId="{5CCFC136-6329-423C-B8EA-2225E7E8A180}" destId="{E0BB9DC9-67DD-431A-90B8-6B28091B4E47}" srcOrd="1" destOrd="0" parTransId="{E8B3D052-02FB-4DF8-8FA6-ECACF091172D}" sibTransId="{C8A8E51F-93BA-4378-AF66-8C36F69705B6}"/>
    <dgm:cxn modelId="{8EBECDF4-7CA5-44D5-A534-F0D1004BED8C}" srcId="{5CCFC136-6329-423C-B8EA-2225E7E8A180}" destId="{0300D5A6-11B4-4F7D-9A89-590B7E55A13B}" srcOrd="6" destOrd="0" parTransId="{32EEA10A-1009-4A7C-B0CE-F7446E978ED1}" sibTransId="{3EAB0005-6FC0-4C75-A46D-E5CB2A9D76CD}"/>
    <dgm:cxn modelId="{0477DF70-1184-4312-B8F4-0509231A19A0}" type="presParOf" srcId="{DBA7DFC4-0334-4CED-B197-C2FD8A48684C}" destId="{BB2D281C-C12D-44A8-9EA9-1E0AFEDE89C5}" srcOrd="0" destOrd="0" presId="urn:microsoft.com/office/officeart/2008/layout/LinedList"/>
    <dgm:cxn modelId="{2F379F8F-3408-40F5-917E-3015E15A9234}" type="presParOf" srcId="{DBA7DFC4-0334-4CED-B197-C2FD8A48684C}" destId="{93D282EA-EE85-4865-8BF2-FA6BB2B4F944}" srcOrd="1" destOrd="0" presId="urn:microsoft.com/office/officeart/2008/layout/LinedList"/>
    <dgm:cxn modelId="{CE2A68BA-6FC1-4966-AF0C-70FBFFE3C302}" type="presParOf" srcId="{93D282EA-EE85-4865-8BF2-FA6BB2B4F944}" destId="{27C41099-99EC-4C8C-84E0-5AAF97C0F956}" srcOrd="0" destOrd="0" presId="urn:microsoft.com/office/officeart/2008/layout/LinedList"/>
    <dgm:cxn modelId="{ACC40447-2CD6-450B-A179-D02521DFB8E8}" type="presParOf" srcId="{93D282EA-EE85-4865-8BF2-FA6BB2B4F944}" destId="{6336D854-FC54-4E71-819B-0C1B1AC15303}" srcOrd="1" destOrd="0" presId="urn:microsoft.com/office/officeart/2008/layout/LinedList"/>
    <dgm:cxn modelId="{10D2D051-6B1A-4DA6-96CB-E0DCFA5AA6EE}" type="presParOf" srcId="{DBA7DFC4-0334-4CED-B197-C2FD8A48684C}" destId="{7CDA4D47-0484-4D5F-8181-02BEC9A8F0FD}" srcOrd="2" destOrd="0" presId="urn:microsoft.com/office/officeart/2008/layout/LinedList"/>
    <dgm:cxn modelId="{65043CE0-71DE-4CDC-9610-8D2008D9EAB8}" type="presParOf" srcId="{DBA7DFC4-0334-4CED-B197-C2FD8A48684C}" destId="{6CC9751D-FD9A-4AC2-89BC-341C03FDE3CF}" srcOrd="3" destOrd="0" presId="urn:microsoft.com/office/officeart/2008/layout/LinedList"/>
    <dgm:cxn modelId="{8DBA3A72-A893-4C59-94FD-B8F67D8CC8B9}" type="presParOf" srcId="{6CC9751D-FD9A-4AC2-89BC-341C03FDE3CF}" destId="{78B73354-C4DD-4535-A584-78AFB6BFCE61}" srcOrd="0" destOrd="0" presId="urn:microsoft.com/office/officeart/2008/layout/LinedList"/>
    <dgm:cxn modelId="{36CDCD86-30E1-4FEC-A3F9-FB97A84616A2}" type="presParOf" srcId="{6CC9751D-FD9A-4AC2-89BC-341C03FDE3CF}" destId="{E03D735F-333E-4D5F-924D-55E65EADF02D}" srcOrd="1" destOrd="0" presId="urn:microsoft.com/office/officeart/2008/layout/LinedList"/>
    <dgm:cxn modelId="{95AE88BE-327B-4BE7-8E48-F6D1CF7A598D}" type="presParOf" srcId="{DBA7DFC4-0334-4CED-B197-C2FD8A48684C}" destId="{5EBEA85B-F1A4-44CC-BC46-51E35323FD75}" srcOrd="4" destOrd="0" presId="urn:microsoft.com/office/officeart/2008/layout/LinedList"/>
    <dgm:cxn modelId="{E6CC2F53-CC35-4AE1-945A-F9F5DF79823D}" type="presParOf" srcId="{DBA7DFC4-0334-4CED-B197-C2FD8A48684C}" destId="{447AE221-389D-4931-81A6-EBFB666A5BF7}" srcOrd="5" destOrd="0" presId="urn:microsoft.com/office/officeart/2008/layout/LinedList"/>
    <dgm:cxn modelId="{A37242B3-9986-4BA9-ADDC-E880394B37F7}" type="presParOf" srcId="{447AE221-389D-4931-81A6-EBFB666A5BF7}" destId="{304C6A05-C697-4098-BB4F-DDA6AB740844}" srcOrd="0" destOrd="0" presId="urn:microsoft.com/office/officeart/2008/layout/LinedList"/>
    <dgm:cxn modelId="{E48D9869-DF59-4D1B-B02C-1089F470EF14}" type="presParOf" srcId="{447AE221-389D-4931-81A6-EBFB666A5BF7}" destId="{F959E740-C028-4257-A059-3C6900F2FF4B}" srcOrd="1" destOrd="0" presId="urn:microsoft.com/office/officeart/2008/layout/LinedList"/>
    <dgm:cxn modelId="{5BD6F4C6-0B1B-4A66-AFC9-6C81855BF0E8}" type="presParOf" srcId="{DBA7DFC4-0334-4CED-B197-C2FD8A48684C}" destId="{28A406BC-6288-4BC8-BEB9-E09FBE5C1110}" srcOrd="6" destOrd="0" presId="urn:microsoft.com/office/officeart/2008/layout/LinedList"/>
    <dgm:cxn modelId="{BDF46A99-9D4C-418F-9B09-3597AC29DDB0}" type="presParOf" srcId="{DBA7DFC4-0334-4CED-B197-C2FD8A48684C}" destId="{8BB83B44-54B2-4135-ABEC-CD9FA103FFFC}" srcOrd="7" destOrd="0" presId="urn:microsoft.com/office/officeart/2008/layout/LinedList"/>
    <dgm:cxn modelId="{D1FB65B2-2A1F-426C-9EA4-11142307666A}" type="presParOf" srcId="{8BB83B44-54B2-4135-ABEC-CD9FA103FFFC}" destId="{93E23857-A8FF-4092-95E5-C38EF9C850F2}" srcOrd="0" destOrd="0" presId="urn:microsoft.com/office/officeart/2008/layout/LinedList"/>
    <dgm:cxn modelId="{FB1E78B8-8A43-4310-A95C-D40099E9ECBF}" type="presParOf" srcId="{8BB83B44-54B2-4135-ABEC-CD9FA103FFFC}" destId="{E03FBD9E-F47E-4FC1-B7AE-C1C6651FE446}" srcOrd="1" destOrd="0" presId="urn:microsoft.com/office/officeart/2008/layout/LinedList"/>
    <dgm:cxn modelId="{FA2BD578-03A2-4014-87CC-6A9B7C5F18FE}" type="presParOf" srcId="{DBA7DFC4-0334-4CED-B197-C2FD8A48684C}" destId="{7C65DF8A-CA75-464C-9527-383479EFFB73}" srcOrd="8" destOrd="0" presId="urn:microsoft.com/office/officeart/2008/layout/LinedList"/>
    <dgm:cxn modelId="{E10AA92F-A5B9-4330-B1AE-7DF71616E92D}" type="presParOf" srcId="{DBA7DFC4-0334-4CED-B197-C2FD8A48684C}" destId="{FDF8D885-EFD9-445F-A852-7C49C91198CA}" srcOrd="9" destOrd="0" presId="urn:microsoft.com/office/officeart/2008/layout/LinedList"/>
    <dgm:cxn modelId="{FE1C7BF6-927E-4AA7-BDC4-CC176A863FEC}" type="presParOf" srcId="{FDF8D885-EFD9-445F-A852-7C49C91198CA}" destId="{E1240EF8-9F11-4687-8867-4BD5AE12B8BC}" srcOrd="0" destOrd="0" presId="urn:microsoft.com/office/officeart/2008/layout/LinedList"/>
    <dgm:cxn modelId="{205A2EA8-2202-4C29-A788-ED39B5B29E97}" type="presParOf" srcId="{FDF8D885-EFD9-445F-A852-7C49C91198CA}" destId="{4CBC85BB-EBA0-4DE9-A3E0-AE6105AC7EAC}" srcOrd="1" destOrd="0" presId="urn:microsoft.com/office/officeart/2008/layout/LinedList"/>
    <dgm:cxn modelId="{EDDD3B05-EE9D-49BB-8CBF-9B4FC3B30D07}" type="presParOf" srcId="{DBA7DFC4-0334-4CED-B197-C2FD8A48684C}" destId="{C6EB45B4-193E-4EC7-8B5A-AD9BFFD22471}" srcOrd="10" destOrd="0" presId="urn:microsoft.com/office/officeart/2008/layout/LinedList"/>
    <dgm:cxn modelId="{AA0C3306-0041-49C6-86F8-48A6412FDB33}" type="presParOf" srcId="{DBA7DFC4-0334-4CED-B197-C2FD8A48684C}" destId="{AA4F3FC8-69BC-4778-ADDF-20BC804E04C7}" srcOrd="11" destOrd="0" presId="urn:microsoft.com/office/officeart/2008/layout/LinedList"/>
    <dgm:cxn modelId="{BC5E4EAC-37EF-4D7C-AD57-F75989109461}" type="presParOf" srcId="{AA4F3FC8-69BC-4778-ADDF-20BC804E04C7}" destId="{44F0203E-CE07-4A60-80E5-EA372DE47B9C}" srcOrd="0" destOrd="0" presId="urn:microsoft.com/office/officeart/2008/layout/LinedList"/>
    <dgm:cxn modelId="{9A314502-42B2-4204-A95F-C74EB844EF4A}" type="presParOf" srcId="{AA4F3FC8-69BC-4778-ADDF-20BC804E04C7}" destId="{1D52847E-54A6-4349-9EAB-4DB020AF5966}" srcOrd="1" destOrd="0" presId="urn:microsoft.com/office/officeart/2008/layout/LinedList"/>
    <dgm:cxn modelId="{8FFB06F3-84BE-4DD5-94B5-7B97ED628C45}" type="presParOf" srcId="{DBA7DFC4-0334-4CED-B197-C2FD8A48684C}" destId="{D162781B-D069-4640-8ACF-6BA9A5E4713F}" srcOrd="12" destOrd="0" presId="urn:microsoft.com/office/officeart/2008/layout/LinedList"/>
    <dgm:cxn modelId="{0A65AF29-EA65-4EC6-BC53-FE847B21E0D4}" type="presParOf" srcId="{DBA7DFC4-0334-4CED-B197-C2FD8A48684C}" destId="{444C4335-DD41-4697-94F2-7A8C955CAF4D}" srcOrd="13" destOrd="0" presId="urn:microsoft.com/office/officeart/2008/layout/LinedList"/>
    <dgm:cxn modelId="{32EAF25F-0864-41C9-B6A5-6AD111A88EEC}" type="presParOf" srcId="{444C4335-DD41-4697-94F2-7A8C955CAF4D}" destId="{5FF7CD76-3AB2-477E-84C5-D3C38A8E276B}" srcOrd="0" destOrd="0" presId="urn:microsoft.com/office/officeart/2008/layout/LinedList"/>
    <dgm:cxn modelId="{0B5E98AC-4770-4A7D-A09F-AD511D3F8CEC}" type="presParOf" srcId="{444C4335-DD41-4697-94F2-7A8C955CAF4D}" destId="{42D2364F-783D-47AA-A465-80A9A587D0D4}" srcOrd="1" destOrd="0" presId="urn:microsoft.com/office/officeart/2008/layout/LinedList"/>
    <dgm:cxn modelId="{9B2A96DC-2B04-4F54-9FD0-67B76BF0CC83}" type="presParOf" srcId="{DBA7DFC4-0334-4CED-B197-C2FD8A48684C}" destId="{6BAA3F78-A1BB-41CD-8D21-CA0871C8BE11}" srcOrd="14" destOrd="0" presId="urn:microsoft.com/office/officeart/2008/layout/LinedList"/>
    <dgm:cxn modelId="{5AF06B8B-80EA-41FD-B7DC-4500D355A39A}" type="presParOf" srcId="{DBA7DFC4-0334-4CED-B197-C2FD8A48684C}" destId="{B0F81393-1A96-4828-B48B-0A0A53B676FB}" srcOrd="15" destOrd="0" presId="urn:microsoft.com/office/officeart/2008/layout/LinedList"/>
    <dgm:cxn modelId="{744F15C2-84E4-48F2-9163-8A04EED96781}" type="presParOf" srcId="{B0F81393-1A96-4828-B48B-0A0A53B676FB}" destId="{323DAB3E-B6FA-4D49-B062-34B44DBFBE4A}" srcOrd="0" destOrd="0" presId="urn:microsoft.com/office/officeart/2008/layout/LinedList"/>
    <dgm:cxn modelId="{2A6CC4C4-5BBE-43A0-BAE7-78596649BE2F}" type="presParOf" srcId="{B0F81393-1A96-4828-B48B-0A0A53B676FB}" destId="{B076BE33-2E17-44CD-9DA1-056BED0780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89F71-28CC-4DD1-BEFB-84376DC916F3}">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EBEAA-6DFD-41E2-B94B-D04C46DB6B3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1708C-9C0C-4880-8BB7-7BE45EFABBE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Understand the Driving factors behind Loan Defaults</a:t>
          </a:r>
        </a:p>
      </dsp:txBody>
      <dsp:txXfrm>
        <a:off x="1834517" y="469890"/>
        <a:ext cx="3148942" cy="1335915"/>
      </dsp:txXfrm>
    </dsp:sp>
    <dsp:sp modelId="{AABD63F1-32FB-4508-839F-8E9FC26EFFAB}">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DD2FE-9F32-4FBA-974C-0933AE9984EA}">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CFEBF0-91DB-4D63-A689-A2BD57E6C85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Identify Risky Loan Applicants</a:t>
          </a:r>
        </a:p>
      </dsp:txBody>
      <dsp:txXfrm>
        <a:off x="7154322" y="469890"/>
        <a:ext cx="3148942" cy="1335915"/>
      </dsp:txXfrm>
    </dsp:sp>
    <dsp:sp modelId="{440B2FE3-265C-41E4-9E08-E69110C3331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11F93-1D7E-4BA8-B894-D19F5731BCC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7A299-A3C2-4B52-B1C8-4017FE282DF4}">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Reduce the Credit Loss</a:t>
          </a:r>
        </a:p>
      </dsp:txBody>
      <dsp:txXfrm>
        <a:off x="1834517" y="2545532"/>
        <a:ext cx="3148942" cy="1335915"/>
      </dsp:txXfrm>
    </dsp:sp>
    <dsp:sp modelId="{518BC444-7162-4BE9-8FE3-B16C6A6FB0DB}">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A58E5-3503-462C-8A21-4E6F60A3821A}">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F5482-99C2-48FB-8239-5F50DC4D87F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Exhaustive Data Driven Analysis for Decision Making</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ADD2A-6F75-424C-AA1C-15D08F09726B}">
      <dsp:nvSpPr>
        <dsp:cNvPr id="0" name=""/>
        <dsp:cNvSpPr/>
      </dsp:nvSpPr>
      <dsp:spPr>
        <a:xfrm>
          <a:off x="421398" y="1291173"/>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3D860D-5874-4753-86BE-5D9967A97BF9}">
      <dsp:nvSpPr>
        <dsp:cNvPr id="0" name=""/>
        <dsp:cNvSpPr/>
      </dsp:nvSpPr>
      <dsp:spPr>
        <a:xfrm>
          <a:off x="841"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Cleaning –</a:t>
          </a:r>
        </a:p>
        <a:p>
          <a:pPr marL="0" lvl="0" indent="0" algn="ctr" defTabSz="488950">
            <a:lnSpc>
              <a:spcPct val="100000"/>
            </a:lnSpc>
            <a:spcBef>
              <a:spcPct val="0"/>
            </a:spcBef>
            <a:spcAft>
              <a:spcPct val="35000"/>
            </a:spcAft>
            <a:buNone/>
          </a:pPr>
          <a:r>
            <a:rPr lang="en-US" sz="1100" kern="1200" dirty="0"/>
            <a:t>imputation, managing missing statistics, and removing outliers</a:t>
          </a:r>
        </a:p>
      </dsp:txBody>
      <dsp:txXfrm>
        <a:off x="841" y="2228379"/>
        <a:ext cx="1529296" cy="630834"/>
      </dsp:txXfrm>
    </dsp:sp>
    <dsp:sp modelId="{8BDF511F-536A-416E-8F05-C36D8C31E57B}">
      <dsp:nvSpPr>
        <dsp:cNvPr id="0" name=""/>
        <dsp:cNvSpPr/>
      </dsp:nvSpPr>
      <dsp:spPr>
        <a:xfrm>
          <a:off x="2218322" y="1291173"/>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5A24D4-D0E3-4B57-91DD-0EA38C6F5C95}">
      <dsp:nvSpPr>
        <dsp:cNvPr id="0" name=""/>
        <dsp:cNvSpPr/>
      </dsp:nvSpPr>
      <dsp:spPr>
        <a:xfrm>
          <a:off x="1797765"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Descriptive statistics Measures like suggest, median, mode, preferred deviation, range, and percentiles are usually used</a:t>
          </a:r>
        </a:p>
      </dsp:txBody>
      <dsp:txXfrm>
        <a:off x="1797765" y="2228379"/>
        <a:ext cx="1529296" cy="630834"/>
      </dsp:txXfrm>
    </dsp:sp>
    <dsp:sp modelId="{554F139C-0789-4421-AA6F-8D2F1F68E747}">
      <dsp:nvSpPr>
        <dsp:cNvPr id="0" name=""/>
        <dsp:cNvSpPr/>
      </dsp:nvSpPr>
      <dsp:spPr>
        <a:xfrm>
          <a:off x="4015246" y="1291173"/>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A944F-4447-49AD-952A-DF7723BDDD4F}">
      <dsp:nvSpPr>
        <dsp:cNvPr id="0" name=""/>
        <dsp:cNvSpPr/>
      </dsp:nvSpPr>
      <dsp:spPr>
        <a:xfrm>
          <a:off x="3594689"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Visualization histograms, box plots, scatter plots, line plots, heatmaps, and bar charts</a:t>
          </a:r>
        </a:p>
      </dsp:txBody>
      <dsp:txXfrm>
        <a:off x="3594689" y="2228379"/>
        <a:ext cx="1529296" cy="630834"/>
      </dsp:txXfrm>
    </dsp:sp>
    <dsp:sp modelId="{2E38EE2E-91F3-45C0-8C4D-3B6FE81A6F0C}">
      <dsp:nvSpPr>
        <dsp:cNvPr id="0" name=""/>
        <dsp:cNvSpPr/>
      </dsp:nvSpPr>
      <dsp:spPr>
        <a:xfrm>
          <a:off x="5812170" y="1291173"/>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93503-A1CD-4CDF-847C-3309C3090113}">
      <dsp:nvSpPr>
        <dsp:cNvPr id="0" name=""/>
        <dsp:cNvSpPr/>
      </dsp:nvSpPr>
      <dsp:spPr>
        <a:xfrm>
          <a:off x="5391613"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Feature Engineering  </a:t>
          </a:r>
          <a:r>
            <a:rPr lang="en-IN" sz="1100" kern="1200" dirty="0"/>
            <a:t>Normalization, binning, encoding, etc</a:t>
          </a:r>
          <a:endParaRPr lang="en-US" sz="1100" kern="1200" dirty="0"/>
        </a:p>
      </dsp:txBody>
      <dsp:txXfrm>
        <a:off x="5391613" y="2228379"/>
        <a:ext cx="1529296" cy="630834"/>
      </dsp:txXfrm>
    </dsp:sp>
    <dsp:sp modelId="{E96DC636-D8A6-4FB8-BCEE-FF4E1CEA497A}">
      <dsp:nvSpPr>
        <dsp:cNvPr id="0" name=""/>
        <dsp:cNvSpPr/>
      </dsp:nvSpPr>
      <dsp:spPr>
        <a:xfrm>
          <a:off x="7609093" y="1291173"/>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18D98-6F12-4EFD-AAF5-C8DD03DCD1A7}">
      <dsp:nvSpPr>
        <dsp:cNvPr id="0" name=""/>
        <dsp:cNvSpPr/>
      </dsp:nvSpPr>
      <dsp:spPr>
        <a:xfrm>
          <a:off x="7188537"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Correlation and Relationships -</a:t>
          </a:r>
        </a:p>
      </dsp:txBody>
      <dsp:txXfrm>
        <a:off x="7188537" y="2228379"/>
        <a:ext cx="1529296" cy="630834"/>
      </dsp:txXfrm>
    </dsp:sp>
    <dsp:sp modelId="{10A9D2D0-8926-47E2-B69E-04582E714D84}">
      <dsp:nvSpPr>
        <dsp:cNvPr id="0" name=""/>
        <dsp:cNvSpPr/>
      </dsp:nvSpPr>
      <dsp:spPr>
        <a:xfrm>
          <a:off x="9406017" y="1291173"/>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C1146C-6A20-46D1-AAE0-86A3C7C32AC0}">
      <dsp:nvSpPr>
        <dsp:cNvPr id="0" name=""/>
        <dsp:cNvSpPr/>
      </dsp:nvSpPr>
      <dsp:spPr>
        <a:xfrm>
          <a:off x="8985461"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Segmentation -Dividing the information into significant segments based totally on sure standards or traits</a:t>
          </a:r>
        </a:p>
      </dsp:txBody>
      <dsp:txXfrm>
        <a:off x="8985461" y="2228379"/>
        <a:ext cx="1529296" cy="630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7B479-0FF3-4618-AE98-EC0230BC94EF}">
      <dsp:nvSpPr>
        <dsp:cNvPr id="0" name=""/>
        <dsp:cNvSpPr/>
      </dsp:nvSpPr>
      <dsp:spPr>
        <a:xfrm>
          <a:off x="770502" y="989667"/>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D97DF-4682-48B0-A82D-5210F9C853A3}">
      <dsp:nvSpPr>
        <dsp:cNvPr id="0" name=""/>
        <dsp:cNvSpPr/>
      </dsp:nvSpPr>
      <dsp:spPr>
        <a:xfrm>
          <a:off x="770502" y="2623953"/>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dirty="0"/>
            <a:t>Data Manipulation</a:t>
          </a:r>
        </a:p>
      </dsp:txBody>
      <dsp:txXfrm>
        <a:off x="770502" y="2623953"/>
        <a:ext cx="4315781" cy="647367"/>
      </dsp:txXfrm>
    </dsp:sp>
    <dsp:sp modelId="{233B2114-1700-4828-9B47-C43CA3CDCCDC}">
      <dsp:nvSpPr>
        <dsp:cNvPr id="0" name=""/>
        <dsp:cNvSpPr/>
      </dsp:nvSpPr>
      <dsp:spPr>
        <a:xfrm>
          <a:off x="402366" y="3328884"/>
          <a:ext cx="5052053" cy="537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Strip % from </a:t>
          </a:r>
          <a:r>
            <a:rPr lang="en-US" sz="1700" kern="1200" dirty="0" err="1"/>
            <a:t>int_rate</a:t>
          </a:r>
          <a:r>
            <a:rPr lang="en-US" sz="1700" kern="1200" dirty="0"/>
            <a:t> column and convert into float</a:t>
          </a:r>
        </a:p>
        <a:p>
          <a:pPr marL="0" lvl="0" indent="0" algn="l" defTabSz="755650">
            <a:lnSpc>
              <a:spcPct val="100000"/>
            </a:lnSpc>
            <a:spcBef>
              <a:spcPct val="0"/>
            </a:spcBef>
            <a:spcAft>
              <a:spcPct val="35000"/>
            </a:spcAft>
            <a:buNone/>
          </a:pPr>
          <a:r>
            <a:rPr lang="en-IN" sz="1700" kern="1200" dirty="0" err="1"/>
            <a:t>pub_rec_bankruptcies</a:t>
          </a:r>
          <a:r>
            <a:rPr lang="en-IN" sz="1700" kern="1200" dirty="0"/>
            <a:t> </a:t>
          </a:r>
          <a:r>
            <a:rPr lang="en-IN" sz="1700" kern="1200" dirty="0" err="1"/>
            <a:t>fillna</a:t>
          </a:r>
          <a:r>
            <a:rPr lang="en-IN" sz="1700" kern="1200" dirty="0"/>
            <a:t> = 0</a:t>
          </a:r>
        </a:p>
        <a:p>
          <a:pPr marL="0" lvl="0" indent="0" algn="l" defTabSz="755650">
            <a:lnSpc>
              <a:spcPct val="100000"/>
            </a:lnSpc>
            <a:spcBef>
              <a:spcPct val="0"/>
            </a:spcBef>
            <a:spcAft>
              <a:spcPct val="35000"/>
            </a:spcAft>
            <a:buNone/>
          </a:pPr>
          <a:r>
            <a:rPr lang="en-IN" sz="1700" kern="1200" dirty="0"/>
            <a:t>Outlier removal </a:t>
          </a:r>
          <a:r>
            <a:rPr lang="en-IN" sz="1700" kern="1200" dirty="0" err="1"/>
            <a:t>Eg</a:t>
          </a:r>
          <a:r>
            <a:rPr lang="en-IN" sz="1700" kern="1200" dirty="0"/>
            <a:t> . </a:t>
          </a:r>
          <a:r>
            <a:rPr lang="en-IN" sz="1700" kern="1200" dirty="0" err="1"/>
            <a:t>Annual_inc</a:t>
          </a:r>
          <a:endParaRPr lang="en-US" sz="1700" kern="1200" dirty="0"/>
        </a:p>
        <a:p>
          <a:pPr marL="0" lvl="0" indent="0" algn="l" defTabSz="755650">
            <a:lnSpc>
              <a:spcPct val="100000"/>
            </a:lnSpc>
            <a:spcBef>
              <a:spcPct val="0"/>
            </a:spcBef>
            <a:spcAft>
              <a:spcPct val="35000"/>
            </a:spcAft>
            <a:buNone/>
          </a:pPr>
          <a:r>
            <a:rPr lang="en-US" sz="1700" kern="1200" dirty="0"/>
            <a:t> </a:t>
          </a:r>
        </a:p>
      </dsp:txBody>
      <dsp:txXfrm>
        <a:off x="402366" y="3328884"/>
        <a:ext cx="5052053" cy="537927"/>
      </dsp:txXfrm>
    </dsp:sp>
    <dsp:sp modelId="{E573206E-0995-400E-83C2-0D90C143A3B1}">
      <dsp:nvSpPr>
        <dsp:cNvPr id="0" name=""/>
        <dsp:cNvSpPr/>
      </dsp:nvSpPr>
      <dsp:spPr>
        <a:xfrm>
          <a:off x="6209681" y="989667"/>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F29CB2-5E52-40AC-8E5A-3E1544BA5772}">
      <dsp:nvSpPr>
        <dsp:cNvPr id="0" name=""/>
        <dsp:cNvSpPr/>
      </dsp:nvSpPr>
      <dsp:spPr>
        <a:xfrm>
          <a:off x="6209681" y="2623953"/>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dirty="0"/>
            <a:t>Introduce Additional columns</a:t>
          </a:r>
        </a:p>
      </dsp:txBody>
      <dsp:txXfrm>
        <a:off x="6209681" y="2623953"/>
        <a:ext cx="4315781" cy="647367"/>
      </dsp:txXfrm>
    </dsp:sp>
    <dsp:sp modelId="{5E243660-41C9-424F-AEF4-10D57A7C0098}">
      <dsp:nvSpPr>
        <dsp:cNvPr id="0" name=""/>
        <dsp:cNvSpPr/>
      </dsp:nvSpPr>
      <dsp:spPr>
        <a:xfrm>
          <a:off x="6209681" y="3328884"/>
          <a:ext cx="4315781" cy="537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Extract Month ,Year &amp; quarter from </a:t>
          </a:r>
          <a:r>
            <a:rPr lang="en-US" sz="1700" kern="1200" dirty="0" err="1"/>
            <a:t>issue_d</a:t>
          </a:r>
          <a:r>
            <a:rPr lang="en-US" sz="1700" kern="1200" dirty="0"/>
            <a:t> column</a:t>
          </a:r>
        </a:p>
      </dsp:txBody>
      <dsp:txXfrm>
        <a:off x="6209681" y="3328884"/>
        <a:ext cx="4315781" cy="5379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B14C-D418-43D6-BFB6-FB8D8B2188F6}">
      <dsp:nvSpPr>
        <dsp:cNvPr id="0" name=""/>
        <dsp:cNvSpPr/>
      </dsp:nvSpPr>
      <dsp:spPr>
        <a:xfrm>
          <a:off x="0" y="112909"/>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0" i="0" kern="1200" dirty="0"/>
            <a:t>Employment Length(</a:t>
          </a:r>
          <a:r>
            <a:rPr lang="en-IN" sz="2200" b="0" i="0" kern="1200" dirty="0" err="1"/>
            <a:t>emp_length</a:t>
          </a:r>
          <a:r>
            <a:rPr lang="en-IN" sz="2200" b="0" i="0" kern="1200" dirty="0"/>
            <a:t>) – Higher the tenure more the financial stability and greater chances of loan payment – But As per given data this is quite opposite</a:t>
          </a:r>
          <a:endParaRPr lang="en-US" sz="2200" kern="1200" dirty="0"/>
        </a:p>
      </dsp:txBody>
      <dsp:txXfrm>
        <a:off x="42722" y="155631"/>
        <a:ext cx="10430156" cy="789716"/>
      </dsp:txXfrm>
    </dsp:sp>
    <dsp:sp modelId="{E66830D8-967F-4081-A3F1-28D3A1A03919}">
      <dsp:nvSpPr>
        <dsp:cNvPr id="0" name=""/>
        <dsp:cNvSpPr/>
      </dsp:nvSpPr>
      <dsp:spPr>
        <a:xfrm>
          <a:off x="0" y="1051429"/>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Annual Income (annual_inc) - Annual income of the customer,higher the income, more chances of loan pass</a:t>
          </a:r>
          <a:endParaRPr lang="en-US" sz="2200" kern="1200"/>
        </a:p>
      </dsp:txBody>
      <dsp:txXfrm>
        <a:off x="42722" y="1094151"/>
        <a:ext cx="10430156" cy="789716"/>
      </dsp:txXfrm>
    </dsp:sp>
    <dsp:sp modelId="{91167EAA-487D-4B3A-90CC-1DE78FE5CB60}">
      <dsp:nvSpPr>
        <dsp:cNvPr id="0" name=""/>
        <dsp:cNvSpPr/>
      </dsp:nvSpPr>
      <dsp:spPr>
        <a:xfrm>
          <a:off x="0" y="1989949"/>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State (</a:t>
          </a:r>
          <a:r>
            <a:rPr lang="en-US" sz="2200" b="0" i="0" kern="1200" dirty="0" err="1"/>
            <a:t>addr_state</a:t>
          </a:r>
          <a:r>
            <a:rPr lang="en-US" sz="2200" b="0" i="0" kern="1200" dirty="0"/>
            <a:t>) - There could be higher delinquency or defaulters demographical</a:t>
          </a:r>
          <a:endParaRPr lang="en-US" sz="2200" kern="1200" dirty="0"/>
        </a:p>
      </dsp:txBody>
      <dsp:txXfrm>
        <a:off x="42722" y="2032671"/>
        <a:ext cx="10430156" cy="789716"/>
      </dsp:txXfrm>
    </dsp:sp>
    <dsp:sp modelId="{A33C34DB-5F14-451D-A0DD-28891974375D}">
      <dsp:nvSpPr>
        <dsp:cNvPr id="0" name=""/>
        <dsp:cNvSpPr/>
      </dsp:nvSpPr>
      <dsp:spPr>
        <a:xfrm>
          <a:off x="0" y="2928469"/>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Debt to Income (dti) - The percentage of the salary which goes towards paying loan. Lower DTI, higher the chances of a loan pass</a:t>
          </a:r>
          <a:endParaRPr lang="en-US" sz="2200" kern="1200"/>
        </a:p>
      </dsp:txBody>
      <dsp:txXfrm>
        <a:off x="42722" y="2971191"/>
        <a:ext cx="10430156" cy="789716"/>
      </dsp:txXfrm>
    </dsp:sp>
    <dsp:sp modelId="{EBBD6B53-A248-4CBE-A998-D72C55BD31A2}">
      <dsp:nvSpPr>
        <dsp:cNvPr id="0" name=""/>
        <dsp:cNvSpPr/>
      </dsp:nvSpPr>
      <dsp:spPr>
        <a:xfrm>
          <a:off x="0" y="3866989"/>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Home Ownership (</a:t>
          </a:r>
          <a:r>
            <a:rPr lang="en-US" sz="2200" b="0" i="0" kern="1200" dirty="0" err="1"/>
            <a:t>home_ownership</a:t>
          </a:r>
          <a:r>
            <a:rPr lang="en-US" sz="2200" b="0" i="0" kern="1200" dirty="0"/>
            <a:t>) - Owning a home adds a collateral which increases the chances of loan payment , As per Data even Mortgage category was defaulting less</a:t>
          </a:r>
          <a:endParaRPr lang="en-US" sz="2200" kern="1200" dirty="0"/>
        </a:p>
      </dsp:txBody>
      <dsp:txXfrm>
        <a:off x="42722" y="3909711"/>
        <a:ext cx="10430156"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D281C-C12D-44A8-9EA9-1E0AFEDE89C5}">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C41099-99EC-4C8C-84E0-5AAF97C0F956}">
      <dsp:nvSpPr>
        <dsp:cNvPr id="0" name=""/>
        <dsp:cNvSpPr/>
      </dsp:nvSpPr>
      <dsp:spPr>
        <a:xfrm>
          <a:off x="0" y="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 default is highest for Other category and lowest for Mortgage category</a:t>
          </a:r>
        </a:p>
      </dsp:txBody>
      <dsp:txXfrm>
        <a:off x="0" y="0"/>
        <a:ext cx="6900512" cy="692017"/>
      </dsp:txXfrm>
    </dsp:sp>
    <dsp:sp modelId="{7CDA4D47-0484-4D5F-8181-02BEC9A8F0FD}">
      <dsp:nvSpPr>
        <dsp:cNvPr id="0" name=""/>
        <dsp:cNvSpPr/>
      </dsp:nvSpPr>
      <dsp:spPr>
        <a:xfrm>
          <a:off x="0" y="69201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73354-C4DD-4535-A584-78AFB6BFCE61}">
      <dsp:nvSpPr>
        <dsp:cNvPr id="0" name=""/>
        <dsp:cNvSpPr/>
      </dsp:nvSpPr>
      <dsp:spPr>
        <a:xfrm>
          <a:off x="0" y="692017"/>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Mortgage, Own, Rent are the best in repaying the loan and in that order</a:t>
          </a:r>
        </a:p>
      </dsp:txBody>
      <dsp:txXfrm>
        <a:off x="0" y="692017"/>
        <a:ext cx="6900512" cy="692017"/>
      </dsp:txXfrm>
    </dsp:sp>
    <dsp:sp modelId="{5EBEA85B-F1A4-44CC-BC46-51E35323FD75}">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4C6A05-C697-4098-BB4F-DDA6AB740844}">
      <dsp:nvSpPr>
        <dsp:cNvPr id="0" name=""/>
        <dsp:cNvSpPr/>
      </dsp:nvSpPr>
      <dsp:spPr>
        <a:xfrm>
          <a:off x="0" y="138403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10+ years employees are defaulting about a percent more than the rest of the categories. </a:t>
          </a:r>
        </a:p>
        <a:p>
          <a:pPr marL="0" lvl="0" indent="0" algn="l" defTabSz="622300">
            <a:lnSpc>
              <a:spcPct val="90000"/>
            </a:lnSpc>
            <a:spcBef>
              <a:spcPct val="0"/>
            </a:spcBef>
            <a:spcAft>
              <a:spcPct val="35000"/>
            </a:spcAft>
            <a:buNone/>
          </a:pPr>
          <a:r>
            <a:rPr lang="en-US" sz="1400" kern="1200" dirty="0"/>
            <a:t>7 year employees also shows the similar trend </a:t>
          </a:r>
        </a:p>
      </dsp:txBody>
      <dsp:txXfrm>
        <a:off x="0" y="1384035"/>
        <a:ext cx="6900512" cy="692017"/>
      </dsp:txXfrm>
    </dsp:sp>
    <dsp:sp modelId="{28A406BC-6288-4BC8-BEB9-E09FBE5C1110}">
      <dsp:nvSpPr>
        <dsp:cNvPr id="0" name=""/>
        <dsp:cNvSpPr/>
      </dsp:nvSpPr>
      <dsp:spPr>
        <a:xfrm>
          <a:off x="0" y="2076052"/>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E23857-A8FF-4092-95E5-C38EF9C850F2}">
      <dsp:nvSpPr>
        <dsp:cNvPr id="0" name=""/>
        <dsp:cNvSpPr/>
      </dsp:nvSpPr>
      <dsp:spPr>
        <a:xfrm>
          <a:off x="0" y="2076052"/>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Verified category, source verified category is defaulting more when compared to not verified</a:t>
          </a:r>
        </a:p>
      </dsp:txBody>
      <dsp:txXfrm>
        <a:off x="0" y="2076052"/>
        <a:ext cx="6900512" cy="692017"/>
      </dsp:txXfrm>
    </dsp:sp>
    <dsp:sp modelId="{7C65DF8A-CA75-464C-9527-383479EFFB73}">
      <dsp:nvSpPr>
        <dsp:cNvPr id="0" name=""/>
        <dsp:cNvSpPr/>
      </dsp:nvSpPr>
      <dsp:spPr>
        <a:xfrm>
          <a:off x="0" y="2768070"/>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240EF8-9F11-4687-8867-4BD5AE12B8BC}">
      <dsp:nvSpPr>
        <dsp:cNvPr id="0" name=""/>
        <dsp:cNvSpPr/>
      </dsp:nvSpPr>
      <dsp:spPr>
        <a:xfrm>
          <a:off x="0" y="276807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Small business defaulters are way higher than the rest</a:t>
          </a:r>
        </a:p>
      </dsp:txBody>
      <dsp:txXfrm>
        <a:off x="0" y="2768070"/>
        <a:ext cx="6900512" cy="692017"/>
      </dsp:txXfrm>
    </dsp:sp>
    <dsp:sp modelId="{C6EB45B4-193E-4EC7-8B5A-AD9BFFD22471}">
      <dsp:nvSpPr>
        <dsp:cNvPr id="0" name=""/>
        <dsp:cNvSpPr/>
      </dsp:nvSpPr>
      <dsp:spPr>
        <a:xfrm>
          <a:off x="0" y="346008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F0203E-CE07-4A60-80E5-EA372DE47B9C}">
      <dsp:nvSpPr>
        <dsp:cNvPr id="0" name=""/>
        <dsp:cNvSpPr/>
      </dsp:nvSpPr>
      <dsp:spPr>
        <a:xfrm>
          <a:off x="0" y="3460088"/>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DTI is able to find the defaulters in the right order. Higher the </a:t>
          </a:r>
          <a:r>
            <a:rPr lang="en-US" sz="1400" kern="1200" dirty="0" err="1"/>
            <a:t>dti</a:t>
          </a:r>
          <a:r>
            <a:rPr lang="en-US" sz="1400" kern="1200" dirty="0"/>
            <a:t>, higher the chance of default</a:t>
          </a:r>
        </a:p>
      </dsp:txBody>
      <dsp:txXfrm>
        <a:off x="0" y="3460088"/>
        <a:ext cx="6900512" cy="692017"/>
      </dsp:txXfrm>
    </dsp:sp>
    <dsp:sp modelId="{D162781B-D069-4640-8ACF-6BA9A5E4713F}">
      <dsp:nvSpPr>
        <dsp:cNvPr id="0" name=""/>
        <dsp:cNvSpPr/>
      </dsp:nvSpPr>
      <dsp:spPr>
        <a:xfrm>
          <a:off x="0" y="415210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F7CD76-3AB2-477E-84C5-D3C38A8E276B}">
      <dsp:nvSpPr>
        <dsp:cNvPr id="0" name=""/>
        <dsp:cNvSpPr/>
      </dsp:nvSpPr>
      <dsp:spPr>
        <a:xfrm>
          <a:off x="0" y="415210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 observation is same when the split/binning was done based on the ranges ['00-05', '05-10', '10-15', '15-20', '20-25', '25-30'] and based on the quantiles [0, 0.2, 0.4, 0.6, 0.8, 1]</a:t>
          </a:r>
        </a:p>
      </dsp:txBody>
      <dsp:txXfrm>
        <a:off x="0" y="4152105"/>
        <a:ext cx="6900512" cy="692017"/>
      </dsp:txXfrm>
    </dsp:sp>
    <dsp:sp modelId="{6BAA3F78-A1BB-41CD-8D21-CA0871C8BE11}">
      <dsp:nvSpPr>
        <dsp:cNvPr id="0" name=""/>
        <dsp:cNvSpPr/>
      </dsp:nvSpPr>
      <dsp:spPr>
        <a:xfrm>
          <a:off x="0" y="484412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3DAB3E-B6FA-4D49-B062-34B44DBFBE4A}">
      <dsp:nvSpPr>
        <dsp:cNvPr id="0" name=""/>
        <dsp:cNvSpPr/>
      </dsp:nvSpPr>
      <dsp:spPr>
        <a:xfrm>
          <a:off x="0" y="4844123"/>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Grade is also a strong indicator. Its shows similar trends as that of subgrades, subgrade F5 is 47% default</a:t>
          </a:r>
        </a:p>
      </dsp:txBody>
      <dsp:txXfrm>
        <a:off x="0" y="4844123"/>
        <a:ext cx="6900512" cy="69201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11</a:t>
            </a:fld>
            <a:endParaRPr lang="en-IN"/>
          </a:p>
        </p:txBody>
      </p:sp>
    </p:spTree>
    <p:extLst>
      <p:ext uri="{BB962C8B-B14F-4D97-AF65-F5344CB8AC3E}">
        <p14:creationId xmlns:p14="http://schemas.microsoft.com/office/powerpoint/2010/main" val="205346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16</a:t>
            </a:fld>
            <a:endParaRPr lang="en-IN"/>
          </a:p>
        </p:txBody>
      </p:sp>
    </p:spTree>
    <p:extLst>
      <p:ext uri="{BB962C8B-B14F-4D97-AF65-F5344CB8AC3E}">
        <p14:creationId xmlns:p14="http://schemas.microsoft.com/office/powerpoint/2010/main" val="2451755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6463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6373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1658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77417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8312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4031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23880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3204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6613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24439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91211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9E9E-0463-460F-9554-A68E93E25788}" type="datetimeFigureOut">
              <a:rPr lang="en-IN" smtClean="0"/>
              <a:t>11-10-2023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1337263393"/>
      </p:ext>
    </p:extLst>
  </p:cSld>
  <p:clrMap bg1="dk1" tx1="lt1" bg2="dk2" tx2="lt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ight Triangle 1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4F37C0-0A0B-ADE8-BAE1-C482D1D26739}"/>
              </a:ext>
            </a:extLst>
          </p:cNvPr>
          <p:cNvSpPr txBox="1"/>
          <p:nvPr/>
        </p:nvSpPr>
        <p:spPr>
          <a:xfrm>
            <a:off x="6561246" y="1188637"/>
            <a:ext cx="4546725" cy="164285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kern="1200">
                <a:solidFill>
                  <a:schemeClr val="tx1"/>
                </a:solidFill>
                <a:latin typeface="+mj-lt"/>
                <a:ea typeface="+mj-ea"/>
                <a:cs typeface="+mj-cs"/>
              </a:rPr>
              <a:t>Lending Club Case Study</a:t>
            </a:r>
          </a:p>
        </p:txBody>
      </p:sp>
      <p:pic>
        <p:nvPicPr>
          <p:cNvPr id="5" name="Picture 4" descr="A red and white logo&#10;&#10;Description automatically generated">
            <a:extLst>
              <a:ext uri="{FF2B5EF4-FFF2-40B4-BE49-F238E27FC236}">
                <a16:creationId xmlns:a16="http://schemas.microsoft.com/office/drawing/2014/main" id="{48DABD9D-81BE-F106-608F-5A33D2D91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240" y="1459260"/>
            <a:ext cx="4164244" cy="3919288"/>
          </a:xfrm>
          <a:prstGeom prst="rect">
            <a:avLst/>
          </a:prstGeom>
        </p:spPr>
      </p:pic>
      <p:sp>
        <p:nvSpPr>
          <p:cNvPr id="11" name="TextBox 10">
            <a:extLst>
              <a:ext uri="{FF2B5EF4-FFF2-40B4-BE49-F238E27FC236}">
                <a16:creationId xmlns:a16="http://schemas.microsoft.com/office/drawing/2014/main" id="{B21B83CA-F95E-7E4F-E5A2-FEC917EC55A8}"/>
              </a:ext>
            </a:extLst>
          </p:cNvPr>
          <p:cNvSpPr txBox="1"/>
          <p:nvPr/>
        </p:nvSpPr>
        <p:spPr>
          <a:xfrm>
            <a:off x="6578932" y="3086513"/>
            <a:ext cx="3630543" cy="205650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dirty="0"/>
              <a:t>Ashok Vashist &amp;</a:t>
            </a:r>
          </a:p>
          <a:p>
            <a:pPr indent="-228600" defTabSz="914400">
              <a:lnSpc>
                <a:spcPct val="90000"/>
              </a:lnSpc>
              <a:spcAft>
                <a:spcPts val="600"/>
              </a:spcAft>
              <a:buFont typeface="Arial" panose="020B0604020202020204" pitchFamily="34" charset="0"/>
              <a:buChar char="•"/>
            </a:pPr>
            <a:r>
              <a:rPr lang="en-US" sz="2000" dirty="0" err="1"/>
              <a:t>Bineesh</a:t>
            </a:r>
            <a:r>
              <a:rPr lang="en-US" sz="2000" dirty="0"/>
              <a:t> </a:t>
            </a:r>
            <a:r>
              <a:rPr lang="en-US" sz="2000" dirty="0" err="1"/>
              <a:t>Panangat</a:t>
            </a:r>
            <a:endParaRPr lang="en-US" sz="2000" dirty="0"/>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838200" y="1"/>
            <a:ext cx="10515600" cy="1242390"/>
          </a:xfrm>
        </p:spPr>
        <p:txBody>
          <a:bodyPr/>
          <a:lstStyle/>
          <a:p>
            <a:r>
              <a:rPr lang="en-IN" dirty="0"/>
              <a:t>                 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289852" y="1421296"/>
            <a:ext cx="6883519" cy="4117905"/>
          </a:xfrm>
        </p:spPr>
        <p:txBody>
          <a:bodyPr>
            <a:normAutofit/>
          </a:bodyPr>
          <a:lstStyle/>
          <a:p>
            <a:pPr lvl="5">
              <a:buFont typeface="Wingdings" panose="05000000000000000000" pitchFamily="2" charset="2"/>
              <a:buChar char="§"/>
            </a:pP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3130827" y="5718106"/>
            <a:ext cx="7156174" cy="8261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 Interest Rate: T</a:t>
            </a:r>
            <a:r>
              <a:rPr lang="en-IN" dirty="0"/>
              <a:t>he chance of defaulting increases with interest rate.</a:t>
            </a:r>
          </a:p>
        </p:txBody>
      </p:sp>
      <p:pic>
        <p:nvPicPr>
          <p:cNvPr id="6" name="Picture 5">
            <a:extLst>
              <a:ext uri="{FF2B5EF4-FFF2-40B4-BE49-F238E27FC236}">
                <a16:creationId xmlns:a16="http://schemas.microsoft.com/office/drawing/2014/main" id="{632D06BB-BE7D-031C-058B-473604F9C138}"/>
              </a:ext>
            </a:extLst>
          </p:cNvPr>
          <p:cNvPicPr>
            <a:picLocks noChangeAspect="1"/>
          </p:cNvPicPr>
          <p:nvPr/>
        </p:nvPicPr>
        <p:blipFill>
          <a:blip r:embed="rId2"/>
          <a:stretch>
            <a:fillRect/>
          </a:stretch>
        </p:blipFill>
        <p:spPr>
          <a:xfrm>
            <a:off x="3474061" y="1421296"/>
            <a:ext cx="6515100" cy="3971925"/>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481261" y="225466"/>
            <a:ext cx="11157460" cy="1325563"/>
          </a:xfrm>
        </p:spPr>
        <p:txBody>
          <a:bodyPr>
            <a:normAutofit/>
          </a:bodyPr>
          <a:lstStyle/>
          <a:p>
            <a:r>
              <a:rPr lang="en-IN" dirty="0"/>
              <a:t>		Distribution terms for  Grades</a:t>
            </a:r>
            <a:br>
              <a:rPr lang="en-IN" dirty="0"/>
            </a:br>
            <a:r>
              <a:rPr lang="en-IN" dirty="0"/>
              <a:t>		(Business Driven Matrix)</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2" y="5012020"/>
            <a:ext cx="11157459" cy="1559377"/>
          </a:xfrm>
        </p:spPr>
        <p:txBody>
          <a:bodyPr>
            <a:normAutofit/>
          </a:bodyPr>
          <a:lstStyle/>
          <a:p>
            <a:pPr>
              <a:buFont typeface="Wingdings" panose="05000000000000000000" pitchFamily="2" charset="2"/>
              <a:buChar char="§"/>
            </a:pPr>
            <a:endParaRPr lang="en-IN" b="1" dirty="0"/>
          </a:p>
          <a:p>
            <a:pPr>
              <a:buFont typeface="Wingdings" panose="05000000000000000000" pitchFamily="2" charset="2"/>
              <a:buChar char="§"/>
            </a:pPr>
            <a:r>
              <a:rPr lang="en-IN" b="1" dirty="0"/>
              <a:t>Grade: </a:t>
            </a:r>
            <a:r>
              <a:rPr lang="en-IN" dirty="0"/>
              <a:t>Higher(A) the grade greater the chance of paying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1A13E610-058C-AF5D-7266-647BD256EF2E}"/>
              </a:ext>
            </a:extLst>
          </p:cNvPr>
          <p:cNvPicPr>
            <a:picLocks noChangeAspect="1"/>
          </p:cNvPicPr>
          <p:nvPr/>
        </p:nvPicPr>
        <p:blipFill>
          <a:blip r:embed="rId3"/>
          <a:stretch>
            <a:fillRect/>
          </a:stretch>
        </p:blipFill>
        <p:spPr>
          <a:xfrm>
            <a:off x="5805238" y="1455878"/>
            <a:ext cx="5905500" cy="3686175"/>
          </a:xfrm>
          <a:prstGeom prst="rect">
            <a:avLst/>
          </a:prstGeom>
        </p:spPr>
      </p:pic>
      <p:pic>
        <p:nvPicPr>
          <p:cNvPr id="9" name="Picture 8">
            <a:extLst>
              <a:ext uri="{FF2B5EF4-FFF2-40B4-BE49-F238E27FC236}">
                <a16:creationId xmlns:a16="http://schemas.microsoft.com/office/drawing/2014/main" id="{3C7419D3-20E8-1829-E06A-934AF214EDF2}"/>
              </a:ext>
            </a:extLst>
          </p:cNvPr>
          <p:cNvPicPr>
            <a:picLocks noChangeAspect="1"/>
          </p:cNvPicPr>
          <p:nvPr/>
        </p:nvPicPr>
        <p:blipFill>
          <a:blip r:embed="rId4"/>
          <a:stretch>
            <a:fillRect/>
          </a:stretch>
        </p:blipFill>
        <p:spPr>
          <a:xfrm>
            <a:off x="1356186" y="1455878"/>
            <a:ext cx="4114800" cy="3686174"/>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5"/>
            <a:ext cx="10058400" cy="916340"/>
          </a:xfrm>
        </p:spPr>
        <p:txBody>
          <a:bodyPr/>
          <a:lstStyle/>
          <a:p>
            <a:r>
              <a:rPr lang="en-IN" dirty="0"/>
              <a:t>			Employment Length</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6" y="5747324"/>
            <a:ext cx="10949783" cy="824073"/>
          </a:xfrm>
        </p:spPr>
        <p:txBody>
          <a:bodyPr>
            <a:normAutofit lnSpcReduction="10000"/>
          </a:bodyPr>
          <a:lstStyle/>
          <a:p>
            <a:pPr>
              <a:buFont typeface="Wingdings" panose="05000000000000000000" pitchFamily="2" charset="2"/>
              <a:buChar char="§"/>
            </a:pPr>
            <a:r>
              <a:rPr lang="en-IN" b="1" dirty="0"/>
              <a:t>Employment Length: </a:t>
            </a:r>
            <a:r>
              <a:rPr lang="en-IN" dirty="0"/>
              <a:t>Majority of clients have 10+ years of experience and has highest proportion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IN" dirty="0"/>
          </a:p>
        </p:txBody>
      </p:sp>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2"/>
          <a:stretch>
            <a:fillRect/>
          </a:stretch>
        </p:blipFill>
        <p:spPr>
          <a:xfrm>
            <a:off x="5552098" y="1502269"/>
            <a:ext cx="5849166" cy="3134162"/>
          </a:xfrm>
          <a:prstGeom prst="rect">
            <a:avLst/>
          </a:prstGeom>
        </p:spPr>
      </p:pic>
      <p:pic>
        <p:nvPicPr>
          <p:cNvPr id="7" name="Picture 6">
            <a:extLst>
              <a:ext uri="{FF2B5EF4-FFF2-40B4-BE49-F238E27FC236}">
                <a16:creationId xmlns:a16="http://schemas.microsoft.com/office/drawing/2014/main" id="{887D0005-D570-0C57-50B7-5A94BD88C4BD}"/>
              </a:ext>
            </a:extLst>
          </p:cNvPr>
          <p:cNvPicPr>
            <a:picLocks noChangeAspect="1"/>
          </p:cNvPicPr>
          <p:nvPr/>
        </p:nvPicPr>
        <p:blipFill>
          <a:blip r:embed="rId3"/>
          <a:stretch>
            <a:fillRect/>
          </a:stretch>
        </p:blipFill>
        <p:spPr>
          <a:xfrm>
            <a:off x="594182" y="1110676"/>
            <a:ext cx="4010025" cy="4206759"/>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F22D-9FF1-CCB9-914A-7F7E148A32C3}"/>
              </a:ext>
            </a:extLst>
          </p:cNvPr>
          <p:cNvSpPr>
            <a:spLocks noGrp="1"/>
          </p:cNvSpPr>
          <p:nvPr>
            <p:ph type="title"/>
          </p:nvPr>
        </p:nvSpPr>
        <p:spPr/>
        <p:txBody>
          <a:bodyPr/>
          <a:lstStyle/>
          <a:p>
            <a:r>
              <a:rPr lang="en-US" dirty="0"/>
              <a:t>                          Home Ownership</a:t>
            </a:r>
            <a:endParaRPr lang="en-IN" dirty="0"/>
          </a:p>
        </p:txBody>
      </p:sp>
      <p:pic>
        <p:nvPicPr>
          <p:cNvPr id="4" name="Content Placeholder 3">
            <a:extLst>
              <a:ext uri="{FF2B5EF4-FFF2-40B4-BE49-F238E27FC236}">
                <a16:creationId xmlns:a16="http://schemas.microsoft.com/office/drawing/2014/main" id="{A5535BB4-F198-451F-7A41-3EC5C5F5A9B3}"/>
              </a:ext>
            </a:extLst>
          </p:cNvPr>
          <p:cNvPicPr>
            <a:picLocks noGrp="1" noChangeAspect="1"/>
          </p:cNvPicPr>
          <p:nvPr>
            <p:ph idx="1"/>
          </p:nvPr>
        </p:nvPicPr>
        <p:blipFill>
          <a:blip r:embed="rId2"/>
          <a:stretch>
            <a:fillRect/>
          </a:stretch>
        </p:blipFill>
        <p:spPr>
          <a:xfrm>
            <a:off x="1047750" y="2217013"/>
            <a:ext cx="5048250" cy="3190875"/>
          </a:xfrm>
          <a:prstGeom prst="rect">
            <a:avLst/>
          </a:prstGeom>
        </p:spPr>
      </p:pic>
      <p:pic>
        <p:nvPicPr>
          <p:cNvPr id="5" name="Picture 4">
            <a:extLst>
              <a:ext uri="{FF2B5EF4-FFF2-40B4-BE49-F238E27FC236}">
                <a16:creationId xmlns:a16="http://schemas.microsoft.com/office/drawing/2014/main" id="{1B5E7FB9-556E-4D15-089D-CB0D6D11BEE2}"/>
              </a:ext>
            </a:extLst>
          </p:cNvPr>
          <p:cNvPicPr>
            <a:picLocks noChangeAspect="1"/>
          </p:cNvPicPr>
          <p:nvPr/>
        </p:nvPicPr>
        <p:blipFill>
          <a:blip r:embed="rId3"/>
          <a:stretch>
            <a:fillRect/>
          </a:stretch>
        </p:blipFill>
        <p:spPr>
          <a:xfrm>
            <a:off x="6231905" y="2217013"/>
            <a:ext cx="5452095" cy="3143689"/>
          </a:xfrm>
          <a:prstGeom prst="rect">
            <a:avLst/>
          </a:prstGeom>
        </p:spPr>
      </p:pic>
      <p:sp>
        <p:nvSpPr>
          <p:cNvPr id="7" name="TextBox 6">
            <a:extLst>
              <a:ext uri="{FF2B5EF4-FFF2-40B4-BE49-F238E27FC236}">
                <a16:creationId xmlns:a16="http://schemas.microsoft.com/office/drawing/2014/main" id="{25CDD0A9-E792-09AD-AE0D-34C3EFDB9323}"/>
              </a:ext>
            </a:extLst>
          </p:cNvPr>
          <p:cNvSpPr txBox="1"/>
          <p:nvPr/>
        </p:nvSpPr>
        <p:spPr>
          <a:xfrm>
            <a:off x="686412" y="5887027"/>
            <a:ext cx="11262507" cy="369332"/>
          </a:xfrm>
          <a:prstGeom prst="rect">
            <a:avLst/>
          </a:prstGeom>
          <a:noFill/>
        </p:spPr>
        <p:txBody>
          <a:bodyPr wrap="none" rtlCol="0">
            <a:spAutoFit/>
          </a:bodyPr>
          <a:lstStyle/>
          <a:p>
            <a:r>
              <a:rPr lang="en-US" dirty="0"/>
              <a:t>Home ownership : people who has home ownership status as “Mortgage” or “Owner” has high chances of paying loan </a:t>
            </a:r>
            <a:endParaRPr lang="en-IN" dirty="0"/>
          </a:p>
        </p:txBody>
      </p:sp>
    </p:spTree>
    <p:extLst>
      <p:ext uri="{BB962C8B-B14F-4D97-AF65-F5344CB8AC3E}">
        <p14:creationId xmlns:p14="http://schemas.microsoft.com/office/powerpoint/2010/main" val="3506564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57198" y="5089227"/>
            <a:ext cx="5367131" cy="1482170"/>
          </a:xfrm>
        </p:spPr>
        <p:txBody>
          <a:bodyPr>
            <a:normAutofit/>
          </a:bodyPr>
          <a:lstStyle/>
          <a:p>
            <a:pPr>
              <a:buFont typeface="Wingdings" panose="05000000000000000000" pitchFamily="2" charset="2"/>
              <a:buChar char="§"/>
            </a:pPr>
            <a:r>
              <a:rPr lang="en-IN" b="1" dirty="0"/>
              <a:t>Annual Income :</a:t>
            </a:r>
            <a:r>
              <a:rPr lang="en-IN" dirty="0"/>
              <a:t> </a:t>
            </a:r>
          </a:p>
          <a:p>
            <a:pPr marL="0" indent="0">
              <a:buNone/>
            </a:pPr>
            <a:r>
              <a:rPr lang="en-IN" dirty="0"/>
              <a:t>Very low (VL) Income group has maximum default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317435"/>
            <a:ext cx="5915851" cy="12268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Bank should be vigilant in providing loan to small business and renewable energy as they have maximum charge-off </a:t>
            </a:r>
            <a:endParaRPr lang="en-IN" dirty="0"/>
          </a:p>
        </p:txBody>
      </p:sp>
      <p:pic>
        <p:nvPicPr>
          <p:cNvPr id="6" name="Picture 5">
            <a:extLst>
              <a:ext uri="{FF2B5EF4-FFF2-40B4-BE49-F238E27FC236}">
                <a16:creationId xmlns:a16="http://schemas.microsoft.com/office/drawing/2014/main" id="{4B31D524-DCD3-4522-F955-8FE4618AA679}"/>
              </a:ext>
            </a:extLst>
          </p:cNvPr>
          <p:cNvPicPr>
            <a:picLocks noChangeAspect="1"/>
          </p:cNvPicPr>
          <p:nvPr/>
        </p:nvPicPr>
        <p:blipFill>
          <a:blip r:embed="rId2"/>
          <a:stretch>
            <a:fillRect/>
          </a:stretch>
        </p:blipFill>
        <p:spPr>
          <a:xfrm>
            <a:off x="7354956" y="1818112"/>
            <a:ext cx="4101173" cy="3166779"/>
          </a:xfrm>
          <a:prstGeom prst="rect">
            <a:avLst/>
          </a:prstGeom>
        </p:spPr>
      </p:pic>
      <p:sp>
        <p:nvSpPr>
          <p:cNvPr id="7" name="AutoShape 2">
            <a:extLst>
              <a:ext uri="{FF2B5EF4-FFF2-40B4-BE49-F238E27FC236}">
                <a16:creationId xmlns:a16="http://schemas.microsoft.com/office/drawing/2014/main" id="{B5A70C46-C3C8-A112-0553-C199BFB469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a:extLst>
              <a:ext uri="{FF2B5EF4-FFF2-40B4-BE49-F238E27FC236}">
                <a16:creationId xmlns:a16="http://schemas.microsoft.com/office/drawing/2014/main" id="{8EDE0643-26CA-4E03-F49B-3EDE90AA207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1EEA18F7-0D52-FC95-7D55-962554566980}"/>
              </a:ext>
            </a:extLst>
          </p:cNvPr>
          <p:cNvPicPr>
            <a:picLocks noChangeAspect="1"/>
          </p:cNvPicPr>
          <p:nvPr/>
        </p:nvPicPr>
        <p:blipFill>
          <a:blip r:embed="rId3"/>
          <a:stretch>
            <a:fillRect/>
          </a:stretch>
        </p:blipFill>
        <p:spPr>
          <a:xfrm>
            <a:off x="667100" y="1920363"/>
            <a:ext cx="4600575" cy="2962275"/>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66291" y="4984892"/>
            <a:ext cx="6691100" cy="1430280"/>
          </a:xfrm>
        </p:spPr>
        <p:txBody>
          <a:bodyPr>
            <a:normAutofit fontScale="92500"/>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7225747" y="4984892"/>
            <a:ext cx="445273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7225749" y="1777367"/>
            <a:ext cx="3756990"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3200400" y="1731159"/>
            <a:ext cx="3756991" cy="3124636"/>
          </a:xfrm>
          <a:prstGeom prst="rect">
            <a:avLst/>
          </a:prstGeom>
        </p:spPr>
      </p:pic>
      <p:pic>
        <p:nvPicPr>
          <p:cNvPr id="5" name="Picture 4">
            <a:extLst>
              <a:ext uri="{FF2B5EF4-FFF2-40B4-BE49-F238E27FC236}">
                <a16:creationId xmlns:a16="http://schemas.microsoft.com/office/drawing/2014/main" id="{7096C628-F9D0-AFE0-37FD-E7B9BD59E5FB}"/>
              </a:ext>
            </a:extLst>
          </p:cNvPr>
          <p:cNvPicPr>
            <a:picLocks noChangeAspect="1"/>
          </p:cNvPicPr>
          <p:nvPr/>
        </p:nvPicPr>
        <p:blipFill>
          <a:blip r:embed="rId4"/>
          <a:stretch>
            <a:fillRect/>
          </a:stretch>
        </p:blipFill>
        <p:spPr>
          <a:xfrm>
            <a:off x="227782" y="1777367"/>
            <a:ext cx="2704262" cy="3032220"/>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E5860-D96B-0E43-ED5E-AAFE54C0D9F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HeatMap</a:t>
            </a:r>
            <a:endParaRPr lang="en-US" sz="3600" kern="1200" dirty="0">
              <a:solidFill>
                <a:srgbClr val="FFFFFF"/>
              </a:solidFill>
              <a:latin typeface="+mj-lt"/>
              <a:ea typeface="+mj-ea"/>
              <a:cs typeface="+mj-cs"/>
            </a:endParaRPr>
          </a:p>
        </p:txBody>
      </p:sp>
      <p:pic>
        <p:nvPicPr>
          <p:cNvPr id="7" name="Content Placeholder 6">
            <a:extLst>
              <a:ext uri="{FF2B5EF4-FFF2-40B4-BE49-F238E27FC236}">
                <a16:creationId xmlns:a16="http://schemas.microsoft.com/office/drawing/2014/main" id="{915CCBC5-98BF-2F6D-04ED-328763EA7F54}"/>
              </a:ext>
            </a:extLst>
          </p:cNvPr>
          <p:cNvPicPr>
            <a:picLocks noGrp="1" noChangeAspect="1"/>
          </p:cNvPicPr>
          <p:nvPr>
            <p:ph idx="1"/>
          </p:nvPr>
        </p:nvPicPr>
        <p:blipFill>
          <a:blip r:embed="rId3"/>
          <a:stretch>
            <a:fillRect/>
          </a:stretch>
        </p:blipFill>
        <p:spPr bwMode="auto">
          <a:xfrm>
            <a:off x="4777316" y="1452957"/>
            <a:ext cx="6780700" cy="39497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9A7F63-4864-EB66-080E-5DA4A41D7A83}"/>
              </a:ext>
            </a:extLst>
          </p:cNvPr>
          <p:cNvSpPr txBox="1"/>
          <p:nvPr/>
        </p:nvSpPr>
        <p:spPr>
          <a:xfrm>
            <a:off x="1259840" y="5953760"/>
            <a:ext cx="10932160" cy="369332"/>
          </a:xfrm>
          <a:prstGeom prst="rect">
            <a:avLst/>
          </a:prstGeom>
          <a:noFill/>
        </p:spPr>
        <p:txBody>
          <a:bodyPr wrap="square" rtlCol="0">
            <a:spAutoFit/>
          </a:bodyPr>
          <a:lstStyle/>
          <a:p>
            <a:r>
              <a:rPr lang="en-US" dirty="0"/>
              <a:t>There is a high correlation between </a:t>
            </a:r>
            <a:r>
              <a:rPr lang="en-US" dirty="0" err="1"/>
              <a:t>loan_amnt</a:t>
            </a:r>
            <a:r>
              <a:rPr lang="en-US" dirty="0"/>
              <a:t> and </a:t>
            </a:r>
            <a:r>
              <a:rPr lang="en-US" dirty="0" err="1"/>
              <a:t>funded_amnt</a:t>
            </a:r>
            <a:r>
              <a:rPr lang="en-US" dirty="0"/>
              <a:t>, so one of them can be skipped </a:t>
            </a:r>
            <a:endParaRPr lang="en-IN" dirty="0"/>
          </a:p>
        </p:txBody>
      </p:sp>
    </p:spTree>
    <p:extLst>
      <p:ext uri="{BB962C8B-B14F-4D97-AF65-F5344CB8AC3E}">
        <p14:creationId xmlns:p14="http://schemas.microsoft.com/office/powerpoint/2010/main" val="50422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5603-A8C6-BEE9-85E6-8F90D43F47F8}"/>
              </a:ext>
            </a:extLst>
          </p:cNvPr>
          <p:cNvSpPr>
            <a:spLocks noGrp="1"/>
          </p:cNvSpPr>
          <p:nvPr>
            <p:ph type="title"/>
          </p:nvPr>
        </p:nvSpPr>
        <p:spPr/>
        <p:txBody>
          <a:bodyPr/>
          <a:lstStyle/>
          <a:p>
            <a:r>
              <a:rPr lang="en-IN" dirty="0"/>
              <a:t>Correlation</a:t>
            </a:r>
            <a:r>
              <a:rPr lang="en-US" dirty="0"/>
              <a:t> &amp; Relationships</a:t>
            </a:r>
            <a:endParaRPr lang="en-IN" dirty="0"/>
          </a:p>
        </p:txBody>
      </p:sp>
      <p:pic>
        <p:nvPicPr>
          <p:cNvPr id="5" name="Content Placeholder 4">
            <a:extLst>
              <a:ext uri="{FF2B5EF4-FFF2-40B4-BE49-F238E27FC236}">
                <a16:creationId xmlns:a16="http://schemas.microsoft.com/office/drawing/2014/main" id="{DA3D12BE-1260-E74C-DA22-7EB54A59BEE0}"/>
              </a:ext>
            </a:extLst>
          </p:cNvPr>
          <p:cNvPicPr>
            <a:picLocks noGrp="1" noChangeAspect="1"/>
          </p:cNvPicPr>
          <p:nvPr>
            <p:ph idx="1"/>
          </p:nvPr>
        </p:nvPicPr>
        <p:blipFill>
          <a:blip r:embed="rId2"/>
          <a:stretch>
            <a:fillRect/>
          </a:stretch>
        </p:blipFill>
        <p:spPr>
          <a:xfrm>
            <a:off x="596348" y="1510748"/>
            <a:ext cx="7638949" cy="4666215"/>
          </a:xfrm>
        </p:spPr>
      </p:pic>
      <p:sp>
        <p:nvSpPr>
          <p:cNvPr id="7" name="TextBox 6">
            <a:extLst>
              <a:ext uri="{FF2B5EF4-FFF2-40B4-BE49-F238E27FC236}">
                <a16:creationId xmlns:a16="http://schemas.microsoft.com/office/drawing/2014/main" id="{E511526A-37BC-71A6-718D-7B8D00C5208F}"/>
              </a:ext>
            </a:extLst>
          </p:cNvPr>
          <p:cNvSpPr txBox="1"/>
          <p:nvPr/>
        </p:nvSpPr>
        <p:spPr>
          <a:xfrm>
            <a:off x="8567531" y="1375649"/>
            <a:ext cx="3468756" cy="3139321"/>
          </a:xfrm>
          <a:prstGeom prst="rect">
            <a:avLst/>
          </a:prstGeom>
          <a:noFill/>
        </p:spPr>
        <p:txBody>
          <a:bodyPr wrap="square">
            <a:spAutoFit/>
          </a:bodyPr>
          <a:lstStyle/>
          <a:p>
            <a:pPr algn="l"/>
            <a:r>
              <a:rPr lang="en-US" b="1" i="0" dirty="0">
                <a:effectLst/>
                <a:latin typeface="-apple-system"/>
              </a:rPr>
              <a:t>Negative Correlation</a:t>
            </a:r>
          </a:p>
          <a:p>
            <a:pPr algn="l"/>
            <a:endParaRPr lang="en-US" b="0" i="0" dirty="0">
              <a:effectLst/>
              <a:latin typeface="-apple-system"/>
            </a:endParaRPr>
          </a:p>
          <a:p>
            <a:pPr marL="285750" indent="-285750" algn="l">
              <a:buFont typeface="Arial" panose="020B0604020202020204" pitchFamily="34" charset="0"/>
              <a:buChar char="•"/>
            </a:pPr>
            <a:r>
              <a:rPr lang="en-US" b="0" i="0" dirty="0" err="1">
                <a:effectLst/>
                <a:latin typeface="-apple-system"/>
              </a:rPr>
              <a:t>loan_amnt</a:t>
            </a:r>
            <a:r>
              <a:rPr lang="en-US" b="0" i="0" dirty="0">
                <a:effectLst/>
                <a:latin typeface="-apple-system"/>
              </a:rPr>
              <a:t> has negative correlation with </a:t>
            </a:r>
            <a:r>
              <a:rPr lang="en-US" b="0" i="0" dirty="0" err="1">
                <a:effectLst/>
                <a:latin typeface="-apple-system"/>
              </a:rPr>
              <a:t>pub_rec_bankrupticies</a:t>
            </a:r>
            <a:endParaRPr lang="en-US" b="0" i="0" dirty="0">
              <a:effectLst/>
              <a:latin typeface="-apple-system"/>
            </a:endParaRPr>
          </a:p>
          <a:p>
            <a:pPr marL="285750" indent="-285750" algn="l">
              <a:buFont typeface="Arial" panose="020B0604020202020204" pitchFamily="34" charset="0"/>
              <a:buChar char="•"/>
            </a:pPr>
            <a:r>
              <a:rPr lang="en-US" b="0" i="0" dirty="0">
                <a:effectLst/>
                <a:latin typeface="-apple-system"/>
              </a:rPr>
              <a:t>annual income has a negative correlation with </a:t>
            </a:r>
            <a:r>
              <a:rPr lang="en-US" b="0" i="0" dirty="0" err="1">
                <a:effectLst/>
                <a:latin typeface="-apple-system"/>
              </a:rPr>
              <a:t>dti</a:t>
            </a:r>
            <a:endParaRPr lang="en-US" dirty="0">
              <a:latin typeface="-apple-system"/>
            </a:endParaRPr>
          </a:p>
          <a:p>
            <a:pPr algn="l">
              <a:buFont typeface="Arial" panose="020B0604020202020204" pitchFamily="34" charset="0"/>
              <a:buChar char="•"/>
            </a:pPr>
            <a:endParaRPr lang="en-US" b="0" i="0" dirty="0">
              <a:effectLst/>
              <a:latin typeface="-apple-system"/>
            </a:endParaRPr>
          </a:p>
          <a:p>
            <a:pPr algn="l"/>
            <a:r>
              <a:rPr lang="en-US" b="1" i="0" dirty="0">
                <a:effectLst/>
                <a:latin typeface="-apple-system"/>
              </a:rPr>
              <a:t>Strong Correlation</a:t>
            </a:r>
            <a:endParaRPr lang="en-US" b="0" i="0" dirty="0">
              <a:effectLst/>
              <a:latin typeface="-apple-system"/>
            </a:endParaRPr>
          </a:p>
          <a:p>
            <a:pPr marL="285750" indent="-285750" algn="l">
              <a:buFont typeface="Arial" panose="020B0604020202020204" pitchFamily="34" charset="0"/>
              <a:buChar char="•"/>
            </a:pPr>
            <a:r>
              <a:rPr lang="en-US" b="0" i="0" dirty="0">
                <a:effectLst/>
                <a:latin typeface="-apple-system"/>
              </a:rPr>
              <a:t>annual income has a strong correlation with </a:t>
            </a:r>
            <a:r>
              <a:rPr lang="en-US" b="0" i="0" dirty="0" err="1">
                <a:effectLst/>
                <a:latin typeface="-apple-system"/>
              </a:rPr>
              <a:t>loan_amount</a:t>
            </a:r>
            <a:endParaRPr lang="en-US" b="0" i="0" dirty="0">
              <a:effectLst/>
              <a:latin typeface="-apple-system"/>
            </a:endParaRPr>
          </a:p>
        </p:txBody>
      </p:sp>
    </p:spTree>
    <p:extLst>
      <p:ext uri="{BB962C8B-B14F-4D97-AF65-F5344CB8AC3E}">
        <p14:creationId xmlns:p14="http://schemas.microsoft.com/office/powerpoint/2010/main" val="2976875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C494-0245-960E-78EA-34C8805ED6C6}"/>
              </a:ext>
            </a:extLst>
          </p:cNvPr>
          <p:cNvSpPr>
            <a:spLocks noGrp="1"/>
          </p:cNvSpPr>
          <p:nvPr>
            <p:ph type="title"/>
          </p:nvPr>
        </p:nvSpPr>
        <p:spPr/>
        <p:txBody>
          <a:bodyPr/>
          <a:lstStyle/>
          <a:p>
            <a:r>
              <a:rPr lang="en-US" dirty="0"/>
              <a:t>			Bivariate Analysis</a:t>
            </a:r>
            <a:endParaRPr lang="en-IN" dirty="0"/>
          </a:p>
        </p:txBody>
      </p:sp>
      <p:pic>
        <p:nvPicPr>
          <p:cNvPr id="5" name="Content Placeholder 4">
            <a:extLst>
              <a:ext uri="{FF2B5EF4-FFF2-40B4-BE49-F238E27FC236}">
                <a16:creationId xmlns:a16="http://schemas.microsoft.com/office/drawing/2014/main" id="{2C6CBBAD-DEC2-3578-9448-78C5D5112850}"/>
              </a:ext>
            </a:extLst>
          </p:cNvPr>
          <p:cNvPicPr>
            <a:picLocks noGrp="1" noChangeAspect="1"/>
          </p:cNvPicPr>
          <p:nvPr>
            <p:ph idx="1"/>
          </p:nvPr>
        </p:nvPicPr>
        <p:blipFill>
          <a:blip r:embed="rId2"/>
          <a:stretch>
            <a:fillRect/>
          </a:stretch>
        </p:blipFill>
        <p:spPr>
          <a:xfrm>
            <a:off x="1849120" y="1483201"/>
            <a:ext cx="8666480" cy="4162425"/>
          </a:xfrm>
        </p:spPr>
      </p:pic>
      <p:sp>
        <p:nvSpPr>
          <p:cNvPr id="9" name="TextBox 8">
            <a:extLst>
              <a:ext uri="{FF2B5EF4-FFF2-40B4-BE49-F238E27FC236}">
                <a16:creationId xmlns:a16="http://schemas.microsoft.com/office/drawing/2014/main" id="{E8166897-CB83-A6A8-B314-DE34FF2BF893}"/>
              </a:ext>
            </a:extLst>
          </p:cNvPr>
          <p:cNvSpPr txBox="1"/>
          <p:nvPr/>
        </p:nvSpPr>
        <p:spPr>
          <a:xfrm>
            <a:off x="1528140" y="6345992"/>
            <a:ext cx="8987459" cy="369332"/>
          </a:xfrm>
          <a:prstGeom prst="rect">
            <a:avLst/>
          </a:prstGeom>
          <a:noFill/>
        </p:spPr>
        <p:txBody>
          <a:bodyPr wrap="square">
            <a:spAutoFit/>
          </a:bodyPr>
          <a:lstStyle/>
          <a:p>
            <a:r>
              <a:rPr lang="en-US" b="0" i="0" dirty="0">
                <a:effectLst/>
                <a:latin typeface="-apple-system"/>
              </a:rPr>
              <a:t>The Grade represent risk factor thus we can say interest rate increases with the risk.</a:t>
            </a:r>
            <a:endParaRPr lang="en-IN" dirty="0"/>
          </a:p>
        </p:txBody>
      </p:sp>
    </p:spTree>
    <p:extLst>
      <p:ext uri="{BB962C8B-B14F-4D97-AF65-F5344CB8AC3E}">
        <p14:creationId xmlns:p14="http://schemas.microsoft.com/office/powerpoint/2010/main" val="35336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100" kern="1200" dirty="0">
                <a:solidFill>
                  <a:srgbClr val="FFFFFF"/>
                </a:solidFill>
                <a:latin typeface="+mj-lt"/>
                <a:ea typeface="+mj-ea"/>
                <a:cs typeface="+mj-cs"/>
              </a:rPr>
              <a:t>Insights</a:t>
            </a:r>
          </a:p>
        </p:txBody>
      </p:sp>
      <p:sp>
        <p:nvSpPr>
          <p:cNvPr id="23"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D74A5B60-3918-AEEB-1F02-3DD99EC1034D}"/>
              </a:ext>
            </a:extLst>
          </p:cNvPr>
          <p:cNvSpPr txBox="1"/>
          <p:nvPr/>
        </p:nvSpPr>
        <p:spPr>
          <a:xfrm>
            <a:off x="4447308" y="168966"/>
            <a:ext cx="7186527" cy="6007998"/>
          </a:xfrm>
          <a:prstGeom prst="rect">
            <a:avLst/>
          </a:prstGeom>
        </p:spPr>
        <p:txBody>
          <a:bodyPr vert="horz" lIns="91440" tIns="45720" rIns="91440" bIns="45720" rtlCol="0" anchor="ctr">
            <a:normAutofit/>
          </a:bodyPr>
          <a:lstStyle/>
          <a:p>
            <a:pPr indent="-228600" defTabSz="914400">
              <a:lnSpc>
                <a:spcPct val="90000"/>
              </a:lnSpc>
              <a:spcAft>
                <a:spcPts val="600"/>
              </a:spcAft>
              <a:buClr>
                <a:schemeClr val="accent1"/>
              </a:buClr>
              <a:buSzPct val="110000"/>
              <a:buFont typeface="Arial" panose="020B0604020202020204" pitchFamily="34" charset="0"/>
              <a:buChar char="•"/>
            </a:pPr>
            <a:r>
              <a:rPr lang="en-US" dirty="0"/>
              <a:t>Major Driving factor which can be used to predict the chance of defaulting and avoiding Credit Loss: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1. DTI </a:t>
            </a:r>
          </a:p>
          <a:p>
            <a:pPr indent="-228600" defTabSz="914400">
              <a:lnSpc>
                <a:spcPct val="90000"/>
              </a:lnSpc>
              <a:spcAft>
                <a:spcPts val="600"/>
              </a:spcAft>
              <a:buClr>
                <a:schemeClr val="accent1"/>
              </a:buClr>
              <a:buSzPct val="110000"/>
              <a:buFont typeface="Arial" panose="020B0604020202020204" pitchFamily="34" charset="0"/>
              <a:buChar char="•"/>
            </a:pPr>
            <a:r>
              <a:rPr lang="en-US" dirty="0"/>
              <a:t>    2. Grades/Sub-Grades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3. Verification Status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4. Annual income</a:t>
            </a:r>
          </a:p>
          <a:p>
            <a:pPr indent="-228600" defTabSz="914400">
              <a:lnSpc>
                <a:spcPct val="90000"/>
              </a:lnSpc>
              <a:spcAft>
                <a:spcPts val="600"/>
              </a:spcAft>
              <a:buClr>
                <a:schemeClr val="accent1"/>
              </a:buClr>
              <a:buSzPct val="110000"/>
              <a:buFont typeface="Arial" panose="020B0604020202020204" pitchFamily="34" charset="0"/>
              <a:buChar char="•"/>
            </a:pPr>
            <a:r>
              <a:rPr lang="en-US" dirty="0"/>
              <a:t>    5. </a:t>
            </a:r>
            <a:r>
              <a:rPr lang="en-US" dirty="0" err="1"/>
              <a:t>Pub_rec_bankruptcies</a:t>
            </a:r>
            <a:endParaRPr lang="en-US" dirty="0"/>
          </a:p>
          <a:p>
            <a:pPr defTabSz="914400">
              <a:lnSpc>
                <a:spcPct val="90000"/>
              </a:lnSpc>
              <a:spcAft>
                <a:spcPts val="600"/>
              </a:spcAft>
              <a:buClr>
                <a:schemeClr val="accent1"/>
              </a:buClr>
              <a:buSzPct val="110000"/>
            </a:pPr>
            <a:endParaRPr lang="en-US" dirty="0"/>
          </a:p>
          <a:p>
            <a:pPr defTabSz="914400">
              <a:lnSpc>
                <a:spcPct val="90000"/>
              </a:lnSpc>
              <a:spcAft>
                <a:spcPts val="600"/>
              </a:spcAft>
              <a:buClr>
                <a:schemeClr val="accent1"/>
              </a:buClr>
              <a:buSzPct val="110000"/>
            </a:pPr>
            <a:r>
              <a:rPr lang="en-US" dirty="0"/>
              <a:t>Other considerations for 'defaults' :</a:t>
            </a:r>
          </a:p>
          <a:p>
            <a:pPr indent="-228600" defTabSz="914400">
              <a:lnSpc>
                <a:spcPct val="90000"/>
              </a:lnSpc>
              <a:spcAft>
                <a:spcPts val="600"/>
              </a:spcAft>
              <a:buClr>
                <a:schemeClr val="accent1"/>
              </a:buClr>
              <a:buSzPct val="110000"/>
              <a:buFont typeface="Arial" panose="020B0604020202020204" pitchFamily="34" charset="0"/>
              <a:buChar char="•"/>
            </a:pPr>
            <a:r>
              <a:rPr lang="en-US" dirty="0"/>
              <a:t>    1. Burrowers not from large urban cities e.g. </a:t>
            </a:r>
            <a:r>
              <a:rPr lang="en-US" dirty="0" err="1"/>
              <a:t>NewYork</a:t>
            </a:r>
            <a:r>
              <a:rPr lang="en-US" dirty="0"/>
              <a:t> , California </a:t>
            </a:r>
            <a:r>
              <a:rPr lang="en-US" dirty="0" err="1"/>
              <a:t>etc</a:t>
            </a:r>
            <a:endParaRPr lang="en-US" dirty="0"/>
          </a:p>
          <a:p>
            <a:pPr indent="-228600" defTabSz="914400">
              <a:lnSpc>
                <a:spcPct val="90000"/>
              </a:lnSpc>
              <a:spcAft>
                <a:spcPts val="600"/>
              </a:spcAft>
              <a:buClr>
                <a:schemeClr val="accent1"/>
              </a:buClr>
              <a:buSzPct val="110000"/>
              <a:buFont typeface="Arial" panose="020B0604020202020204" pitchFamily="34" charset="0"/>
              <a:buChar char="•"/>
            </a:pPr>
            <a:r>
              <a:rPr lang="en-US" dirty="0"/>
              <a:t>    2. Burrowers having annual income in the range 50000-100000.</a:t>
            </a:r>
          </a:p>
          <a:p>
            <a:pPr indent="-228600" defTabSz="914400">
              <a:lnSpc>
                <a:spcPct val="90000"/>
              </a:lnSpc>
              <a:spcAft>
                <a:spcPts val="600"/>
              </a:spcAft>
              <a:buClr>
                <a:schemeClr val="accent1"/>
              </a:buClr>
              <a:buSzPct val="110000"/>
              <a:buFont typeface="Arial" panose="020B0604020202020204" pitchFamily="34" charset="0"/>
              <a:buChar char="•"/>
            </a:pPr>
            <a:r>
              <a:rPr lang="en-US" dirty="0"/>
              <a:t>    3. Burrowers having Public Recorded Bankruptcy.</a:t>
            </a:r>
          </a:p>
          <a:p>
            <a:pPr indent="-228600" defTabSz="914400">
              <a:lnSpc>
                <a:spcPct val="90000"/>
              </a:lnSpc>
              <a:spcAft>
                <a:spcPts val="600"/>
              </a:spcAft>
              <a:buClr>
                <a:schemeClr val="accent1"/>
              </a:buClr>
              <a:buSzPct val="110000"/>
              <a:buFont typeface="Arial" panose="020B0604020202020204" pitchFamily="34" charset="0"/>
              <a:buChar char="•"/>
            </a:pPr>
            <a:r>
              <a:rPr lang="en-US" dirty="0"/>
              <a:t>    4. Burrowers with least grades E.g. E,F,G  indicates high risk.</a:t>
            </a:r>
          </a:p>
          <a:p>
            <a:pPr indent="-228600" defTabSz="914400">
              <a:lnSpc>
                <a:spcPct val="90000"/>
              </a:lnSpc>
              <a:spcAft>
                <a:spcPts val="600"/>
              </a:spcAft>
              <a:buClr>
                <a:schemeClr val="accent1"/>
              </a:buClr>
              <a:buSzPct val="110000"/>
              <a:buFont typeface="Arial" panose="020B0604020202020204" pitchFamily="34" charset="0"/>
              <a:buChar char="•"/>
            </a:pPr>
            <a:r>
              <a:rPr lang="en-US" dirty="0"/>
              <a:t>    5. Burrowers with very high Debt to Income value.</a:t>
            </a:r>
          </a:p>
          <a:p>
            <a:pPr indent="-228600" defTabSz="914400">
              <a:lnSpc>
                <a:spcPct val="90000"/>
              </a:lnSpc>
              <a:spcAft>
                <a:spcPts val="600"/>
              </a:spcAft>
              <a:buClr>
                <a:schemeClr val="accent1"/>
              </a:buClr>
              <a:buSzPct val="110000"/>
              <a:buFont typeface="Arial" panose="020B0604020202020204" pitchFamily="34" charset="0"/>
              <a:buChar char="•"/>
            </a:pPr>
            <a:r>
              <a:rPr lang="en-US" dirty="0"/>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48E8-7D8E-52AA-F391-558DFF7AF21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0FD1F2D-6D60-C33E-2F76-B304948177C6}"/>
              </a:ext>
            </a:extLst>
          </p:cNvPr>
          <p:cNvSpPr>
            <a:spLocks noGrp="1"/>
          </p:cNvSpPr>
          <p:nvPr>
            <p:ph idx="1"/>
          </p:nvPr>
        </p:nvSpPr>
        <p:spPr/>
        <p:txBody>
          <a:bodyPr/>
          <a:lstStyle/>
          <a:p>
            <a:r>
              <a:rPr lang="en-US" dirty="0"/>
              <a:t>Business Objective</a:t>
            </a:r>
          </a:p>
          <a:p>
            <a:r>
              <a:rPr lang="en-US" dirty="0"/>
              <a:t>Technical Solution </a:t>
            </a:r>
          </a:p>
          <a:p>
            <a:r>
              <a:rPr lang="en-US" dirty="0"/>
              <a:t>Approach</a:t>
            </a:r>
          </a:p>
          <a:p>
            <a:r>
              <a:rPr lang="en-US" dirty="0"/>
              <a:t>Analysis </a:t>
            </a:r>
          </a:p>
          <a:p>
            <a:r>
              <a:rPr lang="en-US" dirty="0"/>
              <a:t>Conclusion</a:t>
            </a:r>
            <a:endParaRPr lang="en-IN" dirty="0"/>
          </a:p>
        </p:txBody>
      </p:sp>
    </p:spTree>
    <p:extLst>
      <p:ext uri="{BB962C8B-B14F-4D97-AF65-F5344CB8AC3E}">
        <p14:creationId xmlns:p14="http://schemas.microsoft.com/office/powerpoint/2010/main" val="489771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A463A-8058-939F-A836-6EDA52966352}"/>
              </a:ext>
            </a:extLst>
          </p:cNvPr>
          <p:cNvSpPr>
            <a:spLocks noGrp="1"/>
          </p:cNvSpPr>
          <p:nvPr>
            <p:ph type="title"/>
          </p:nvPr>
        </p:nvSpPr>
        <p:spPr>
          <a:xfrm>
            <a:off x="635000" y="640823"/>
            <a:ext cx="3418659" cy="5583148"/>
          </a:xfrm>
        </p:spPr>
        <p:txBody>
          <a:bodyPr anchor="ctr">
            <a:normAutofit/>
          </a:bodyPr>
          <a:lstStyle/>
          <a:p>
            <a:r>
              <a:rPr lang="en-US" sz="5400" dirty="0"/>
              <a:t>Conclusion </a:t>
            </a:r>
            <a:endParaRPr lang="en-IN" sz="54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675F9E9-2EFA-D66A-D762-715BA2779FB7}"/>
              </a:ext>
            </a:extLst>
          </p:cNvPr>
          <p:cNvGraphicFramePr>
            <a:graphicFrameLocks noGrp="1"/>
          </p:cNvGraphicFramePr>
          <p:nvPr>
            <p:ph idx="1"/>
            <p:extLst>
              <p:ext uri="{D42A27DB-BD31-4B8C-83A1-F6EECF244321}">
                <p14:modId xmlns:p14="http://schemas.microsoft.com/office/powerpoint/2010/main" val="332200547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4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12A2-2D94-0E9C-4E6B-A5F94A970FEA}"/>
              </a:ext>
            </a:extLst>
          </p:cNvPr>
          <p:cNvSpPr>
            <a:spLocks noGrp="1"/>
          </p:cNvSpPr>
          <p:nvPr>
            <p:ph type="title"/>
          </p:nvPr>
        </p:nvSpPr>
        <p:spPr/>
        <p:txBody>
          <a:bodyPr/>
          <a:lstStyle/>
          <a:p>
            <a:r>
              <a:rPr lang="en-US" dirty="0"/>
              <a:t>Business Objectives</a:t>
            </a:r>
            <a:endParaRPr lang="en-IN" dirty="0"/>
          </a:p>
        </p:txBody>
      </p:sp>
      <p:graphicFrame>
        <p:nvGraphicFramePr>
          <p:cNvPr id="5" name="Content Placeholder 2">
            <a:extLst>
              <a:ext uri="{FF2B5EF4-FFF2-40B4-BE49-F238E27FC236}">
                <a16:creationId xmlns:a16="http://schemas.microsoft.com/office/drawing/2014/main" id="{79662D20-A8ED-432C-0B45-02A37D84A9B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E329-44DD-B845-38F4-8149A48D162F}"/>
              </a:ext>
            </a:extLst>
          </p:cNvPr>
          <p:cNvSpPr>
            <a:spLocks noGrp="1"/>
          </p:cNvSpPr>
          <p:nvPr>
            <p:ph type="title"/>
          </p:nvPr>
        </p:nvSpPr>
        <p:spPr>
          <a:xfrm>
            <a:off x="838200" y="109332"/>
            <a:ext cx="10515600" cy="993912"/>
          </a:xfrm>
        </p:spPr>
        <p:txBody>
          <a:bodyPr/>
          <a:lstStyle/>
          <a:p>
            <a:r>
              <a:rPr lang="en-US" dirty="0"/>
              <a:t>Technical Solution</a:t>
            </a:r>
            <a:endParaRPr lang="en-IN" dirty="0"/>
          </a:p>
        </p:txBody>
      </p:sp>
      <p:graphicFrame>
        <p:nvGraphicFramePr>
          <p:cNvPr id="9" name="Content Placeholder 3">
            <a:extLst>
              <a:ext uri="{FF2B5EF4-FFF2-40B4-BE49-F238E27FC236}">
                <a16:creationId xmlns:a16="http://schemas.microsoft.com/office/drawing/2014/main" id="{1F6BEBA6-9384-5D8E-31AD-9202630F98D3}"/>
              </a:ext>
            </a:extLst>
          </p:cNvPr>
          <p:cNvGraphicFramePr>
            <a:graphicFrameLocks noGrp="1"/>
          </p:cNvGraphicFramePr>
          <p:nvPr>
            <p:ph idx="1"/>
            <p:extLst>
              <p:ext uri="{D42A27DB-BD31-4B8C-83A1-F6EECF244321}">
                <p14:modId xmlns:p14="http://schemas.microsoft.com/office/powerpoint/2010/main" val="4196661626"/>
              </p:ext>
            </p:extLst>
          </p:nvPr>
        </p:nvGraphicFramePr>
        <p:xfrm>
          <a:off x="838200" y="2026575"/>
          <a:ext cx="10515600" cy="4150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0FE37E8-67C6-FE0C-17CA-23588FC07138}"/>
              </a:ext>
            </a:extLst>
          </p:cNvPr>
          <p:cNvSpPr txBox="1"/>
          <p:nvPr/>
        </p:nvSpPr>
        <p:spPr>
          <a:xfrm>
            <a:off x="1013791" y="1103245"/>
            <a:ext cx="10108096" cy="923330"/>
          </a:xfrm>
          <a:prstGeom prst="rect">
            <a:avLst/>
          </a:prstGeom>
          <a:noFill/>
        </p:spPr>
        <p:txBody>
          <a:bodyPr wrap="square">
            <a:spAutoFit/>
          </a:bodyPr>
          <a:lstStyle/>
          <a:p>
            <a:r>
              <a:rPr lang="en-US" dirty="0"/>
              <a:t>We would be leveraging Exploratory Data Analysis (EDA) technique often used by Data Scientist to analyze and investigate datasets and summarize their main characteristics using Data Visualization Methods. Few techniques used are as follows</a:t>
            </a:r>
            <a:endParaRPr lang="en-IN" dirty="0"/>
          </a:p>
        </p:txBody>
      </p:sp>
    </p:spTree>
    <p:extLst>
      <p:ext uri="{BB962C8B-B14F-4D97-AF65-F5344CB8AC3E}">
        <p14:creationId xmlns:p14="http://schemas.microsoft.com/office/powerpoint/2010/main" val="258636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C8EEB-7F3A-1428-F341-3A5D849BD135}"/>
              </a:ext>
            </a:extLst>
          </p:cNvPr>
          <p:cNvSpPr>
            <a:spLocks noGrp="1"/>
          </p:cNvSpPr>
          <p:nvPr>
            <p:ph type="title"/>
          </p:nvPr>
        </p:nvSpPr>
        <p:spPr>
          <a:xfrm>
            <a:off x="2019300" y="538956"/>
            <a:ext cx="8985250" cy="1118394"/>
          </a:xfrm>
        </p:spPr>
        <p:txBody>
          <a:bodyPr anchor="t">
            <a:normAutofit/>
          </a:bodyPr>
          <a:lstStyle/>
          <a:p>
            <a:r>
              <a:rPr lang="en-US" sz="4000"/>
              <a:t>Approach</a:t>
            </a:r>
            <a:endParaRPr lang="en-IN" sz="4000"/>
          </a:p>
        </p:txBody>
      </p:sp>
      <p:pic>
        <p:nvPicPr>
          <p:cNvPr id="7" name="Graphic 6" descr="Database">
            <a:extLst>
              <a:ext uri="{FF2B5EF4-FFF2-40B4-BE49-F238E27FC236}">
                <a16:creationId xmlns:a16="http://schemas.microsoft.com/office/drawing/2014/main" id="{09CD0C94-1B8C-726A-740B-12D235F7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9031F401-FEC1-E81F-1B4B-1533777E1C33}"/>
              </a:ext>
            </a:extLst>
          </p:cNvPr>
          <p:cNvSpPr>
            <a:spLocks noGrp="1"/>
          </p:cNvSpPr>
          <p:nvPr>
            <p:ph idx="1"/>
          </p:nvPr>
        </p:nvSpPr>
        <p:spPr>
          <a:xfrm>
            <a:off x="1009650" y="1490871"/>
            <a:ext cx="9994900" cy="4611480"/>
          </a:xfrm>
        </p:spPr>
        <p:txBody>
          <a:bodyPr>
            <a:normAutofit/>
          </a:bodyPr>
          <a:lstStyle/>
          <a:p>
            <a:r>
              <a:rPr lang="en-US" sz="1800" dirty="0"/>
              <a:t>Data Quality Steps </a:t>
            </a:r>
          </a:p>
          <a:p>
            <a:pPr lvl="1"/>
            <a:r>
              <a:rPr lang="en-US" sz="1800" dirty="0"/>
              <a:t>Data Cleanup</a:t>
            </a:r>
          </a:p>
          <a:p>
            <a:pPr lvl="2"/>
            <a:r>
              <a:rPr lang="en-US" sz="1800" dirty="0"/>
              <a:t>Dropping Rows</a:t>
            </a:r>
          </a:p>
          <a:p>
            <a:pPr lvl="3"/>
            <a:r>
              <a:rPr lang="en-US" dirty="0"/>
              <a:t>Find Duplicate Rows and Drop them </a:t>
            </a:r>
          </a:p>
          <a:p>
            <a:pPr lvl="3"/>
            <a:r>
              <a:rPr lang="en-US" dirty="0"/>
              <a:t>Remove header, footer or summary rows if any</a:t>
            </a:r>
          </a:p>
          <a:p>
            <a:pPr lvl="3"/>
            <a:r>
              <a:rPr lang="en-US" dirty="0"/>
              <a:t>Drop rows with No Column Values</a:t>
            </a:r>
          </a:p>
          <a:p>
            <a:pPr lvl="3"/>
            <a:r>
              <a:rPr lang="en-US" dirty="0"/>
              <a:t>Rows with high percentage of missing values </a:t>
            </a:r>
          </a:p>
          <a:p>
            <a:pPr lvl="2"/>
            <a:r>
              <a:rPr lang="en-US" sz="1800" dirty="0"/>
              <a:t>Dropping Columns</a:t>
            </a:r>
          </a:p>
          <a:p>
            <a:pPr lvl="3"/>
            <a:r>
              <a:rPr lang="en-US" dirty="0"/>
              <a:t>Drop columns that do not contribute to analysis such </a:t>
            </a:r>
          </a:p>
          <a:p>
            <a:pPr lvl="4"/>
            <a:r>
              <a:rPr lang="en-US" dirty="0"/>
              <a:t>Long text (</a:t>
            </a:r>
            <a:r>
              <a:rPr lang="en-US" dirty="0" err="1"/>
              <a:t>Eg</a:t>
            </a:r>
            <a:r>
              <a:rPr lang="en-US" dirty="0"/>
              <a:t> ,</a:t>
            </a:r>
            <a:r>
              <a:rPr lang="en-US" dirty="0" err="1"/>
              <a:t>emp_title</a:t>
            </a:r>
            <a:r>
              <a:rPr lang="en-US" dirty="0"/>
              <a:t>)</a:t>
            </a:r>
          </a:p>
          <a:p>
            <a:pPr lvl="4"/>
            <a:r>
              <a:rPr lang="en-US" dirty="0"/>
              <a:t>Redundant columns such as Id and URL</a:t>
            </a:r>
          </a:p>
          <a:p>
            <a:pPr lvl="2"/>
            <a:r>
              <a:rPr lang="en-US" sz="1800" dirty="0"/>
              <a:t>Removing Nulls </a:t>
            </a:r>
          </a:p>
          <a:p>
            <a:pPr lvl="4"/>
            <a:r>
              <a:rPr lang="en-US" dirty="0"/>
              <a:t>With Multiple Zero Values</a:t>
            </a:r>
          </a:p>
          <a:p>
            <a:pPr lvl="4"/>
            <a:r>
              <a:rPr lang="en-US" dirty="0"/>
              <a:t>With NA Values </a:t>
            </a:r>
          </a:p>
          <a:p>
            <a:pPr lvl="2"/>
            <a:endParaRPr lang="en-US" sz="1400" dirty="0"/>
          </a:p>
          <a:p>
            <a:pPr marL="457200" lvl="1" indent="0">
              <a:buNone/>
            </a:pPr>
            <a:endParaRPr lang="en-IN" sz="1400" dirty="0"/>
          </a:p>
          <a:p>
            <a:pPr lvl="1"/>
            <a:endParaRPr lang="en-IN" sz="1400" dirty="0"/>
          </a:p>
        </p:txBody>
      </p:sp>
    </p:spTree>
    <p:extLst>
      <p:ext uri="{BB962C8B-B14F-4D97-AF65-F5344CB8AC3E}">
        <p14:creationId xmlns:p14="http://schemas.microsoft.com/office/powerpoint/2010/main" val="34376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A24BEE-FE3A-E154-7A17-DFFD718048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Approach</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0A0AE769-65D0-01C8-BDEE-494FB29B57C8}"/>
              </a:ext>
            </a:extLst>
          </p:cNvPr>
          <p:cNvGraphicFramePr>
            <a:graphicFrameLocks noGrp="1"/>
          </p:cNvGraphicFramePr>
          <p:nvPr>
            <p:ph idx="1"/>
            <p:extLst>
              <p:ext uri="{D42A27DB-BD31-4B8C-83A1-F6EECF244321}">
                <p14:modId xmlns:p14="http://schemas.microsoft.com/office/powerpoint/2010/main" val="4214311520"/>
              </p:ext>
            </p:extLst>
          </p:nvPr>
        </p:nvGraphicFramePr>
        <p:xfrm>
          <a:off x="644056" y="1412241"/>
          <a:ext cx="10927829" cy="4856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02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67E7-4B23-3462-CF63-28A33CDEFFFE}"/>
              </a:ext>
            </a:extLst>
          </p:cNvPr>
          <p:cNvSpPr>
            <a:spLocks noGrp="1"/>
          </p:cNvSpPr>
          <p:nvPr>
            <p:ph type="title"/>
          </p:nvPr>
        </p:nvSpPr>
        <p:spPr>
          <a:xfrm>
            <a:off x="838200" y="198783"/>
            <a:ext cx="10515600" cy="1123121"/>
          </a:xfrm>
        </p:spPr>
        <p:txBody>
          <a:bodyPr/>
          <a:lstStyle/>
          <a:p>
            <a:r>
              <a:rPr lang="en-US" dirty="0"/>
              <a:t>        Analysis on critical columns</a:t>
            </a:r>
            <a:endParaRPr lang="en-IN" dirty="0"/>
          </a:p>
        </p:txBody>
      </p:sp>
      <p:graphicFrame>
        <p:nvGraphicFramePr>
          <p:cNvPr id="5" name="Content Placeholder 2">
            <a:extLst>
              <a:ext uri="{FF2B5EF4-FFF2-40B4-BE49-F238E27FC236}">
                <a16:creationId xmlns:a16="http://schemas.microsoft.com/office/drawing/2014/main" id="{D84BD757-DBBA-A0BD-E6E8-D0C14BAEB846}"/>
              </a:ext>
            </a:extLst>
          </p:cNvPr>
          <p:cNvGraphicFramePr>
            <a:graphicFrameLocks noGrp="1"/>
          </p:cNvGraphicFramePr>
          <p:nvPr>
            <p:ph idx="1"/>
            <p:extLst>
              <p:ext uri="{D42A27DB-BD31-4B8C-83A1-F6EECF244321}">
                <p14:modId xmlns:p14="http://schemas.microsoft.com/office/powerpoint/2010/main" val="3400657138"/>
              </p:ext>
            </p:extLst>
          </p:nvPr>
        </p:nvGraphicFramePr>
        <p:xfrm>
          <a:off x="838200" y="1321904"/>
          <a:ext cx="10515600" cy="4855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26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7BFB8554-9D20-D3BD-B261-6946D59A09F7}"/>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547126-4A3A-2C11-F71E-795965E85D0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Visualization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54413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normAutofit fontScale="77500" lnSpcReduction="20000"/>
          </a:bodyPr>
          <a:lstStyle/>
          <a:p>
            <a:pPr>
              <a:buFont typeface="Wingdings" panose="05000000000000000000" pitchFamily="2" charset="2"/>
              <a:buChar char="§"/>
            </a:pPr>
            <a:r>
              <a:rPr lang="en-IN" b="1" dirty="0"/>
              <a:t>Loan Status:</a:t>
            </a:r>
          </a:p>
          <a:p>
            <a:pPr marL="0" indent="0">
              <a:buNone/>
            </a:pPr>
            <a:r>
              <a:rPr lang="en-US" dirty="0"/>
              <a:t>* 83 % of the loans were fully paid</a:t>
            </a:r>
          </a:p>
          <a:p>
            <a:pPr marL="0" indent="0">
              <a:buNone/>
            </a:pPr>
            <a:r>
              <a:rPr lang="en-US" dirty="0"/>
              <a:t>* 14 % were defaulted</a:t>
            </a:r>
          </a:p>
          <a:p>
            <a:pPr marL="0" indent="0">
              <a:buNone/>
            </a:pPr>
            <a:r>
              <a:rPr lang="en-US" dirty="0"/>
              <a:t>* 3 % is current loan</a:t>
            </a: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5000 to 30000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11" name="Picture 10">
            <a:extLst>
              <a:ext uri="{FF2B5EF4-FFF2-40B4-BE49-F238E27FC236}">
                <a16:creationId xmlns:a16="http://schemas.microsoft.com/office/drawing/2014/main" id="{5BB6E82E-62BD-D167-69E9-7647874AB2E4}"/>
              </a:ext>
            </a:extLst>
          </p:cNvPr>
          <p:cNvPicPr>
            <a:picLocks noChangeAspect="1"/>
          </p:cNvPicPr>
          <p:nvPr/>
        </p:nvPicPr>
        <p:blipFill>
          <a:blip r:embed="rId2"/>
          <a:stretch>
            <a:fillRect/>
          </a:stretch>
        </p:blipFill>
        <p:spPr>
          <a:xfrm>
            <a:off x="1208773" y="1828937"/>
            <a:ext cx="4665340" cy="2971664"/>
          </a:xfrm>
          <a:prstGeom prst="rect">
            <a:avLst/>
          </a:prstGeom>
        </p:spPr>
      </p:pic>
      <p:pic>
        <p:nvPicPr>
          <p:cNvPr id="13" name="Picture 12">
            <a:extLst>
              <a:ext uri="{FF2B5EF4-FFF2-40B4-BE49-F238E27FC236}">
                <a16:creationId xmlns:a16="http://schemas.microsoft.com/office/drawing/2014/main" id="{994E9143-67DC-CE89-96D4-02E594E3EAC5}"/>
              </a:ext>
            </a:extLst>
          </p:cNvPr>
          <p:cNvPicPr>
            <a:picLocks noChangeAspect="1"/>
          </p:cNvPicPr>
          <p:nvPr/>
        </p:nvPicPr>
        <p:blipFill>
          <a:blip r:embed="rId3"/>
          <a:stretch>
            <a:fillRect/>
          </a:stretch>
        </p:blipFill>
        <p:spPr>
          <a:xfrm>
            <a:off x="6126480" y="1828937"/>
            <a:ext cx="5691146" cy="2971664"/>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5647</TotalTime>
  <Words>1036</Words>
  <Application>Microsoft Office PowerPoint</Application>
  <PresentationFormat>Widescreen</PresentationFormat>
  <Paragraphs>115</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Calibri Light</vt:lpstr>
      <vt:lpstr>Wingdings</vt:lpstr>
      <vt:lpstr>Office Theme</vt:lpstr>
      <vt:lpstr>PowerPoint Presentation</vt:lpstr>
      <vt:lpstr>Agenda</vt:lpstr>
      <vt:lpstr>Business Objectives</vt:lpstr>
      <vt:lpstr>Technical Solution</vt:lpstr>
      <vt:lpstr>Approach</vt:lpstr>
      <vt:lpstr>Approach</vt:lpstr>
      <vt:lpstr>        Analysis on critical columns</vt:lpstr>
      <vt:lpstr>Visualization</vt:lpstr>
      <vt:lpstr>Loan Status and Amount</vt:lpstr>
      <vt:lpstr>                 Term and Interest Rate</vt:lpstr>
      <vt:lpstr>  Distribution terms for  Grades   (Business Driven Matrix)</vt:lpstr>
      <vt:lpstr>   Employment Length</vt:lpstr>
      <vt:lpstr>                          Home Ownership</vt:lpstr>
      <vt:lpstr>Annual Income &amp; Purpose</vt:lpstr>
      <vt:lpstr>DTI ratio &amp; Bankruptcy</vt:lpstr>
      <vt:lpstr>HeatMap</vt:lpstr>
      <vt:lpstr>Correlation &amp; Relationships</vt:lpstr>
      <vt:lpstr>   Bivariate Analysis</vt:lpstr>
      <vt:lpstr>Insights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Ashok Vashist</cp:lastModifiedBy>
  <cp:revision>56</cp:revision>
  <dcterms:created xsi:type="dcterms:W3CDTF">2022-06-06T16:58:12Z</dcterms:created>
  <dcterms:modified xsi:type="dcterms:W3CDTF">2023-10-11T15:07:35Z</dcterms:modified>
</cp:coreProperties>
</file>