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60" r:id="rId3"/>
    <p:sldId id="265" r:id="rId4"/>
    <p:sldId id="269" r:id="rId5"/>
    <p:sldId id="268" r:id="rId6"/>
    <p:sldId id="267" r:id="rId7"/>
    <p:sldId id="266" r:id="rId8"/>
    <p:sldId id="273" r:id="rId9"/>
    <p:sldId id="270" r:id="rId10"/>
    <p:sldId id="272"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B3930-FAD7-4999-AA59-3F2D92CB3C06}" type="datetimeFigureOut">
              <a:rPr lang="en-GB" smtClean="0"/>
              <a:t>15/04/2022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28EDB-C6E0-4AB2-92C3-0D6D979D2555}" type="slidenum">
              <a:rPr lang="en-GB" smtClean="0"/>
              <a:t>‹#›</a:t>
            </a:fld>
            <a:endParaRPr lang="en-GB"/>
          </a:p>
        </p:txBody>
      </p:sp>
    </p:spTree>
    <p:extLst>
      <p:ext uri="{BB962C8B-B14F-4D97-AF65-F5344CB8AC3E}">
        <p14:creationId xmlns:p14="http://schemas.microsoft.com/office/powerpoint/2010/main" val="7151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128EDB-C6E0-4AB2-92C3-0D6D979D2555}" type="slidenum">
              <a:rPr lang="en-GB" smtClean="0"/>
              <a:t>6</a:t>
            </a:fld>
            <a:endParaRPr lang="en-GB"/>
          </a:p>
        </p:txBody>
      </p:sp>
    </p:spTree>
    <p:extLst>
      <p:ext uri="{BB962C8B-B14F-4D97-AF65-F5344CB8AC3E}">
        <p14:creationId xmlns:p14="http://schemas.microsoft.com/office/powerpoint/2010/main" val="195403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6E86-169D-4CCA-87B4-AD8241F6E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AF8778-C037-4558-89B6-3372D964F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79456D-7B01-428E-85EF-04F25D41848F}"/>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5" name="Footer Placeholder 4">
            <a:extLst>
              <a:ext uri="{FF2B5EF4-FFF2-40B4-BE49-F238E27FC236}">
                <a16:creationId xmlns:a16="http://schemas.microsoft.com/office/drawing/2014/main" id="{AACD0CAA-D2BC-4D9C-B9D4-BD4609CAE3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589E7E-8BD7-4E4E-A3EC-3898C4AD44B0}"/>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189211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FBBB-B6B3-4C1F-B7C7-52311C6A62F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CD0BE5-F88C-4A03-9361-5CE0C2E4AF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219434-B726-4BFF-947B-2CA275C6C0C9}"/>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5" name="Footer Placeholder 4">
            <a:extLst>
              <a:ext uri="{FF2B5EF4-FFF2-40B4-BE49-F238E27FC236}">
                <a16:creationId xmlns:a16="http://schemas.microsoft.com/office/drawing/2014/main" id="{801FA7A7-E452-4FAE-B26E-17F17AC5C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A9AF7D-E361-4C26-AE43-B147C9AF3955}"/>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1848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9359B-6A0A-46EB-A898-7E2EB3980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71C6A0-9C47-4C14-92D7-FB9D04B71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54B414-F150-4D63-9EF8-96F3BAAFD170}"/>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5" name="Footer Placeholder 4">
            <a:extLst>
              <a:ext uri="{FF2B5EF4-FFF2-40B4-BE49-F238E27FC236}">
                <a16:creationId xmlns:a16="http://schemas.microsoft.com/office/drawing/2014/main" id="{8FDDA834-1082-445C-91E3-2C233D2228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40EC-67E8-4087-99F8-81BBF7E77DC6}"/>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1561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71D-BACF-4986-96BE-BB5D8379A5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0C943B-5CC2-4D65-92DE-72C9C4BFA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080D01-4734-4125-B98E-B7671269D75B}"/>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5" name="Footer Placeholder 4">
            <a:extLst>
              <a:ext uri="{FF2B5EF4-FFF2-40B4-BE49-F238E27FC236}">
                <a16:creationId xmlns:a16="http://schemas.microsoft.com/office/drawing/2014/main" id="{19BFAB26-7F32-4816-8D9E-416794E17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07960A-0A57-4802-8351-BC090CB65D5D}"/>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90735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FD3A-27A4-437E-AD98-DDEEE3100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BA10C0-9618-4817-9910-0428366C1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C799-7C0C-4946-983A-D926C2D347DF}"/>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5" name="Footer Placeholder 4">
            <a:extLst>
              <a:ext uri="{FF2B5EF4-FFF2-40B4-BE49-F238E27FC236}">
                <a16:creationId xmlns:a16="http://schemas.microsoft.com/office/drawing/2014/main" id="{7C67BB7B-38DA-4E42-9B47-AEDC3DB178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A1733B-FE50-466D-8151-94C32A6D4469}"/>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40797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3A42-FBA7-472F-98CD-506B03EBD1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5FFD15-ECC6-4035-8DCE-18A2C181E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5499DC4-4415-4DD8-9316-177C4ACA3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47E266-BB5C-4494-81D2-29F9F6678E3A}"/>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6" name="Footer Placeholder 5">
            <a:extLst>
              <a:ext uri="{FF2B5EF4-FFF2-40B4-BE49-F238E27FC236}">
                <a16:creationId xmlns:a16="http://schemas.microsoft.com/office/drawing/2014/main" id="{637DBC14-78B1-4788-88E4-BC3B195C2B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EB7CAA-E935-45F7-A1F7-9013F56AA80E}"/>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99573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171F-50D7-47FE-BD79-7C65A4533C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F95E7A-A759-42B6-9107-8D35AFED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CC4D0-C9E7-4459-95A4-FFB990CD1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8F840D-AD3F-4A39-AD22-390EB6E12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CFD72-17C2-4A58-BCEA-BA23B8B0F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249ECE-7C7C-4C2E-A787-9C37BB2C4A00}"/>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8" name="Footer Placeholder 7">
            <a:extLst>
              <a:ext uri="{FF2B5EF4-FFF2-40B4-BE49-F238E27FC236}">
                <a16:creationId xmlns:a16="http://schemas.microsoft.com/office/drawing/2014/main" id="{B1FC6ED5-F091-46DD-A4B0-AE9B77DFCC2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2DB336-0F6F-4BAB-9D95-510AD8582F5B}"/>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3140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FAA-6256-4950-A31B-4A18B698DB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3330A5-C188-428A-8D58-19A08C21C69F}"/>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4" name="Footer Placeholder 3">
            <a:extLst>
              <a:ext uri="{FF2B5EF4-FFF2-40B4-BE49-F238E27FC236}">
                <a16:creationId xmlns:a16="http://schemas.microsoft.com/office/drawing/2014/main" id="{F5A3F98E-FE92-41C3-9208-F418C64948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C99A63-29CE-4052-8F3A-5EB8E4F4BA41}"/>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385175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FB741-DF3F-452A-81DD-C0C051AD6092}"/>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3" name="Footer Placeholder 2">
            <a:extLst>
              <a:ext uri="{FF2B5EF4-FFF2-40B4-BE49-F238E27FC236}">
                <a16:creationId xmlns:a16="http://schemas.microsoft.com/office/drawing/2014/main" id="{6447B18A-806E-48BE-B607-21CB2DC6E5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8B60B4-87BA-407B-BA1D-BED590572CA5}"/>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05551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BA3-D136-4FE9-A5C4-D7AF5A298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22C7CA-BBAF-40D6-9F5E-DB904B273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172759-014E-44C5-88A0-F0B26C3DC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C49E2-A7EA-408E-8952-28F448432A0A}"/>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6" name="Footer Placeholder 5">
            <a:extLst>
              <a:ext uri="{FF2B5EF4-FFF2-40B4-BE49-F238E27FC236}">
                <a16:creationId xmlns:a16="http://schemas.microsoft.com/office/drawing/2014/main" id="{CA817A98-F1E6-4F8F-9906-9A7181D5FE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B3465A-4AC5-4821-BD2A-ECB3A628B0BA}"/>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417073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6EFF-FD75-4A34-9D81-350217E53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2D3B0F-F880-418E-A14C-2AB6A104A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75BCF1-F672-4EC3-9821-A8865C29C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01AA2-66F9-4B30-8DFC-0F9562E19EC3}"/>
              </a:ext>
            </a:extLst>
          </p:cNvPr>
          <p:cNvSpPr>
            <a:spLocks noGrp="1"/>
          </p:cNvSpPr>
          <p:nvPr>
            <p:ph type="dt" sz="half" idx="10"/>
          </p:nvPr>
        </p:nvSpPr>
        <p:spPr/>
        <p:txBody>
          <a:bodyPr/>
          <a:lstStyle/>
          <a:p>
            <a:fld id="{B6A80083-9804-4B15-9C5F-F0B60D9EB39F}" type="datetimeFigureOut">
              <a:rPr lang="en-GB" smtClean="0"/>
              <a:t>15/04/2022</a:t>
            </a:fld>
            <a:endParaRPr lang="en-GB"/>
          </a:p>
        </p:txBody>
      </p:sp>
      <p:sp>
        <p:nvSpPr>
          <p:cNvPr id="6" name="Footer Placeholder 5">
            <a:extLst>
              <a:ext uri="{FF2B5EF4-FFF2-40B4-BE49-F238E27FC236}">
                <a16:creationId xmlns:a16="http://schemas.microsoft.com/office/drawing/2014/main" id="{837B9E25-7581-4943-8543-1A86AE6D92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D96A9-0F81-46F5-A600-BBAF715F8FB1}"/>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3465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4720B-11F5-4450-97F3-3CA4E4D45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DB927F-9B96-4BD9-A04F-E440181E0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5E928B-404D-43EE-B287-C784E22E2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80083-9804-4B15-9C5F-F0B60D9EB39F}" type="datetimeFigureOut">
              <a:rPr lang="en-GB" smtClean="0"/>
              <a:t>15/04/2022</a:t>
            </a:fld>
            <a:endParaRPr lang="en-GB"/>
          </a:p>
        </p:txBody>
      </p:sp>
      <p:sp>
        <p:nvSpPr>
          <p:cNvPr id="5" name="Footer Placeholder 4">
            <a:extLst>
              <a:ext uri="{FF2B5EF4-FFF2-40B4-BE49-F238E27FC236}">
                <a16:creationId xmlns:a16="http://schemas.microsoft.com/office/drawing/2014/main" id="{5870B47B-4D3F-47E9-9E9B-7E07F5CC2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CD55B78-5028-4C90-8A8A-E71F3910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667E7-7281-4C31-A616-BC0292E3DA21}" type="slidenum">
              <a:rPr lang="en-GB" smtClean="0"/>
              <a:t>‹#›</a:t>
            </a:fld>
            <a:endParaRPr lang="en-GB"/>
          </a:p>
        </p:txBody>
      </p:sp>
    </p:spTree>
    <p:extLst>
      <p:ext uri="{BB962C8B-B14F-4D97-AF65-F5344CB8AC3E}">
        <p14:creationId xmlns:p14="http://schemas.microsoft.com/office/powerpoint/2010/main" val="2388650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5386090"/>
          </a:xfrm>
          <a:prstGeom prst="rect">
            <a:avLst/>
          </a:prstGeom>
          <a:noFill/>
        </p:spPr>
        <p:txBody>
          <a:bodyPr wrap="square">
            <a:spAutoFit/>
          </a:bodyPr>
          <a:lstStyle/>
          <a:p>
            <a:r>
              <a:rPr lang="en-US" sz="2000" i="0" cap="all" dirty="0">
                <a:effectLst/>
                <a:latin typeface="Arial" panose="020B0604020202020204" pitchFamily="34" charset="0"/>
                <a:cs typeface="Arial" panose="020B0604020202020204" pitchFamily="34" charset="0"/>
              </a:rPr>
              <a:t>ASSIGNMENT III </a:t>
            </a:r>
            <a:r>
              <a:rPr lang="en-US" sz="2000" cap="all" dirty="0">
                <a:latin typeface="Arial" panose="020B0604020202020204" pitchFamily="34" charset="0"/>
                <a:cs typeface="Arial" panose="020B0604020202020204" pitchFamily="34" charset="0"/>
              </a:rPr>
              <a:t>- </a:t>
            </a:r>
            <a:r>
              <a:rPr lang="en-GB" sz="2000" cap="all" dirty="0">
                <a:latin typeface="Arial" panose="020B0604020202020204" pitchFamily="34" charset="0"/>
                <a:cs typeface="Arial" panose="020B0604020202020204" pitchFamily="34" charset="0"/>
              </a:rPr>
              <a:t>Search engine implementation </a:t>
            </a:r>
            <a:r>
              <a:rPr lang="en-US" sz="2000" cap="all" dirty="0">
                <a:latin typeface="Arial" panose="020B0604020202020204" pitchFamily="34" charset="0"/>
                <a:cs typeface="Arial" panose="020B0604020202020204" pitchFamily="34" charset="0"/>
              </a:rPr>
              <a:t>- </a:t>
            </a:r>
            <a:r>
              <a:rPr lang="en-GB" sz="2000" cap="all" dirty="0">
                <a:latin typeface="Arial" panose="020B0604020202020204" pitchFamily="34" charset="0"/>
                <a:cs typeface="Arial" panose="020B0604020202020204" pitchFamily="34" charset="0"/>
              </a:rPr>
              <a:t>ECS736P - Group 51</a:t>
            </a: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Members:</a:t>
            </a:r>
          </a:p>
          <a:p>
            <a:r>
              <a:rPr lang="en-GB" sz="1200" b="1" i="0" dirty="0">
                <a:effectLst/>
                <a:latin typeface="Arial" panose="020B0604020202020204" pitchFamily="34" charset="0"/>
                <a:cs typeface="Arial" panose="020B0604020202020204" pitchFamily="34" charset="0"/>
              </a:rPr>
              <a:t>Bineeta Kachhap (210619025)</a:t>
            </a:r>
            <a:endParaRPr lang="en-US" sz="1200" b="1" i="0" dirty="0">
              <a:effectLst/>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4848FE47-567A-4872-A052-42BC10F32758}"/>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Tree>
    <p:extLst>
      <p:ext uri="{BB962C8B-B14F-4D97-AF65-F5344CB8AC3E}">
        <p14:creationId xmlns:p14="http://schemas.microsoft.com/office/powerpoint/2010/main" val="373658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2" name="TextBox 1">
            <a:extLst>
              <a:ext uri="{FF2B5EF4-FFF2-40B4-BE49-F238E27FC236}">
                <a16:creationId xmlns:a16="http://schemas.microsoft.com/office/drawing/2014/main" id="{D363D1A4-8D1E-4ED6-8872-1AF421759F68}"/>
              </a:ext>
            </a:extLst>
          </p:cNvPr>
          <p:cNvSpPr txBox="1"/>
          <p:nvPr/>
        </p:nvSpPr>
        <p:spPr>
          <a:xfrm>
            <a:off x="1238250" y="1556792"/>
            <a:ext cx="2304256" cy="4862870"/>
          </a:xfrm>
          <a:prstGeom prst="rect">
            <a:avLst/>
          </a:prstGeom>
          <a:noFill/>
        </p:spPr>
        <p:txBody>
          <a:bodyPr wrap="square" rtlCol="0">
            <a:spAutoFit/>
          </a:bodyPr>
          <a:lstStyle/>
          <a:p>
            <a:r>
              <a:rPr lang="en-US" dirty="0"/>
              <a:t>and Thank You.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100" dirty="0">
                <a:latin typeface="Arial" panose="020B0604020202020204" pitchFamily="34" charset="0"/>
                <a:cs typeface="Arial" panose="020B0604020202020204" pitchFamily="34" charset="0"/>
              </a:rPr>
              <a:t>Members:</a:t>
            </a:r>
          </a:p>
          <a:p>
            <a:r>
              <a:rPr lang="en-GB" sz="1100" b="1" i="0" dirty="0">
                <a:effectLst/>
                <a:latin typeface="Arial" panose="020B0604020202020204" pitchFamily="34" charset="0"/>
                <a:cs typeface="Arial" panose="020B0604020202020204" pitchFamily="34" charset="0"/>
              </a:rPr>
              <a:t>Bineeta Kachhap (210619025)</a:t>
            </a:r>
            <a:endParaRPr lang="en-US" sz="1100" b="1" i="0" dirty="0">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28748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98A9EB6E-3BDF-428F-84A2-CC43EAC7E5A7}"/>
              </a:ext>
            </a:extLst>
          </p:cNvPr>
          <p:cNvSpPr/>
          <p:nvPr/>
        </p:nvSpPr>
        <p:spPr>
          <a:xfrm>
            <a:off x="6261622" y="888693"/>
            <a:ext cx="3722810" cy="50873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A675064D-AFF4-4717-AAB2-73AC882ABF01}"/>
              </a:ext>
            </a:extLst>
          </p:cNvPr>
          <p:cNvSpPr/>
          <p:nvPr/>
        </p:nvSpPr>
        <p:spPr>
          <a:xfrm>
            <a:off x="264570" y="4109096"/>
            <a:ext cx="4752462" cy="220022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F3B23A6B-A2D4-40A0-A7FF-CDC33F14BAAD}"/>
              </a:ext>
            </a:extLst>
          </p:cNvPr>
          <p:cNvSpPr/>
          <p:nvPr/>
        </p:nvSpPr>
        <p:spPr>
          <a:xfrm>
            <a:off x="264570" y="490524"/>
            <a:ext cx="4752462" cy="20743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15" name="Cylinder 14">
            <a:extLst>
              <a:ext uri="{FF2B5EF4-FFF2-40B4-BE49-F238E27FC236}">
                <a16:creationId xmlns:a16="http://schemas.microsoft.com/office/drawing/2014/main" id="{D583F969-136A-4813-8502-1ED59992B088}"/>
              </a:ext>
            </a:extLst>
          </p:cNvPr>
          <p:cNvSpPr/>
          <p:nvPr/>
        </p:nvSpPr>
        <p:spPr>
          <a:xfrm>
            <a:off x="3907139" y="2916424"/>
            <a:ext cx="1765200" cy="879083"/>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Index</a:t>
            </a:r>
            <a:endParaRPr lang="en-GB" dirty="0">
              <a:solidFill>
                <a:schemeClr val="tx1"/>
              </a:solidFill>
              <a:latin typeface="Arial" panose="020B0604020202020204" pitchFamily="34" charset="0"/>
              <a:cs typeface="Arial" panose="020B0604020202020204" pitchFamily="34" charset="0"/>
            </a:endParaRPr>
          </a:p>
        </p:txBody>
      </p:sp>
      <p:sp>
        <p:nvSpPr>
          <p:cNvPr id="16" name="Rectangle: Beveled 15">
            <a:extLst>
              <a:ext uri="{FF2B5EF4-FFF2-40B4-BE49-F238E27FC236}">
                <a16:creationId xmlns:a16="http://schemas.microsoft.com/office/drawing/2014/main" id="{CAD82B10-FCCB-43D2-9BF0-BEB0B3168E94}"/>
              </a:ext>
            </a:extLst>
          </p:cNvPr>
          <p:cNvSpPr/>
          <p:nvPr/>
        </p:nvSpPr>
        <p:spPr>
          <a:xfrm>
            <a:off x="489415" y="798805"/>
            <a:ext cx="1730307" cy="647919"/>
          </a:xfrm>
          <a:prstGeom prst="beve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Document Handler</a:t>
            </a:r>
            <a:endParaRPr lang="en-GB" dirty="0">
              <a:solidFill>
                <a:schemeClr val="tx1"/>
              </a:solidFill>
              <a:latin typeface="Arial" panose="020B0604020202020204" pitchFamily="34" charset="0"/>
              <a:cs typeface="Arial" panose="020B0604020202020204" pitchFamily="34" charset="0"/>
            </a:endParaRPr>
          </a:p>
        </p:txBody>
      </p:sp>
      <p:sp>
        <p:nvSpPr>
          <p:cNvPr id="17" name="Rectangle: Beveled 16">
            <a:extLst>
              <a:ext uri="{FF2B5EF4-FFF2-40B4-BE49-F238E27FC236}">
                <a16:creationId xmlns:a16="http://schemas.microsoft.com/office/drawing/2014/main" id="{69D7B0E1-BE15-485D-BE17-156F0A25E91B}"/>
              </a:ext>
            </a:extLst>
          </p:cNvPr>
          <p:cNvSpPr/>
          <p:nvPr/>
        </p:nvSpPr>
        <p:spPr>
          <a:xfrm>
            <a:off x="2851235" y="794377"/>
            <a:ext cx="1730307" cy="645349"/>
          </a:xfrm>
          <a:prstGeom prst="bevel">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Analyzer</a:t>
            </a:r>
            <a:endParaRPr lang="en-GB" dirty="0">
              <a:solidFill>
                <a:schemeClr val="tx1"/>
              </a:solidFill>
              <a:latin typeface="Arial" panose="020B0604020202020204" pitchFamily="34" charset="0"/>
              <a:cs typeface="Arial" panose="020B0604020202020204" pitchFamily="34" charset="0"/>
            </a:endParaRPr>
          </a:p>
        </p:txBody>
      </p:sp>
      <p:sp>
        <p:nvSpPr>
          <p:cNvPr id="18" name="Rectangle: Beveled 17">
            <a:extLst>
              <a:ext uri="{FF2B5EF4-FFF2-40B4-BE49-F238E27FC236}">
                <a16:creationId xmlns:a16="http://schemas.microsoft.com/office/drawing/2014/main" id="{872F2FCD-859F-45B5-9BAB-EFF74B8205F5}"/>
              </a:ext>
            </a:extLst>
          </p:cNvPr>
          <p:cNvSpPr/>
          <p:nvPr/>
        </p:nvSpPr>
        <p:spPr>
          <a:xfrm>
            <a:off x="2752015" y="4276677"/>
            <a:ext cx="2008369"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Index Reader</a:t>
            </a:r>
            <a:endParaRPr lang="en-GB" dirty="0">
              <a:solidFill>
                <a:schemeClr val="tx1"/>
              </a:solidFill>
              <a:latin typeface="Arial" panose="020B0604020202020204" pitchFamily="34" charset="0"/>
              <a:cs typeface="Arial" panose="020B0604020202020204" pitchFamily="34" charset="0"/>
            </a:endParaRPr>
          </a:p>
        </p:txBody>
      </p:sp>
      <p:sp>
        <p:nvSpPr>
          <p:cNvPr id="19" name="Rectangle: Beveled 18">
            <a:extLst>
              <a:ext uri="{FF2B5EF4-FFF2-40B4-BE49-F238E27FC236}">
                <a16:creationId xmlns:a16="http://schemas.microsoft.com/office/drawing/2014/main" id="{01B17070-85C5-4A32-8941-A41A07C97BBA}"/>
              </a:ext>
            </a:extLst>
          </p:cNvPr>
          <p:cNvSpPr/>
          <p:nvPr/>
        </p:nvSpPr>
        <p:spPr>
          <a:xfrm>
            <a:off x="2752015" y="5310270"/>
            <a:ext cx="2008370"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Index Searcher</a:t>
            </a:r>
            <a:endParaRPr lang="en-GB" dirty="0">
              <a:solidFill>
                <a:schemeClr val="tx1"/>
              </a:solidFill>
              <a:latin typeface="Arial" panose="020B0604020202020204" pitchFamily="34" charset="0"/>
              <a:cs typeface="Arial" panose="020B0604020202020204" pitchFamily="34" charset="0"/>
            </a:endParaRPr>
          </a:p>
        </p:txBody>
      </p:sp>
      <p:sp>
        <p:nvSpPr>
          <p:cNvPr id="20" name="Rectangle: Beveled 19">
            <a:extLst>
              <a:ext uri="{FF2B5EF4-FFF2-40B4-BE49-F238E27FC236}">
                <a16:creationId xmlns:a16="http://schemas.microsoft.com/office/drawing/2014/main" id="{312EC4A4-A73A-4F1E-ABB7-E5AEE66230D8}"/>
              </a:ext>
            </a:extLst>
          </p:cNvPr>
          <p:cNvSpPr/>
          <p:nvPr/>
        </p:nvSpPr>
        <p:spPr>
          <a:xfrm>
            <a:off x="2868681" y="1779336"/>
            <a:ext cx="1730307" cy="552684"/>
          </a:xfrm>
          <a:prstGeom prst="bevel">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Index Writer</a:t>
            </a:r>
            <a:endParaRPr lang="en-GB" dirty="0">
              <a:solidFill>
                <a:schemeClr val="tx1"/>
              </a:solidFill>
              <a:latin typeface="Arial" panose="020B0604020202020204" pitchFamily="34" charset="0"/>
              <a:cs typeface="Arial" panose="020B0604020202020204" pitchFamily="34" charset="0"/>
            </a:endParaRPr>
          </a:p>
        </p:txBody>
      </p:sp>
      <p:sp>
        <p:nvSpPr>
          <p:cNvPr id="21" name="Rectangle: Beveled 20">
            <a:extLst>
              <a:ext uri="{FF2B5EF4-FFF2-40B4-BE49-F238E27FC236}">
                <a16:creationId xmlns:a16="http://schemas.microsoft.com/office/drawing/2014/main" id="{70BAC3F9-2F51-46BA-8500-604D3763DE31}"/>
              </a:ext>
            </a:extLst>
          </p:cNvPr>
          <p:cNvSpPr/>
          <p:nvPr/>
        </p:nvSpPr>
        <p:spPr>
          <a:xfrm>
            <a:off x="452732" y="5310270"/>
            <a:ext cx="1730307"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Query Parser</a:t>
            </a:r>
            <a:endParaRPr lang="en-GB" dirty="0">
              <a:solidFill>
                <a:schemeClr val="tx1"/>
              </a:solidFill>
              <a:latin typeface="Arial" panose="020B0604020202020204" pitchFamily="34" charset="0"/>
              <a:cs typeface="Arial" panose="020B0604020202020204" pitchFamily="34" charset="0"/>
            </a:endParaRPr>
          </a:p>
        </p:txBody>
      </p:sp>
      <p:sp>
        <p:nvSpPr>
          <p:cNvPr id="22" name="Flowchart: Multidocument 21">
            <a:extLst>
              <a:ext uri="{FF2B5EF4-FFF2-40B4-BE49-F238E27FC236}">
                <a16:creationId xmlns:a16="http://schemas.microsoft.com/office/drawing/2014/main" id="{DC058A98-EA99-402A-8235-4E7B4BD9C87C}"/>
              </a:ext>
            </a:extLst>
          </p:cNvPr>
          <p:cNvSpPr/>
          <p:nvPr/>
        </p:nvSpPr>
        <p:spPr>
          <a:xfrm>
            <a:off x="624982" y="1733188"/>
            <a:ext cx="1038066" cy="64791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latin typeface="Arial" panose="020B0604020202020204" pitchFamily="34" charset="0"/>
                <a:cs typeface="Arial" panose="020B0604020202020204" pitchFamily="34" charset="0"/>
              </a:rPr>
              <a:t>Document Collection</a:t>
            </a:r>
            <a:endParaRPr lang="en-GB" sz="1050" dirty="0">
              <a:solidFill>
                <a:schemeClr val="bg1"/>
              </a:solidFill>
              <a:latin typeface="Arial" panose="020B0604020202020204" pitchFamily="34" charset="0"/>
              <a:cs typeface="Arial" panose="020B0604020202020204" pitchFamily="34" charset="0"/>
            </a:endParaRPr>
          </a:p>
        </p:txBody>
      </p:sp>
      <p:sp>
        <p:nvSpPr>
          <p:cNvPr id="24" name="Flowchart: Document 23">
            <a:extLst>
              <a:ext uri="{FF2B5EF4-FFF2-40B4-BE49-F238E27FC236}">
                <a16:creationId xmlns:a16="http://schemas.microsoft.com/office/drawing/2014/main" id="{24375788-3E71-4D49-A072-08A90E4A5F73}"/>
              </a:ext>
            </a:extLst>
          </p:cNvPr>
          <p:cNvSpPr/>
          <p:nvPr/>
        </p:nvSpPr>
        <p:spPr>
          <a:xfrm>
            <a:off x="603369" y="4472543"/>
            <a:ext cx="1030787" cy="51020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Query</a:t>
            </a:r>
          </a:p>
          <a:p>
            <a:pPr algn="ctr"/>
            <a:r>
              <a:rPr lang="en-US" sz="1000" dirty="0">
                <a:solidFill>
                  <a:schemeClr val="bg1"/>
                </a:solidFill>
                <a:latin typeface="Arial" panose="020B0604020202020204" pitchFamily="34" charset="0"/>
                <a:cs typeface="Arial" panose="020B0604020202020204" pitchFamily="34" charset="0"/>
              </a:rPr>
              <a:t>Test Topics</a:t>
            </a:r>
            <a:endParaRPr lang="en-GB" sz="1000" dirty="0">
              <a:solidFill>
                <a:schemeClr val="bg1"/>
              </a:solidFill>
              <a:latin typeface="Arial" panose="020B0604020202020204" pitchFamily="34" charset="0"/>
              <a:cs typeface="Arial" panose="020B0604020202020204" pitchFamily="34" charset="0"/>
            </a:endParaRPr>
          </a:p>
        </p:txBody>
      </p:sp>
      <p:sp>
        <p:nvSpPr>
          <p:cNvPr id="27" name="Flowchart: Multidocument 26">
            <a:extLst>
              <a:ext uri="{FF2B5EF4-FFF2-40B4-BE49-F238E27FC236}">
                <a16:creationId xmlns:a16="http://schemas.microsoft.com/office/drawing/2014/main" id="{28C279C4-AA00-4A31-A831-E35B4773DF44}"/>
              </a:ext>
            </a:extLst>
          </p:cNvPr>
          <p:cNvSpPr/>
          <p:nvPr/>
        </p:nvSpPr>
        <p:spPr>
          <a:xfrm>
            <a:off x="6488818" y="1599277"/>
            <a:ext cx="1437697" cy="1211768"/>
          </a:xfrm>
          <a:prstGeom prst="flowChartMulti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Result Document Set</a:t>
            </a:r>
            <a:endParaRPr lang="en-GB" dirty="0">
              <a:solidFill>
                <a:schemeClr val="tx1"/>
              </a:solidFill>
              <a:latin typeface="Arial" panose="020B0604020202020204" pitchFamily="34" charset="0"/>
              <a:cs typeface="Arial" panose="020B0604020202020204" pitchFamily="34" charset="0"/>
            </a:endParaRPr>
          </a:p>
        </p:txBody>
      </p:sp>
      <p:sp>
        <p:nvSpPr>
          <p:cNvPr id="28" name="Rectangle: Beveled 27">
            <a:extLst>
              <a:ext uri="{FF2B5EF4-FFF2-40B4-BE49-F238E27FC236}">
                <a16:creationId xmlns:a16="http://schemas.microsoft.com/office/drawing/2014/main" id="{C4EC6E46-30CD-4499-9376-A285CA738ACB}"/>
              </a:ext>
            </a:extLst>
          </p:cNvPr>
          <p:cNvSpPr/>
          <p:nvPr/>
        </p:nvSpPr>
        <p:spPr>
          <a:xfrm>
            <a:off x="7539925" y="3120682"/>
            <a:ext cx="1835200" cy="635701"/>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Evaluator</a:t>
            </a:r>
            <a:endParaRPr lang="en-GB" dirty="0">
              <a:solidFill>
                <a:schemeClr val="tx1"/>
              </a:solidFill>
              <a:latin typeface="Arial" panose="020B0604020202020204" pitchFamily="34" charset="0"/>
              <a:cs typeface="Arial" panose="020B0604020202020204" pitchFamily="34" charset="0"/>
            </a:endParaRPr>
          </a:p>
        </p:txBody>
      </p:sp>
      <p:sp>
        <p:nvSpPr>
          <p:cNvPr id="33" name="Flowchart: Multidocument 32">
            <a:extLst>
              <a:ext uri="{FF2B5EF4-FFF2-40B4-BE49-F238E27FC236}">
                <a16:creationId xmlns:a16="http://schemas.microsoft.com/office/drawing/2014/main" id="{A220441B-2B20-4872-A42C-9E9BE95DFA40}"/>
              </a:ext>
            </a:extLst>
          </p:cNvPr>
          <p:cNvSpPr/>
          <p:nvPr/>
        </p:nvSpPr>
        <p:spPr>
          <a:xfrm>
            <a:off x="6415868" y="4102087"/>
            <a:ext cx="1536728" cy="1315851"/>
          </a:xfrm>
          <a:prstGeom prst="flowChartMulti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Query Relevance</a:t>
            </a:r>
            <a:endParaRPr lang="en-GB" dirty="0">
              <a:solidFill>
                <a:schemeClr val="tx1"/>
              </a:solidFill>
              <a:latin typeface="Arial" panose="020B0604020202020204" pitchFamily="34" charset="0"/>
              <a:cs typeface="Arial" panose="020B0604020202020204" pitchFamily="34" charset="0"/>
            </a:endParaRPr>
          </a:p>
        </p:txBody>
      </p:sp>
      <p:sp>
        <p:nvSpPr>
          <p:cNvPr id="34" name="Scroll: Vertical 33">
            <a:extLst>
              <a:ext uri="{FF2B5EF4-FFF2-40B4-BE49-F238E27FC236}">
                <a16:creationId xmlns:a16="http://schemas.microsoft.com/office/drawing/2014/main" id="{DFB0B146-5820-4CA4-8440-C9DFB4B2B866}"/>
              </a:ext>
            </a:extLst>
          </p:cNvPr>
          <p:cNvSpPr/>
          <p:nvPr/>
        </p:nvSpPr>
        <p:spPr>
          <a:xfrm>
            <a:off x="10107447" y="2733649"/>
            <a:ext cx="1656184" cy="1451691"/>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Evaluation Result </a:t>
            </a:r>
            <a:endParaRPr lang="en-GB" dirty="0">
              <a:solidFill>
                <a:schemeClr val="tx1"/>
              </a:solidFill>
              <a:latin typeface="Arial" panose="020B0604020202020204" pitchFamily="34" charset="0"/>
              <a:cs typeface="Arial" panose="020B0604020202020204" pitchFamily="34" charset="0"/>
            </a:endParaRPr>
          </a:p>
        </p:txBody>
      </p:sp>
      <p:cxnSp>
        <p:nvCxnSpPr>
          <p:cNvPr id="41" name="Straight Arrow Connector 40">
            <a:extLst>
              <a:ext uri="{FF2B5EF4-FFF2-40B4-BE49-F238E27FC236}">
                <a16:creationId xmlns:a16="http://schemas.microsoft.com/office/drawing/2014/main" id="{05016F8F-CA99-4B31-B12B-31E5DE11FDDA}"/>
              </a:ext>
            </a:extLst>
          </p:cNvPr>
          <p:cNvCxnSpPr>
            <a:cxnSpLocks/>
            <a:stCxn id="16" idx="0"/>
            <a:endCxn id="17" idx="4"/>
          </p:cNvCxnSpPr>
          <p:nvPr/>
        </p:nvCxnSpPr>
        <p:spPr>
          <a:xfrm flipV="1">
            <a:off x="2219722" y="1117052"/>
            <a:ext cx="631513" cy="5713"/>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305D0689-7E73-405F-A221-8B0864857BAB}"/>
              </a:ext>
            </a:extLst>
          </p:cNvPr>
          <p:cNvCxnSpPr>
            <a:cxnSpLocks/>
          </p:cNvCxnSpPr>
          <p:nvPr/>
        </p:nvCxnSpPr>
        <p:spPr>
          <a:xfrm>
            <a:off x="3696801" y="1252204"/>
            <a:ext cx="0" cy="57576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a:extLst>
              <a:ext uri="{FF2B5EF4-FFF2-40B4-BE49-F238E27FC236}">
                <a16:creationId xmlns:a16="http://schemas.microsoft.com/office/drawing/2014/main" id="{A5822C1A-5CF6-4A89-A351-F684A4B1D0EE}"/>
              </a:ext>
            </a:extLst>
          </p:cNvPr>
          <p:cNvCxnSpPr>
            <a:cxnSpLocks/>
          </p:cNvCxnSpPr>
          <p:nvPr/>
        </p:nvCxnSpPr>
        <p:spPr>
          <a:xfrm>
            <a:off x="3716388" y="2333968"/>
            <a:ext cx="768257" cy="47707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8" name="Straight Arrow Connector 47">
            <a:extLst>
              <a:ext uri="{FF2B5EF4-FFF2-40B4-BE49-F238E27FC236}">
                <a16:creationId xmlns:a16="http://schemas.microsoft.com/office/drawing/2014/main" id="{FEFCE61F-341F-4115-8D2D-CACCF342EF87}"/>
              </a:ext>
            </a:extLst>
          </p:cNvPr>
          <p:cNvCxnSpPr>
            <a:cxnSpLocks/>
          </p:cNvCxnSpPr>
          <p:nvPr/>
        </p:nvCxnSpPr>
        <p:spPr>
          <a:xfrm>
            <a:off x="2183039" y="5720184"/>
            <a:ext cx="648609" cy="0"/>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a:extLst>
              <a:ext uri="{FF2B5EF4-FFF2-40B4-BE49-F238E27FC236}">
                <a16:creationId xmlns:a16="http://schemas.microsoft.com/office/drawing/2014/main" id="{7C84DBF1-743D-498D-A916-27065D7218CA}"/>
              </a:ext>
            </a:extLst>
          </p:cNvPr>
          <p:cNvCxnSpPr>
            <a:cxnSpLocks/>
          </p:cNvCxnSpPr>
          <p:nvPr/>
        </p:nvCxnSpPr>
        <p:spPr>
          <a:xfrm flipV="1">
            <a:off x="3756199" y="4948206"/>
            <a:ext cx="0" cy="469732"/>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2C51C30F-1554-42F9-BDD8-914848489575}"/>
              </a:ext>
            </a:extLst>
          </p:cNvPr>
          <p:cNvCxnSpPr>
            <a:cxnSpLocks/>
          </p:cNvCxnSpPr>
          <p:nvPr/>
        </p:nvCxnSpPr>
        <p:spPr>
          <a:xfrm flipV="1">
            <a:off x="3741277" y="3893072"/>
            <a:ext cx="743368" cy="449927"/>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9" name="Connector: Elbow 58">
            <a:extLst>
              <a:ext uri="{FF2B5EF4-FFF2-40B4-BE49-F238E27FC236}">
                <a16:creationId xmlns:a16="http://schemas.microsoft.com/office/drawing/2014/main" id="{2249453B-028A-4F4E-8FE4-AACC19DEF383}"/>
              </a:ext>
            </a:extLst>
          </p:cNvPr>
          <p:cNvCxnSpPr>
            <a:cxnSpLocks/>
            <a:stCxn id="27" idx="3"/>
            <a:endCxn id="28" idx="6"/>
          </p:cNvCxnSpPr>
          <p:nvPr/>
        </p:nvCxnSpPr>
        <p:spPr>
          <a:xfrm>
            <a:off x="7926515" y="2205161"/>
            <a:ext cx="531010" cy="915521"/>
          </a:xfrm>
          <a:prstGeom prst="bentConnector2">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2" name="Connector: Elbow 61">
            <a:extLst>
              <a:ext uri="{FF2B5EF4-FFF2-40B4-BE49-F238E27FC236}">
                <a16:creationId xmlns:a16="http://schemas.microsoft.com/office/drawing/2014/main" id="{1BF4DA1E-AD3D-4883-B7D2-F13FCE710B54}"/>
              </a:ext>
            </a:extLst>
          </p:cNvPr>
          <p:cNvCxnSpPr>
            <a:cxnSpLocks/>
            <a:stCxn id="33" idx="3"/>
            <a:endCxn id="28" idx="2"/>
          </p:cNvCxnSpPr>
          <p:nvPr/>
        </p:nvCxnSpPr>
        <p:spPr>
          <a:xfrm flipV="1">
            <a:off x="7952596" y="3756383"/>
            <a:ext cx="504929" cy="1003630"/>
          </a:xfrm>
          <a:prstGeom prst="bentConnector2">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9" name="Straight Arrow Connector 68">
            <a:extLst>
              <a:ext uri="{FF2B5EF4-FFF2-40B4-BE49-F238E27FC236}">
                <a16:creationId xmlns:a16="http://schemas.microsoft.com/office/drawing/2014/main" id="{34A890B6-5CAD-4D67-ABD7-75AB036571F5}"/>
              </a:ext>
            </a:extLst>
          </p:cNvPr>
          <p:cNvCxnSpPr>
            <a:cxnSpLocks/>
          </p:cNvCxnSpPr>
          <p:nvPr/>
        </p:nvCxnSpPr>
        <p:spPr>
          <a:xfrm flipV="1">
            <a:off x="9375125" y="3459495"/>
            <a:ext cx="893294" cy="3055"/>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71" name="TextBox 70">
            <a:extLst>
              <a:ext uri="{FF2B5EF4-FFF2-40B4-BE49-F238E27FC236}">
                <a16:creationId xmlns:a16="http://schemas.microsoft.com/office/drawing/2014/main" id="{8AEA104F-0B78-4FDA-87B0-E73C48526EA2}"/>
              </a:ext>
            </a:extLst>
          </p:cNvPr>
          <p:cNvSpPr txBox="1"/>
          <p:nvPr/>
        </p:nvSpPr>
        <p:spPr>
          <a:xfrm flipH="1">
            <a:off x="1342069" y="44624"/>
            <a:ext cx="295372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Indexing Framework</a:t>
            </a:r>
            <a:endParaRPr lang="en-GB" sz="2000" b="1"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B063C097-47BB-47F5-9370-DEFA863208CE}"/>
              </a:ext>
            </a:extLst>
          </p:cNvPr>
          <p:cNvSpPr txBox="1"/>
          <p:nvPr/>
        </p:nvSpPr>
        <p:spPr>
          <a:xfrm flipH="1">
            <a:off x="1342066" y="6354495"/>
            <a:ext cx="4537909"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Retrieval Framework</a:t>
            </a:r>
            <a:endParaRPr lang="en-GB" sz="2000" b="1"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E73AADD1-5499-4D85-8BC0-285DED45FD4A}"/>
              </a:ext>
            </a:extLst>
          </p:cNvPr>
          <p:cNvSpPr txBox="1"/>
          <p:nvPr/>
        </p:nvSpPr>
        <p:spPr>
          <a:xfrm flipH="1">
            <a:off x="7439507" y="501264"/>
            <a:ext cx="233054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Evaluation Matrix</a:t>
            </a:r>
            <a:endParaRPr lang="en-GB" sz="2000" b="1"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F600F035-CA1F-407F-8FBD-87B0AF176D9A}"/>
              </a:ext>
            </a:extLst>
          </p:cNvPr>
          <p:cNvSpPr txBox="1"/>
          <p:nvPr/>
        </p:nvSpPr>
        <p:spPr>
          <a:xfrm>
            <a:off x="2396652" y="735369"/>
            <a:ext cx="397053" cy="369332"/>
          </a:xfrm>
          <a:prstGeom prst="rect">
            <a:avLst/>
          </a:prstGeom>
          <a:noFill/>
        </p:spPr>
        <p:txBody>
          <a:bodyPr wrap="square" rtlCol="0">
            <a:spAutoFit/>
          </a:bodyPr>
          <a:lstStyle/>
          <a:p>
            <a:r>
              <a:rPr lang="en-US" b="1" dirty="0"/>
              <a:t>1</a:t>
            </a:r>
            <a:endParaRPr lang="en-GB" b="1" dirty="0"/>
          </a:p>
        </p:txBody>
      </p:sp>
      <p:sp>
        <p:nvSpPr>
          <p:cNvPr id="75" name="TextBox 74">
            <a:extLst>
              <a:ext uri="{FF2B5EF4-FFF2-40B4-BE49-F238E27FC236}">
                <a16:creationId xmlns:a16="http://schemas.microsoft.com/office/drawing/2014/main" id="{90E75D72-E59A-487D-B0B5-8CCE12CFF707}"/>
              </a:ext>
            </a:extLst>
          </p:cNvPr>
          <p:cNvSpPr txBox="1"/>
          <p:nvPr/>
        </p:nvSpPr>
        <p:spPr>
          <a:xfrm>
            <a:off x="3761337" y="1432458"/>
            <a:ext cx="397053" cy="369332"/>
          </a:xfrm>
          <a:prstGeom prst="rect">
            <a:avLst/>
          </a:prstGeom>
          <a:noFill/>
        </p:spPr>
        <p:txBody>
          <a:bodyPr wrap="square" rtlCol="0">
            <a:spAutoFit/>
          </a:bodyPr>
          <a:lstStyle/>
          <a:p>
            <a:r>
              <a:rPr lang="en-US" b="1" dirty="0"/>
              <a:t>2</a:t>
            </a:r>
            <a:endParaRPr lang="en-GB" b="1" dirty="0"/>
          </a:p>
        </p:txBody>
      </p:sp>
      <p:sp>
        <p:nvSpPr>
          <p:cNvPr id="76" name="TextBox 75">
            <a:extLst>
              <a:ext uri="{FF2B5EF4-FFF2-40B4-BE49-F238E27FC236}">
                <a16:creationId xmlns:a16="http://schemas.microsoft.com/office/drawing/2014/main" id="{20C0783D-0835-43D9-B48D-1CEBF325CCFA}"/>
              </a:ext>
            </a:extLst>
          </p:cNvPr>
          <p:cNvSpPr txBox="1"/>
          <p:nvPr/>
        </p:nvSpPr>
        <p:spPr>
          <a:xfrm rot="10800000" flipV="1">
            <a:off x="3611020" y="2468312"/>
            <a:ext cx="502296" cy="369332"/>
          </a:xfrm>
          <a:prstGeom prst="rect">
            <a:avLst/>
          </a:prstGeom>
          <a:noFill/>
        </p:spPr>
        <p:txBody>
          <a:bodyPr wrap="square" rtlCol="0">
            <a:spAutoFit/>
          </a:bodyPr>
          <a:lstStyle/>
          <a:p>
            <a:r>
              <a:rPr lang="en-US" b="1" dirty="0"/>
              <a:t>3</a:t>
            </a:r>
            <a:endParaRPr lang="en-GB" b="1" dirty="0"/>
          </a:p>
        </p:txBody>
      </p:sp>
      <p:sp>
        <p:nvSpPr>
          <p:cNvPr id="77" name="TextBox 76">
            <a:extLst>
              <a:ext uri="{FF2B5EF4-FFF2-40B4-BE49-F238E27FC236}">
                <a16:creationId xmlns:a16="http://schemas.microsoft.com/office/drawing/2014/main" id="{EB1DFEA0-2EC2-4B0C-A4EA-6E8C9494FED1}"/>
              </a:ext>
            </a:extLst>
          </p:cNvPr>
          <p:cNvSpPr txBox="1"/>
          <p:nvPr/>
        </p:nvSpPr>
        <p:spPr>
          <a:xfrm rot="10800000" flipV="1">
            <a:off x="2255329" y="5324473"/>
            <a:ext cx="502296" cy="369332"/>
          </a:xfrm>
          <a:prstGeom prst="rect">
            <a:avLst/>
          </a:prstGeom>
          <a:noFill/>
        </p:spPr>
        <p:txBody>
          <a:bodyPr wrap="square" rtlCol="0">
            <a:spAutoFit/>
          </a:bodyPr>
          <a:lstStyle/>
          <a:p>
            <a:r>
              <a:rPr lang="en-US" b="1" dirty="0"/>
              <a:t>4</a:t>
            </a:r>
            <a:endParaRPr lang="en-GB" b="1" dirty="0"/>
          </a:p>
        </p:txBody>
      </p:sp>
      <p:sp>
        <p:nvSpPr>
          <p:cNvPr id="78" name="TextBox 77">
            <a:extLst>
              <a:ext uri="{FF2B5EF4-FFF2-40B4-BE49-F238E27FC236}">
                <a16:creationId xmlns:a16="http://schemas.microsoft.com/office/drawing/2014/main" id="{AC1DB400-512D-465A-AD18-F7E0046D6DB1}"/>
              </a:ext>
            </a:extLst>
          </p:cNvPr>
          <p:cNvSpPr txBox="1"/>
          <p:nvPr/>
        </p:nvSpPr>
        <p:spPr>
          <a:xfrm rot="10800000" flipH="1" flipV="1">
            <a:off x="3281601" y="4921984"/>
            <a:ext cx="491743" cy="369332"/>
          </a:xfrm>
          <a:prstGeom prst="rect">
            <a:avLst/>
          </a:prstGeom>
          <a:noFill/>
        </p:spPr>
        <p:txBody>
          <a:bodyPr wrap="square" rtlCol="0">
            <a:spAutoFit/>
          </a:bodyPr>
          <a:lstStyle/>
          <a:p>
            <a:r>
              <a:rPr lang="en-US" b="1" dirty="0"/>
              <a:t>5</a:t>
            </a:r>
            <a:endParaRPr lang="en-GB" b="1" dirty="0"/>
          </a:p>
        </p:txBody>
      </p:sp>
      <p:sp>
        <p:nvSpPr>
          <p:cNvPr id="79" name="TextBox 78">
            <a:extLst>
              <a:ext uri="{FF2B5EF4-FFF2-40B4-BE49-F238E27FC236}">
                <a16:creationId xmlns:a16="http://schemas.microsoft.com/office/drawing/2014/main" id="{0C4E41DC-82BD-4C79-99F5-F94FBB28084A}"/>
              </a:ext>
            </a:extLst>
          </p:cNvPr>
          <p:cNvSpPr txBox="1"/>
          <p:nvPr/>
        </p:nvSpPr>
        <p:spPr>
          <a:xfrm rot="10800000" flipV="1">
            <a:off x="3696043" y="3756997"/>
            <a:ext cx="502296" cy="369332"/>
          </a:xfrm>
          <a:prstGeom prst="rect">
            <a:avLst/>
          </a:prstGeom>
          <a:noFill/>
        </p:spPr>
        <p:txBody>
          <a:bodyPr wrap="square" rtlCol="0">
            <a:spAutoFit/>
          </a:bodyPr>
          <a:lstStyle/>
          <a:p>
            <a:r>
              <a:rPr lang="en-US" b="1" dirty="0"/>
              <a:t>5</a:t>
            </a:r>
            <a:endParaRPr lang="en-GB" b="1" dirty="0"/>
          </a:p>
        </p:txBody>
      </p:sp>
      <p:sp>
        <p:nvSpPr>
          <p:cNvPr id="80" name="TextBox 79">
            <a:extLst>
              <a:ext uri="{FF2B5EF4-FFF2-40B4-BE49-F238E27FC236}">
                <a16:creationId xmlns:a16="http://schemas.microsoft.com/office/drawing/2014/main" id="{66CAD74E-41E8-4F0A-9C4C-98EA112FF42A}"/>
              </a:ext>
            </a:extLst>
          </p:cNvPr>
          <p:cNvSpPr txBox="1"/>
          <p:nvPr/>
        </p:nvSpPr>
        <p:spPr>
          <a:xfrm rot="10800000" flipV="1">
            <a:off x="8518278" y="2450336"/>
            <a:ext cx="502296" cy="369332"/>
          </a:xfrm>
          <a:prstGeom prst="rect">
            <a:avLst/>
          </a:prstGeom>
          <a:noFill/>
        </p:spPr>
        <p:txBody>
          <a:bodyPr wrap="square" rtlCol="0">
            <a:spAutoFit/>
          </a:bodyPr>
          <a:lstStyle/>
          <a:p>
            <a:r>
              <a:rPr lang="en-US" b="1" dirty="0"/>
              <a:t>7</a:t>
            </a:r>
            <a:endParaRPr lang="en-GB" b="1" dirty="0"/>
          </a:p>
        </p:txBody>
      </p:sp>
      <p:sp>
        <p:nvSpPr>
          <p:cNvPr id="81" name="TextBox 80">
            <a:extLst>
              <a:ext uri="{FF2B5EF4-FFF2-40B4-BE49-F238E27FC236}">
                <a16:creationId xmlns:a16="http://schemas.microsoft.com/office/drawing/2014/main" id="{90DA552E-F7C5-46AD-825D-3909CD5DEE8A}"/>
              </a:ext>
            </a:extLst>
          </p:cNvPr>
          <p:cNvSpPr txBox="1"/>
          <p:nvPr/>
        </p:nvSpPr>
        <p:spPr>
          <a:xfrm rot="10800000" flipV="1">
            <a:off x="9474699" y="3090163"/>
            <a:ext cx="502296" cy="369332"/>
          </a:xfrm>
          <a:prstGeom prst="rect">
            <a:avLst/>
          </a:prstGeom>
          <a:noFill/>
        </p:spPr>
        <p:txBody>
          <a:bodyPr wrap="square" rtlCol="0">
            <a:spAutoFit/>
          </a:bodyPr>
          <a:lstStyle/>
          <a:p>
            <a:r>
              <a:rPr lang="en-US" b="1" dirty="0"/>
              <a:t>8</a:t>
            </a:r>
            <a:endParaRPr lang="en-GB" b="1" dirty="0"/>
          </a:p>
        </p:txBody>
      </p:sp>
      <p:sp>
        <p:nvSpPr>
          <p:cNvPr id="108" name="TextBox 107">
            <a:extLst>
              <a:ext uri="{FF2B5EF4-FFF2-40B4-BE49-F238E27FC236}">
                <a16:creationId xmlns:a16="http://schemas.microsoft.com/office/drawing/2014/main" id="{C63C1A40-FFEF-4AC5-B04C-9862D310C649}"/>
              </a:ext>
            </a:extLst>
          </p:cNvPr>
          <p:cNvSpPr txBox="1"/>
          <p:nvPr/>
        </p:nvSpPr>
        <p:spPr>
          <a:xfrm rot="10800000" flipV="1">
            <a:off x="5751889" y="3324723"/>
            <a:ext cx="502296" cy="369332"/>
          </a:xfrm>
          <a:prstGeom prst="rect">
            <a:avLst/>
          </a:prstGeom>
          <a:noFill/>
        </p:spPr>
        <p:txBody>
          <a:bodyPr wrap="square" rtlCol="0">
            <a:spAutoFit/>
          </a:bodyPr>
          <a:lstStyle/>
          <a:p>
            <a:r>
              <a:rPr lang="en-US" b="1" dirty="0"/>
              <a:t>6</a:t>
            </a:r>
            <a:endParaRPr lang="en-GB" b="1" dirty="0"/>
          </a:p>
        </p:txBody>
      </p:sp>
      <p:sp>
        <p:nvSpPr>
          <p:cNvPr id="44" name="TextBox 43">
            <a:extLst>
              <a:ext uri="{FF2B5EF4-FFF2-40B4-BE49-F238E27FC236}">
                <a16:creationId xmlns:a16="http://schemas.microsoft.com/office/drawing/2014/main" id="{7FBB44C8-DF55-4993-8AAE-A7D54BF6FF2F}"/>
              </a:ext>
            </a:extLst>
          </p:cNvPr>
          <p:cNvSpPr txBox="1"/>
          <p:nvPr/>
        </p:nvSpPr>
        <p:spPr>
          <a:xfrm rot="10800000" flipV="1">
            <a:off x="8488088" y="4126330"/>
            <a:ext cx="502296" cy="369332"/>
          </a:xfrm>
          <a:prstGeom prst="rect">
            <a:avLst/>
          </a:prstGeom>
          <a:noFill/>
        </p:spPr>
        <p:txBody>
          <a:bodyPr wrap="square" rtlCol="0">
            <a:spAutoFit/>
          </a:bodyPr>
          <a:lstStyle/>
          <a:p>
            <a:r>
              <a:rPr lang="en-US" b="1" dirty="0"/>
              <a:t>7</a:t>
            </a:r>
            <a:endParaRPr lang="en-GB" b="1" dirty="0"/>
          </a:p>
        </p:txBody>
      </p:sp>
      <p:cxnSp>
        <p:nvCxnSpPr>
          <p:cNvPr id="49" name="Connector: Elbow 48">
            <a:extLst>
              <a:ext uri="{FF2B5EF4-FFF2-40B4-BE49-F238E27FC236}">
                <a16:creationId xmlns:a16="http://schemas.microsoft.com/office/drawing/2014/main" id="{6849F2E4-7129-445B-B984-3E7AF1EA47C2}"/>
              </a:ext>
            </a:extLst>
          </p:cNvPr>
          <p:cNvCxnSpPr>
            <a:cxnSpLocks/>
            <a:stCxn id="15" idx="4"/>
            <a:endCxn id="27" idx="1"/>
          </p:cNvCxnSpPr>
          <p:nvPr/>
        </p:nvCxnSpPr>
        <p:spPr>
          <a:xfrm flipV="1">
            <a:off x="5672339" y="2205161"/>
            <a:ext cx="816479" cy="1150805"/>
          </a:xfrm>
          <a:prstGeom prst="bentConnector3">
            <a:avLst>
              <a:gd name="adj1" fmla="val 50000"/>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3309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PROBLEM STATEMENT AND APPROACH</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AAD6B5-3F78-4719-A413-0AC4AD5D5B8B}"/>
              </a:ext>
            </a:extLst>
          </p:cNvPr>
          <p:cNvSpPr txBox="1"/>
          <p:nvPr/>
        </p:nvSpPr>
        <p:spPr>
          <a:xfrm>
            <a:off x="1238250" y="1559155"/>
            <a:ext cx="10474374" cy="4801314"/>
          </a:xfrm>
          <a:prstGeom prst="rect">
            <a:avLst/>
          </a:prstGeom>
          <a:noFill/>
        </p:spPr>
        <p:txBody>
          <a:bodyPr wrap="square">
            <a:spAutoFit/>
          </a:bodyPr>
          <a:lstStyle/>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Information retrieval conjointly works with Big Data. The basic concept of data retrieving in now equitable, and the focus has shifted to efficient retrieval. There are numerous model and approaches for data representation and retrieval respectively. The focus of this project is to understand the basic concept of indexing, searching and innovate on top of the basic model learned during curriculum</a:t>
            </a:r>
          </a:p>
          <a:p>
            <a:pPr algn="just"/>
            <a:endParaRPr lang="en-GB" dirty="0">
              <a:latin typeface="Calibri" panose="020F0502020204030204" pitchFamily="34" charset="0"/>
              <a:cs typeface="Times New Roman" panose="02020603050405020304" pitchFamily="18" charset="0"/>
            </a:endParaRPr>
          </a:p>
          <a:p>
            <a:pPr algn="just"/>
            <a:endParaRPr lang="en-GB" dirty="0">
              <a:latin typeface="Calibri" panose="020F0502020204030204" pitchFamily="34" charset="0"/>
              <a:cs typeface="Times New Roman" panose="02020603050405020304" pitchFamily="18" charset="0"/>
            </a:endParaRPr>
          </a:p>
          <a:p>
            <a:pPr algn="just"/>
            <a:r>
              <a:rPr lang="en-GB" sz="1800" b="1" dirty="0">
                <a:solidFill>
                  <a:srgbClr val="1F3763"/>
                </a:solidFill>
                <a:effectLst/>
                <a:latin typeface="Calibri Light" panose="020F0302020204030204" pitchFamily="34" charset="0"/>
                <a:ea typeface="Calibri" panose="020F0502020204030204" pitchFamily="34" charset="0"/>
                <a:cs typeface="Times New Roman" panose="02020603050405020304" pitchFamily="18" charset="0"/>
              </a:rPr>
              <a:t>Clinical Decision Support Track</a:t>
            </a:r>
            <a:r>
              <a:rPr lang="en-GB"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/Okapi BM25</a:t>
            </a:r>
          </a:p>
          <a:p>
            <a:pPr algn="just"/>
            <a:endParaRPr lang="en-GB"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The Clinical Decision Support Track from 2014-2016 focuses on physicians looking for related biomedical articles to support their ongoing decisions. The project involves in understanding Full text retrieval. The acquired dataset comprises of medical cases, diagnosis and treatment received by the earlier patients. The Test Topics are created by medical experts as an instance of medical records. The purpose of this project involves developing a Text-based retrieval model that focuses of retrieving diagnosis, treatment, and testing decisions from the recorded dataset. Probabilistic approach with Okapi BM25 is the selected model that will be used during this assignment. Okapi BM25 is ranking function that shows the relevance of the document based on test query, this approach will be used to fetch the relevant clinical record based on test topics created by the medical experts</a:t>
            </a:r>
            <a:endParaRPr lang="en-GB" dirty="0"/>
          </a:p>
        </p:txBody>
      </p:sp>
      <p:sp>
        <p:nvSpPr>
          <p:cNvPr id="8" name="Footer Placeholder 8">
            <a:extLst>
              <a:ext uri="{FF2B5EF4-FFF2-40B4-BE49-F238E27FC236}">
                <a16:creationId xmlns:a16="http://schemas.microsoft.com/office/drawing/2014/main" id="{15EFAA0C-0668-4F19-9DB9-2AD0F5A7DF82}"/>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Tree>
    <p:extLst>
      <p:ext uri="{BB962C8B-B14F-4D97-AF65-F5344CB8AC3E}">
        <p14:creationId xmlns:p14="http://schemas.microsoft.com/office/powerpoint/2010/main" val="74217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27448" y="752713"/>
            <a:ext cx="10163369" cy="5509200"/>
          </a:xfrm>
          <a:prstGeom prst="rect">
            <a:avLst/>
          </a:prstGeom>
          <a:noFill/>
        </p:spPr>
        <p:txBody>
          <a:bodyPr wrap="square">
            <a:spAutoFit/>
          </a:bodyPr>
          <a:lstStyle/>
          <a:p>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DATASET</a:t>
            </a:r>
          </a:p>
          <a:p>
            <a:endPar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b="1" dirty="0">
                <a:effectLst/>
                <a:latin typeface="Calibri" panose="020F0502020204030204" pitchFamily="34" charset="0"/>
                <a:ea typeface="Calibri" panose="020F0502020204030204" pitchFamily="34" charset="0"/>
              </a:rPr>
              <a:t>Document Collection: </a:t>
            </a:r>
            <a:r>
              <a:rPr lang="en-GB" sz="1800" dirty="0">
                <a:effectLst/>
                <a:latin typeface="Calibri" panose="020F0502020204030204" pitchFamily="34" charset="0"/>
                <a:ea typeface="Times New Roman" panose="02020603050405020304" pitchFamily="18" charset="0"/>
              </a:rPr>
              <a:t>For this project around 100+ GB of subset of PMC data has been taken for the search engine implementation.</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pic>
        <p:nvPicPr>
          <p:cNvPr id="7" name="Picture 6" descr="Graphical user interface, text, application&#10;&#10;Description automatically generated">
            <a:extLst>
              <a:ext uri="{FF2B5EF4-FFF2-40B4-BE49-F238E27FC236}">
                <a16:creationId xmlns:a16="http://schemas.microsoft.com/office/drawing/2014/main" id="{5ED9C475-9100-443E-BA89-7D8B9A0B27CC}"/>
              </a:ext>
            </a:extLst>
          </p:cNvPr>
          <p:cNvPicPr>
            <a:picLocks noChangeAspect="1"/>
          </p:cNvPicPr>
          <p:nvPr/>
        </p:nvPicPr>
        <p:blipFill>
          <a:blip r:embed="rId2"/>
          <a:stretch>
            <a:fillRect/>
          </a:stretch>
        </p:blipFill>
        <p:spPr>
          <a:xfrm>
            <a:off x="1238249" y="2162468"/>
            <a:ext cx="10321241" cy="3858760"/>
          </a:xfrm>
          <a:prstGeom prst="rect">
            <a:avLst/>
          </a:prstGeom>
          <a:ln>
            <a:solidFill>
              <a:schemeClr val="accent1"/>
            </a:solidFill>
          </a:ln>
        </p:spPr>
      </p:pic>
    </p:spTree>
    <p:extLst>
      <p:ext uri="{BB962C8B-B14F-4D97-AF65-F5344CB8AC3E}">
        <p14:creationId xmlns:p14="http://schemas.microsoft.com/office/powerpoint/2010/main" val="352458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238250" y="843677"/>
            <a:ext cx="10163369" cy="4247317"/>
          </a:xfrm>
          <a:prstGeom prst="rect">
            <a:avLst/>
          </a:prstGeom>
          <a:noFill/>
        </p:spPr>
        <p:txBody>
          <a:bodyPr wrap="square">
            <a:spAutoFit/>
          </a:bodyPr>
          <a:lstStyle/>
          <a:p>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DATASET</a:t>
            </a:r>
          </a:p>
          <a:p>
            <a:pPr algn="l"/>
            <a:endParaRPr lang="en-GB" sz="1800" b="1" dirty="0">
              <a:effectLst/>
              <a:latin typeface="Calibri" panose="020F0502020204030204" pitchFamily="34" charset="0"/>
              <a:ea typeface="Calibri" panose="020F0502020204030204" pitchFamily="34" charset="0"/>
            </a:endParaRPr>
          </a:p>
          <a:p>
            <a:pPr algn="l"/>
            <a:r>
              <a:rPr lang="en-GB" sz="1800" b="1" dirty="0">
                <a:effectLst/>
                <a:latin typeface="Calibri" panose="020F0502020204030204" pitchFamily="34" charset="0"/>
                <a:ea typeface="Calibri" panose="020F0502020204030204" pitchFamily="34" charset="0"/>
              </a:rPr>
              <a:t>Test topics</a:t>
            </a:r>
            <a:r>
              <a:rPr lang="en-GB" b="1" dirty="0">
                <a:latin typeface="Calibri" panose="020F0502020204030204" pitchFamily="34" charset="0"/>
                <a:ea typeface="Calibri" panose="020F0502020204030204" pitchFamily="34" charset="0"/>
              </a:rPr>
              <a:t>: T</a:t>
            </a:r>
            <a:r>
              <a:rPr lang="en-GB" sz="1800" dirty="0">
                <a:effectLst/>
                <a:latin typeface="Calibri" panose="020F0502020204030204" pitchFamily="34" charset="0"/>
                <a:ea typeface="Calibri" panose="020F0502020204030204" pitchFamily="34" charset="0"/>
              </a:rPr>
              <a:t>he summary and description nodes in the test topic will be used as the search query.</a:t>
            </a:r>
            <a:endParaRPr lang="en-US" sz="2000" b="1" cap="all" dirty="0">
              <a:latin typeface="Arial" panose="020B0604020202020204" pitchFamily="34" charset="0"/>
              <a:ea typeface="Calibri" panose="020F050202020403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r>
              <a:rPr lang="en-GB" sz="1800" b="1" dirty="0">
                <a:effectLst/>
                <a:latin typeface="Calibri" panose="020F0502020204030204" pitchFamily="34" charset="0"/>
                <a:ea typeface="Calibri" panose="020F0502020204030204" pitchFamily="34" charset="0"/>
              </a:rPr>
              <a:t>Query Relevance : </a:t>
            </a:r>
            <a:r>
              <a:rPr lang="en-GB" sz="1800" dirty="0">
                <a:effectLst/>
                <a:latin typeface="Calibri" panose="020F0502020204030204" pitchFamily="34" charset="0"/>
                <a:ea typeface="Calibri" panose="020F0502020204030204" pitchFamily="34" charset="0"/>
              </a:rPr>
              <a:t>The relevance of 1 and 2 has been considered as relevant documents for validation. The decision was taken to validated if the implemented model can correctly search the document.</a:t>
            </a:r>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pic>
        <p:nvPicPr>
          <p:cNvPr id="7" name="Picture 6" descr="A screenshot of a computer&#10;&#10;Description automatically generated with medium confidence">
            <a:extLst>
              <a:ext uri="{FF2B5EF4-FFF2-40B4-BE49-F238E27FC236}">
                <a16:creationId xmlns:a16="http://schemas.microsoft.com/office/drawing/2014/main" id="{230EA8E8-6B49-44B3-9829-3EC9B5A140A9}"/>
              </a:ext>
            </a:extLst>
          </p:cNvPr>
          <p:cNvPicPr>
            <a:picLocks noChangeAspect="1"/>
          </p:cNvPicPr>
          <p:nvPr/>
        </p:nvPicPr>
        <p:blipFill>
          <a:blip r:embed="rId2"/>
          <a:stretch>
            <a:fillRect/>
          </a:stretch>
        </p:blipFill>
        <p:spPr>
          <a:xfrm>
            <a:off x="1343472" y="1842374"/>
            <a:ext cx="6639560" cy="121158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4C7A3E5-2ECA-4457-AD81-A7F4DCD2A6D0}"/>
              </a:ext>
            </a:extLst>
          </p:cNvPr>
          <p:cNvPicPr>
            <a:picLocks noChangeAspect="1"/>
          </p:cNvPicPr>
          <p:nvPr/>
        </p:nvPicPr>
        <p:blipFill>
          <a:blip r:embed="rId3"/>
          <a:stretch>
            <a:fillRect/>
          </a:stretch>
        </p:blipFill>
        <p:spPr>
          <a:xfrm>
            <a:off x="1343472" y="4005064"/>
            <a:ext cx="1089660" cy="1805940"/>
          </a:xfrm>
          <a:prstGeom prst="rect">
            <a:avLst/>
          </a:prstGeom>
          <a:ln>
            <a:solidFill>
              <a:schemeClr val="accent1"/>
            </a:solidFill>
          </a:ln>
        </p:spPr>
      </p:pic>
    </p:spTree>
    <p:extLst>
      <p:ext uri="{BB962C8B-B14F-4D97-AF65-F5344CB8AC3E}">
        <p14:creationId xmlns:p14="http://schemas.microsoft.com/office/powerpoint/2010/main" val="27068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88B7578-3AF2-4F47-9D36-DDCE779514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250" y="1066097"/>
            <a:ext cx="10069676" cy="5459246"/>
          </a:xfrm>
          <a:prstGeom prst="rect">
            <a:avLst/>
          </a:prstGeom>
          <a:ln>
            <a:solidFill>
              <a:schemeClr val="accent1"/>
            </a:solidFill>
          </a:ln>
        </p:spPr>
      </p:pic>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4708981"/>
          </a:xfrm>
          <a:prstGeom prst="rect">
            <a:avLst/>
          </a:prstGeom>
          <a:noFill/>
        </p:spPr>
        <p:txBody>
          <a:bodyPr wrap="square">
            <a:spAutoFit/>
          </a:bodyPr>
          <a:lstStyle/>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08720"/>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8" name="TextBox 7">
            <a:extLst>
              <a:ext uri="{FF2B5EF4-FFF2-40B4-BE49-F238E27FC236}">
                <a16:creationId xmlns:a16="http://schemas.microsoft.com/office/drawing/2014/main" id="{5FE302AB-8BE5-4E1B-851C-77CF65A3D8D8}"/>
              </a:ext>
            </a:extLst>
          </p:cNvPr>
          <p:cNvSpPr txBox="1"/>
          <p:nvPr/>
        </p:nvSpPr>
        <p:spPr>
          <a:xfrm>
            <a:off x="1238250" y="398431"/>
            <a:ext cx="610108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89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238250" y="1040260"/>
            <a:ext cx="10258350" cy="1200329"/>
          </a:xfrm>
          <a:prstGeom prst="rect">
            <a:avLst/>
          </a:prstGeom>
          <a:noFill/>
        </p:spPr>
        <p:txBody>
          <a:bodyPr wrap="square">
            <a:spAutoFit/>
          </a:bodyPr>
          <a:lstStyle/>
          <a:p>
            <a:r>
              <a:rPr lang="en-US" b="1" dirty="0">
                <a:cs typeface="Arial" panose="020B0604020202020204" pitchFamily="34" charset="0"/>
              </a:rPr>
              <a:t>Indexing Framework : </a:t>
            </a:r>
          </a:p>
          <a:p>
            <a:pPr marL="285750" indent="-285750">
              <a:buFont typeface="Arial" panose="020B0604020202020204" pitchFamily="34" charset="0"/>
              <a:buChar char="•"/>
            </a:pPr>
            <a:r>
              <a:rPr lang="en-US" dirty="0">
                <a:cs typeface="Arial" panose="020B0604020202020204" pitchFamily="34" charset="0"/>
              </a:rPr>
              <a:t>A python script was written to process 100GB of clinical records </a:t>
            </a:r>
            <a:r>
              <a:rPr lang="en-US" dirty="0">
                <a:cs typeface="Arial" panose="020B0604020202020204" pitchFamily="34" charset="0"/>
                <a:sym typeface="Wingdings" panose="05000000000000000000" pitchFamily="2" charset="2"/>
              </a:rPr>
              <a:t> </a:t>
            </a:r>
            <a:r>
              <a:rPr lang="en-US" dirty="0">
                <a:cs typeface="Arial" panose="020B0604020202020204" pitchFamily="34" charset="0"/>
              </a:rPr>
              <a:t>reduced to ~4GB. </a:t>
            </a:r>
          </a:p>
          <a:p>
            <a:pPr marL="285750" indent="-285750">
              <a:buFont typeface="Arial" panose="020B0604020202020204" pitchFamily="34" charset="0"/>
              <a:buChar char="•"/>
            </a:pPr>
            <a:r>
              <a:rPr lang="en-US" dirty="0">
                <a:cs typeface="Arial" panose="020B0604020202020204" pitchFamily="34" charset="0"/>
              </a:rPr>
              <a:t>Output as .parquet format </a:t>
            </a:r>
            <a:r>
              <a:rPr lang="en-US" dirty="0">
                <a:cs typeface="Arial" panose="020B0604020202020204" pitchFamily="34" charset="0"/>
                <a:sym typeface="Wingdings" panose="05000000000000000000" pitchFamily="2" charset="2"/>
              </a:rPr>
              <a:t> </a:t>
            </a:r>
            <a:r>
              <a:rPr lang="en-US" dirty="0">
                <a:cs typeface="Arial" panose="020B0604020202020204" pitchFamily="34" charset="0"/>
              </a:rPr>
              <a:t>less space and feasible to read both in Python or Java.</a:t>
            </a:r>
          </a:p>
          <a:p>
            <a:pPr marL="285750" indent="-285750">
              <a:buFont typeface="Arial" panose="020B0604020202020204" pitchFamily="34" charset="0"/>
              <a:buChar char="•"/>
            </a:pPr>
            <a:r>
              <a:rPr lang="en-US" dirty="0">
                <a:cs typeface="Arial" panose="020B0604020202020204" pitchFamily="34" charset="0"/>
              </a:rPr>
              <a:t>Parallel processing to read all the files.</a:t>
            </a:r>
            <a:endParaRPr lang="en-US" cap="all" dirty="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80728"/>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F4DAA61B-095D-434B-B3AB-1F029315FACA}"/>
              </a:ext>
            </a:extLst>
          </p:cNvPr>
          <p:cNvSpPr txBox="1"/>
          <p:nvPr/>
        </p:nvSpPr>
        <p:spPr>
          <a:xfrm>
            <a:off x="1238250" y="398431"/>
            <a:ext cx="610108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45C46CC-F86E-44CD-8EE4-B6F559FB61DB}"/>
              </a:ext>
            </a:extLst>
          </p:cNvPr>
          <p:cNvPicPr>
            <a:picLocks noChangeAspect="1"/>
          </p:cNvPicPr>
          <p:nvPr/>
        </p:nvPicPr>
        <p:blipFill>
          <a:blip r:embed="rId3"/>
          <a:stretch>
            <a:fillRect/>
          </a:stretch>
        </p:blipFill>
        <p:spPr>
          <a:xfrm>
            <a:off x="4587384" y="2331136"/>
            <a:ext cx="7049013" cy="3799143"/>
          </a:xfrm>
          <a:prstGeom prst="rect">
            <a:avLst/>
          </a:prstGeom>
          <a:ln>
            <a:noFill/>
          </a:ln>
        </p:spPr>
      </p:pic>
      <p:sp>
        <p:nvSpPr>
          <p:cNvPr id="8" name="TextBox 7">
            <a:extLst>
              <a:ext uri="{FF2B5EF4-FFF2-40B4-BE49-F238E27FC236}">
                <a16:creationId xmlns:a16="http://schemas.microsoft.com/office/drawing/2014/main" id="{019C26A0-AD9D-427B-A03A-2812ECC3A952}"/>
              </a:ext>
            </a:extLst>
          </p:cNvPr>
          <p:cNvSpPr txBox="1"/>
          <p:nvPr/>
        </p:nvSpPr>
        <p:spPr>
          <a:xfrm>
            <a:off x="1238250" y="2331136"/>
            <a:ext cx="3345582" cy="2585323"/>
          </a:xfrm>
          <a:prstGeom prst="rect">
            <a:avLst/>
          </a:prstGeom>
          <a:noFill/>
        </p:spPr>
        <p:txBody>
          <a:bodyPr wrap="square" rtlCol="0">
            <a:spAutoFit/>
          </a:bodyPr>
          <a:lstStyle/>
          <a:p>
            <a:pPr marL="285750" indent="-285750" algn="l">
              <a:buFont typeface="Arial" panose="020B0604020202020204" pitchFamily="34" charset="0"/>
              <a:buChar char="•"/>
            </a:pPr>
            <a:r>
              <a:rPr lang="en-US" i="1" dirty="0">
                <a:cs typeface="Arial" panose="020B0604020202020204" pitchFamily="34" charset="0"/>
              </a:rPr>
              <a:t>&lt;</a:t>
            </a:r>
            <a:r>
              <a:rPr lang="en-US" i="1" dirty="0">
                <a:effectLst/>
                <a:cs typeface="Arial" panose="020B0604020202020204" pitchFamily="34" charset="0"/>
              </a:rPr>
              <a:t>article-id “pub-id-type” = </a:t>
            </a:r>
            <a:r>
              <a:rPr lang="en-US" i="1" dirty="0" err="1">
                <a:effectLst/>
                <a:cs typeface="Arial" panose="020B0604020202020204" pitchFamily="34" charset="0"/>
              </a:rPr>
              <a:t>pmc</a:t>
            </a:r>
            <a:r>
              <a:rPr lang="en-US" i="1" dirty="0">
                <a:effectLst/>
                <a:cs typeface="Arial" panose="020B0604020202020204" pitchFamily="34" charset="0"/>
              </a:rPr>
              <a:t>&gt;</a:t>
            </a:r>
          </a:p>
          <a:p>
            <a:pPr algn="l"/>
            <a:r>
              <a:rPr lang="en-US" dirty="0">
                <a:cs typeface="Arial" panose="020B0604020202020204" pitchFamily="34" charset="0"/>
              </a:rPr>
              <a:t>unique document id used further implementation for identification</a:t>
            </a:r>
          </a:p>
          <a:p>
            <a:pPr marL="285750" indent="-285750" algn="l">
              <a:buFont typeface="Arial" panose="020B0604020202020204" pitchFamily="34" charset="0"/>
              <a:buChar char="•"/>
            </a:pPr>
            <a:r>
              <a:rPr lang="en-US" i="1" dirty="0">
                <a:effectLst/>
                <a:cs typeface="Arial" panose="020B0604020202020204" pitchFamily="34" charset="0"/>
              </a:rPr>
              <a:t>&lt;journal-title&gt; </a:t>
            </a:r>
            <a:r>
              <a:rPr lang="en-US" i="0" dirty="0">
                <a:effectLst/>
                <a:cs typeface="Arial" panose="020B0604020202020204" pitchFamily="34" charset="0"/>
              </a:rPr>
              <a:t>: </a:t>
            </a:r>
            <a:r>
              <a:rPr lang="en-US" dirty="0">
                <a:cs typeface="Arial" panose="020B0604020202020204" pitchFamily="34" charset="0"/>
              </a:rPr>
              <a:t>S</a:t>
            </a:r>
            <a:r>
              <a:rPr lang="en-US" i="0" dirty="0">
                <a:effectLst/>
                <a:cs typeface="Arial" panose="020B0604020202020204" pitchFamily="34" charset="0"/>
              </a:rPr>
              <a:t>hort description </a:t>
            </a:r>
          </a:p>
          <a:p>
            <a:pPr marL="285750" indent="-285750" algn="l">
              <a:buFont typeface="Arial" panose="020B0604020202020204" pitchFamily="34" charset="0"/>
              <a:buChar char="•"/>
            </a:pPr>
            <a:r>
              <a:rPr lang="en-US" i="1" dirty="0">
                <a:effectLst/>
                <a:cs typeface="Arial" panose="020B0604020202020204" pitchFamily="34" charset="0"/>
              </a:rPr>
              <a:t>&lt;p&gt; </a:t>
            </a:r>
            <a:r>
              <a:rPr lang="en-US" i="0" dirty="0">
                <a:effectLst/>
                <a:cs typeface="Arial" panose="020B0604020202020204" pitchFamily="34" charset="0"/>
              </a:rPr>
              <a:t>: the content of clinical trails and decision done for existing cases and recorded.</a:t>
            </a:r>
          </a:p>
        </p:txBody>
      </p:sp>
      <p:pic>
        <p:nvPicPr>
          <p:cNvPr id="10" name="Picture 9">
            <a:extLst>
              <a:ext uri="{FF2B5EF4-FFF2-40B4-BE49-F238E27FC236}">
                <a16:creationId xmlns:a16="http://schemas.microsoft.com/office/drawing/2014/main" id="{D79AD77A-59CC-4879-9C6E-8DCD9FB3613D}"/>
              </a:ext>
            </a:extLst>
          </p:cNvPr>
          <p:cNvPicPr>
            <a:picLocks noChangeAspect="1"/>
          </p:cNvPicPr>
          <p:nvPr/>
        </p:nvPicPr>
        <p:blipFill>
          <a:blip r:embed="rId4"/>
          <a:stretch>
            <a:fillRect/>
          </a:stretch>
        </p:blipFill>
        <p:spPr>
          <a:xfrm>
            <a:off x="1382266" y="5188310"/>
            <a:ext cx="3057550" cy="941969"/>
          </a:xfrm>
          <a:prstGeom prst="rect">
            <a:avLst/>
          </a:prstGeom>
        </p:spPr>
      </p:pic>
    </p:spTree>
    <p:extLst>
      <p:ext uri="{BB962C8B-B14F-4D97-AF65-F5344CB8AC3E}">
        <p14:creationId xmlns:p14="http://schemas.microsoft.com/office/powerpoint/2010/main" val="133225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27448" y="398959"/>
            <a:ext cx="10163369" cy="407035"/>
          </a:xfrm>
          <a:prstGeom prst="rect">
            <a:avLst/>
          </a:prstGeom>
          <a:noFill/>
        </p:spPr>
        <p:txBody>
          <a:bodyPr wrap="square">
            <a:spAutoFit/>
          </a:bodyPr>
          <a:lstStyle/>
          <a:p>
            <a:pPr lvl="0" algn="just">
              <a:lnSpc>
                <a:spcPct val="107000"/>
              </a:lnSpc>
              <a:spcBef>
                <a:spcPts val="1200"/>
              </a:spcBef>
            </a:pPr>
            <a:r>
              <a:rPr lang="en-GB" sz="20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08720"/>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15170A55-39F8-45B8-BF04-7986A3DFA1F7}"/>
              </a:ext>
            </a:extLst>
          </p:cNvPr>
          <p:cNvSpPr txBox="1"/>
          <p:nvPr/>
        </p:nvSpPr>
        <p:spPr>
          <a:xfrm>
            <a:off x="4151784" y="1031912"/>
            <a:ext cx="763284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t>SEDocumentsHandler</a:t>
            </a:r>
            <a:r>
              <a:rPr lang="en-US" dirty="0"/>
              <a:t>: Had planned to include the preprocessing in here but it was moved to python Script.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SEIndexer</a:t>
            </a:r>
            <a:r>
              <a:rPr lang="en-US" dirty="0"/>
              <a:t>:  Custom indexer to read all the .parquet files and create document index. </a:t>
            </a:r>
            <a:r>
              <a:rPr kumimoji="0" lang="en-US" altLang="en-US" sz="1800" b="0" i="1" u="none" strike="noStrike" cap="none" normalizeH="0" baseline="0" dirty="0" err="1">
                <a:ln>
                  <a:noFill/>
                </a:ln>
                <a:solidFill>
                  <a:srgbClr val="000000"/>
                </a:solidFill>
                <a:effectLst/>
                <a:latin typeface="JetBrains Mono"/>
              </a:rPr>
              <a:t>org.apache.lucene.index.IndexWriter</a:t>
            </a:r>
            <a:r>
              <a:rPr kumimoji="0" lang="en-US" altLang="en-US" sz="1800" b="0" i="1"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was used.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SEQueryParser</a:t>
            </a:r>
            <a:r>
              <a:rPr lang="en-US" dirty="0"/>
              <a:t>: Custom  query Parser that takes the </a:t>
            </a:r>
            <a:r>
              <a:rPr lang="en-US" dirty="0" err="1"/>
              <a:t>topicQuery</a:t>
            </a:r>
            <a:r>
              <a:rPr lang="en-US" dirty="0"/>
              <a:t> number as input and return the parsed query of either &lt;description&gt; or &lt;summary&gt;.</a:t>
            </a:r>
            <a:r>
              <a:rPr lang="en-US" altLang="en-US" dirty="0"/>
              <a:t> </a:t>
            </a:r>
            <a:r>
              <a:rPr lang="en-US" altLang="en-US" dirty="0" err="1"/>
              <a:t>javax.xml.parsers.DocumentBuilder</a:t>
            </a:r>
            <a:r>
              <a:rPr lang="en-US" altLang="en-US" dirty="0"/>
              <a:t> to read the topics-2015-A.xml file.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SESearcher</a:t>
            </a:r>
            <a:r>
              <a:rPr lang="en-US" dirty="0"/>
              <a:t>: custom searcher that takes the parsed query from the </a:t>
            </a:r>
            <a:r>
              <a:rPr lang="en-US" dirty="0" err="1"/>
              <a:t>SEQueryParser</a:t>
            </a:r>
            <a:r>
              <a:rPr lang="en-US" dirty="0"/>
              <a:t> and retrieves information from the indexed files with BM25Similarity.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SearchEngine</a:t>
            </a:r>
            <a:r>
              <a:rPr lang="en-US" dirty="0"/>
              <a:t>: main() java entry point for user to either create index or enter query number along with number of top documents. </a:t>
            </a:r>
          </a:p>
          <a:p>
            <a:pPr algn="just"/>
            <a:endParaRPr lang="en-GB" dirty="0"/>
          </a:p>
        </p:txBody>
      </p:sp>
      <p:pic>
        <p:nvPicPr>
          <p:cNvPr id="9" name="Picture 8">
            <a:extLst>
              <a:ext uri="{FF2B5EF4-FFF2-40B4-BE49-F238E27FC236}">
                <a16:creationId xmlns:a16="http://schemas.microsoft.com/office/drawing/2014/main" id="{C766A10E-1E51-47A5-8CEE-6AFC769E59B3}"/>
              </a:ext>
            </a:extLst>
          </p:cNvPr>
          <p:cNvPicPr>
            <a:picLocks noChangeAspect="1"/>
          </p:cNvPicPr>
          <p:nvPr/>
        </p:nvPicPr>
        <p:blipFill>
          <a:blip r:embed="rId2"/>
          <a:stretch>
            <a:fillRect/>
          </a:stretch>
        </p:blipFill>
        <p:spPr>
          <a:xfrm>
            <a:off x="1238251" y="1033294"/>
            <a:ext cx="2913533" cy="4799931"/>
          </a:xfrm>
          <a:prstGeom prst="rect">
            <a:avLst/>
          </a:prstGeom>
        </p:spPr>
      </p:pic>
      <p:sp>
        <p:nvSpPr>
          <p:cNvPr id="12" name="Rectangle 3">
            <a:extLst>
              <a:ext uri="{FF2B5EF4-FFF2-40B4-BE49-F238E27FC236}">
                <a16:creationId xmlns:a16="http://schemas.microsoft.com/office/drawing/2014/main" id="{7D8B3A99-7CD8-4A4E-AA45-34E324DC88C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675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2" name="TextBox 1">
            <a:extLst>
              <a:ext uri="{FF2B5EF4-FFF2-40B4-BE49-F238E27FC236}">
                <a16:creationId xmlns:a16="http://schemas.microsoft.com/office/drawing/2014/main" id="{D363D1A4-8D1E-4ED6-8872-1AF421759F68}"/>
              </a:ext>
            </a:extLst>
          </p:cNvPr>
          <p:cNvSpPr txBox="1"/>
          <p:nvPr/>
        </p:nvSpPr>
        <p:spPr>
          <a:xfrm>
            <a:off x="1238250" y="1556792"/>
            <a:ext cx="2304256" cy="369332"/>
          </a:xfrm>
          <a:prstGeom prst="rect">
            <a:avLst/>
          </a:prstGeom>
          <a:noFill/>
        </p:spPr>
        <p:txBody>
          <a:bodyPr wrap="square" rtlCol="0">
            <a:spAutoFit/>
          </a:bodyPr>
          <a:lstStyle/>
          <a:p>
            <a:r>
              <a:rPr lang="en-US" dirty="0"/>
              <a:t>Demo</a:t>
            </a:r>
          </a:p>
        </p:txBody>
      </p:sp>
    </p:spTree>
    <p:extLst>
      <p:ext uri="{BB962C8B-B14F-4D97-AF65-F5344CB8AC3E}">
        <p14:creationId xmlns:p14="http://schemas.microsoft.com/office/powerpoint/2010/main" val="229668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052736"/>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8" name="TextBox 7">
            <a:extLst>
              <a:ext uri="{FF2B5EF4-FFF2-40B4-BE49-F238E27FC236}">
                <a16:creationId xmlns:a16="http://schemas.microsoft.com/office/drawing/2014/main" id="{EE568E31-E1D7-430E-95C3-8E9D87EEAA28}"/>
              </a:ext>
            </a:extLst>
          </p:cNvPr>
          <p:cNvSpPr txBox="1"/>
          <p:nvPr/>
        </p:nvSpPr>
        <p:spPr>
          <a:xfrm>
            <a:off x="1127448" y="548680"/>
            <a:ext cx="10163369" cy="407035"/>
          </a:xfrm>
          <a:prstGeom prst="rect">
            <a:avLst/>
          </a:prstGeom>
          <a:noFill/>
        </p:spPr>
        <p:txBody>
          <a:bodyPr wrap="square">
            <a:spAutoFit/>
          </a:bodyPr>
          <a:lstStyle/>
          <a:p>
            <a:pPr lvl="0" algn="just">
              <a:lnSpc>
                <a:spcPct val="107000"/>
              </a:lnSpc>
              <a:spcBef>
                <a:spcPts val="1200"/>
              </a:spcBef>
            </a:pPr>
            <a:r>
              <a:rPr lang="en-GB" sz="20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ISSUES FACED</a:t>
            </a:r>
            <a:endParaRPr lang="en-GB"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F7283D8-208B-4370-99FA-2C59846FF870}"/>
              </a:ext>
            </a:extLst>
          </p:cNvPr>
          <p:cNvSpPr txBox="1"/>
          <p:nvPr/>
        </p:nvSpPr>
        <p:spPr>
          <a:xfrm>
            <a:off x="1127448" y="1171756"/>
            <a:ext cx="10163369" cy="4801314"/>
          </a:xfrm>
          <a:prstGeom prst="rect">
            <a:avLst/>
          </a:prstGeom>
          <a:noFill/>
        </p:spPr>
        <p:txBody>
          <a:bodyPr wrap="square">
            <a:spAutoFit/>
          </a:bodyPr>
          <a:lstStyle/>
          <a:p>
            <a:pPr marL="538163" lvl="0" indent="-252413" algn="just">
              <a:buFont typeface="Arial" panose="020B0604020202020204" pitchFamily="34" charset="0"/>
              <a:buChar char="•"/>
            </a:pPr>
            <a:r>
              <a:rPr lang="en-US" b="1" kern="0" dirty="0">
                <a:effectLst/>
                <a:ea typeface="Times New Roman" panose="02020603050405020304" pitchFamily="18" charset="0"/>
                <a:cs typeface="Times New Roman" panose="02020603050405020304" pitchFamily="18" charset="0"/>
              </a:rPr>
              <a:t>Storage</a:t>
            </a:r>
            <a:r>
              <a:rPr lang="en-US" kern="0" dirty="0">
                <a:effectLst/>
                <a:ea typeface="Times New Roman" panose="02020603050405020304" pitchFamily="18" charset="0"/>
                <a:cs typeface="Times New Roman" panose="02020603050405020304" pitchFamily="18" charset="0"/>
              </a:rPr>
              <a:t>: The initial dataset .tar collected was of 10GB. expectation was that the unzipped data might be around 40-50 GB but it was  100GB.</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Processing Unit</a:t>
            </a:r>
            <a:r>
              <a:rPr lang="en-US" kern="0" dirty="0">
                <a:ea typeface="Times New Roman" panose="02020603050405020304" pitchFamily="18" charset="0"/>
                <a:cs typeface="Times New Roman" panose="02020603050405020304" pitchFamily="18" charset="0"/>
              </a:rPr>
              <a:t>: To process 100 GB of data the </a:t>
            </a:r>
            <a:r>
              <a:rPr lang="en-US" kern="0" dirty="0" err="1">
                <a:ea typeface="Times New Roman" panose="02020603050405020304" pitchFamily="18" charset="0"/>
                <a:cs typeface="Times New Roman" panose="02020603050405020304" pitchFamily="18" charset="0"/>
              </a:rPr>
              <a:t>colab</a:t>
            </a:r>
            <a:r>
              <a:rPr lang="en-US" kern="0" dirty="0">
                <a:ea typeface="Times New Roman" panose="02020603050405020304" pitchFamily="18" charset="0"/>
                <a:cs typeface="Times New Roman" panose="02020603050405020304" pitchFamily="18" charset="0"/>
              </a:rPr>
              <a:t> was unreliable as we had to parallel process the data.</a:t>
            </a:r>
          </a:p>
          <a:p>
            <a:pPr marL="538163" lvl="0" indent="-252413" algn="just">
              <a:buFont typeface="Arial" panose="020B0604020202020204" pitchFamily="34" charset="0"/>
              <a:buChar char="•"/>
            </a:pPr>
            <a:r>
              <a:rPr lang="en-US" b="1" kern="0" dirty="0" err="1">
                <a:ea typeface="Times New Roman" panose="02020603050405020304" pitchFamily="18" charset="0"/>
                <a:cs typeface="Times New Roman" panose="02020603050405020304" pitchFamily="18" charset="0"/>
              </a:rPr>
              <a:t>pyLucene</a:t>
            </a:r>
            <a:r>
              <a:rPr lang="en-US" kern="0" dirty="0">
                <a:ea typeface="Times New Roman" panose="02020603050405020304" pitchFamily="18" charset="0"/>
                <a:cs typeface="Times New Roman" panose="02020603050405020304" pitchFamily="18" charset="0"/>
              </a:rPr>
              <a:t>:  The initial plan was to build the project in python, but PyLucene uses wrapper class to access Java Lucene-Core, hence the project was moved to Java based implementation.</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Indexing</a:t>
            </a:r>
            <a:r>
              <a:rPr lang="en-US" kern="0" dirty="0">
                <a:ea typeface="Times New Roman" panose="02020603050405020304" pitchFamily="18" charset="0"/>
                <a:cs typeface="Times New Roman" panose="02020603050405020304" pitchFamily="18" charset="0"/>
              </a:rPr>
              <a:t>: One of the document file had details missing, hence had to re-work on Indexing framework to understand the data. Multiple Analyzer were tested to get the relevant document which led to repeated execution of the framework. </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Lucene Library</a:t>
            </a:r>
            <a:r>
              <a:rPr lang="en-US" kern="0" dirty="0">
                <a:ea typeface="Times New Roman" panose="02020603050405020304" pitchFamily="18" charset="0"/>
                <a:cs typeface="Times New Roman" panose="02020603050405020304" pitchFamily="18" charset="0"/>
              </a:rPr>
              <a:t>: Few APIs and classes are now deprecated in Lucene 9.1.0, throughout the development process learnt the latest library feature.</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Searching / Retrieval</a:t>
            </a:r>
            <a:r>
              <a:rPr lang="en-US" kern="0" dirty="0">
                <a:ea typeface="Times New Roman" panose="02020603050405020304" pitchFamily="18" charset="0"/>
                <a:cs typeface="Times New Roman" panose="02020603050405020304" pitchFamily="18" charset="0"/>
              </a:rPr>
              <a:t>: Though the retrieval process result in document with the ranking score. the framework doesn’t not give correct list of relevant document. Further analysis needs to be done to understand</a:t>
            </a:r>
          </a:p>
          <a:p>
            <a:pPr marL="1028700" lvl="2" indent="-285750" algn="just">
              <a:buFontTx/>
              <a:buChar char="-"/>
            </a:pPr>
            <a:r>
              <a:rPr lang="en-US" kern="0" dirty="0">
                <a:ea typeface="Times New Roman" panose="02020603050405020304" pitchFamily="18" charset="0"/>
                <a:cs typeface="Times New Roman" panose="02020603050405020304" pitchFamily="18" charset="0"/>
              </a:rPr>
              <a:t>Appropriate Similarity measure to use.</a:t>
            </a:r>
          </a:p>
          <a:p>
            <a:pPr marL="1028700" lvl="2" indent="-285750" algn="just">
              <a:buFontTx/>
              <a:buChar char="-"/>
            </a:pPr>
            <a:r>
              <a:rPr lang="en-US" kern="0" dirty="0">
                <a:ea typeface="Times New Roman" panose="02020603050405020304" pitchFamily="18" charset="0"/>
                <a:cs typeface="Times New Roman" panose="02020603050405020304" pitchFamily="18" charset="0"/>
              </a:rPr>
              <a:t>Analyzer(Tokenizer and </a:t>
            </a:r>
            <a:r>
              <a:rPr lang="en-US" kern="0" dirty="0" err="1">
                <a:ea typeface="Times New Roman" panose="02020603050405020304" pitchFamily="18" charset="0"/>
                <a:cs typeface="Times New Roman" panose="02020603050405020304" pitchFamily="18" charset="0"/>
              </a:rPr>
              <a:t>TokenFilter</a:t>
            </a:r>
            <a:r>
              <a:rPr lang="en-US" kern="0" dirty="0">
                <a:ea typeface="Times New Roman" panose="02020603050405020304" pitchFamily="18" charset="0"/>
                <a:cs typeface="Times New Roman" panose="02020603050405020304" pitchFamily="18" charset="0"/>
              </a:rPr>
              <a:t>) used to index and search for text retrieval pertaining to clinical linguistic data.</a:t>
            </a:r>
            <a:endParaRPr lang="en-GB" kern="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46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7654</TotalTime>
  <Words>855</Words>
  <Application>Microsoft Office PowerPoint</Application>
  <PresentationFormat>Widescreen</PresentationFormat>
  <Paragraphs>149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Bineeta Kachhap</dc:creator>
  <cp:lastModifiedBy>Bineeta Kachhap</cp:lastModifiedBy>
  <cp:revision>28</cp:revision>
  <dcterms:created xsi:type="dcterms:W3CDTF">2022-03-16T19:36:53Z</dcterms:created>
  <dcterms:modified xsi:type="dcterms:W3CDTF">2022-04-15T09:10:18Z</dcterms:modified>
</cp:coreProperties>
</file>