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44"/>
  </p:notesMasterIdLst>
  <p:handoutMasterIdLst>
    <p:handoutMasterId r:id="rId4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7" r:id="rId41"/>
    <p:sldId id="296" r:id="rId42"/>
    <p:sldId id="298" r:id="rId43"/>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4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EABD35-BBC1-4D51-A2CF-DCBBD33025AA}" type="datetimeFigureOut">
              <a:rPr lang="en-US" smtClean="0"/>
              <a:t>10/10/2015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3B1A68-3AFF-48AF-B4A2-E7FA6E3124D2}" type="slidenum">
              <a:rPr lang="en-US" smtClean="0"/>
              <a:t>‹#›</a:t>
            </a:fld>
            <a:endParaRPr lang="en-US"/>
          </a:p>
        </p:txBody>
      </p:sp>
    </p:spTree>
    <p:extLst>
      <p:ext uri="{BB962C8B-B14F-4D97-AF65-F5344CB8AC3E}">
        <p14:creationId xmlns:p14="http://schemas.microsoft.com/office/powerpoint/2010/main" val="160795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indent="0" algn="l" rtl="0">
              <a:lnSpc>
                <a:spcPct val="117999"/>
              </a:lnSpc>
              <a:spcBef>
                <a:spcPts val="0"/>
              </a:spcBef>
              <a:defRPr/>
            </a:lvl1pPr>
            <a:lvl2pPr marL="0" marR="0" indent="76200" algn="l" rtl="0">
              <a:lnSpc>
                <a:spcPct val="117999"/>
              </a:lnSpc>
              <a:spcBef>
                <a:spcPts val="0"/>
              </a:spcBef>
              <a:defRPr/>
            </a:lvl2pPr>
            <a:lvl3pPr marL="0" marR="0" indent="165100" algn="l" rtl="0">
              <a:lnSpc>
                <a:spcPct val="117999"/>
              </a:lnSpc>
              <a:spcBef>
                <a:spcPts val="0"/>
              </a:spcBef>
              <a:defRPr/>
            </a:lvl3pPr>
            <a:lvl4pPr marL="0" marR="0" indent="254000" algn="l" rtl="0">
              <a:lnSpc>
                <a:spcPct val="117999"/>
              </a:lnSpc>
              <a:spcBef>
                <a:spcPts val="0"/>
              </a:spcBef>
              <a:defRPr/>
            </a:lvl4pPr>
            <a:lvl5pPr marL="0" marR="0" indent="342900" algn="l" rtl="0">
              <a:lnSpc>
                <a:spcPct val="117999"/>
              </a:lnSpc>
              <a:spcBef>
                <a:spcPts val="0"/>
              </a:spcBef>
              <a:defRPr/>
            </a:lvl5pPr>
            <a:lvl6pPr marL="0" marR="0" indent="419100" algn="l" rtl="0">
              <a:lnSpc>
                <a:spcPct val="117999"/>
              </a:lnSpc>
              <a:spcBef>
                <a:spcPts val="0"/>
              </a:spcBef>
              <a:defRPr/>
            </a:lvl6pPr>
            <a:lvl7pPr marL="0" marR="0" indent="508000" algn="l" rtl="0">
              <a:lnSpc>
                <a:spcPct val="117999"/>
              </a:lnSpc>
              <a:spcBef>
                <a:spcPts val="0"/>
              </a:spcBef>
              <a:defRPr/>
            </a:lvl7pPr>
            <a:lvl8pPr marL="0" marR="0" indent="596900" algn="l" rtl="0">
              <a:lnSpc>
                <a:spcPct val="117999"/>
              </a:lnSpc>
              <a:spcBef>
                <a:spcPts val="0"/>
              </a:spcBef>
              <a:defRPr/>
            </a:lvl8pPr>
            <a:lvl9pPr marL="0" marR="0" indent="685800" algn="l" rtl="0">
              <a:lnSpc>
                <a:spcPct val="117999"/>
              </a:lnSpc>
              <a:spcBef>
                <a:spcPts val="0"/>
              </a:spcBef>
              <a:defRPr/>
            </a:lvl9pPr>
          </a:lstStyle>
          <a:p>
            <a:endParaRPr/>
          </a:p>
        </p:txBody>
      </p:sp>
    </p:spTree>
    <p:extLst>
      <p:ext uri="{BB962C8B-B14F-4D97-AF65-F5344CB8AC3E}">
        <p14:creationId xmlns:p14="http://schemas.microsoft.com/office/powerpoint/2010/main" val="3026859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49583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Make sure people can be productive on day one</a:t>
            </a:r>
            <a:r>
              <a:rPr lang="en-US" baseline="0" dirty="0" smtClean="0"/>
              <a:t> – with Puppet/Ruby and any other languages that are commonly used!</a:t>
            </a:r>
            <a:endParaRPr lang="en-US" dirty="0"/>
          </a:p>
        </p:txBody>
      </p:sp>
    </p:spTree>
    <p:extLst>
      <p:ext uri="{BB962C8B-B14F-4D97-AF65-F5344CB8AC3E}">
        <p14:creationId xmlns:p14="http://schemas.microsoft.com/office/powerpoint/2010/main" val="3802785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You (probably) don't work with me, so my suggestions</a:t>
            </a:r>
            <a:r>
              <a:rPr lang="en-US" baseline="0" dirty="0" smtClean="0"/>
              <a:t> are just that. Find what works for your team, your organization, your company, and your industry.</a:t>
            </a:r>
            <a:endParaRPr dirty="0"/>
          </a:p>
        </p:txBody>
      </p:sp>
    </p:spTree>
    <p:extLst>
      <p:ext uri="{BB962C8B-B14F-4D97-AF65-F5344CB8AC3E}">
        <p14:creationId xmlns:p14="http://schemas.microsoft.com/office/powerpoint/2010/main" val="3088400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Declarative </a:t>
            </a:r>
            <a:r>
              <a:rPr lang="en-US" dirty="0"/>
              <a:t>states are NOT shell scripts 2.0. Avoid execs as much as possible</a:t>
            </a:r>
            <a:r>
              <a:rPr lang="en-US" dirty="0" smtClean="0"/>
              <a:t>. </a:t>
            </a:r>
            <a:r>
              <a:rPr lang="en-US" dirty="0" smtClean="0"/>
              <a:t>Over</a:t>
            </a:r>
            <a:r>
              <a:rPr lang="en-US" baseline="0" dirty="0" smtClean="0"/>
              <a:t> reliance on execs is</a:t>
            </a:r>
            <a:r>
              <a:rPr lang="en-US" dirty="0" smtClean="0"/>
              <a:t> </a:t>
            </a:r>
            <a:r>
              <a:rPr lang="en-US" dirty="0" smtClean="0"/>
              <a:t>like buying a car, ripping out the floor, and yelling </a:t>
            </a:r>
            <a:r>
              <a:rPr lang="en-US" dirty="0" err="1" smtClean="0"/>
              <a:t>yaba</a:t>
            </a:r>
            <a:r>
              <a:rPr lang="en-US" dirty="0" smtClean="0"/>
              <a:t> </a:t>
            </a:r>
            <a:r>
              <a:rPr lang="en-US" dirty="0" err="1" smtClean="0"/>
              <a:t>daba</a:t>
            </a:r>
            <a:r>
              <a:rPr lang="en-US" dirty="0" smtClean="0"/>
              <a:t> doo!</a:t>
            </a:r>
            <a:r>
              <a:rPr lang="en-US" baseline="0" dirty="0" smtClean="0"/>
              <a:t> </a:t>
            </a:r>
            <a:r>
              <a:rPr lang="en-US" baseline="0" dirty="0" smtClean="0"/>
              <a:t>Not </a:t>
            </a:r>
            <a:r>
              <a:rPr lang="en-US" baseline="0" dirty="0" smtClean="0"/>
              <a:t>cool.</a:t>
            </a:r>
            <a:endParaRPr lang="en-US" dirty="0"/>
          </a:p>
        </p:txBody>
      </p:sp>
    </p:spTree>
    <p:extLst>
      <p:ext uri="{BB962C8B-B14F-4D97-AF65-F5344CB8AC3E}">
        <p14:creationId xmlns:p14="http://schemas.microsoft.com/office/powerpoint/2010/main" val="3011737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There</a:t>
            </a:r>
            <a:r>
              <a:rPr lang="en-US" baseline="0" dirty="0" smtClean="0"/>
              <a:t> are nearly 3,600 forge modules. Always check there. If one does not work out of the box, seriously consider whether you should commit PRs or ask the author for a new feature before writing your own competing module.</a:t>
            </a:r>
          </a:p>
          <a:p>
            <a:pPr>
              <a:spcBef>
                <a:spcPts val="0"/>
              </a:spcBef>
              <a:buNone/>
            </a:pPr>
            <a:endParaRPr lang="en-US" baseline="0" dirty="0" smtClean="0"/>
          </a:p>
          <a:p>
            <a:pPr>
              <a:spcBef>
                <a:spcPts val="0"/>
              </a:spcBef>
              <a:buNone/>
            </a:pPr>
            <a:r>
              <a:rPr lang="en-US" baseline="0" dirty="0" smtClean="0"/>
              <a:t>If you do write your own, always write it as if it will go on the forge – even if you know it never will – to enforce proper code/data segregation (discussed later).</a:t>
            </a:r>
            <a:endParaRPr dirty="0"/>
          </a:p>
        </p:txBody>
      </p:sp>
    </p:spTree>
    <p:extLst>
      <p:ext uri="{BB962C8B-B14F-4D97-AF65-F5344CB8AC3E}">
        <p14:creationId xmlns:p14="http://schemas.microsoft.com/office/powerpoint/2010/main" val="2237360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Don't repeat yourself.</a:t>
            </a:r>
          </a:p>
          <a:p>
            <a:pPr>
              <a:spcBef>
                <a:spcPts val="0"/>
              </a:spcBef>
              <a:buNone/>
            </a:pPr>
            <a:endParaRPr lang="en-US" dirty="0" smtClean="0"/>
          </a:p>
          <a:p>
            <a:pPr marL="0" marR="0" indent="0" algn="l" defTabSz="914400" rtl="0" eaLnBrk="1" fontAlgn="auto" latinLnBrk="0" hangingPunct="1">
              <a:lnSpc>
                <a:spcPct val="117999"/>
              </a:lnSpc>
              <a:spcBef>
                <a:spcPts val="0"/>
              </a:spcBef>
              <a:spcAft>
                <a:spcPts val="0"/>
              </a:spcAft>
              <a:buClrTx/>
              <a:buSzTx/>
              <a:buFontTx/>
              <a:buNone/>
              <a:tabLst/>
              <a:defRPr/>
            </a:pPr>
            <a:r>
              <a:rPr lang="en-US" dirty="0" smtClean="0"/>
              <a:t>Don't repeat yourself.</a:t>
            </a:r>
          </a:p>
        </p:txBody>
      </p:sp>
    </p:spTree>
    <p:extLst>
      <p:ext uri="{BB962C8B-B14F-4D97-AF65-F5344CB8AC3E}">
        <p14:creationId xmlns:p14="http://schemas.microsoft.com/office/powerpoint/2010/main" val="753106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The 'inherits'</a:t>
            </a:r>
            <a:r>
              <a:rPr lang="en-US" baseline="0" dirty="0" smtClean="0"/>
              <a:t> keyword causes Puppet to parse the class whose name follows, then bring the results into the current scope.</a:t>
            </a:r>
            <a:endParaRPr dirty="0"/>
          </a:p>
        </p:txBody>
      </p:sp>
    </p:spTree>
    <p:extLst>
      <p:ext uri="{BB962C8B-B14F-4D97-AF65-F5344CB8AC3E}">
        <p14:creationId xmlns:p14="http://schemas.microsoft.com/office/powerpoint/2010/main" val="2863781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r>
              <a:rPr lang="en-US" dirty="0" smtClean="0"/>
              <a:t>Sane and opinionated defaults.</a:t>
            </a:r>
            <a:endParaRPr dirty="0"/>
          </a:p>
        </p:txBody>
      </p:sp>
    </p:spTree>
    <p:extLst>
      <p:ext uri="{BB962C8B-B14F-4D97-AF65-F5344CB8AC3E}">
        <p14:creationId xmlns:p14="http://schemas.microsoft.com/office/powerpoint/2010/main" val="1115025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1102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r>
              <a:rPr lang="en-US" dirty="0" smtClean="0"/>
              <a:t>Take a look at the </a:t>
            </a:r>
            <a:r>
              <a:rPr lang="en-US" dirty="0"/>
              <a:t>“</a:t>
            </a:r>
            <a:r>
              <a:rPr lang="en-US" dirty="0" err="1"/>
              <a:t>service_manage</a:t>
            </a:r>
            <a:r>
              <a:rPr lang="en-US" dirty="0"/>
              <a:t>” parameter. *I* might want puppet to manage </a:t>
            </a:r>
            <a:r>
              <a:rPr lang="en-US" dirty="0" err="1"/>
              <a:t>ntp</a:t>
            </a:r>
            <a:r>
              <a:rPr lang="en-US" dirty="0"/>
              <a:t> but someone else might not! This lets the user pick which they prefer, with a default of managed. Be opinionated, but let users have their own opinions!</a:t>
            </a:r>
          </a:p>
        </p:txBody>
      </p:sp>
    </p:spTree>
    <p:extLst>
      <p:ext uri="{BB962C8B-B14F-4D97-AF65-F5344CB8AC3E}">
        <p14:creationId xmlns:p14="http://schemas.microsoft.com/office/powerpoint/2010/main" val="1106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a:t>Roles and Profiles is where we build our implementation and reference the component modules.</a:t>
            </a:r>
          </a:p>
        </p:txBody>
      </p:sp>
    </p:spTree>
    <p:extLst>
      <p:ext uri="{BB962C8B-B14F-4D97-AF65-F5344CB8AC3E}">
        <p14:creationId xmlns:p14="http://schemas.microsoft.com/office/powerpoint/2010/main" val="188532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 name="Shape 5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rtl="0">
              <a:spcBef>
                <a:spcPts val="0"/>
              </a:spcBef>
              <a:buSzPct val="78571"/>
              <a:buNone/>
            </a:pPr>
            <a:r>
              <a:rPr lang="en-US" dirty="0"/>
              <a:t>Today we are going to talk about </a:t>
            </a:r>
            <a:r>
              <a:rPr lang="en-US" dirty="0" err="1"/>
              <a:t>Puppetizing</a:t>
            </a:r>
            <a:r>
              <a:rPr lang="en-US" dirty="0"/>
              <a:t> your Organization. Setting up a proof of concept puppet system is the easy part, but what’s next?</a:t>
            </a:r>
          </a:p>
        </p:txBody>
      </p:sp>
    </p:spTree>
    <p:extLst>
      <p:ext uri="{BB962C8B-B14F-4D97-AF65-F5344CB8AC3E}">
        <p14:creationId xmlns:p14="http://schemas.microsoft.com/office/powerpoint/2010/main" val="1636188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9325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You can use any resource – but if your profile class starts</a:t>
            </a:r>
            <a:r>
              <a:rPr lang="en-US" baseline="0" dirty="0" smtClean="0"/>
              <a:t> approaching 100 lines, maybe you should be creating a component module instead. It's a </a:t>
            </a:r>
            <a:r>
              <a:rPr lang="en-US" baseline="0" dirty="0" smtClean="0"/>
              <a:t>fuzzy line, but you'll know when you've crossed it.</a:t>
            </a:r>
            <a:endParaRPr dirty="0"/>
          </a:p>
        </p:txBody>
      </p:sp>
    </p:spTree>
    <p:extLst>
      <p:ext uri="{BB962C8B-B14F-4D97-AF65-F5344CB8AC3E}">
        <p14:creationId xmlns:p14="http://schemas.microsoft.com/office/powerpoint/2010/main" val="1233186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Turn the non-existent user</a:t>
            </a:r>
            <a:r>
              <a:rPr lang="en-US" baseline="0" dirty="0" smtClean="0"/>
              <a:t> specification into </a:t>
            </a:r>
            <a:r>
              <a:rPr lang="en-US" baseline="0" dirty="0" err="1" smtClean="0"/>
              <a:t>rspec</a:t>
            </a:r>
            <a:r>
              <a:rPr lang="en-US" baseline="0" dirty="0" smtClean="0"/>
              <a:t> tests! Make the </a:t>
            </a:r>
            <a:r>
              <a:rPr lang="en-US" baseline="0" dirty="0" err="1" smtClean="0"/>
              <a:t>rspec</a:t>
            </a:r>
            <a:r>
              <a:rPr lang="en-US" baseline="0" dirty="0" smtClean="0"/>
              <a:t> tests your actual specifications list, always update them first if you need to change the specs.</a:t>
            </a:r>
            <a:endParaRPr dirty="0"/>
          </a:p>
        </p:txBody>
      </p:sp>
    </p:spTree>
    <p:extLst>
      <p:ext uri="{BB962C8B-B14F-4D97-AF65-F5344CB8AC3E}">
        <p14:creationId xmlns:p14="http://schemas.microsoft.com/office/powerpoint/2010/main" val="3175722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11162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You can download modules and Puppet and run their tests. Puppet Approved modules are required to have passing tests. If the</a:t>
            </a:r>
            <a:r>
              <a:rPr lang="en-US" baseline="0" dirty="0" smtClean="0"/>
              <a:t> module you chose doesn't have tests or fails the tests, perhaps you should reconsider whether that module should be used in production!</a:t>
            </a:r>
            <a:endParaRPr dirty="0"/>
          </a:p>
        </p:txBody>
      </p:sp>
    </p:spTree>
    <p:extLst>
      <p:ext uri="{BB962C8B-B14F-4D97-AF65-F5344CB8AC3E}">
        <p14:creationId xmlns:p14="http://schemas.microsoft.com/office/powerpoint/2010/main" val="2743232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10338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There</a:t>
            </a:r>
            <a:r>
              <a:rPr lang="en-US" baseline="0" dirty="0" smtClean="0"/>
              <a:t> are lots of tools in the ecosystem and it can be overwhelming to look at all at once! Some may have no value at all to your organization and can be ignored. Prioritize the remainder and focus on pain points and high value targets first.</a:t>
            </a:r>
            <a:endParaRPr dirty="0"/>
          </a:p>
        </p:txBody>
      </p:sp>
    </p:spTree>
    <p:extLst>
      <p:ext uri="{BB962C8B-B14F-4D97-AF65-F5344CB8AC3E}">
        <p14:creationId xmlns:p14="http://schemas.microsoft.com/office/powerpoint/2010/main" val="2099329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07145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9768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841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lang="en-US" dirty="0"/>
          </a:p>
        </p:txBody>
      </p:sp>
    </p:spTree>
    <p:extLst>
      <p:ext uri="{BB962C8B-B14F-4D97-AF65-F5344CB8AC3E}">
        <p14:creationId xmlns:p14="http://schemas.microsoft.com/office/powerpoint/2010/main" val="2388914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Felix (@</a:t>
            </a:r>
            <a:r>
              <a:rPr lang="en-US" dirty="0" err="1" smtClean="0"/>
              <a:t>felis_rex</a:t>
            </a:r>
            <a:r>
              <a:rPr lang="en-US" dirty="0" smtClean="0"/>
              <a:t>),</a:t>
            </a:r>
            <a:r>
              <a:rPr lang="en-US" baseline="0" dirty="0" smtClean="0"/>
              <a:t> Vanessa, Henrik (@</a:t>
            </a:r>
            <a:r>
              <a:rPr lang="en-US" baseline="0" dirty="0" err="1" smtClean="0"/>
              <a:t>hel</a:t>
            </a:r>
            <a:r>
              <a:rPr lang="en-US" baseline="0" dirty="0" smtClean="0"/>
              <a:t>) and I are working on a solution for HI-118. You'll need to be on Puppet 4 to benefit from it when it's ready, though!</a:t>
            </a:r>
            <a:endParaRPr dirty="0"/>
          </a:p>
        </p:txBody>
      </p:sp>
    </p:spTree>
    <p:extLst>
      <p:ext uri="{BB962C8B-B14F-4D97-AF65-F5344CB8AC3E}">
        <p14:creationId xmlns:p14="http://schemas.microsoft.com/office/powerpoint/2010/main" val="797813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3" name="Shape 2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Razor is targeted at bare metal, but certainly works with virtual</a:t>
            </a:r>
            <a:r>
              <a:rPr lang="en-US" baseline="0" dirty="0" smtClean="0"/>
              <a:t> machines as well. It's a great way to test Razor in a controlled environment without affecting production!</a:t>
            </a:r>
            <a:endParaRPr dirty="0"/>
          </a:p>
        </p:txBody>
      </p:sp>
    </p:spTree>
    <p:extLst>
      <p:ext uri="{BB962C8B-B14F-4D97-AF65-F5344CB8AC3E}">
        <p14:creationId xmlns:p14="http://schemas.microsoft.com/office/powerpoint/2010/main" val="4030279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9" name="Shape 24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You can also view the performance dashboard at </a:t>
            </a:r>
            <a:r>
              <a:rPr lang="en-US" dirty="0" smtClean="0"/>
              <a:t>http://localhost:8080/pdb/dashboard/index.html</a:t>
            </a:r>
            <a:endParaRPr dirty="0"/>
          </a:p>
        </p:txBody>
      </p:sp>
    </p:spTree>
    <p:extLst>
      <p:ext uri="{BB962C8B-B14F-4D97-AF65-F5344CB8AC3E}">
        <p14:creationId xmlns:p14="http://schemas.microsoft.com/office/powerpoint/2010/main" val="565421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This </a:t>
            </a:r>
            <a:r>
              <a:rPr lang="en-US" dirty="0"/>
              <a:t>is just a start</a:t>
            </a:r>
            <a:r>
              <a:rPr lang="en-US" dirty="0" smtClean="0"/>
              <a:t>! Exported resources can be used in plenty of other situations, such as backups.</a:t>
            </a:r>
            <a:endParaRPr lang="en-US" dirty="0"/>
          </a:p>
        </p:txBody>
      </p:sp>
    </p:spTree>
    <p:extLst>
      <p:ext uri="{BB962C8B-B14F-4D97-AF65-F5344CB8AC3E}">
        <p14:creationId xmlns:p14="http://schemas.microsoft.com/office/powerpoint/2010/main" val="175220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a:t>Puppet is a good way to distribute packages. It is not a great way to distribute files and then copy them around! Always look at package managers as the first option and execs as the last option - or don’t look at execs at all!</a:t>
            </a:r>
          </a:p>
        </p:txBody>
      </p:sp>
    </p:spTree>
    <p:extLst>
      <p:ext uri="{BB962C8B-B14F-4D97-AF65-F5344CB8AC3E}">
        <p14:creationId xmlns:p14="http://schemas.microsoft.com/office/powerpoint/2010/main" val="897622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7" name="Shape 2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r>
              <a:rPr lang="en-US" dirty="0" smtClean="0"/>
              <a:t>Jordan's</a:t>
            </a:r>
            <a:r>
              <a:rPr lang="en-US" baseline="0" dirty="0" smtClean="0"/>
              <a:t> fpm makes building software fun again!</a:t>
            </a:r>
            <a:endParaRPr dirty="0"/>
          </a:p>
        </p:txBody>
      </p:sp>
    </p:spTree>
    <p:extLst>
      <p:ext uri="{BB962C8B-B14F-4D97-AF65-F5344CB8AC3E}">
        <p14:creationId xmlns:p14="http://schemas.microsoft.com/office/powerpoint/2010/main" val="3869534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Puppet can provide a lot of value to these systems. Purely</a:t>
            </a:r>
            <a:r>
              <a:rPr lang="en-US" baseline="0" dirty="0" smtClean="0"/>
              <a:t> coincidental, it also makes Puppet more important to the organization!</a:t>
            </a:r>
            <a:endParaRPr dirty="0"/>
          </a:p>
        </p:txBody>
      </p:sp>
    </p:spTree>
    <p:extLst>
      <p:ext uri="{BB962C8B-B14F-4D97-AF65-F5344CB8AC3E}">
        <p14:creationId xmlns:p14="http://schemas.microsoft.com/office/powerpoint/2010/main" val="29579745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Getting</a:t>
            </a:r>
            <a:r>
              <a:rPr lang="en-US" baseline="0" dirty="0" smtClean="0"/>
              <a:t> something out there is always valuable. The earlier you get feedback, the sooner you know whether you're on the right track.</a:t>
            </a:r>
            <a:endParaRPr dirty="0"/>
          </a:p>
        </p:txBody>
      </p:sp>
    </p:spTree>
    <p:extLst>
      <p:ext uri="{BB962C8B-B14F-4D97-AF65-F5344CB8AC3E}">
        <p14:creationId xmlns:p14="http://schemas.microsoft.com/office/powerpoint/2010/main" val="3477236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1" name="Shape 2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010196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Fly, my pretties!</a:t>
            </a:r>
            <a:endParaRPr dirty="0"/>
          </a:p>
        </p:txBody>
      </p:sp>
    </p:spTree>
    <p:extLst>
      <p:ext uri="{BB962C8B-B14F-4D97-AF65-F5344CB8AC3E}">
        <p14:creationId xmlns:p14="http://schemas.microsoft.com/office/powerpoint/2010/main" val="141093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Let's build something amazing!</a:t>
            </a:r>
            <a:endParaRPr lang="en-US" dirty="0"/>
          </a:p>
        </p:txBody>
      </p:sp>
    </p:spTree>
    <p:extLst>
      <p:ext uri="{BB962C8B-B14F-4D97-AF65-F5344CB8AC3E}">
        <p14:creationId xmlns:p14="http://schemas.microsoft.com/office/powerpoint/2010/main" val="610703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9" name="Shape 3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If I'm missing anything, let me know</a:t>
            </a:r>
            <a:r>
              <a:rPr lang="en-US" baseline="0" dirty="0" smtClean="0"/>
              <a:t> and I'll </a:t>
            </a:r>
            <a:r>
              <a:rPr lang="en-US" baseline="0" smtClean="0"/>
              <a:t>add it!</a:t>
            </a:r>
            <a:endParaRPr/>
          </a:p>
        </p:txBody>
      </p:sp>
    </p:spTree>
    <p:extLst>
      <p:ext uri="{BB962C8B-B14F-4D97-AF65-F5344CB8AC3E}">
        <p14:creationId xmlns:p14="http://schemas.microsoft.com/office/powerpoint/2010/main" val="46326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45638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43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lang="en-US" dirty="0"/>
          </a:p>
        </p:txBody>
      </p:sp>
    </p:spTree>
    <p:extLst>
      <p:ext uri="{BB962C8B-B14F-4D97-AF65-F5344CB8AC3E}">
        <p14:creationId xmlns:p14="http://schemas.microsoft.com/office/powerpoint/2010/main" val="261303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rtl="0">
              <a:spcBef>
                <a:spcPts val="0"/>
              </a:spcBef>
              <a:buNone/>
            </a:pPr>
            <a:endParaRPr lang="en-US" dirty="0"/>
          </a:p>
        </p:txBody>
      </p:sp>
    </p:spTree>
    <p:extLst>
      <p:ext uri="{BB962C8B-B14F-4D97-AF65-F5344CB8AC3E}">
        <p14:creationId xmlns:p14="http://schemas.microsoft.com/office/powerpoint/2010/main" val="71163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r>
              <a:rPr lang="en-US" dirty="0" smtClean="0"/>
              <a:t>Avoid the "Expert Beginners" trap.</a:t>
            </a:r>
            <a:r>
              <a:rPr lang="en-US" baseline="0" dirty="0" smtClean="0"/>
              <a:t> Be on the lookout not just for yourself, but for everyone in your organization and company!</a:t>
            </a:r>
            <a:endParaRPr lang="en-US" dirty="0"/>
          </a:p>
        </p:txBody>
      </p:sp>
    </p:spTree>
    <p:extLst>
      <p:ext uri="{BB962C8B-B14F-4D97-AF65-F5344CB8AC3E}">
        <p14:creationId xmlns:p14="http://schemas.microsoft.com/office/powerpoint/2010/main" val="196853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rtl="0">
              <a:spcBef>
                <a:spcPts val="0"/>
              </a:spcBef>
              <a:buNone/>
            </a:pPr>
            <a:r>
              <a:rPr lang="en-US" dirty="0" smtClean="0"/>
              <a:t>Even if you aren't sharing your company's data, let your manager know anyway. It's better they</a:t>
            </a:r>
            <a:r>
              <a:rPr lang="en-US" baseline="0" dirty="0" smtClean="0"/>
              <a:t> hear it from you and not second hand.</a:t>
            </a:r>
            <a:endParaRPr lang="en-US" dirty="0"/>
          </a:p>
        </p:txBody>
      </p:sp>
    </p:spTree>
    <p:extLst>
      <p:ext uri="{BB962C8B-B14F-4D97-AF65-F5344CB8AC3E}">
        <p14:creationId xmlns:p14="http://schemas.microsoft.com/office/powerpoint/2010/main" val="4043374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rtl="0">
              <a:spcBef>
                <a:spcPts val="0"/>
              </a:spcBef>
              <a:buNone/>
            </a:pPr>
            <a:r>
              <a:rPr lang="en-US" dirty="0" smtClean="0"/>
              <a:t>Code reviews</a:t>
            </a:r>
            <a:r>
              <a:rPr lang="en-US" baseline="0" dirty="0" smtClean="0"/>
              <a:t> are now (semi-)public and tracked. Remember, w</a:t>
            </a:r>
            <a:r>
              <a:rPr lang="en-US" dirty="0" smtClean="0"/>
              <a:t>e're </a:t>
            </a:r>
            <a:r>
              <a:rPr lang="en-US" dirty="0" smtClean="0"/>
              <a:t>not just looking for problems, we're looking for ways to make things better. Suggest some additions rather</a:t>
            </a:r>
            <a:r>
              <a:rPr lang="en-US" baseline="0" dirty="0" smtClean="0"/>
              <a:t> than just pointing out the flaws</a:t>
            </a:r>
            <a:r>
              <a:rPr lang="en-US" baseline="0" dirty="0" smtClean="0"/>
              <a:t>! And if the code is great, let the author(s) know!</a:t>
            </a:r>
            <a:endParaRPr lang="en-US" dirty="0"/>
          </a:p>
        </p:txBody>
      </p:sp>
    </p:spTree>
    <p:extLst>
      <p:ext uri="{BB962C8B-B14F-4D97-AF65-F5344CB8AC3E}">
        <p14:creationId xmlns:p14="http://schemas.microsoft.com/office/powerpoint/2010/main" val="4209207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tarting Slide">
    <p:spTree>
      <p:nvGrpSpPr>
        <p:cNvPr id="1" name="Shape 9"/>
        <p:cNvGrpSpPr/>
        <p:nvPr/>
      </p:nvGrpSpPr>
      <p:grpSpPr>
        <a:xfrm>
          <a:off x="0" y="0"/>
          <a:ext cx="0" cy="0"/>
          <a:chOff x="0" y="0"/>
          <a:chExt cx="0" cy="0"/>
        </a:xfrm>
      </p:grpSpPr>
      <p:pic>
        <p:nvPicPr>
          <p:cNvPr id="10" name="Shape 10"/>
          <p:cNvPicPr preferRelativeResize="0"/>
          <p:nvPr/>
        </p:nvPicPr>
        <p:blipFill>
          <a:blip r:embed="rId2">
            <a:alphaModFix/>
          </a:blip>
          <a:stretch>
            <a:fillRect/>
          </a:stretch>
        </p:blipFill>
        <p:spPr>
          <a:xfrm>
            <a:off x="-314325" y="-32225"/>
            <a:ext cx="9772655" cy="5207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11"/>
        <p:cNvGrpSpPr/>
        <p:nvPr/>
      </p:nvGrpSpPr>
      <p:grpSpPr>
        <a:xfrm>
          <a:off x="0" y="0"/>
          <a:ext cx="0" cy="0"/>
          <a:chOff x="0" y="0"/>
          <a:chExt cx="0" cy="0"/>
        </a:xfrm>
      </p:grpSpPr>
      <p:sp>
        <p:nvSpPr>
          <p:cNvPr id="12" name="Shape 12"/>
          <p:cNvSpPr/>
          <p:nvPr/>
        </p:nvSpPr>
        <p:spPr>
          <a:xfrm>
            <a:off x="-83744" y="-114486"/>
            <a:ext cx="9436298" cy="5372472"/>
          </a:xfrm>
          <a:prstGeom prst="rect">
            <a:avLst/>
          </a:prstGeom>
          <a:solidFill>
            <a:srgbClr val="1A206D"/>
          </a:solidFill>
          <a:ln>
            <a:noFill/>
          </a:ln>
        </p:spPr>
        <p:txBody>
          <a:bodyPr lIns="0" tIns="0" rIns="0" bIns="0" anchor="ctr" anchorCtr="0">
            <a:noAutofit/>
          </a:bodyPr>
          <a:lstStyle/>
          <a:p>
            <a:pPr marL="0" marR="0" lvl="0" indent="0" algn="l" rtl="0">
              <a:spcBef>
                <a:spcPts val="0"/>
              </a:spcBef>
              <a:buSzPct val="25000"/>
              <a:buNone/>
            </a:pPr>
            <a:r>
              <a:rPr lang="en-US" sz="1400" b="0" i="0" u="none" strike="noStrike" cap="none" baseline="0">
                <a:solidFill>
                  <a:srgbClr val="1A206D"/>
                </a:solidFill>
                <a:latin typeface="Calibri"/>
                <a:ea typeface="Calibri"/>
                <a:cs typeface="Calibri"/>
                <a:sym typeface="Calibri"/>
              </a:rPr>
              <a:t>v</a:t>
            </a:r>
          </a:p>
        </p:txBody>
      </p:sp>
      <p:pic>
        <p:nvPicPr>
          <p:cNvPr id="13" name="Shape 13"/>
          <p:cNvPicPr preferRelativeResize="0"/>
          <p:nvPr/>
        </p:nvPicPr>
        <p:blipFill rotWithShape="1">
          <a:blip r:embed="rId2">
            <a:alphaModFix/>
          </a:blip>
          <a:srcRect/>
          <a:stretch/>
        </p:blipFill>
        <p:spPr>
          <a:xfrm>
            <a:off x="73466" y="0"/>
            <a:ext cx="9143428" cy="5143499"/>
          </a:xfrm>
          <a:prstGeom prst="rect">
            <a:avLst/>
          </a:prstGeom>
          <a:noFill/>
          <a:ln>
            <a:noFill/>
          </a:ln>
        </p:spPr>
      </p:pic>
      <p:sp>
        <p:nvSpPr>
          <p:cNvPr id="14" name="Shape 14"/>
          <p:cNvSpPr txBox="1">
            <a:spLocks noGrp="1"/>
          </p:cNvSpPr>
          <p:nvPr>
            <p:ph type="body" idx="1"/>
          </p:nvPr>
        </p:nvSpPr>
        <p:spPr>
          <a:xfrm>
            <a:off x="1943100" y="1985963"/>
            <a:ext cx="5382610" cy="1324216"/>
          </a:xfrm>
          <a:prstGeom prst="rect">
            <a:avLst/>
          </a:prstGeom>
          <a:noFill/>
          <a:ln>
            <a:noFill/>
          </a:ln>
        </p:spPr>
        <p:txBody>
          <a:bodyPr lIns="91425" tIns="91425" rIns="91425" bIns="91425" anchor="t" anchorCtr="0"/>
          <a:lstStyle>
            <a:lvl1pPr marL="0" indent="0" algn="ctr" rtl="0">
              <a:spcBef>
                <a:spcPts val="0"/>
              </a:spcBef>
              <a:buClr>
                <a:srgbClr val="1A206D"/>
              </a:buClr>
              <a:buFont typeface="Arial"/>
              <a:buNone/>
              <a:defRPr/>
            </a:lvl1pPr>
            <a:lvl2pPr marL="0" indent="0" algn="ctr" rtl="0">
              <a:spcBef>
                <a:spcPts val="0"/>
              </a:spcBef>
              <a:buClr>
                <a:srgbClr val="1A206D"/>
              </a:buClr>
              <a:buFont typeface="Arial"/>
              <a:buNone/>
              <a:defRPr/>
            </a:lvl2pPr>
            <a:lvl3pPr marL="0" indent="0" algn="ctr" rtl="0">
              <a:spcBef>
                <a:spcPts val="0"/>
              </a:spcBef>
              <a:buClr>
                <a:srgbClr val="1A206D"/>
              </a:buClr>
              <a:buFont typeface="Arial"/>
              <a:buNone/>
              <a:defRPr/>
            </a:lvl3pPr>
            <a:lvl4pPr marL="0" indent="0" algn="ctr" rtl="0">
              <a:spcBef>
                <a:spcPts val="0"/>
              </a:spcBef>
              <a:buClr>
                <a:srgbClr val="1A206D"/>
              </a:buClr>
              <a:buFont typeface="Arial"/>
              <a:buNone/>
              <a:defRPr/>
            </a:lvl4pPr>
            <a:lvl5pPr marL="0" indent="0" algn="ctr" rtl="0">
              <a:spcBef>
                <a:spcPts val="0"/>
              </a:spcBef>
              <a:buClr>
                <a:srgbClr val="1A206D"/>
              </a:buClr>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title"/>
          </p:nvPr>
        </p:nvSpPr>
        <p:spPr>
          <a:xfrm>
            <a:off x="1899446" y="944045"/>
            <a:ext cx="5469917" cy="1324216"/>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6" name="Shape 16"/>
          <p:cNvPicPr preferRelativeResize="0"/>
          <p:nvPr/>
        </p:nvPicPr>
        <p:blipFill rotWithShape="1">
          <a:blip r:embed="rId3">
            <a:alphaModFix/>
          </a:blip>
          <a:srcRect/>
          <a:stretch/>
        </p:blipFill>
        <p:spPr>
          <a:xfrm>
            <a:off x="8007350" y="4722635"/>
            <a:ext cx="1109486" cy="29221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ullets">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377554" y="969700"/>
            <a:ext cx="8388899" cy="3943499"/>
          </a:xfrm>
          <a:prstGeom prst="rect">
            <a:avLst/>
          </a:prstGeom>
          <a:noFill/>
          <a:ln>
            <a:noFill/>
          </a:ln>
        </p:spPr>
        <p:txBody>
          <a:bodyPr lIns="91425" tIns="91425" rIns="91425" bIns="91425" anchor="t" anchorCtr="0"/>
          <a:lstStyle>
            <a:lvl1pPr rtl="0">
              <a:lnSpc>
                <a:spcPct val="115000"/>
              </a:lnSpc>
              <a:spcBef>
                <a:spcPts val="0"/>
              </a:spcBef>
              <a:buClr>
                <a:srgbClr val="FFFFFF"/>
              </a:buClr>
              <a:buSzPct val="100000"/>
              <a:defRPr sz="3000">
                <a:solidFill>
                  <a:srgbClr val="FFFFFF"/>
                </a:solidFill>
              </a:defRPr>
            </a:lvl1pPr>
            <a:lvl2pPr rtl="0">
              <a:lnSpc>
                <a:spcPct val="115000"/>
              </a:lnSpc>
              <a:spcBef>
                <a:spcPts val="0"/>
              </a:spcBef>
              <a:buClr>
                <a:srgbClr val="FFFFFF"/>
              </a:buClr>
              <a:buSzPct val="100000"/>
              <a:buFont typeface="Arial"/>
              <a:buChar char="•"/>
              <a:defRPr sz="3000">
                <a:solidFill>
                  <a:srgbClr val="FFFFFF"/>
                </a:solidFill>
              </a:defRPr>
            </a:lvl2pPr>
            <a:lvl3pPr rtl="0">
              <a:lnSpc>
                <a:spcPct val="115000"/>
              </a:lnSpc>
              <a:spcBef>
                <a:spcPts val="0"/>
              </a:spcBef>
              <a:buClr>
                <a:srgbClr val="FFFFFF"/>
              </a:buClr>
              <a:buSzPct val="100000"/>
              <a:defRPr sz="3000">
                <a:solidFill>
                  <a:srgbClr val="FFFFFF"/>
                </a:solidFill>
              </a:defRPr>
            </a:lvl3pPr>
            <a:lvl4pPr rtl="0">
              <a:lnSpc>
                <a:spcPct val="115000"/>
              </a:lnSpc>
              <a:spcBef>
                <a:spcPts val="0"/>
              </a:spcBef>
              <a:buClr>
                <a:srgbClr val="FFFFFF"/>
              </a:buClr>
              <a:buSzPct val="100000"/>
              <a:buFont typeface="Arial"/>
              <a:buChar char="•"/>
              <a:defRPr sz="3000">
                <a:solidFill>
                  <a:srgbClr val="FFFFFF"/>
                </a:solidFill>
              </a:defRPr>
            </a:lvl4pPr>
            <a:lvl5pPr rtl="0">
              <a:lnSpc>
                <a:spcPct val="115000"/>
              </a:lnSpc>
              <a:spcBef>
                <a:spcPts val="0"/>
              </a:spcBef>
              <a:buClr>
                <a:srgbClr val="FFFFFF"/>
              </a:buClr>
              <a:buSzPct val="100000"/>
              <a:buFont typeface="Arial"/>
              <a:buChar char="•"/>
              <a:defRPr sz="3000">
                <a:solidFill>
                  <a:srgbClr val="FFFFFF"/>
                </a:solidFill>
              </a:defRPr>
            </a:lvl5pPr>
            <a:lvl6pPr rtl="0">
              <a:lnSpc>
                <a:spcPct val="115000"/>
              </a:lnSpc>
              <a:spcBef>
                <a:spcPts val="0"/>
              </a:spcBef>
              <a:buClr>
                <a:srgbClr val="FFFFFF"/>
              </a:buClr>
              <a:buSzPct val="100000"/>
              <a:defRPr sz="3000">
                <a:solidFill>
                  <a:srgbClr val="FFFFFF"/>
                </a:solidFill>
              </a:defRPr>
            </a:lvl6pPr>
            <a:lvl7pPr rtl="0">
              <a:lnSpc>
                <a:spcPct val="115000"/>
              </a:lnSpc>
              <a:spcBef>
                <a:spcPts val="0"/>
              </a:spcBef>
              <a:buClr>
                <a:srgbClr val="FFFFFF"/>
              </a:buClr>
              <a:buSzPct val="100000"/>
              <a:defRPr sz="3000">
                <a:solidFill>
                  <a:srgbClr val="FFFFFF"/>
                </a:solidFill>
              </a:defRPr>
            </a:lvl7pPr>
            <a:lvl8pPr rtl="0">
              <a:lnSpc>
                <a:spcPct val="115000"/>
              </a:lnSpc>
              <a:spcBef>
                <a:spcPts val="0"/>
              </a:spcBef>
              <a:buClr>
                <a:srgbClr val="FFFFFF"/>
              </a:buClr>
              <a:buSzPct val="100000"/>
              <a:defRPr sz="3000">
                <a:solidFill>
                  <a:srgbClr val="FFFFFF"/>
                </a:solidFill>
              </a:defRPr>
            </a:lvl8pPr>
            <a:lvl9pPr rtl="0">
              <a:lnSpc>
                <a:spcPct val="115000"/>
              </a:lnSpc>
              <a:spcBef>
                <a:spcPts val="0"/>
              </a:spcBef>
              <a:buClr>
                <a:srgbClr val="FFFFFF"/>
              </a:buClr>
              <a:buSzPct val="100000"/>
              <a:defRPr sz="3000">
                <a:solidFill>
                  <a:srgbClr val="FFFFFF"/>
                </a:solidFill>
              </a:defRPr>
            </a:lvl9pPr>
          </a:lstStyle>
          <a:p>
            <a:endParaRPr/>
          </a:p>
        </p:txBody>
      </p:sp>
      <p:sp>
        <p:nvSpPr>
          <p:cNvPr id="19" name="Shape 19"/>
          <p:cNvSpPr txBox="1">
            <a:spLocks noGrp="1"/>
          </p:cNvSpPr>
          <p:nvPr>
            <p:ph type="title"/>
          </p:nvPr>
        </p:nvSpPr>
        <p:spPr>
          <a:xfrm>
            <a:off x="377550" y="252400"/>
            <a:ext cx="8388899" cy="717299"/>
          </a:xfrm>
          <a:prstGeom prst="rect">
            <a:avLst/>
          </a:prstGeom>
          <a:noFill/>
          <a:ln>
            <a:noFill/>
          </a:ln>
        </p:spPr>
        <p:txBody>
          <a:bodyPr lIns="91425" tIns="91425" rIns="91425" bIns="91425" anchor="t" anchorCtr="0"/>
          <a:lstStyle>
            <a:lvl1pPr rtl="0">
              <a:spcBef>
                <a:spcPts val="0"/>
              </a:spcBef>
              <a:buClr>
                <a:srgbClr val="EEAF2F"/>
              </a:buClr>
              <a:buSzPct val="100000"/>
              <a:defRPr sz="3600" b="1">
                <a:solidFill>
                  <a:srgbClr val="EEAF2F"/>
                </a:solidFill>
              </a:defRPr>
            </a:lvl1pPr>
            <a:lvl2pPr rtl="0">
              <a:spcBef>
                <a:spcPts val="0"/>
              </a:spcBef>
              <a:buClr>
                <a:srgbClr val="EEAF2F"/>
              </a:buClr>
              <a:defRPr b="1">
                <a:solidFill>
                  <a:srgbClr val="EEAF2F"/>
                </a:solidFill>
              </a:defRPr>
            </a:lvl2pPr>
            <a:lvl3pPr rtl="0">
              <a:spcBef>
                <a:spcPts val="0"/>
              </a:spcBef>
              <a:buClr>
                <a:srgbClr val="EEAF2F"/>
              </a:buClr>
              <a:defRPr b="1">
                <a:solidFill>
                  <a:srgbClr val="EEAF2F"/>
                </a:solidFill>
              </a:defRPr>
            </a:lvl3pPr>
            <a:lvl4pPr rtl="0">
              <a:spcBef>
                <a:spcPts val="0"/>
              </a:spcBef>
              <a:buClr>
                <a:srgbClr val="EEAF2F"/>
              </a:buClr>
              <a:defRPr b="1">
                <a:solidFill>
                  <a:srgbClr val="EEAF2F"/>
                </a:solidFill>
              </a:defRPr>
            </a:lvl4pPr>
            <a:lvl5pPr rtl="0">
              <a:spcBef>
                <a:spcPts val="0"/>
              </a:spcBef>
              <a:buClr>
                <a:srgbClr val="EEAF2F"/>
              </a:buClr>
              <a:defRPr b="1">
                <a:solidFill>
                  <a:srgbClr val="EEAF2F"/>
                </a:solidFill>
              </a:defRPr>
            </a:lvl5pPr>
            <a:lvl6pPr rtl="0">
              <a:spcBef>
                <a:spcPts val="0"/>
              </a:spcBef>
              <a:buClr>
                <a:srgbClr val="EEAF2F"/>
              </a:buClr>
              <a:defRPr b="1">
                <a:solidFill>
                  <a:srgbClr val="EEAF2F"/>
                </a:solidFill>
              </a:defRPr>
            </a:lvl6pPr>
            <a:lvl7pPr rtl="0">
              <a:spcBef>
                <a:spcPts val="0"/>
              </a:spcBef>
              <a:buClr>
                <a:srgbClr val="EEAF2F"/>
              </a:buClr>
              <a:defRPr b="1">
                <a:solidFill>
                  <a:srgbClr val="EEAF2F"/>
                </a:solidFill>
              </a:defRPr>
            </a:lvl7pPr>
            <a:lvl8pPr rtl="0">
              <a:spcBef>
                <a:spcPts val="0"/>
              </a:spcBef>
              <a:buClr>
                <a:srgbClr val="EEAF2F"/>
              </a:buClr>
              <a:defRPr b="1">
                <a:solidFill>
                  <a:srgbClr val="EEAF2F"/>
                </a:solidFill>
              </a:defRPr>
            </a:lvl8pPr>
            <a:lvl9pPr rtl="0">
              <a:spcBef>
                <a:spcPts val="0"/>
              </a:spcBef>
              <a:buClr>
                <a:srgbClr val="EEAF2F"/>
              </a:buClr>
              <a:defRPr b="1">
                <a:solidFill>
                  <a:srgbClr val="EEAF2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Text">
    <p:spTree>
      <p:nvGrpSpPr>
        <p:cNvPr id="1" name="Shape 20"/>
        <p:cNvGrpSpPr/>
        <p:nvPr/>
      </p:nvGrpSpPr>
      <p:grpSpPr>
        <a:xfrm>
          <a:off x="0" y="0"/>
          <a:ext cx="0" cy="0"/>
          <a:chOff x="0" y="0"/>
          <a:chExt cx="0" cy="0"/>
        </a:xfrm>
      </p:grpSpPr>
      <p:sp>
        <p:nvSpPr>
          <p:cNvPr id="21" name="Shape 21"/>
          <p:cNvSpPr/>
          <p:nvPr/>
        </p:nvSpPr>
        <p:spPr>
          <a:xfrm>
            <a:off x="-83744" y="-114486"/>
            <a:ext cx="9436298" cy="5372472"/>
          </a:xfrm>
          <a:prstGeom prst="rect">
            <a:avLst/>
          </a:prstGeom>
          <a:solidFill>
            <a:srgbClr val="1A206D"/>
          </a:solidFill>
          <a:ln>
            <a:noFill/>
          </a:ln>
        </p:spPr>
        <p:txBody>
          <a:bodyPr lIns="0" tIns="0" rIns="0" bIns="0" anchor="ctr" anchorCtr="0">
            <a:noAutofit/>
          </a:bodyPr>
          <a:lstStyle/>
          <a:p>
            <a:pPr marL="0" marR="0" lvl="0" indent="0" algn="l" rtl="0">
              <a:spcBef>
                <a:spcPts val="0"/>
              </a:spcBef>
              <a:buSzPct val="25000"/>
              <a:buNone/>
            </a:pPr>
            <a:r>
              <a:rPr lang="en-US" sz="1400" b="0" i="0" u="none" strike="noStrike" cap="none" baseline="0">
                <a:solidFill>
                  <a:srgbClr val="1A206D"/>
                </a:solidFill>
                <a:latin typeface="Calibri"/>
                <a:ea typeface="Calibri"/>
                <a:cs typeface="Calibri"/>
                <a:sym typeface="Calibri"/>
              </a:rPr>
              <a:t>v</a:t>
            </a:r>
          </a:p>
        </p:txBody>
      </p:sp>
      <p:sp>
        <p:nvSpPr>
          <p:cNvPr id="22" name="Shape 22"/>
          <p:cNvSpPr txBox="1">
            <a:spLocks noGrp="1"/>
          </p:cNvSpPr>
          <p:nvPr>
            <p:ph type="body" idx="1"/>
          </p:nvPr>
        </p:nvSpPr>
        <p:spPr>
          <a:xfrm>
            <a:off x="366300" y="1000875"/>
            <a:ext cx="8411400" cy="3721799"/>
          </a:xfrm>
          <a:prstGeom prst="rect">
            <a:avLst/>
          </a:prstGeom>
          <a:noFill/>
          <a:ln>
            <a:noFill/>
          </a:ln>
        </p:spPr>
        <p:txBody>
          <a:bodyPr lIns="91425" tIns="91425" rIns="91425" bIns="91425" anchor="t" anchorCtr="0"/>
          <a:lstStyle>
            <a:lvl1pPr marL="0" indent="0" rtl="0">
              <a:lnSpc>
                <a:spcPct val="115000"/>
              </a:lnSpc>
              <a:spcBef>
                <a:spcPts val="0"/>
              </a:spcBef>
              <a:buClr>
                <a:srgbClr val="FFFFFF"/>
              </a:buClr>
              <a:buSzPct val="100000"/>
              <a:buFont typeface="Arial"/>
              <a:buNone/>
              <a:defRPr sz="1800">
                <a:solidFill>
                  <a:srgbClr val="FFFFFF"/>
                </a:solidFill>
              </a:defRPr>
            </a:lvl1pPr>
            <a:lvl2pPr marL="0" indent="0" rtl="0">
              <a:lnSpc>
                <a:spcPct val="115000"/>
              </a:lnSpc>
              <a:spcBef>
                <a:spcPts val="0"/>
              </a:spcBef>
              <a:buClr>
                <a:srgbClr val="FFFFFF"/>
              </a:buClr>
              <a:buSzPct val="100000"/>
              <a:buFont typeface="Arial"/>
              <a:buNone/>
              <a:defRPr sz="1800">
                <a:solidFill>
                  <a:srgbClr val="FFFFFF"/>
                </a:solidFill>
              </a:defRPr>
            </a:lvl2pPr>
            <a:lvl3pPr marL="0" indent="0" rtl="0">
              <a:lnSpc>
                <a:spcPct val="115000"/>
              </a:lnSpc>
              <a:spcBef>
                <a:spcPts val="0"/>
              </a:spcBef>
              <a:buClr>
                <a:srgbClr val="FFFFFF"/>
              </a:buClr>
              <a:buSzPct val="100000"/>
              <a:buFont typeface="Arial"/>
              <a:buNone/>
              <a:defRPr sz="1800">
                <a:solidFill>
                  <a:srgbClr val="FFFFFF"/>
                </a:solidFill>
              </a:defRPr>
            </a:lvl3pPr>
            <a:lvl4pPr marL="0" indent="0" rtl="0">
              <a:lnSpc>
                <a:spcPct val="115000"/>
              </a:lnSpc>
              <a:spcBef>
                <a:spcPts val="0"/>
              </a:spcBef>
              <a:buClr>
                <a:srgbClr val="FFFFFF"/>
              </a:buClr>
              <a:buSzPct val="100000"/>
              <a:buFont typeface="Arial"/>
              <a:buNone/>
              <a:defRPr sz="1800">
                <a:solidFill>
                  <a:srgbClr val="FFFFFF"/>
                </a:solidFill>
              </a:defRPr>
            </a:lvl4pPr>
            <a:lvl5pPr marL="0" indent="0" rtl="0">
              <a:lnSpc>
                <a:spcPct val="115000"/>
              </a:lnSpc>
              <a:spcBef>
                <a:spcPts val="0"/>
              </a:spcBef>
              <a:buClr>
                <a:srgbClr val="FFFFFF"/>
              </a:buClr>
              <a:buSzPct val="100000"/>
              <a:buFont typeface="Arial"/>
              <a:buNone/>
              <a:defRPr sz="1800">
                <a:solidFill>
                  <a:srgbClr val="FFFFFF"/>
                </a:solidFill>
              </a:defRPr>
            </a:lvl5pPr>
            <a:lvl6pPr rtl="0">
              <a:lnSpc>
                <a:spcPct val="115000"/>
              </a:lnSpc>
              <a:spcBef>
                <a:spcPts val="0"/>
              </a:spcBef>
              <a:buClr>
                <a:srgbClr val="FFFFFF"/>
              </a:buClr>
              <a:buSzPct val="100000"/>
              <a:defRPr sz="1800">
                <a:solidFill>
                  <a:srgbClr val="FFFFFF"/>
                </a:solidFill>
              </a:defRPr>
            </a:lvl6pPr>
            <a:lvl7pPr rtl="0">
              <a:lnSpc>
                <a:spcPct val="115000"/>
              </a:lnSpc>
              <a:spcBef>
                <a:spcPts val="0"/>
              </a:spcBef>
              <a:buClr>
                <a:srgbClr val="FFFFFF"/>
              </a:buClr>
              <a:buSzPct val="100000"/>
              <a:defRPr sz="1800">
                <a:solidFill>
                  <a:srgbClr val="FFFFFF"/>
                </a:solidFill>
              </a:defRPr>
            </a:lvl7pPr>
            <a:lvl8pPr rtl="0">
              <a:lnSpc>
                <a:spcPct val="115000"/>
              </a:lnSpc>
              <a:spcBef>
                <a:spcPts val="0"/>
              </a:spcBef>
              <a:buClr>
                <a:srgbClr val="FFFFFF"/>
              </a:buClr>
              <a:buSzPct val="100000"/>
              <a:defRPr sz="1800">
                <a:solidFill>
                  <a:srgbClr val="FFFFFF"/>
                </a:solidFill>
              </a:defRPr>
            </a:lvl8pPr>
            <a:lvl9pPr rtl="0">
              <a:lnSpc>
                <a:spcPct val="115000"/>
              </a:lnSpc>
              <a:spcBef>
                <a:spcPts val="0"/>
              </a:spcBef>
              <a:buClr>
                <a:srgbClr val="FFFFFF"/>
              </a:buClr>
              <a:buSzPct val="100000"/>
              <a:defRPr sz="1800">
                <a:solidFill>
                  <a:srgbClr val="FFFFFF"/>
                </a:solidFill>
              </a:defRPr>
            </a:lvl9pPr>
          </a:lstStyle>
          <a:p>
            <a:endParaRPr/>
          </a:p>
        </p:txBody>
      </p:sp>
      <p:sp>
        <p:nvSpPr>
          <p:cNvPr id="23" name="Shape 23"/>
          <p:cNvSpPr txBox="1">
            <a:spLocks noGrp="1"/>
          </p:cNvSpPr>
          <p:nvPr>
            <p:ph type="title"/>
          </p:nvPr>
        </p:nvSpPr>
        <p:spPr>
          <a:xfrm>
            <a:off x="366300" y="249975"/>
            <a:ext cx="8411400" cy="750899"/>
          </a:xfrm>
          <a:prstGeom prst="rect">
            <a:avLst/>
          </a:prstGeom>
          <a:noFill/>
          <a:ln>
            <a:noFill/>
          </a:ln>
        </p:spPr>
        <p:txBody>
          <a:bodyPr lIns="91425" tIns="91425" rIns="91425" bIns="91425" anchor="t" anchorCtr="0"/>
          <a:lstStyle>
            <a:lvl1pPr rtl="0">
              <a:lnSpc>
                <a:spcPct val="115000"/>
              </a:lnSpc>
              <a:spcBef>
                <a:spcPts val="0"/>
              </a:spcBef>
              <a:buClr>
                <a:srgbClr val="EEAF2F"/>
              </a:buClr>
              <a:buSzPct val="100000"/>
              <a:defRPr sz="3600" b="1">
                <a:solidFill>
                  <a:srgbClr val="EEAF2F"/>
                </a:solidFill>
              </a:defRPr>
            </a:lvl1pPr>
            <a:lvl2pPr rtl="0">
              <a:lnSpc>
                <a:spcPct val="115000"/>
              </a:lnSpc>
              <a:spcBef>
                <a:spcPts val="0"/>
              </a:spcBef>
              <a:buClr>
                <a:srgbClr val="EEAF2F"/>
              </a:buClr>
              <a:defRPr b="1">
                <a:solidFill>
                  <a:srgbClr val="EEAF2F"/>
                </a:solidFill>
              </a:defRPr>
            </a:lvl2pPr>
            <a:lvl3pPr rtl="0">
              <a:lnSpc>
                <a:spcPct val="115000"/>
              </a:lnSpc>
              <a:spcBef>
                <a:spcPts val="0"/>
              </a:spcBef>
              <a:buClr>
                <a:srgbClr val="EEAF2F"/>
              </a:buClr>
              <a:defRPr b="1">
                <a:solidFill>
                  <a:srgbClr val="EEAF2F"/>
                </a:solidFill>
              </a:defRPr>
            </a:lvl3pPr>
            <a:lvl4pPr rtl="0">
              <a:lnSpc>
                <a:spcPct val="115000"/>
              </a:lnSpc>
              <a:spcBef>
                <a:spcPts val="0"/>
              </a:spcBef>
              <a:buClr>
                <a:srgbClr val="EEAF2F"/>
              </a:buClr>
              <a:defRPr b="1">
                <a:solidFill>
                  <a:srgbClr val="EEAF2F"/>
                </a:solidFill>
              </a:defRPr>
            </a:lvl4pPr>
            <a:lvl5pPr rtl="0">
              <a:lnSpc>
                <a:spcPct val="115000"/>
              </a:lnSpc>
              <a:spcBef>
                <a:spcPts val="0"/>
              </a:spcBef>
              <a:buClr>
                <a:srgbClr val="EEAF2F"/>
              </a:buClr>
              <a:defRPr b="1">
                <a:solidFill>
                  <a:srgbClr val="EEAF2F"/>
                </a:solidFill>
              </a:defRPr>
            </a:lvl5pPr>
            <a:lvl6pPr rtl="0">
              <a:lnSpc>
                <a:spcPct val="115000"/>
              </a:lnSpc>
              <a:spcBef>
                <a:spcPts val="0"/>
              </a:spcBef>
              <a:buClr>
                <a:srgbClr val="EEAF2F"/>
              </a:buClr>
              <a:defRPr b="1">
                <a:solidFill>
                  <a:srgbClr val="EEAF2F"/>
                </a:solidFill>
              </a:defRPr>
            </a:lvl6pPr>
            <a:lvl7pPr rtl="0">
              <a:lnSpc>
                <a:spcPct val="115000"/>
              </a:lnSpc>
              <a:spcBef>
                <a:spcPts val="0"/>
              </a:spcBef>
              <a:buClr>
                <a:srgbClr val="EEAF2F"/>
              </a:buClr>
              <a:defRPr b="1">
                <a:solidFill>
                  <a:srgbClr val="EEAF2F"/>
                </a:solidFill>
              </a:defRPr>
            </a:lvl7pPr>
            <a:lvl8pPr rtl="0">
              <a:lnSpc>
                <a:spcPct val="115000"/>
              </a:lnSpc>
              <a:spcBef>
                <a:spcPts val="0"/>
              </a:spcBef>
              <a:buClr>
                <a:srgbClr val="EEAF2F"/>
              </a:buClr>
              <a:defRPr b="1">
                <a:solidFill>
                  <a:srgbClr val="EEAF2F"/>
                </a:solidFill>
              </a:defRPr>
            </a:lvl8pPr>
            <a:lvl9pPr rtl="0">
              <a:lnSpc>
                <a:spcPct val="115000"/>
              </a:lnSpc>
              <a:spcBef>
                <a:spcPts val="0"/>
              </a:spcBef>
              <a:buClr>
                <a:srgbClr val="EEAF2F"/>
              </a:buClr>
              <a:defRPr b="1">
                <a:solidFill>
                  <a:srgbClr val="EEAF2F"/>
                </a:solidFill>
              </a:defRPr>
            </a:lvl9pPr>
          </a:lstStyle>
          <a:p>
            <a:endParaRPr/>
          </a:p>
        </p:txBody>
      </p:sp>
      <p:pic>
        <p:nvPicPr>
          <p:cNvPr id="24" name="Shape 24"/>
          <p:cNvPicPr preferRelativeResize="0"/>
          <p:nvPr/>
        </p:nvPicPr>
        <p:blipFill rotWithShape="1">
          <a:blip r:embed="rId2">
            <a:alphaModFix/>
          </a:blip>
          <a:srcRect/>
          <a:stretch/>
        </p:blipFill>
        <p:spPr>
          <a:xfrm>
            <a:off x="8007350" y="4722635"/>
            <a:ext cx="1109486" cy="29221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Image">
    <p:spTree>
      <p:nvGrpSpPr>
        <p:cNvPr id="1" name="Shape 25"/>
        <p:cNvGrpSpPr/>
        <p:nvPr/>
      </p:nvGrpSpPr>
      <p:grpSpPr>
        <a:xfrm>
          <a:off x="0" y="0"/>
          <a:ext cx="0" cy="0"/>
          <a:chOff x="0" y="0"/>
          <a:chExt cx="0" cy="0"/>
        </a:xfrm>
      </p:grpSpPr>
      <p:sp>
        <p:nvSpPr>
          <p:cNvPr id="26" name="Shape 26"/>
          <p:cNvSpPr/>
          <p:nvPr/>
        </p:nvSpPr>
        <p:spPr>
          <a:xfrm>
            <a:off x="-83744" y="-114486"/>
            <a:ext cx="9436298" cy="5372472"/>
          </a:xfrm>
          <a:prstGeom prst="rect">
            <a:avLst/>
          </a:prstGeom>
          <a:solidFill>
            <a:srgbClr val="1A206D"/>
          </a:solidFill>
          <a:ln>
            <a:noFill/>
          </a:ln>
        </p:spPr>
        <p:txBody>
          <a:bodyPr lIns="0" tIns="0" rIns="0" bIns="0" anchor="ctr" anchorCtr="0">
            <a:noAutofit/>
          </a:bodyPr>
          <a:lstStyle/>
          <a:p>
            <a:pPr marL="0" marR="0" lvl="0" indent="0" algn="l" rtl="0">
              <a:spcBef>
                <a:spcPts val="0"/>
              </a:spcBef>
              <a:buSzPct val="25000"/>
              <a:buNone/>
            </a:pPr>
            <a:r>
              <a:rPr lang="en-US" sz="1400" b="0" i="0" u="none" strike="noStrike" cap="none" baseline="0">
                <a:solidFill>
                  <a:srgbClr val="1A206D"/>
                </a:solidFill>
                <a:latin typeface="Calibri"/>
                <a:ea typeface="Calibri"/>
                <a:cs typeface="Calibri"/>
                <a:sym typeface="Calibri"/>
              </a:rPr>
              <a:t>v</a:t>
            </a:r>
          </a:p>
        </p:txBody>
      </p:sp>
      <p:pic>
        <p:nvPicPr>
          <p:cNvPr id="27" name="Shape 27"/>
          <p:cNvPicPr preferRelativeResize="0"/>
          <p:nvPr/>
        </p:nvPicPr>
        <p:blipFill rotWithShape="1">
          <a:blip r:embed="rId2">
            <a:alphaModFix/>
          </a:blip>
          <a:srcRect/>
          <a:stretch/>
        </p:blipFill>
        <p:spPr>
          <a:xfrm>
            <a:off x="8007350" y="4722635"/>
            <a:ext cx="1109486" cy="29221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Section Header">
    <p:spTree>
      <p:nvGrpSpPr>
        <p:cNvPr id="1" name="Shape 33"/>
        <p:cNvGrpSpPr/>
        <p:nvPr/>
      </p:nvGrpSpPr>
      <p:grpSpPr>
        <a:xfrm>
          <a:off x="0" y="0"/>
          <a:ext cx="0" cy="0"/>
          <a:chOff x="0" y="0"/>
          <a:chExt cx="0" cy="0"/>
        </a:xfrm>
      </p:grpSpPr>
      <p:sp>
        <p:nvSpPr>
          <p:cNvPr id="34" name="Shape 34"/>
          <p:cNvSpPr/>
          <p:nvPr/>
        </p:nvSpPr>
        <p:spPr>
          <a:xfrm>
            <a:off x="-83744" y="-114486"/>
            <a:ext cx="9436298" cy="5372472"/>
          </a:xfrm>
          <a:prstGeom prst="rect">
            <a:avLst/>
          </a:prstGeom>
          <a:solidFill>
            <a:srgbClr val="1A206D"/>
          </a:solidFill>
          <a:ln>
            <a:noFill/>
          </a:ln>
        </p:spPr>
        <p:txBody>
          <a:bodyPr lIns="0" tIns="0" rIns="0" bIns="0" anchor="ctr" anchorCtr="0">
            <a:noAutofit/>
          </a:bodyPr>
          <a:lstStyle/>
          <a:p>
            <a:pPr marL="0" marR="0" lvl="0" indent="0" algn="l" rtl="0">
              <a:spcBef>
                <a:spcPts val="0"/>
              </a:spcBef>
              <a:buSzPct val="25000"/>
              <a:buNone/>
            </a:pPr>
            <a:r>
              <a:rPr lang="en-US" sz="1400" b="0" i="0" u="none" strike="noStrike" cap="none" baseline="0">
                <a:solidFill>
                  <a:srgbClr val="1A206D"/>
                </a:solidFill>
                <a:latin typeface="Calibri"/>
                <a:ea typeface="Calibri"/>
                <a:cs typeface="Calibri"/>
                <a:sym typeface="Calibri"/>
              </a:rPr>
              <a:t>v</a:t>
            </a:r>
          </a:p>
        </p:txBody>
      </p:sp>
      <p:sp>
        <p:nvSpPr>
          <p:cNvPr id="35" name="Shape 35"/>
          <p:cNvSpPr txBox="1">
            <a:spLocks noGrp="1"/>
          </p:cNvSpPr>
          <p:nvPr>
            <p:ph type="title"/>
          </p:nvPr>
        </p:nvSpPr>
        <p:spPr>
          <a:xfrm>
            <a:off x="1899446" y="1849558"/>
            <a:ext cx="5469917" cy="1324216"/>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6" name="Shape 36"/>
          <p:cNvPicPr preferRelativeResize="0"/>
          <p:nvPr/>
        </p:nvPicPr>
        <p:blipFill rotWithShape="1">
          <a:blip r:embed="rId2">
            <a:alphaModFix/>
          </a:blip>
          <a:srcRect/>
          <a:stretch/>
        </p:blipFill>
        <p:spPr>
          <a:xfrm>
            <a:off x="8007350" y="4722635"/>
            <a:ext cx="1109486" cy="29221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37"/>
        <p:cNvGrpSpPr/>
        <p:nvPr/>
      </p:nvGrpSpPr>
      <p:grpSpPr>
        <a:xfrm>
          <a:off x="0" y="0"/>
          <a:ext cx="0" cy="0"/>
          <a:chOff x="0" y="0"/>
          <a:chExt cx="0" cy="0"/>
        </a:xfrm>
      </p:grpSpPr>
      <p:sp>
        <p:nvSpPr>
          <p:cNvPr id="38" name="Shape 38"/>
          <p:cNvSpPr/>
          <p:nvPr/>
        </p:nvSpPr>
        <p:spPr>
          <a:xfrm>
            <a:off x="-83744" y="-114486"/>
            <a:ext cx="9436200" cy="5372399"/>
          </a:xfrm>
          <a:prstGeom prst="rect">
            <a:avLst/>
          </a:prstGeom>
          <a:solidFill>
            <a:srgbClr val="1A206D"/>
          </a:solidFill>
          <a:ln>
            <a:noFill/>
          </a:ln>
        </p:spPr>
        <p:txBody>
          <a:bodyPr lIns="0" tIns="0" rIns="0" bIns="0" anchor="ctr" anchorCtr="0">
            <a:noAutofit/>
          </a:bodyPr>
          <a:lstStyle/>
          <a:p>
            <a:pPr marL="0" marR="0" lvl="0" indent="0" algn="l" rtl="0">
              <a:spcBef>
                <a:spcPts val="0"/>
              </a:spcBef>
              <a:buSzPct val="25000"/>
              <a:buNone/>
            </a:pPr>
            <a:r>
              <a:rPr lang="en-US" sz="1400" b="0" i="0" u="none" strike="noStrike" cap="none" baseline="0">
                <a:solidFill>
                  <a:srgbClr val="1A206D"/>
                </a:solidFill>
                <a:latin typeface="Calibri"/>
                <a:ea typeface="Calibri"/>
                <a:cs typeface="Calibri"/>
                <a:sym typeface="Calibri"/>
              </a:rPr>
              <a:t>v</a:t>
            </a:r>
          </a:p>
        </p:txBody>
      </p:sp>
      <p:pic>
        <p:nvPicPr>
          <p:cNvPr id="39" name="Shape 39"/>
          <p:cNvPicPr preferRelativeResize="0"/>
          <p:nvPr/>
        </p:nvPicPr>
        <p:blipFill rotWithShape="1">
          <a:blip r:embed="rId2">
            <a:alphaModFix/>
          </a:blip>
          <a:srcRect/>
          <a:stretch/>
        </p:blipFill>
        <p:spPr>
          <a:xfrm>
            <a:off x="81100" y="0"/>
            <a:ext cx="9103499" cy="5121000"/>
          </a:xfrm>
          <a:prstGeom prst="rect">
            <a:avLst/>
          </a:prstGeom>
          <a:noFill/>
          <a:ln>
            <a:noFill/>
          </a:ln>
        </p:spPr>
      </p:pic>
      <p:sp>
        <p:nvSpPr>
          <p:cNvPr id="40" name="Shape 40"/>
          <p:cNvSpPr txBox="1">
            <a:spLocks noGrp="1"/>
          </p:cNvSpPr>
          <p:nvPr>
            <p:ph type="body" idx="1"/>
          </p:nvPr>
        </p:nvSpPr>
        <p:spPr>
          <a:xfrm>
            <a:off x="1794621" y="1985962"/>
            <a:ext cx="5679600" cy="1324199"/>
          </a:xfrm>
          <a:prstGeom prst="rect">
            <a:avLst/>
          </a:prstGeom>
          <a:noFill/>
          <a:ln>
            <a:noFill/>
          </a:ln>
        </p:spPr>
        <p:txBody>
          <a:bodyPr lIns="91425" tIns="91425" rIns="91425" bIns="91425" anchor="t" anchorCtr="0"/>
          <a:lstStyle>
            <a:lvl1pPr marL="0" indent="0" algn="ctr" rtl="0">
              <a:spcBef>
                <a:spcPts val="0"/>
              </a:spcBef>
              <a:buClr>
                <a:srgbClr val="1A206D"/>
              </a:buClr>
              <a:buFont typeface="Arial"/>
              <a:buNone/>
              <a:defRPr/>
            </a:lvl1pPr>
            <a:lvl2pPr marL="0" indent="0" algn="ctr" rtl="0">
              <a:spcBef>
                <a:spcPts val="0"/>
              </a:spcBef>
              <a:buClr>
                <a:srgbClr val="1A206D"/>
              </a:buClr>
              <a:buFont typeface="Arial"/>
              <a:buNone/>
              <a:defRPr/>
            </a:lvl2pPr>
            <a:lvl3pPr marL="0" indent="0" algn="ctr" rtl="0">
              <a:spcBef>
                <a:spcPts val="0"/>
              </a:spcBef>
              <a:buClr>
                <a:srgbClr val="1A206D"/>
              </a:buClr>
              <a:buFont typeface="Arial"/>
              <a:buNone/>
              <a:defRPr/>
            </a:lvl3pPr>
            <a:lvl4pPr marL="0" indent="0" algn="ctr" rtl="0">
              <a:spcBef>
                <a:spcPts val="0"/>
              </a:spcBef>
              <a:buClr>
                <a:srgbClr val="1A206D"/>
              </a:buClr>
              <a:buFont typeface="Arial"/>
              <a:buNone/>
              <a:defRPr/>
            </a:lvl4pPr>
            <a:lvl5pPr marL="0" indent="0" algn="ctr" rtl="0">
              <a:spcBef>
                <a:spcPts val="0"/>
              </a:spcBef>
              <a:buClr>
                <a:srgbClr val="1A206D"/>
              </a:buClr>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title"/>
          </p:nvPr>
        </p:nvSpPr>
        <p:spPr>
          <a:xfrm>
            <a:off x="1794621" y="1293552"/>
            <a:ext cx="5679600" cy="625199"/>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42" name="Shape 42"/>
          <p:cNvPicPr preferRelativeResize="0"/>
          <p:nvPr/>
        </p:nvPicPr>
        <p:blipFill>
          <a:blip r:embed="rId3">
            <a:alphaModFix/>
          </a:blip>
          <a:stretch>
            <a:fillRect/>
          </a:stretch>
        </p:blipFill>
        <p:spPr>
          <a:xfrm>
            <a:off x="7762147" y="4720598"/>
            <a:ext cx="1157275" cy="20299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43"/>
        <p:cNvGrpSpPr/>
        <p:nvPr/>
      </p:nvGrpSpPr>
      <p:grpSpPr>
        <a:xfrm>
          <a:off x="0" y="0"/>
          <a:ext cx="0" cy="0"/>
          <a:chOff x="0" y="0"/>
          <a:chExt cx="0" cy="0"/>
        </a:xfrm>
      </p:grpSpPr>
      <p:sp>
        <p:nvSpPr>
          <p:cNvPr id="44" name="Shape 44"/>
          <p:cNvSpPr/>
          <p:nvPr/>
        </p:nvSpPr>
        <p:spPr>
          <a:xfrm>
            <a:off x="-83744" y="-114486"/>
            <a:ext cx="9436200" cy="5372399"/>
          </a:xfrm>
          <a:prstGeom prst="rect">
            <a:avLst/>
          </a:prstGeom>
          <a:solidFill>
            <a:srgbClr val="1A206D"/>
          </a:solidFill>
          <a:ln>
            <a:noFill/>
          </a:ln>
        </p:spPr>
        <p:txBody>
          <a:bodyPr lIns="0" tIns="0" rIns="0" bIns="0" anchor="ctr" anchorCtr="0">
            <a:noAutofit/>
          </a:bodyPr>
          <a:lstStyle/>
          <a:p>
            <a:pPr marL="0" marR="0" lvl="0" indent="0" algn="l" rtl="0">
              <a:spcBef>
                <a:spcPts val="0"/>
              </a:spcBef>
              <a:buSzPct val="25000"/>
              <a:buNone/>
            </a:pPr>
            <a:r>
              <a:rPr lang="en-US" sz="1400" b="0" i="0" u="none" strike="noStrike" cap="none" baseline="0">
                <a:solidFill>
                  <a:srgbClr val="1A206D"/>
                </a:solidFill>
                <a:latin typeface="Calibri"/>
                <a:ea typeface="Calibri"/>
                <a:cs typeface="Calibri"/>
                <a:sym typeface="Calibri"/>
              </a:rPr>
              <a:t>v</a:t>
            </a:r>
          </a:p>
        </p:txBody>
      </p:sp>
      <p:sp>
        <p:nvSpPr>
          <p:cNvPr id="45" name="Shape 45"/>
          <p:cNvSpPr txBox="1">
            <a:spLocks noGrp="1"/>
          </p:cNvSpPr>
          <p:nvPr>
            <p:ph type="title"/>
          </p:nvPr>
        </p:nvSpPr>
        <p:spPr>
          <a:xfrm>
            <a:off x="223641" y="1909625"/>
            <a:ext cx="8696700" cy="1324199"/>
          </a:xfrm>
          <a:prstGeom prst="rect">
            <a:avLst/>
          </a:prstGeom>
          <a:noFill/>
          <a:ln>
            <a:noFill/>
          </a:ln>
        </p:spPr>
        <p:txBody>
          <a:bodyPr lIns="91425" tIns="91425" rIns="91425" bIns="91425" anchor="ctr" anchorCtr="0"/>
          <a:lstStyle>
            <a:lvl1pPr algn="ctr" rtl="0">
              <a:lnSpc>
                <a:spcPct val="115000"/>
              </a:lnSpc>
              <a:spcBef>
                <a:spcPts val="0"/>
              </a:spcBef>
              <a:buClr>
                <a:srgbClr val="EEAF2F"/>
              </a:buClr>
              <a:buSzPct val="100000"/>
              <a:defRPr sz="3600">
                <a:solidFill>
                  <a:srgbClr val="EEAF2F"/>
                </a:solidFill>
              </a:defRPr>
            </a:lvl1pPr>
            <a:lvl2pPr rtl="0">
              <a:lnSpc>
                <a:spcPct val="115000"/>
              </a:lnSpc>
              <a:spcBef>
                <a:spcPts val="0"/>
              </a:spcBef>
              <a:buClr>
                <a:srgbClr val="EEAF2F"/>
              </a:buClr>
              <a:defRPr>
                <a:solidFill>
                  <a:srgbClr val="EEAF2F"/>
                </a:solidFill>
              </a:defRPr>
            </a:lvl2pPr>
            <a:lvl3pPr rtl="0">
              <a:lnSpc>
                <a:spcPct val="115000"/>
              </a:lnSpc>
              <a:spcBef>
                <a:spcPts val="0"/>
              </a:spcBef>
              <a:buClr>
                <a:srgbClr val="EEAF2F"/>
              </a:buClr>
              <a:defRPr>
                <a:solidFill>
                  <a:srgbClr val="EEAF2F"/>
                </a:solidFill>
              </a:defRPr>
            </a:lvl3pPr>
            <a:lvl4pPr rtl="0">
              <a:lnSpc>
                <a:spcPct val="115000"/>
              </a:lnSpc>
              <a:spcBef>
                <a:spcPts val="0"/>
              </a:spcBef>
              <a:buClr>
                <a:srgbClr val="EEAF2F"/>
              </a:buClr>
              <a:defRPr>
                <a:solidFill>
                  <a:srgbClr val="EEAF2F"/>
                </a:solidFill>
              </a:defRPr>
            </a:lvl4pPr>
            <a:lvl5pPr rtl="0">
              <a:lnSpc>
                <a:spcPct val="115000"/>
              </a:lnSpc>
              <a:spcBef>
                <a:spcPts val="0"/>
              </a:spcBef>
              <a:buClr>
                <a:srgbClr val="EEAF2F"/>
              </a:buClr>
              <a:defRPr>
                <a:solidFill>
                  <a:srgbClr val="EEAF2F"/>
                </a:solidFill>
              </a:defRPr>
            </a:lvl5pPr>
            <a:lvl6pPr rtl="0">
              <a:lnSpc>
                <a:spcPct val="115000"/>
              </a:lnSpc>
              <a:spcBef>
                <a:spcPts val="0"/>
              </a:spcBef>
              <a:buClr>
                <a:srgbClr val="EEAF2F"/>
              </a:buClr>
              <a:defRPr>
                <a:solidFill>
                  <a:srgbClr val="EEAF2F"/>
                </a:solidFill>
              </a:defRPr>
            </a:lvl6pPr>
            <a:lvl7pPr rtl="0">
              <a:lnSpc>
                <a:spcPct val="115000"/>
              </a:lnSpc>
              <a:spcBef>
                <a:spcPts val="0"/>
              </a:spcBef>
              <a:buClr>
                <a:srgbClr val="EEAF2F"/>
              </a:buClr>
              <a:defRPr>
                <a:solidFill>
                  <a:srgbClr val="EEAF2F"/>
                </a:solidFill>
              </a:defRPr>
            </a:lvl7pPr>
            <a:lvl8pPr rtl="0">
              <a:lnSpc>
                <a:spcPct val="115000"/>
              </a:lnSpc>
              <a:spcBef>
                <a:spcPts val="0"/>
              </a:spcBef>
              <a:buClr>
                <a:srgbClr val="EEAF2F"/>
              </a:buClr>
              <a:defRPr>
                <a:solidFill>
                  <a:srgbClr val="EEAF2F"/>
                </a:solidFill>
              </a:defRPr>
            </a:lvl8pPr>
            <a:lvl9pPr rtl="0">
              <a:lnSpc>
                <a:spcPct val="115000"/>
              </a:lnSpc>
              <a:spcBef>
                <a:spcPts val="0"/>
              </a:spcBef>
              <a:buClr>
                <a:srgbClr val="EEAF2F"/>
              </a:buClr>
              <a:defRPr>
                <a:solidFill>
                  <a:srgbClr val="EEAF2F"/>
                </a:solidFill>
              </a:defRPr>
            </a:lvl9pPr>
          </a:lstStyle>
          <a:p>
            <a:endParaRPr/>
          </a:p>
        </p:txBody>
      </p:sp>
      <p:pic>
        <p:nvPicPr>
          <p:cNvPr id="46" name="Shape 46"/>
          <p:cNvPicPr preferRelativeResize="0"/>
          <p:nvPr/>
        </p:nvPicPr>
        <p:blipFill>
          <a:blip r:embed="rId2">
            <a:alphaModFix/>
          </a:blip>
          <a:stretch>
            <a:fillRect/>
          </a:stretch>
        </p:blipFill>
        <p:spPr>
          <a:xfrm>
            <a:off x="7762147" y="4720598"/>
            <a:ext cx="1157275" cy="20299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
        <p:nvSpPr>
          <p:cNvPr id="5" name="Shape 5"/>
          <p:cNvSpPr/>
          <p:nvPr/>
        </p:nvSpPr>
        <p:spPr>
          <a:xfrm>
            <a:off x="-83744" y="-114486"/>
            <a:ext cx="9436298" cy="5372472"/>
          </a:xfrm>
          <a:prstGeom prst="rect">
            <a:avLst/>
          </a:prstGeom>
          <a:solidFill>
            <a:srgbClr val="1A206D"/>
          </a:solidFill>
          <a:ln>
            <a:noFill/>
          </a:ln>
        </p:spPr>
        <p:txBody>
          <a:bodyPr lIns="0" tIns="0" rIns="0" bIns="0" anchor="ctr" anchorCtr="0">
            <a:noAutofit/>
          </a:bodyPr>
          <a:lstStyle/>
          <a:p>
            <a:pPr marL="0" marR="0" lvl="0" indent="0" algn="l" rtl="0">
              <a:spcBef>
                <a:spcPts val="0"/>
              </a:spcBef>
              <a:buSzPct val="25000"/>
              <a:buNone/>
            </a:pPr>
            <a:r>
              <a:rPr lang="en-US" sz="1400" b="0" i="0" u="none" strike="noStrike" cap="none" baseline="0">
                <a:solidFill>
                  <a:srgbClr val="1A206D"/>
                </a:solidFill>
                <a:latin typeface="Calibri"/>
                <a:ea typeface="Calibri"/>
                <a:cs typeface="Calibri"/>
                <a:sym typeface="Calibri"/>
              </a:rPr>
              <a:t>v</a:t>
            </a:r>
          </a:p>
        </p:txBody>
      </p:sp>
      <p:sp>
        <p:nvSpPr>
          <p:cNvPr id="6" name="Shape 6"/>
          <p:cNvSpPr txBox="1">
            <a:spLocks noGrp="1"/>
          </p:cNvSpPr>
          <p:nvPr>
            <p:ph type="body" idx="1"/>
          </p:nvPr>
        </p:nvSpPr>
        <p:spPr>
          <a:xfrm>
            <a:off x="414337" y="978694"/>
            <a:ext cx="6172199" cy="3943350"/>
          </a:xfrm>
          <a:prstGeom prst="rect">
            <a:avLst/>
          </a:prstGeom>
          <a:noFill/>
          <a:ln>
            <a:noFill/>
          </a:ln>
        </p:spPr>
        <p:txBody>
          <a:bodyPr lIns="91425" tIns="91425" rIns="91425" bIns="91425" anchor="t" anchorCtr="0"/>
          <a:lstStyle>
            <a:lvl1pPr marL="192881" marR="0" indent="-78580" algn="l" rtl="0">
              <a:lnSpc>
                <a:spcPct val="115000"/>
              </a:lnSpc>
              <a:spcBef>
                <a:spcPts val="188"/>
              </a:spcBef>
              <a:buClr>
                <a:srgbClr val="BDE143"/>
              </a:buClr>
              <a:buFont typeface="Arial"/>
              <a:buChar char="•"/>
              <a:defRPr/>
            </a:lvl1pPr>
            <a:lvl2pPr marL="355146" marR="0" indent="-75746" algn="l" rtl="0">
              <a:lnSpc>
                <a:spcPct val="115000"/>
              </a:lnSpc>
              <a:spcBef>
                <a:spcPts val="188"/>
              </a:spcBef>
              <a:buClr>
                <a:srgbClr val="BDE143"/>
              </a:buClr>
              <a:buFont typeface="Arial"/>
              <a:buChar char="•"/>
              <a:defRPr/>
            </a:lvl2pPr>
            <a:lvl3pPr marL="514350" marR="0" indent="-57150" algn="l" rtl="0">
              <a:lnSpc>
                <a:spcPct val="115000"/>
              </a:lnSpc>
              <a:spcBef>
                <a:spcPts val="188"/>
              </a:spcBef>
              <a:buClr>
                <a:srgbClr val="BDE143"/>
              </a:buClr>
              <a:buFont typeface="Arial"/>
              <a:buChar char="•"/>
              <a:defRPr/>
            </a:lvl3pPr>
            <a:lvl4pPr marL="720090" marR="0" indent="-97790" algn="l" rtl="0">
              <a:lnSpc>
                <a:spcPct val="115000"/>
              </a:lnSpc>
              <a:spcBef>
                <a:spcPts val="188"/>
              </a:spcBef>
              <a:buClr>
                <a:srgbClr val="BDE143"/>
              </a:buClr>
              <a:buFont typeface="Arial"/>
              <a:buChar char="•"/>
              <a:defRPr/>
            </a:lvl4pPr>
            <a:lvl5pPr marL="891539" marR="0" indent="-91439" algn="l" rtl="0">
              <a:lnSpc>
                <a:spcPct val="115000"/>
              </a:lnSpc>
              <a:spcBef>
                <a:spcPts val="188"/>
              </a:spcBef>
              <a:buClr>
                <a:srgbClr val="BDE143"/>
              </a:buClr>
              <a:buFont typeface="Arial"/>
              <a:buChar char="•"/>
              <a:defRPr/>
            </a:lvl5pPr>
            <a:lvl6pPr marL="1062990" marR="0" indent="-97789" algn="l" rtl="0">
              <a:lnSpc>
                <a:spcPct val="115000"/>
              </a:lnSpc>
              <a:spcBef>
                <a:spcPts val="188"/>
              </a:spcBef>
              <a:buClr>
                <a:srgbClr val="BDE143"/>
              </a:buClr>
              <a:buFont typeface="Arial"/>
              <a:buChar char="•"/>
              <a:defRPr/>
            </a:lvl6pPr>
            <a:lvl7pPr marL="1234440" marR="0" indent="-91439" algn="l" rtl="0">
              <a:lnSpc>
                <a:spcPct val="115000"/>
              </a:lnSpc>
              <a:spcBef>
                <a:spcPts val="188"/>
              </a:spcBef>
              <a:buClr>
                <a:srgbClr val="BDE143"/>
              </a:buClr>
              <a:buFont typeface="Arial"/>
              <a:buChar char="•"/>
              <a:defRPr/>
            </a:lvl7pPr>
            <a:lvl8pPr marL="1405890" marR="0" indent="-97789" algn="l" rtl="0">
              <a:lnSpc>
                <a:spcPct val="115000"/>
              </a:lnSpc>
              <a:spcBef>
                <a:spcPts val="188"/>
              </a:spcBef>
              <a:buClr>
                <a:srgbClr val="BDE143"/>
              </a:buClr>
              <a:buFont typeface="Arial"/>
              <a:buChar char="•"/>
              <a:defRPr/>
            </a:lvl8pPr>
            <a:lvl9pPr marL="1577340" marR="0" indent="-91439" algn="l" rtl="0">
              <a:lnSpc>
                <a:spcPct val="115000"/>
              </a:lnSpc>
              <a:spcBef>
                <a:spcPts val="188"/>
              </a:spcBef>
              <a:buClr>
                <a:srgbClr val="BDE143"/>
              </a:buClr>
              <a:buFont typeface="Arial"/>
              <a:buChar char="•"/>
              <a:defRPr/>
            </a:lvl9pPr>
          </a:lstStyle>
          <a:p>
            <a:endParaRPr/>
          </a:p>
        </p:txBody>
      </p:sp>
      <p:sp>
        <p:nvSpPr>
          <p:cNvPr id="7" name="Shape 7"/>
          <p:cNvSpPr txBox="1">
            <a:spLocks noGrp="1"/>
          </p:cNvSpPr>
          <p:nvPr>
            <p:ph type="title"/>
          </p:nvPr>
        </p:nvSpPr>
        <p:spPr>
          <a:xfrm>
            <a:off x="428625" y="252412"/>
            <a:ext cx="6172199" cy="1131093"/>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8" name="Shape 8"/>
          <p:cNvPicPr preferRelativeResize="0"/>
          <p:nvPr/>
        </p:nvPicPr>
        <p:blipFill rotWithShape="1">
          <a:blip r:embed="rId10">
            <a:alphaModFix/>
          </a:blip>
          <a:srcRect/>
          <a:stretch/>
        </p:blipFill>
        <p:spPr>
          <a:xfrm>
            <a:off x="8007350" y="4722635"/>
            <a:ext cx="1109486" cy="2922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arethr/puppet-module-skeleton"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elatov.github.io/2014/09/writing-better-puppet-module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github.com/puppetlabs/puppetlabs-nt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rnelson0"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github.com/puppetinabox" TargetMode="External"/><Relationship Id="rId4" Type="http://schemas.openxmlformats.org/officeDocument/2006/relationships/hyperlink" Target="http://rnelson0.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nwops/puppet-retrospec"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pzim/reaktor"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rnelson0/puppet-generate-puppetfile"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s://tickets.puppetlabs.com/browse/HI-118"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docs.puppetlabs.com/pe/3.8/release_notes.html#razor-now-fully-supported"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puppet-community/puppetboard"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twitter.com/jordansissel"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puppetlabs/beaker-rspec" TargetMode="External"/><Relationship Id="rId13" Type="http://schemas.openxmlformats.org/officeDocument/2006/relationships/hyperlink" Target="https://www.devco.net/archives/2013/12/09/the-problem-with-params-pp.php" TargetMode="External"/><Relationship Id="rId18" Type="http://schemas.openxmlformats.org/officeDocument/2006/relationships/hyperlink" Target="https://github.com/acidprime/r10k" TargetMode="External"/><Relationship Id="rId26" Type="http://schemas.openxmlformats.org/officeDocument/2006/relationships/hyperlink" Target="https://ci.puppet.community/" TargetMode="External"/><Relationship Id="rId3" Type="http://schemas.openxmlformats.org/officeDocument/2006/relationships/hyperlink" Target="https://github.com/puppet-community/puppetboard" TargetMode="External"/><Relationship Id="rId21" Type="http://schemas.openxmlformats.org/officeDocument/2006/relationships/hyperlink" Target="https://github.com/puppetlabs/razor-server" TargetMode="External"/><Relationship Id="rId7" Type="http://schemas.openxmlformats.org/officeDocument/2006/relationships/hyperlink" Target="https://github.com/puppetlabs/beaker" TargetMode="External"/><Relationship Id="rId12" Type="http://schemas.openxmlformats.org/officeDocument/2006/relationships/hyperlink" Target="http://elatov.github.io/2014/09/writing-better-puppet-modules/" TargetMode="External"/><Relationship Id="rId17" Type="http://schemas.openxmlformats.org/officeDocument/2006/relationships/hyperlink" Target="https://github.com/puppetlabs/r10k" TargetMode="External"/><Relationship Id="rId25" Type="http://schemas.openxmlformats.org/officeDocument/2006/relationships/hyperlink" Target="http://ask.puppetlabs.com" TargetMode="External"/><Relationship Id="rId2" Type="http://schemas.openxmlformats.org/officeDocument/2006/relationships/notesSlide" Target="../notesSlides/notesSlide40.xml"/><Relationship Id="rId16" Type="http://schemas.openxmlformats.org/officeDocument/2006/relationships/hyperlink" Target="http://garylarizza.com/" TargetMode="External"/><Relationship Id="rId20" Type="http://schemas.openxmlformats.org/officeDocument/2006/relationships/hyperlink" Target="https://tickets.puppetlabs.com/browse/HI-118" TargetMode="External"/><Relationship Id="rId1" Type="http://schemas.openxmlformats.org/officeDocument/2006/relationships/slideLayout" Target="../slideLayouts/slideLayout5.xml"/><Relationship Id="rId6" Type="http://schemas.openxmlformats.org/officeDocument/2006/relationships/hyperlink" Target="https://github.com/jolshevski/puppet-spec" TargetMode="External"/><Relationship Id="rId11" Type="http://schemas.openxmlformats.org/officeDocument/2006/relationships/hyperlink" Target="https://docs.puppetlabs.com/guides/module_guides/bgtm.html" TargetMode="External"/><Relationship Id="rId24" Type="http://schemas.openxmlformats.org/officeDocument/2006/relationships/hyperlink" Target="https://learn.puppetlabs.com/" TargetMode="External"/><Relationship Id="rId5" Type="http://schemas.openxmlformats.org/officeDocument/2006/relationships/hyperlink" Target="http://rspec-puppet.com/" TargetMode="External"/><Relationship Id="rId15" Type="http://schemas.openxmlformats.org/officeDocument/2006/relationships/hyperlink" Target="https://github.com/garethr/puppet-module-skeleton" TargetMode="External"/><Relationship Id="rId23" Type="http://schemas.openxmlformats.org/officeDocument/2006/relationships/hyperlink" Target="https://www.atlassian.com/git/tutorials/using-branches/git-branch/" TargetMode="External"/><Relationship Id="rId10" Type="http://schemas.openxmlformats.org/officeDocument/2006/relationships/hyperlink" Target="mattiasgeniar/puppet-pre-commit-hook" TargetMode="External"/><Relationship Id="rId19" Type="http://schemas.openxmlformats.org/officeDocument/2006/relationships/hyperlink" Target="https://github.com/pzim/reaktor" TargetMode="External"/><Relationship Id="rId4" Type="http://schemas.openxmlformats.org/officeDocument/2006/relationships/hyperlink" Target="https://github.com/spotify/puppetexplorer" TargetMode="External"/><Relationship Id="rId9" Type="http://schemas.openxmlformats.org/officeDocument/2006/relationships/hyperlink" Target="http://www.daedtech.com/how-developers-stop-learning-rise-of-the-expert-beginner" TargetMode="External"/><Relationship Id="rId14" Type="http://schemas.openxmlformats.org/officeDocument/2006/relationships/hyperlink" Target="https://github.com/nwops/puppet-retrospec" TargetMode="External"/><Relationship Id="rId22" Type="http://schemas.openxmlformats.org/officeDocument/2006/relationships/hyperlink" Target="https://github.com/jordansissel/fpm" TargetMode="External"/><Relationship Id="rId27" Type="http://schemas.openxmlformats.org/officeDocument/2006/relationships/hyperlink" Target="https://github.com/puppet-community/pcci-configuration"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twitter.com/the_mckern"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hyperlink" Target="https://twitter.com/richardp82"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daedtech"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ask.puppetlabs.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tackoverflow.com/questions/tagged/puppe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lvl="0" rtl="0">
              <a:spcBef>
                <a:spcPts val="0"/>
              </a:spcBef>
              <a:buNone/>
            </a:pPr>
            <a:r>
              <a:rPr lang="en-US" b="1" dirty="0">
                <a:solidFill>
                  <a:srgbClr val="BDE143"/>
                </a:solidFill>
              </a:rPr>
              <a:t>What’s the minimum customization you require to be productive?</a:t>
            </a:r>
          </a:p>
          <a:p>
            <a:pPr marL="457200" lvl="0" indent="-228600" rtl="0">
              <a:spcBef>
                <a:spcPts val="0"/>
              </a:spcBef>
              <a:buChar char="●"/>
            </a:pPr>
            <a:r>
              <a:rPr lang="en-US" dirty="0"/>
              <a:t>Shell prompt shows </a:t>
            </a:r>
            <a:r>
              <a:rPr lang="en-US" dirty="0" err="1"/>
              <a:t>git</a:t>
            </a:r>
            <a:r>
              <a:rPr lang="en-US" dirty="0"/>
              <a:t> branch</a:t>
            </a:r>
          </a:p>
          <a:p>
            <a:pPr marL="457200" lvl="0" indent="-228600" rtl="0">
              <a:spcBef>
                <a:spcPts val="0"/>
              </a:spcBef>
              <a:buChar char="●"/>
            </a:pPr>
            <a:r>
              <a:rPr lang="en-US" dirty="0"/>
              <a:t>Dot files</a:t>
            </a:r>
          </a:p>
          <a:p>
            <a:pPr marL="457200" lvl="0" indent="-228600" rtl="0">
              <a:spcBef>
                <a:spcPts val="0"/>
              </a:spcBef>
              <a:buChar char="●"/>
            </a:pPr>
            <a:r>
              <a:rPr lang="en-US" dirty="0" err="1"/>
              <a:t>Git</a:t>
            </a:r>
            <a:r>
              <a:rPr lang="en-US" dirty="0"/>
              <a:t> hooks</a:t>
            </a:r>
          </a:p>
          <a:p>
            <a:pPr marL="457200" lvl="0" indent="-228600" rtl="0">
              <a:spcBef>
                <a:spcPts val="0"/>
              </a:spcBef>
              <a:buChar char="●"/>
            </a:pPr>
            <a:r>
              <a:rPr lang="en-US" u="sng" dirty="0">
                <a:solidFill>
                  <a:srgbClr val="EEAF2F"/>
                </a:solidFill>
                <a:hlinkClick r:id="rId3"/>
              </a:rPr>
              <a:t>Puppet module skeleton</a:t>
            </a:r>
          </a:p>
          <a:p>
            <a:pPr marL="457200" lvl="0" indent="-228600" rtl="0">
              <a:spcBef>
                <a:spcPts val="0"/>
              </a:spcBef>
              <a:buChar char="●"/>
            </a:pPr>
            <a:r>
              <a:rPr lang="en-US" dirty="0"/>
              <a:t>Install tools like GitHub / </a:t>
            </a:r>
            <a:r>
              <a:rPr lang="en-US" dirty="0" err="1"/>
              <a:t>SourceTree</a:t>
            </a:r>
            <a:r>
              <a:rPr lang="en-US" dirty="0"/>
              <a:t> / </a:t>
            </a:r>
            <a:r>
              <a:rPr lang="en-US" dirty="0" err="1"/>
              <a:t>Gepetto</a:t>
            </a:r>
            <a:r>
              <a:rPr lang="en-US" dirty="0"/>
              <a:t>, plus minimal tweaks</a:t>
            </a:r>
          </a:p>
          <a:p>
            <a:pPr marL="457200" lvl="0" indent="-228600" rtl="0">
              <a:spcBef>
                <a:spcPts val="0"/>
              </a:spcBef>
              <a:buChar char="●"/>
            </a:pPr>
            <a:r>
              <a:rPr lang="en-US" dirty="0"/>
              <a:t>Integration: Kanban, Ticketing, etc.</a:t>
            </a:r>
          </a:p>
          <a:p>
            <a:pPr rtl="0">
              <a:spcBef>
                <a:spcPts val="0"/>
              </a:spcBef>
              <a:buNone/>
            </a:pPr>
            <a:endParaRPr dirty="0"/>
          </a:p>
          <a:p>
            <a:pPr rtl="0">
              <a:spcBef>
                <a:spcPts val="0"/>
              </a:spcBef>
              <a:buNone/>
            </a:pPr>
            <a:r>
              <a:rPr lang="en-US" dirty="0"/>
              <a:t>Help your co-workers </a:t>
            </a:r>
            <a:r>
              <a:rPr lang="en-US" dirty="0" smtClean="0"/>
              <a:t>out:</a:t>
            </a:r>
          </a:p>
          <a:p>
            <a:pPr marL="285750" indent="-285750" rtl="0">
              <a:spcBef>
                <a:spcPts val="0"/>
              </a:spcBef>
              <a:buFont typeface="Arial" panose="020B0604020202020204" pitchFamily="34" charset="0"/>
              <a:buChar char="•"/>
            </a:pPr>
            <a:r>
              <a:rPr lang="en-US" dirty="0" smtClean="0"/>
              <a:t>Document </a:t>
            </a:r>
            <a:r>
              <a:rPr lang="en-US" dirty="0"/>
              <a:t>a decent baseline setup</a:t>
            </a:r>
          </a:p>
          <a:p>
            <a:pPr marL="285750" indent="-285750" rtl="0">
              <a:spcBef>
                <a:spcPts val="0"/>
              </a:spcBef>
              <a:buFont typeface="Arial" panose="020B0604020202020204" pitchFamily="34" charset="0"/>
              <a:buChar char="•"/>
            </a:pPr>
            <a:r>
              <a:rPr lang="en-US" dirty="0"/>
              <a:t>Provide vagrant boxes/VMs with everything installed and configured</a:t>
            </a:r>
          </a:p>
          <a:p>
            <a:pPr marL="285750" indent="-285750">
              <a:spcBef>
                <a:spcPts val="0"/>
              </a:spcBef>
              <a:buFont typeface="Arial" panose="020B0604020202020204" pitchFamily="34" charset="0"/>
              <a:buChar char="•"/>
            </a:pPr>
            <a:r>
              <a:rPr lang="en-US" dirty="0">
                <a:solidFill>
                  <a:srgbClr val="FFFFFF"/>
                </a:solidFill>
              </a:rPr>
              <a:t>Use Puppet to maintain </a:t>
            </a:r>
            <a:r>
              <a:rPr lang="en-US" dirty="0" smtClean="0">
                <a:solidFill>
                  <a:srgbClr val="FFFFFF"/>
                </a:solidFill>
              </a:rPr>
              <a:t>these standards</a:t>
            </a:r>
            <a:endParaRPr lang="en-US" dirty="0">
              <a:solidFill>
                <a:srgbClr val="FFFFFF"/>
              </a:solidFill>
            </a:endParaRPr>
          </a:p>
        </p:txBody>
      </p:sp>
      <p:sp>
        <p:nvSpPr>
          <p:cNvPr id="115" name="Shape 115"/>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Minimum Viable Customization (MVC)</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223641" y="1909625"/>
            <a:ext cx="8696700" cy="1324199"/>
          </a:xfrm>
          <a:prstGeom prst="rect">
            <a:avLst/>
          </a:prstGeom>
        </p:spPr>
        <p:txBody>
          <a:bodyPr lIns="91425" tIns="91425" rIns="91425" bIns="91425" anchor="ctr" anchorCtr="0">
            <a:noAutofit/>
          </a:bodyPr>
          <a:lstStyle/>
          <a:p>
            <a:pPr>
              <a:spcBef>
                <a:spcPts val="0"/>
              </a:spcBef>
              <a:buNone/>
            </a:pPr>
            <a:r>
              <a:rPr lang="en-US"/>
              <a:t>Create a culture</a:t>
            </a:r>
            <a:r>
              <a:rPr lang="en-US">
                <a:solidFill>
                  <a:srgbClr val="EEAF2F"/>
                </a:solidFill>
              </a:rPr>
              <a:t> that works for </a:t>
            </a:r>
            <a:r>
              <a:rPr lang="en-US" b="1">
                <a:solidFill>
                  <a:srgbClr val="BDE143"/>
                </a:solidFill>
              </a:rPr>
              <a:t>your team</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68585" y="288259"/>
            <a:ext cx="8388899" cy="717299"/>
          </a:xfrm>
          <a:prstGeom prst="rect">
            <a:avLst/>
          </a:prstGeom>
        </p:spPr>
        <p:txBody>
          <a:bodyPr lIns="91425" tIns="91425" rIns="91425" bIns="91425" anchor="t" anchorCtr="0">
            <a:noAutofit/>
          </a:bodyPr>
          <a:lstStyle/>
          <a:p>
            <a:pPr>
              <a:spcBef>
                <a:spcPts val="0"/>
              </a:spcBef>
              <a:buNone/>
            </a:pPr>
            <a:r>
              <a:rPr lang="en-US" dirty="0"/>
              <a:t>Best Practices and Patterns</a:t>
            </a:r>
          </a:p>
        </p:txBody>
      </p:sp>
      <p:sp>
        <p:nvSpPr>
          <p:cNvPr id="126" name="Shape 126"/>
          <p:cNvSpPr txBox="1">
            <a:spLocks noGrp="1"/>
          </p:cNvSpPr>
          <p:nvPr>
            <p:ph type="body" idx="1"/>
          </p:nvPr>
        </p:nvSpPr>
        <p:spPr>
          <a:xfrm>
            <a:off x="368589" y="1005559"/>
            <a:ext cx="8388899" cy="3943499"/>
          </a:xfrm>
          <a:prstGeom prst="rect">
            <a:avLst/>
          </a:prstGeom>
        </p:spPr>
        <p:txBody>
          <a:bodyPr lIns="91425" tIns="91425" rIns="91425" bIns="91425" anchor="t" anchorCtr="0">
            <a:noAutofit/>
          </a:bodyPr>
          <a:lstStyle/>
          <a:p>
            <a:pPr marL="0" lvl="0" indent="0" rtl="0">
              <a:spcBef>
                <a:spcPts val="0"/>
              </a:spcBef>
              <a:buNone/>
            </a:pPr>
            <a:r>
              <a:rPr lang="en-US" sz="1800" b="1" dirty="0">
                <a:solidFill>
                  <a:srgbClr val="BDE143"/>
                </a:solidFill>
              </a:rPr>
              <a:t>Declarative State Model - ‘What’ not ‘How’</a:t>
            </a:r>
          </a:p>
          <a:p>
            <a:pPr marL="457200" lvl="0" indent="-228600" rtl="0">
              <a:spcBef>
                <a:spcPts val="0"/>
              </a:spcBef>
              <a:buClr>
                <a:schemeClr val="dk1"/>
              </a:buClr>
              <a:buSzPct val="100000"/>
            </a:pPr>
            <a:r>
              <a:rPr lang="en-US" sz="1800" dirty="0" smtClean="0">
                <a:solidFill>
                  <a:schemeClr val="dk1"/>
                </a:solidFill>
              </a:rPr>
              <a:t>Code: Describe desired state through resources in a manifest</a:t>
            </a:r>
            <a:endParaRPr lang="en-US" sz="1800" dirty="0">
              <a:solidFill>
                <a:schemeClr val="dk1"/>
              </a:solidFill>
            </a:endParaRPr>
          </a:p>
          <a:p>
            <a:pPr marL="457200" lvl="0" indent="-228600" rtl="0">
              <a:spcBef>
                <a:spcPts val="0"/>
              </a:spcBef>
              <a:buClr>
                <a:schemeClr val="dk1"/>
              </a:buClr>
              <a:buSzPct val="100000"/>
            </a:pPr>
            <a:r>
              <a:rPr lang="en-US" sz="1800" dirty="0" smtClean="0">
                <a:solidFill>
                  <a:schemeClr val="dk1"/>
                </a:solidFill>
              </a:rPr>
              <a:t>Master: Catalog </a:t>
            </a:r>
            <a:r>
              <a:rPr lang="en-US" sz="1800" dirty="0">
                <a:solidFill>
                  <a:schemeClr val="dk1"/>
                </a:solidFill>
              </a:rPr>
              <a:t>is a graph of all resources to apply to a </a:t>
            </a:r>
            <a:r>
              <a:rPr lang="en-US" sz="1800" dirty="0" smtClean="0">
                <a:solidFill>
                  <a:schemeClr val="dk1"/>
                </a:solidFill>
              </a:rPr>
              <a:t>node</a:t>
            </a:r>
          </a:p>
          <a:p>
            <a:pPr marL="457200" lvl="0" indent="-228600" rtl="0">
              <a:spcBef>
                <a:spcPts val="0"/>
              </a:spcBef>
              <a:buClr>
                <a:schemeClr val="dk1"/>
              </a:buClr>
              <a:buSzPct val="100000"/>
            </a:pPr>
            <a:r>
              <a:rPr lang="en-US" sz="1800" dirty="0" smtClean="0">
                <a:solidFill>
                  <a:schemeClr val="dk1"/>
                </a:solidFill>
              </a:rPr>
              <a:t>Agent: Applies the catalog, converges state</a:t>
            </a:r>
            <a:endParaRPr lang="en-US" sz="1800" dirty="0">
              <a:solidFill>
                <a:schemeClr val="dk1"/>
              </a:solidFill>
            </a:endParaRPr>
          </a:p>
          <a:p>
            <a:pPr marL="457200" lvl="0" indent="-228600" rtl="0">
              <a:spcBef>
                <a:spcPts val="0"/>
              </a:spcBef>
              <a:buClr>
                <a:schemeClr val="dk1"/>
              </a:buClr>
              <a:buSzPct val="100000"/>
            </a:pPr>
            <a:r>
              <a:rPr lang="en-US" sz="1800" dirty="0">
                <a:solidFill>
                  <a:schemeClr val="dk1"/>
                </a:solidFill>
              </a:rPr>
              <a:t>Avoid exec resources; they are unpredictable and break </a:t>
            </a:r>
            <a:r>
              <a:rPr lang="en-US" sz="1800" dirty="0" err="1">
                <a:solidFill>
                  <a:schemeClr val="dk1"/>
                </a:solidFill>
              </a:rPr>
              <a:t>noop</a:t>
            </a:r>
            <a:r>
              <a:rPr lang="en-US" sz="1800" dirty="0">
                <a:solidFill>
                  <a:schemeClr val="dk1"/>
                </a:solidFill>
              </a:rPr>
              <a:t> mode</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lvl="0" rtl="0">
              <a:lnSpc>
                <a:spcPct val="115000"/>
              </a:lnSpc>
              <a:spcBef>
                <a:spcPts val="0"/>
              </a:spcBef>
              <a:buNone/>
            </a:pPr>
            <a:r>
              <a:rPr lang="en-US" b="1" dirty="0">
                <a:solidFill>
                  <a:srgbClr val="BDE143"/>
                </a:solidFill>
              </a:rPr>
              <a:t>Shareable modules to install and/or manage a specific component</a:t>
            </a:r>
          </a:p>
          <a:p>
            <a:pPr marL="457200" lvl="0" indent="-228600" rtl="0">
              <a:lnSpc>
                <a:spcPct val="115000"/>
              </a:lnSpc>
              <a:spcBef>
                <a:spcPts val="0"/>
              </a:spcBef>
              <a:buChar char="●"/>
            </a:pPr>
            <a:r>
              <a:rPr lang="en-US" dirty="0"/>
              <a:t>Apache, </a:t>
            </a:r>
            <a:r>
              <a:rPr lang="en-US" dirty="0" err="1"/>
              <a:t>TomCat</a:t>
            </a:r>
            <a:r>
              <a:rPr lang="en-US" dirty="0"/>
              <a:t>, </a:t>
            </a:r>
            <a:r>
              <a:rPr lang="en-US" dirty="0" err="1" smtClean="0"/>
              <a:t>YourWebApp</a:t>
            </a:r>
            <a:r>
              <a:rPr lang="en-US" dirty="0"/>
              <a:t>, Puppet Agent, etc.</a:t>
            </a:r>
          </a:p>
          <a:p>
            <a:pPr marL="457200" lvl="0" indent="-228600" rtl="0">
              <a:lnSpc>
                <a:spcPct val="115000"/>
              </a:lnSpc>
              <a:spcBef>
                <a:spcPts val="0"/>
              </a:spcBef>
              <a:buChar char="●"/>
            </a:pPr>
            <a:r>
              <a:rPr lang="en-US" dirty="0"/>
              <a:t>Check the forge before writing your own</a:t>
            </a:r>
          </a:p>
          <a:p>
            <a:pPr marL="457200" lvl="0" indent="-228600" rtl="0">
              <a:lnSpc>
                <a:spcPct val="115000"/>
              </a:lnSpc>
              <a:spcBef>
                <a:spcPts val="0"/>
              </a:spcBef>
              <a:buChar char="●"/>
            </a:pPr>
            <a:r>
              <a:rPr lang="en-US" dirty="0"/>
              <a:t>Puppet Labs has plenty of best practices guides for component modules</a:t>
            </a:r>
          </a:p>
        </p:txBody>
      </p:sp>
      <p:sp>
        <p:nvSpPr>
          <p:cNvPr id="132" name="Shape 132"/>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chemeClr val="accent2"/>
                </a:solidFill>
              </a:rPr>
              <a:t>Component modules</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lvl="0" rtl="0">
              <a:spcBef>
                <a:spcPts val="0"/>
              </a:spcBef>
              <a:buNone/>
            </a:pPr>
            <a:r>
              <a:rPr lang="en-US" b="1">
                <a:solidFill>
                  <a:srgbClr val="BDE143"/>
                </a:solidFill>
              </a:rPr>
              <a:t>Don’t repeat yourself</a:t>
            </a:r>
          </a:p>
          <a:p>
            <a:pPr marL="457200" lvl="0" indent="-228600" rtl="0">
              <a:spcBef>
                <a:spcPts val="0"/>
              </a:spcBef>
              <a:buChar char="●"/>
            </a:pPr>
            <a:r>
              <a:rPr lang="en-US"/>
              <a:t>Params shared between module subclasses</a:t>
            </a:r>
          </a:p>
          <a:p>
            <a:pPr marL="457200" lvl="0" indent="-228600" rtl="0">
              <a:spcBef>
                <a:spcPts val="0"/>
              </a:spcBef>
              <a:buChar char="●"/>
            </a:pPr>
            <a:r>
              <a:rPr lang="en-US"/>
              <a:t>Put all conditionals together</a:t>
            </a:r>
          </a:p>
          <a:p>
            <a:pPr marL="457200" lvl="0" indent="-228600" rtl="0">
              <a:spcBef>
                <a:spcPts val="0"/>
              </a:spcBef>
              <a:buChar char="●"/>
            </a:pPr>
            <a:r>
              <a:rPr lang="en-US"/>
              <a:t>No one size fits all, only use the subclasses you need</a:t>
            </a:r>
          </a:p>
          <a:p>
            <a:pPr marL="457200" lvl="0" indent="-228600" rtl="0">
              <a:spcBef>
                <a:spcPts val="0"/>
              </a:spcBef>
              <a:buClr>
                <a:schemeClr val="dk1"/>
              </a:buClr>
              <a:buChar char="●"/>
            </a:pPr>
            <a:r>
              <a:rPr lang="en-US" u="sng">
                <a:solidFill>
                  <a:srgbClr val="EEAF2F"/>
                </a:solidFill>
                <a:hlinkClick r:id="rId3"/>
              </a:rPr>
              <a:t>Writing better Puppet modules</a:t>
            </a:r>
          </a:p>
          <a:p>
            <a:pPr marL="457200" lvl="0" indent="-228600" rtl="0">
              <a:spcBef>
                <a:spcPts val="0"/>
              </a:spcBef>
              <a:buChar char="●"/>
            </a:pPr>
            <a:r>
              <a:rPr lang="en-US"/>
              <a:t>Reference module: </a:t>
            </a:r>
            <a:r>
              <a:rPr lang="en-US" u="sng">
                <a:solidFill>
                  <a:srgbClr val="EEAF2F"/>
                </a:solidFill>
                <a:hlinkClick r:id="rId4"/>
              </a:rPr>
              <a:t>puppetlabs/ntp</a:t>
            </a:r>
          </a:p>
        </p:txBody>
      </p:sp>
      <p:sp>
        <p:nvSpPr>
          <p:cNvPr id="138" name="Shape 138"/>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params/config/install/service pattern</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p:nvPr/>
        </p:nvSpPr>
        <p:spPr>
          <a:xfrm>
            <a:off x="1452600" y="0"/>
            <a:ext cx="6238800" cy="548699"/>
          </a:xfrm>
          <a:prstGeom prst="rect">
            <a:avLst/>
          </a:prstGeom>
          <a:noFill/>
          <a:ln>
            <a:noFill/>
          </a:ln>
        </p:spPr>
        <p:txBody>
          <a:bodyPr lIns="91425" tIns="91425" rIns="91425" bIns="91425" anchor="t" anchorCtr="0">
            <a:noAutofit/>
          </a:bodyPr>
          <a:lstStyle/>
          <a:p>
            <a:pPr algn="ctr" rtl="0">
              <a:spcBef>
                <a:spcPts val="0"/>
              </a:spcBef>
              <a:buNone/>
            </a:pPr>
            <a:endParaRPr sz="2400" b="1" dirty="0">
              <a:solidFill>
                <a:srgbClr val="EEAF2F"/>
              </a:solidFill>
            </a:endParaRPr>
          </a:p>
          <a:p>
            <a:pPr algn="ctr">
              <a:spcBef>
                <a:spcPts val="0"/>
              </a:spcBef>
              <a:buNone/>
            </a:pPr>
            <a:r>
              <a:rPr lang="en-US" sz="2400" b="1" dirty="0">
                <a:solidFill>
                  <a:srgbClr val="EEAF2F"/>
                </a:solidFill>
              </a:rPr>
              <a:t>NTP </a:t>
            </a:r>
            <a:r>
              <a:rPr lang="en-US" sz="2400" b="1" dirty="0" smtClean="0">
                <a:solidFill>
                  <a:srgbClr val="EEAF2F"/>
                </a:solidFill>
              </a:rPr>
              <a:t>Main Class</a:t>
            </a:r>
            <a:endParaRPr lang="en-US" sz="2400" b="1" dirty="0">
              <a:solidFill>
                <a:srgbClr val="EEAF2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892" y="748515"/>
            <a:ext cx="5238216" cy="3879554"/>
          </a:xfrm>
          <a:prstGeom prst="rect">
            <a:avLst/>
          </a:prstGeom>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1452612" y="0"/>
            <a:ext cx="6238800" cy="548699"/>
          </a:xfrm>
          <a:prstGeom prst="rect">
            <a:avLst/>
          </a:prstGeom>
          <a:noFill/>
          <a:ln>
            <a:noFill/>
          </a:ln>
        </p:spPr>
        <p:txBody>
          <a:bodyPr lIns="91425" tIns="91425" rIns="91425" bIns="91425" anchor="t" anchorCtr="0">
            <a:noAutofit/>
          </a:bodyPr>
          <a:lstStyle/>
          <a:p>
            <a:pPr lvl="0" algn="ctr" rtl="0">
              <a:spcBef>
                <a:spcPts val="0"/>
              </a:spcBef>
              <a:buNone/>
            </a:pPr>
            <a:endParaRPr lang="en-US" sz="2400" b="1" dirty="0" smtClean="0">
              <a:solidFill>
                <a:srgbClr val="EEAF2F"/>
              </a:solidFill>
            </a:endParaRPr>
          </a:p>
          <a:p>
            <a:pPr lvl="0" algn="ctr" rtl="0">
              <a:spcBef>
                <a:spcPts val="0"/>
              </a:spcBef>
              <a:buNone/>
            </a:pPr>
            <a:r>
              <a:rPr lang="en-US" sz="2400" b="1" dirty="0" smtClean="0">
                <a:solidFill>
                  <a:srgbClr val="EEAF2F"/>
                </a:solidFill>
              </a:rPr>
              <a:t>NTP </a:t>
            </a:r>
            <a:r>
              <a:rPr lang="en-US" sz="2400" b="1" dirty="0" err="1">
                <a:solidFill>
                  <a:srgbClr val="EEAF2F"/>
                </a:solidFill>
              </a:rPr>
              <a:t>P</a:t>
            </a:r>
            <a:r>
              <a:rPr lang="en-US" sz="2400" b="1" dirty="0" err="1" smtClean="0">
                <a:solidFill>
                  <a:srgbClr val="EEAF2F"/>
                </a:solidFill>
              </a:rPr>
              <a:t>arams</a:t>
            </a:r>
            <a:r>
              <a:rPr lang="en-US" sz="2400" b="1" dirty="0" smtClean="0">
                <a:solidFill>
                  <a:srgbClr val="EEAF2F"/>
                </a:solidFill>
              </a:rPr>
              <a:t> Subclass</a:t>
            </a:r>
            <a:endParaRPr lang="en-US" sz="2400" b="1" dirty="0">
              <a:solidFill>
                <a:srgbClr val="EEAF2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204" y="698263"/>
            <a:ext cx="4319593" cy="4355589"/>
          </a:xfrm>
          <a:prstGeom prst="rect">
            <a:avLst/>
          </a:prstGeom>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p:nvPr/>
        </p:nvSpPr>
        <p:spPr>
          <a:xfrm>
            <a:off x="1452598" y="0"/>
            <a:ext cx="6238800" cy="548699"/>
          </a:xfrm>
          <a:prstGeom prst="rect">
            <a:avLst/>
          </a:prstGeom>
          <a:noFill/>
          <a:ln>
            <a:noFill/>
          </a:ln>
        </p:spPr>
        <p:txBody>
          <a:bodyPr lIns="91425" tIns="91425" rIns="91425" bIns="91425" anchor="t" anchorCtr="0">
            <a:noAutofit/>
          </a:bodyPr>
          <a:lstStyle/>
          <a:p>
            <a:pPr lvl="0" algn="ctr" rtl="0">
              <a:spcBef>
                <a:spcPts val="0"/>
              </a:spcBef>
              <a:buNone/>
            </a:pPr>
            <a:endParaRPr lang="en-US" sz="2400" b="1" dirty="0" smtClean="0">
              <a:solidFill>
                <a:srgbClr val="EEAF2F"/>
              </a:solidFill>
            </a:endParaRPr>
          </a:p>
          <a:p>
            <a:pPr lvl="0" algn="ctr" rtl="0">
              <a:spcBef>
                <a:spcPts val="0"/>
              </a:spcBef>
              <a:buNone/>
            </a:pPr>
            <a:r>
              <a:rPr lang="en-US" sz="2400" b="1" dirty="0" smtClean="0">
                <a:solidFill>
                  <a:srgbClr val="EEAF2F"/>
                </a:solidFill>
              </a:rPr>
              <a:t>NTP </a:t>
            </a:r>
            <a:r>
              <a:rPr lang="en-US" sz="2400" b="1" dirty="0" err="1" smtClean="0">
                <a:solidFill>
                  <a:srgbClr val="EEAF2F"/>
                </a:solidFill>
              </a:rPr>
              <a:t>Config</a:t>
            </a:r>
            <a:r>
              <a:rPr lang="en-US" sz="2400" b="1" dirty="0" smtClean="0">
                <a:solidFill>
                  <a:srgbClr val="EEAF2F"/>
                </a:solidFill>
              </a:rPr>
              <a:t> </a:t>
            </a:r>
            <a:r>
              <a:rPr lang="en-US" sz="2400" b="1" dirty="0">
                <a:solidFill>
                  <a:srgbClr val="EEAF2F"/>
                </a:solidFill>
              </a:rPr>
              <a:t>and </a:t>
            </a:r>
            <a:r>
              <a:rPr lang="en-US" sz="2400" b="1" dirty="0" smtClean="0">
                <a:solidFill>
                  <a:srgbClr val="EEAF2F"/>
                </a:solidFill>
              </a:rPr>
              <a:t>Install Subclasses</a:t>
            </a:r>
            <a:endParaRPr lang="en-US" sz="2400" b="1" dirty="0">
              <a:solidFill>
                <a:srgbClr val="EEAF2F"/>
              </a:solidFill>
            </a:endParaRPr>
          </a:p>
        </p:txBody>
      </p:sp>
      <p:grpSp>
        <p:nvGrpSpPr>
          <p:cNvPr id="4" name="Group 3"/>
          <p:cNvGrpSpPr/>
          <p:nvPr/>
        </p:nvGrpSpPr>
        <p:grpSpPr>
          <a:xfrm>
            <a:off x="2539893" y="795585"/>
            <a:ext cx="4064209" cy="4002273"/>
            <a:chOff x="2539894" y="824539"/>
            <a:chExt cx="4064209" cy="4002273"/>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894" y="824539"/>
              <a:ext cx="4064209" cy="205750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894" y="2794708"/>
              <a:ext cx="4064209" cy="2032104"/>
            </a:xfrm>
            <a:prstGeom prst="rect">
              <a:avLst/>
            </a:prstGeom>
          </p:spPr>
        </p:pic>
      </p:gr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p:nvPr/>
        </p:nvSpPr>
        <p:spPr>
          <a:xfrm>
            <a:off x="1452600" y="0"/>
            <a:ext cx="6238800" cy="548699"/>
          </a:xfrm>
          <a:prstGeom prst="rect">
            <a:avLst/>
          </a:prstGeom>
          <a:noFill/>
          <a:ln>
            <a:noFill/>
          </a:ln>
        </p:spPr>
        <p:txBody>
          <a:bodyPr lIns="91425" tIns="91425" rIns="91425" bIns="91425" anchor="t" anchorCtr="0">
            <a:noAutofit/>
          </a:bodyPr>
          <a:lstStyle/>
          <a:p>
            <a:pPr algn="ctr" rtl="0">
              <a:spcBef>
                <a:spcPts val="0"/>
              </a:spcBef>
              <a:buNone/>
            </a:pPr>
            <a:endParaRPr sz="2400" b="1" dirty="0">
              <a:solidFill>
                <a:srgbClr val="EEAF2F"/>
              </a:solidFill>
            </a:endParaRPr>
          </a:p>
          <a:p>
            <a:pPr lvl="0" algn="ctr" rtl="0">
              <a:spcBef>
                <a:spcPts val="0"/>
              </a:spcBef>
              <a:buNone/>
            </a:pPr>
            <a:r>
              <a:rPr lang="en-US" sz="2400" b="1" dirty="0">
                <a:solidFill>
                  <a:srgbClr val="EEAF2F"/>
                </a:solidFill>
              </a:rPr>
              <a:t>NTP </a:t>
            </a:r>
            <a:r>
              <a:rPr lang="en-US" sz="2400" b="1" dirty="0" smtClean="0">
                <a:solidFill>
                  <a:srgbClr val="EEAF2F"/>
                </a:solidFill>
              </a:rPr>
              <a:t>Service Subclass</a:t>
            </a:r>
            <a:endParaRPr lang="en-US" sz="2400" b="1" dirty="0">
              <a:solidFill>
                <a:srgbClr val="EEAF2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475" y="849559"/>
            <a:ext cx="5299050" cy="3444383"/>
          </a:xfrm>
          <a:prstGeom prst="rect">
            <a:avLst/>
          </a:prstGeom>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lvl="0" rtl="0">
              <a:spcBef>
                <a:spcPts val="0"/>
              </a:spcBef>
              <a:buNone/>
            </a:pPr>
            <a:r>
              <a:rPr lang="en-US" b="1" dirty="0">
                <a:solidFill>
                  <a:srgbClr val="BDE143"/>
                </a:solidFill>
              </a:rPr>
              <a:t>One node, one role - nothing more</a:t>
            </a:r>
          </a:p>
          <a:p>
            <a:pPr marL="457200" lvl="0" indent="-228600" rtl="0">
              <a:spcBef>
                <a:spcPts val="0"/>
              </a:spcBef>
              <a:buClr>
                <a:schemeClr val="dk1"/>
              </a:buClr>
              <a:buChar char="●"/>
            </a:pPr>
            <a:r>
              <a:rPr lang="en-US" dirty="0" smtClean="0">
                <a:solidFill>
                  <a:schemeClr val="dk1"/>
                </a:solidFill>
              </a:rPr>
              <a:t>Role: Business Logic</a:t>
            </a:r>
            <a:endParaRPr lang="en-US" dirty="0">
              <a:solidFill>
                <a:schemeClr val="dk1"/>
              </a:solidFill>
            </a:endParaRPr>
          </a:p>
          <a:p>
            <a:pPr marL="914400" lvl="1" indent="-228600" rtl="0">
              <a:spcBef>
                <a:spcPts val="0"/>
              </a:spcBef>
              <a:buClr>
                <a:schemeClr val="dk1"/>
              </a:buClr>
              <a:buChar char="○"/>
            </a:pPr>
            <a:r>
              <a:rPr lang="en-US" dirty="0">
                <a:solidFill>
                  <a:schemeClr val="dk1"/>
                </a:solidFill>
              </a:rPr>
              <a:t>A</a:t>
            </a:r>
            <a:r>
              <a:rPr lang="en-US" dirty="0" smtClean="0">
                <a:solidFill>
                  <a:schemeClr val="dk1"/>
                </a:solidFill>
              </a:rPr>
              <a:t>ggregate </a:t>
            </a:r>
            <a:r>
              <a:rPr lang="en-US" dirty="0">
                <a:solidFill>
                  <a:schemeClr val="dk1"/>
                </a:solidFill>
              </a:rPr>
              <a:t>of profiles. role::</a:t>
            </a:r>
            <a:r>
              <a:rPr lang="en-US" dirty="0" err="1">
                <a:solidFill>
                  <a:schemeClr val="dk1"/>
                </a:solidFill>
              </a:rPr>
              <a:t>webapp</a:t>
            </a:r>
            <a:r>
              <a:rPr lang="en-US" dirty="0">
                <a:solidFill>
                  <a:schemeClr val="dk1"/>
                </a:solidFill>
              </a:rPr>
              <a:t> includes profiles base, </a:t>
            </a:r>
            <a:r>
              <a:rPr lang="en-US" dirty="0" smtClean="0">
                <a:solidFill>
                  <a:schemeClr val="dk1"/>
                </a:solidFill>
              </a:rPr>
              <a:t>apache, tomcat, </a:t>
            </a:r>
            <a:r>
              <a:rPr lang="en-US" dirty="0" err="1">
                <a:solidFill>
                  <a:schemeClr val="dk1"/>
                </a:solidFill>
              </a:rPr>
              <a:t>webapp</a:t>
            </a:r>
            <a:endParaRPr lang="en-US" dirty="0">
              <a:solidFill>
                <a:schemeClr val="dk1"/>
              </a:solidFill>
            </a:endParaRPr>
          </a:p>
          <a:p>
            <a:pPr marL="914400" lvl="1" indent="-228600" rtl="0">
              <a:spcBef>
                <a:spcPts val="0"/>
              </a:spcBef>
              <a:buClr>
                <a:schemeClr val="dk1"/>
              </a:buClr>
              <a:buChar char="○"/>
            </a:pPr>
            <a:r>
              <a:rPr lang="en-US" dirty="0">
                <a:solidFill>
                  <a:schemeClr val="dk1"/>
                </a:solidFill>
              </a:rPr>
              <a:t>Includes only profile classes and resource ordering</a:t>
            </a:r>
          </a:p>
          <a:p>
            <a:pPr marL="457200" lvl="0" indent="-228600" rtl="0">
              <a:spcBef>
                <a:spcPts val="0"/>
              </a:spcBef>
              <a:buChar char="●"/>
            </a:pPr>
            <a:r>
              <a:rPr lang="en-US" dirty="0"/>
              <a:t>Profile</a:t>
            </a:r>
            <a:r>
              <a:rPr lang="en-US" dirty="0" smtClean="0"/>
              <a:t>: Technology stack </a:t>
            </a:r>
            <a:endParaRPr lang="en-US" dirty="0"/>
          </a:p>
          <a:p>
            <a:pPr marL="914400" lvl="1" indent="-228600" rtl="0">
              <a:spcBef>
                <a:spcPts val="0"/>
              </a:spcBef>
              <a:buChar char="○"/>
            </a:pPr>
            <a:r>
              <a:rPr lang="en-US" dirty="0" err="1" smtClean="0"/>
              <a:t>mysql</a:t>
            </a:r>
            <a:r>
              <a:rPr lang="en-US" dirty="0"/>
              <a:t>, </a:t>
            </a:r>
            <a:r>
              <a:rPr lang="en-US" dirty="0" err="1"/>
              <a:t>puppetdb</a:t>
            </a:r>
            <a:r>
              <a:rPr lang="en-US" dirty="0"/>
              <a:t>, base</a:t>
            </a:r>
          </a:p>
          <a:p>
            <a:pPr marL="914400" lvl="1" indent="-228600" rtl="0">
              <a:spcBef>
                <a:spcPts val="0"/>
              </a:spcBef>
              <a:buChar char="○"/>
            </a:pPr>
            <a:r>
              <a:rPr lang="en-US" dirty="0"/>
              <a:t>Contains any type of resource</a:t>
            </a:r>
          </a:p>
          <a:p>
            <a:pPr algn="ctr">
              <a:spcBef>
                <a:spcPts val="0"/>
              </a:spcBef>
              <a:buNone/>
            </a:pPr>
            <a:endParaRPr b="1" dirty="0">
              <a:solidFill>
                <a:srgbClr val="BDE143"/>
              </a:solidFill>
            </a:endParaRPr>
          </a:p>
        </p:txBody>
      </p:sp>
      <p:sp>
        <p:nvSpPr>
          <p:cNvPr id="168" name="Shape 168"/>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Roles and Profiles</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1943100" y="2014537"/>
            <a:ext cx="5382611" cy="831465"/>
          </a:xfrm>
          <a:prstGeom prst="rect">
            <a:avLst/>
          </a:prstGeom>
          <a:noFill/>
          <a:ln>
            <a:noFill/>
          </a:ln>
        </p:spPr>
        <p:txBody>
          <a:bodyPr lIns="0" tIns="0" rIns="0" bIns="0" anchor="t" anchorCtr="0">
            <a:noAutofit/>
          </a:bodyPr>
          <a:lstStyle/>
          <a:p>
            <a:pPr marL="0" marR="0" lvl="0" indent="0" algn="ctr" rtl="0">
              <a:spcBef>
                <a:spcPts val="0"/>
              </a:spcBef>
              <a:buClr>
                <a:srgbClr val="1A206D"/>
              </a:buClr>
              <a:buSzPct val="25000"/>
              <a:buFont typeface="Arial"/>
              <a:buNone/>
            </a:pPr>
            <a:r>
              <a:rPr lang="en-US" sz="1400" b="1">
                <a:solidFill>
                  <a:srgbClr val="073763"/>
                </a:solidFill>
              </a:rPr>
              <a:t>Rob Nelson</a:t>
            </a:r>
          </a:p>
          <a:p>
            <a:pPr marL="0" marR="0" lvl="0" indent="0" algn="ctr" rtl="0">
              <a:spcBef>
                <a:spcPts val="0"/>
              </a:spcBef>
              <a:buClr>
                <a:srgbClr val="1A206D"/>
              </a:buClr>
              <a:buSzPct val="25000"/>
              <a:buFont typeface="Arial"/>
              <a:buNone/>
            </a:pPr>
            <a:r>
              <a:rPr lang="en-US" sz="1400">
                <a:solidFill>
                  <a:srgbClr val="073763"/>
                </a:solidFill>
              </a:rPr>
              <a:t>Systems Administrator</a:t>
            </a:r>
          </a:p>
          <a:p>
            <a:pPr marL="0" marR="0" lvl="0" indent="0" algn="ctr" rtl="0">
              <a:spcBef>
                <a:spcPts val="0"/>
              </a:spcBef>
              <a:buClr>
                <a:srgbClr val="1A206D"/>
              </a:buClr>
              <a:buSzPct val="25000"/>
              <a:buFont typeface="Arial"/>
              <a:buNone/>
            </a:pPr>
            <a:r>
              <a:rPr lang="en-US" sz="1400" b="0" i="0" u="sng" strike="noStrike" cap="none" baseline="0">
                <a:solidFill>
                  <a:srgbClr val="073763"/>
                </a:solidFill>
                <a:latin typeface="Arial"/>
                <a:ea typeface="Arial"/>
                <a:cs typeface="Arial"/>
                <a:sym typeface="Arial"/>
                <a:hlinkClick r:id="rId3"/>
              </a:rPr>
              <a:t>@</a:t>
            </a:r>
            <a:r>
              <a:rPr lang="en-US" sz="1400" u="sng">
                <a:solidFill>
                  <a:srgbClr val="073763"/>
                </a:solidFill>
                <a:hlinkClick r:id="rId3"/>
              </a:rPr>
              <a:t>rnelson0</a:t>
            </a:r>
          </a:p>
          <a:p>
            <a:pPr marL="0" marR="0" lvl="0" indent="0" algn="ctr" rtl="0">
              <a:spcBef>
                <a:spcPts val="0"/>
              </a:spcBef>
              <a:buClr>
                <a:srgbClr val="1A206D"/>
              </a:buClr>
              <a:buSzPct val="25000"/>
              <a:buFont typeface="Arial"/>
              <a:buNone/>
            </a:pPr>
            <a:r>
              <a:rPr lang="en-US" sz="1400" u="sng">
                <a:solidFill>
                  <a:srgbClr val="073763"/>
                </a:solidFill>
                <a:hlinkClick r:id="rId4"/>
              </a:rPr>
              <a:t>http://rnelson0.com</a:t>
            </a:r>
          </a:p>
          <a:p>
            <a:pPr marL="0" marR="0" lvl="0" indent="0" algn="ctr" rtl="0">
              <a:spcBef>
                <a:spcPts val="0"/>
              </a:spcBef>
              <a:buClr>
                <a:srgbClr val="1A206D"/>
              </a:buClr>
              <a:buSzPct val="25000"/>
              <a:buFont typeface="Arial"/>
              <a:buNone/>
            </a:pPr>
            <a:r>
              <a:rPr lang="en-US" sz="1400" u="sng">
                <a:solidFill>
                  <a:srgbClr val="073763"/>
                </a:solidFill>
                <a:hlinkClick r:id="rId5"/>
              </a:rPr>
              <a:t>https://github.com/puppetinabox</a:t>
            </a:r>
          </a:p>
          <a:p>
            <a:pPr marL="0" marR="0" lvl="0" indent="0" algn="ctr" rtl="0">
              <a:spcBef>
                <a:spcPts val="0"/>
              </a:spcBef>
              <a:buClr>
                <a:srgbClr val="1A206D"/>
              </a:buClr>
              <a:buFont typeface="Arial"/>
              <a:buNone/>
            </a:pPr>
            <a:endParaRPr sz="1400">
              <a:solidFill>
                <a:srgbClr val="073763"/>
              </a:solidFill>
            </a:endParaRPr>
          </a:p>
        </p:txBody>
      </p:sp>
      <p:sp>
        <p:nvSpPr>
          <p:cNvPr id="53" name="Shape 53"/>
          <p:cNvSpPr txBox="1">
            <a:spLocks noGrp="1"/>
          </p:cNvSpPr>
          <p:nvPr>
            <p:ph type="title"/>
          </p:nvPr>
        </p:nvSpPr>
        <p:spPr>
          <a:xfrm>
            <a:off x="1746450" y="1217725"/>
            <a:ext cx="5775900" cy="7595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3000" b="1">
                <a:solidFill>
                  <a:srgbClr val="00B0CA"/>
                </a:solidFill>
              </a:rPr>
              <a:t>Puppetizing your Organization</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p:nvPr/>
        </p:nvSpPr>
        <p:spPr>
          <a:xfrm>
            <a:off x="521400" y="277875"/>
            <a:ext cx="8101200" cy="660300"/>
          </a:xfrm>
          <a:prstGeom prst="rect">
            <a:avLst/>
          </a:prstGeom>
          <a:noFill/>
          <a:ln>
            <a:noFill/>
          </a:ln>
        </p:spPr>
        <p:txBody>
          <a:bodyPr lIns="91425" tIns="91425" rIns="91425" bIns="91425" anchor="t" anchorCtr="0">
            <a:noAutofit/>
          </a:bodyPr>
          <a:lstStyle/>
          <a:p>
            <a:pPr lvl="0" algn="ctr" rtl="0">
              <a:spcBef>
                <a:spcPts val="0"/>
              </a:spcBef>
              <a:buNone/>
            </a:pPr>
            <a:r>
              <a:rPr lang="en-US" sz="2400" b="1" dirty="0">
                <a:solidFill>
                  <a:srgbClr val="EEAF2F"/>
                </a:solidFill>
              </a:rPr>
              <a:t>Roles: </a:t>
            </a:r>
            <a:r>
              <a:rPr lang="en-US" sz="2400" b="1" dirty="0" smtClean="0">
                <a:solidFill>
                  <a:srgbClr val="EEAF2F"/>
                </a:solidFill>
              </a:rPr>
              <a:t>Profiles Only</a:t>
            </a:r>
            <a:endParaRPr lang="en-US" sz="2400" b="1" dirty="0">
              <a:solidFill>
                <a:srgbClr val="EEAF2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605" y="1542689"/>
            <a:ext cx="5268790" cy="2058122"/>
          </a:xfrm>
          <a:prstGeom prst="rect">
            <a:avLst/>
          </a:prstGeom>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p:nvPr/>
        </p:nvSpPr>
        <p:spPr>
          <a:xfrm>
            <a:off x="521400" y="277875"/>
            <a:ext cx="8101200" cy="660300"/>
          </a:xfrm>
          <a:prstGeom prst="rect">
            <a:avLst/>
          </a:prstGeom>
          <a:noFill/>
          <a:ln>
            <a:noFill/>
          </a:ln>
        </p:spPr>
        <p:txBody>
          <a:bodyPr lIns="91425" tIns="91425" rIns="91425" bIns="91425" anchor="t" anchorCtr="0">
            <a:noAutofit/>
          </a:bodyPr>
          <a:lstStyle/>
          <a:p>
            <a:pPr algn="ctr">
              <a:spcBef>
                <a:spcPts val="0"/>
              </a:spcBef>
              <a:buNone/>
            </a:pPr>
            <a:r>
              <a:rPr lang="en-US" sz="2400" b="1" dirty="0">
                <a:solidFill>
                  <a:srgbClr val="EEAF2F"/>
                </a:solidFill>
              </a:rPr>
              <a:t>Profiles: </a:t>
            </a:r>
            <a:r>
              <a:rPr lang="en-US" sz="2400" b="1" dirty="0" smtClean="0">
                <a:solidFill>
                  <a:srgbClr val="EEAF2F"/>
                </a:solidFill>
              </a:rPr>
              <a:t>Any Resources</a:t>
            </a:r>
            <a:endParaRPr lang="en-US" sz="2400" b="1" dirty="0">
              <a:solidFill>
                <a:srgbClr val="EEAF2F"/>
              </a:solidFill>
            </a:endParaRPr>
          </a:p>
        </p:txBody>
      </p:sp>
      <p:pic>
        <p:nvPicPr>
          <p:cNvPr id="180" name="Shape 180"/>
          <p:cNvPicPr preferRelativeResize="0"/>
          <p:nvPr/>
        </p:nvPicPr>
        <p:blipFill>
          <a:blip r:embed="rId3">
            <a:alphaModFix/>
          </a:blip>
          <a:stretch>
            <a:fillRect/>
          </a:stretch>
        </p:blipFill>
        <p:spPr>
          <a:xfrm>
            <a:off x="1560286" y="704623"/>
            <a:ext cx="6023429" cy="373425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77550" y="252400"/>
            <a:ext cx="8388899" cy="717299"/>
          </a:xfrm>
          <a:prstGeom prst="rect">
            <a:avLst/>
          </a:prstGeom>
        </p:spPr>
        <p:txBody>
          <a:bodyPr lIns="91425" tIns="91425" rIns="91425" bIns="91425" anchor="t" anchorCtr="0">
            <a:noAutofit/>
          </a:bodyPr>
          <a:lstStyle/>
          <a:p>
            <a:pPr rtl="0">
              <a:spcBef>
                <a:spcPts val="0"/>
              </a:spcBef>
              <a:buNone/>
            </a:pPr>
            <a:r>
              <a:rPr lang="en-US" b="1">
                <a:solidFill>
                  <a:srgbClr val="EEAF2F"/>
                </a:solidFill>
              </a:rPr>
              <a:t>Tes</a:t>
            </a:r>
            <a:r>
              <a:rPr lang="en-US"/>
              <a:t>ting: TDD or BDD</a:t>
            </a:r>
          </a:p>
        </p:txBody>
      </p:sp>
      <p:sp>
        <p:nvSpPr>
          <p:cNvPr id="186" name="Shape 186"/>
          <p:cNvSpPr txBox="1">
            <a:spLocks noGrp="1"/>
          </p:cNvSpPr>
          <p:nvPr>
            <p:ph type="body" idx="1"/>
          </p:nvPr>
        </p:nvSpPr>
        <p:spPr>
          <a:xfrm>
            <a:off x="377554" y="969700"/>
            <a:ext cx="8388899" cy="3943499"/>
          </a:xfrm>
          <a:prstGeom prst="rect">
            <a:avLst/>
          </a:prstGeom>
        </p:spPr>
        <p:txBody>
          <a:bodyPr lIns="91425" tIns="91425" rIns="91425" bIns="91425" anchor="t" anchorCtr="0">
            <a:noAutofit/>
          </a:bodyPr>
          <a:lstStyle/>
          <a:p>
            <a:pPr marL="0" indent="0" rtl="0">
              <a:spcBef>
                <a:spcPts val="0"/>
              </a:spcBef>
              <a:buNone/>
            </a:pPr>
            <a:r>
              <a:rPr lang="en-US" sz="2400" b="1" dirty="0" err="1">
                <a:solidFill>
                  <a:srgbClr val="FFFFFF"/>
                </a:solidFill>
              </a:rPr>
              <a:t>rspec</a:t>
            </a:r>
            <a:r>
              <a:rPr lang="en-US" sz="2400" b="1" dirty="0">
                <a:solidFill>
                  <a:srgbClr val="FFFFFF"/>
                </a:solidFill>
              </a:rPr>
              <a:t>-puppet, puppet-spec, beaker, beaker-</a:t>
            </a:r>
            <a:r>
              <a:rPr lang="en-US" sz="2400" b="1" dirty="0" err="1">
                <a:solidFill>
                  <a:srgbClr val="FFFFFF"/>
                </a:solidFill>
              </a:rPr>
              <a:t>rspec</a:t>
            </a:r>
            <a:endParaRPr lang="en-US" sz="2400" b="1" dirty="0">
              <a:solidFill>
                <a:srgbClr val="FFFFFF"/>
              </a:solidFill>
            </a:endParaRPr>
          </a:p>
          <a:p>
            <a:pPr marL="0" lvl="0" indent="0" rtl="0">
              <a:spcBef>
                <a:spcPts val="0"/>
              </a:spcBef>
              <a:buNone/>
            </a:pPr>
            <a:r>
              <a:rPr lang="en-US" sz="1800" b="1" dirty="0">
                <a:solidFill>
                  <a:srgbClr val="BDE143"/>
                </a:solidFill>
              </a:rPr>
              <a:t>Catch errors early, before production</a:t>
            </a:r>
          </a:p>
          <a:p>
            <a:pPr marL="457200" lvl="0" indent="-228600" rtl="0">
              <a:spcBef>
                <a:spcPts val="0"/>
              </a:spcBef>
              <a:buSzPct val="100000"/>
            </a:pPr>
            <a:r>
              <a:rPr lang="en-US" sz="1800" dirty="0" smtClean="0">
                <a:solidFill>
                  <a:schemeClr val="dk1"/>
                </a:solidFill>
              </a:rPr>
              <a:t>Unit and Acceptance tests</a:t>
            </a:r>
          </a:p>
          <a:p>
            <a:pPr marL="457200" lvl="0" indent="-228600" rtl="0">
              <a:spcBef>
                <a:spcPts val="0"/>
              </a:spcBef>
              <a:buSzPct val="100000"/>
            </a:pPr>
            <a:r>
              <a:rPr lang="en-US" sz="1800" dirty="0" smtClean="0">
                <a:solidFill>
                  <a:schemeClr val="dk1"/>
                </a:solidFill>
              </a:rPr>
              <a:t>Write tests before code</a:t>
            </a:r>
          </a:p>
          <a:p>
            <a:pPr marL="457200" lvl="0" indent="-228600" rtl="0">
              <a:spcBef>
                <a:spcPts val="0"/>
              </a:spcBef>
              <a:buSzPct val="100000"/>
            </a:pPr>
            <a:r>
              <a:rPr lang="en-US" sz="1800" dirty="0" smtClean="0">
                <a:solidFill>
                  <a:schemeClr val="dk1"/>
                </a:solidFill>
              </a:rPr>
              <a:t>Unit </a:t>
            </a:r>
            <a:r>
              <a:rPr lang="en-US" sz="1800" dirty="0">
                <a:solidFill>
                  <a:schemeClr val="dk1"/>
                </a:solidFill>
              </a:rPr>
              <a:t>tests are a </a:t>
            </a:r>
            <a:r>
              <a:rPr lang="en-US" sz="1800" b="1" dirty="0">
                <a:solidFill>
                  <a:srgbClr val="BDE143"/>
                </a:solidFill>
              </a:rPr>
              <a:t>requirement</a:t>
            </a:r>
            <a:r>
              <a:rPr lang="en-US" sz="1800" dirty="0">
                <a:solidFill>
                  <a:schemeClr val="dk1"/>
                </a:solidFill>
              </a:rPr>
              <a:t> for refactoring</a:t>
            </a:r>
          </a:p>
          <a:p>
            <a:pPr marL="457200" lvl="0" indent="-228600" rtl="0">
              <a:spcBef>
                <a:spcPts val="0"/>
              </a:spcBef>
              <a:buSzPct val="100000"/>
            </a:pPr>
            <a:r>
              <a:rPr lang="en-US" sz="1800" dirty="0"/>
              <a:t>Encourage planning during growth</a:t>
            </a:r>
          </a:p>
          <a:p>
            <a:pPr marL="457200" lvl="0" indent="-228600" rtl="0">
              <a:spcBef>
                <a:spcPts val="0"/>
              </a:spcBef>
              <a:buSzPct val="100000"/>
            </a:pPr>
            <a:r>
              <a:rPr lang="en-US" sz="1800" dirty="0" smtClean="0"/>
              <a:t>Missing tests? Add them with </a:t>
            </a:r>
            <a:r>
              <a:rPr lang="en-US" sz="1800" dirty="0" smtClean="0">
                <a:hlinkClick r:id="rId3"/>
              </a:rPr>
              <a:t>puppet-</a:t>
            </a:r>
            <a:r>
              <a:rPr lang="en-US" sz="1800" dirty="0" err="1" smtClean="0">
                <a:hlinkClick r:id="rId3"/>
              </a:rPr>
              <a:t>retrospec</a:t>
            </a:r>
            <a:endParaRPr lang="en-US" sz="1800" dirty="0"/>
          </a:p>
          <a:p>
            <a:pPr marL="457200" lvl="0" indent="-228600" rtl="0">
              <a:spcBef>
                <a:spcPts val="0"/>
              </a:spcBef>
              <a:buSzPct val="100000"/>
            </a:pPr>
            <a:r>
              <a:rPr lang="en-US" sz="1800" dirty="0"/>
              <a:t>Improve tests over time</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p:nvPr/>
        </p:nvSpPr>
        <p:spPr>
          <a:xfrm>
            <a:off x="557075" y="69300"/>
            <a:ext cx="8029500" cy="502200"/>
          </a:xfrm>
          <a:prstGeom prst="rect">
            <a:avLst/>
          </a:prstGeom>
          <a:noFill/>
          <a:ln>
            <a:noFill/>
          </a:ln>
        </p:spPr>
        <p:txBody>
          <a:bodyPr lIns="91425" tIns="91425" rIns="91425" bIns="91425" anchor="t" anchorCtr="0">
            <a:noAutofit/>
          </a:bodyPr>
          <a:lstStyle/>
          <a:p>
            <a:pPr algn="ctr">
              <a:spcBef>
                <a:spcPts val="0"/>
              </a:spcBef>
              <a:buNone/>
            </a:pPr>
            <a:r>
              <a:rPr lang="en-US" sz="2400" b="1" dirty="0" smtClean="0">
                <a:solidFill>
                  <a:srgbClr val="EEAF2F"/>
                </a:solidFill>
              </a:rPr>
              <a:t>Create Tests, then Code</a:t>
            </a:r>
            <a:endParaRPr lang="en-US" sz="2400" b="1" dirty="0">
              <a:solidFill>
                <a:srgbClr val="EEAF2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051" y="464860"/>
            <a:ext cx="6343898" cy="4420905"/>
          </a:xfrm>
          <a:prstGeom prst="rect">
            <a:avLst/>
          </a:prstGeom>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77550" y="252400"/>
            <a:ext cx="8388899" cy="717299"/>
          </a:xfrm>
          <a:prstGeom prst="rect">
            <a:avLst/>
          </a:prstGeom>
        </p:spPr>
        <p:txBody>
          <a:bodyPr lIns="91425" tIns="91425" rIns="91425" bIns="91425" anchor="t" anchorCtr="0">
            <a:noAutofit/>
          </a:bodyPr>
          <a:lstStyle/>
          <a:p>
            <a:pPr>
              <a:spcBef>
                <a:spcPts val="0"/>
              </a:spcBef>
              <a:buNone/>
            </a:pPr>
            <a:r>
              <a:rPr lang="en-US"/>
              <a:t>Testing Summary</a:t>
            </a:r>
          </a:p>
        </p:txBody>
      </p:sp>
      <p:sp>
        <p:nvSpPr>
          <p:cNvPr id="198" name="Shape 198"/>
          <p:cNvSpPr txBox="1">
            <a:spLocks noGrp="1"/>
          </p:cNvSpPr>
          <p:nvPr>
            <p:ph type="body" idx="1"/>
          </p:nvPr>
        </p:nvSpPr>
        <p:spPr>
          <a:xfrm>
            <a:off x="377554" y="969700"/>
            <a:ext cx="8388899" cy="3943499"/>
          </a:xfrm>
          <a:prstGeom prst="rect">
            <a:avLst/>
          </a:prstGeom>
        </p:spPr>
        <p:txBody>
          <a:bodyPr lIns="91425" tIns="91425" rIns="91425" bIns="91425" anchor="t" anchorCtr="0">
            <a:noAutofit/>
          </a:bodyPr>
          <a:lstStyle/>
          <a:p>
            <a:pPr marL="0" lvl="0" indent="0" rtl="0">
              <a:spcBef>
                <a:spcPts val="0"/>
              </a:spcBef>
              <a:buNone/>
            </a:pPr>
            <a:r>
              <a:rPr lang="en-US" sz="1800" b="1" dirty="0">
                <a:solidFill>
                  <a:srgbClr val="BDE143"/>
                </a:solidFill>
              </a:rPr>
              <a:t>“What am I testing and is it valuable?”</a:t>
            </a:r>
          </a:p>
          <a:p>
            <a:pPr marL="457200" lvl="0" indent="-228600" rtl="0">
              <a:spcBef>
                <a:spcPts val="0"/>
              </a:spcBef>
              <a:buSzPct val="100000"/>
            </a:pPr>
            <a:r>
              <a:rPr lang="en-US" sz="1800" dirty="0"/>
              <a:t>Test </a:t>
            </a:r>
            <a:r>
              <a:rPr lang="en-US" sz="1800" b="1" dirty="0">
                <a:solidFill>
                  <a:srgbClr val="BDE143"/>
                </a:solidFill>
              </a:rPr>
              <a:t>your</a:t>
            </a:r>
            <a:r>
              <a:rPr lang="en-US" sz="1800" dirty="0"/>
              <a:t> code</a:t>
            </a:r>
          </a:p>
          <a:p>
            <a:pPr marL="457200" lvl="0" indent="-228600" rtl="0">
              <a:spcBef>
                <a:spcPts val="0"/>
              </a:spcBef>
              <a:buSzPct val="100000"/>
            </a:pPr>
            <a:r>
              <a:rPr lang="en-US" sz="1800" dirty="0"/>
              <a:t>Let component modules have their own tests</a:t>
            </a:r>
          </a:p>
          <a:p>
            <a:pPr marL="457200" lvl="0" indent="-228600" rtl="0">
              <a:spcBef>
                <a:spcPts val="0"/>
              </a:spcBef>
              <a:buSzPct val="100000"/>
            </a:pPr>
            <a:r>
              <a:rPr lang="en-US" sz="1800" dirty="0"/>
              <a:t>Don’t test </a:t>
            </a:r>
            <a:r>
              <a:rPr lang="en-US" sz="1800" dirty="0" smtClean="0"/>
              <a:t>Puppet</a:t>
            </a:r>
            <a:endParaRPr lang="en-US" sz="1800"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77550" y="252400"/>
            <a:ext cx="8388899" cy="717299"/>
          </a:xfrm>
          <a:prstGeom prst="rect">
            <a:avLst/>
          </a:prstGeom>
        </p:spPr>
        <p:txBody>
          <a:bodyPr lIns="91425" tIns="91425" rIns="91425" bIns="91425" anchor="t" anchorCtr="0">
            <a:noAutofit/>
          </a:bodyPr>
          <a:lstStyle/>
          <a:p>
            <a:pPr lvl="0" rtl="0">
              <a:spcBef>
                <a:spcPts val="0"/>
              </a:spcBef>
              <a:buNone/>
            </a:pPr>
            <a:r>
              <a:rPr lang="en-US" b="1">
                <a:solidFill>
                  <a:srgbClr val="EEAF2F"/>
                </a:solidFill>
              </a:rPr>
              <a:t>Culture High Points</a:t>
            </a:r>
          </a:p>
        </p:txBody>
      </p:sp>
      <p:sp>
        <p:nvSpPr>
          <p:cNvPr id="204" name="Shape 204"/>
          <p:cNvSpPr txBox="1">
            <a:spLocks noGrp="1"/>
          </p:cNvSpPr>
          <p:nvPr>
            <p:ph type="body" idx="1"/>
          </p:nvPr>
        </p:nvSpPr>
        <p:spPr>
          <a:xfrm>
            <a:off x="377554" y="969700"/>
            <a:ext cx="8388899" cy="3943499"/>
          </a:xfrm>
          <a:prstGeom prst="rect">
            <a:avLst/>
          </a:prstGeom>
        </p:spPr>
        <p:txBody>
          <a:bodyPr lIns="91425" tIns="91425" rIns="91425" bIns="91425" anchor="t" anchorCtr="0">
            <a:noAutofit/>
          </a:bodyPr>
          <a:lstStyle/>
          <a:p>
            <a:pPr marL="457200" lvl="0" indent="-228600" rtl="0">
              <a:spcBef>
                <a:spcPts val="0"/>
              </a:spcBef>
            </a:pPr>
            <a:r>
              <a:rPr lang="en-US"/>
              <a:t>Pace yourself, avoid culture shock</a:t>
            </a:r>
          </a:p>
          <a:p>
            <a:pPr marL="457200" lvl="0" indent="-228600" rtl="0">
              <a:spcBef>
                <a:spcPts val="0"/>
              </a:spcBef>
            </a:pPr>
            <a:r>
              <a:rPr lang="en-US"/>
              <a:t>Create a culture of code review and testing</a:t>
            </a:r>
          </a:p>
          <a:p>
            <a:pPr marL="457200" lvl="0" indent="-228600" rtl="0">
              <a:spcBef>
                <a:spcPts val="0"/>
              </a:spcBef>
            </a:pPr>
            <a:r>
              <a:rPr lang="en-US"/>
              <a:t>Use best practices and patterns intelligently</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223641" y="1909625"/>
            <a:ext cx="8696700" cy="1324199"/>
          </a:xfrm>
          <a:prstGeom prst="rect">
            <a:avLst/>
          </a:prstGeom>
        </p:spPr>
        <p:txBody>
          <a:bodyPr lIns="91425" tIns="91425" rIns="91425" bIns="91425" anchor="ctr" anchorCtr="0">
            <a:noAutofit/>
          </a:bodyPr>
          <a:lstStyle/>
          <a:p>
            <a:pPr>
              <a:spcBef>
                <a:spcPts val="0"/>
              </a:spcBef>
              <a:buNone/>
            </a:pPr>
            <a:r>
              <a:rPr lang="en-US" sz="4800" b="1">
                <a:solidFill>
                  <a:srgbClr val="BDE143"/>
                </a:solidFill>
              </a:rPr>
              <a:t>Tooling</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spcBef>
                <a:spcPts val="0"/>
              </a:spcBef>
              <a:buNone/>
            </a:pPr>
            <a:r>
              <a:rPr lang="en-US" sz="2400" b="1" dirty="0"/>
              <a:t>Travis CI, Jenkins CI, Bamboo</a:t>
            </a:r>
          </a:p>
          <a:p>
            <a:pPr lvl="0" rtl="0">
              <a:spcBef>
                <a:spcPts val="0"/>
              </a:spcBef>
              <a:buNone/>
            </a:pPr>
            <a:r>
              <a:rPr lang="en-US" b="1" dirty="0">
                <a:solidFill>
                  <a:srgbClr val="BDE143"/>
                </a:solidFill>
              </a:rPr>
              <a:t>Verify ability to integrate code on every change</a:t>
            </a:r>
          </a:p>
          <a:p>
            <a:pPr marL="457200" lvl="0" indent="-228600" rtl="0">
              <a:spcBef>
                <a:spcPts val="0"/>
              </a:spcBef>
              <a:buChar char="●"/>
            </a:pPr>
            <a:r>
              <a:rPr lang="en-US" dirty="0"/>
              <a:t>Submit a PR, receive red or green feedback. </a:t>
            </a:r>
            <a:r>
              <a:rPr lang="en-US" b="1" dirty="0">
                <a:solidFill>
                  <a:srgbClr val="FF0000"/>
                </a:solidFill>
              </a:rPr>
              <a:t>Don’t merge red results!</a:t>
            </a:r>
          </a:p>
          <a:p>
            <a:pPr marL="457200" lvl="0" indent="-228600" rtl="0">
              <a:spcBef>
                <a:spcPts val="0"/>
              </a:spcBef>
              <a:buChar char="●"/>
            </a:pPr>
            <a:r>
              <a:rPr lang="en-US" dirty="0" smtClean="0"/>
              <a:t>Continuous, shouldn't be a manual event!</a:t>
            </a:r>
            <a:endParaRPr lang="en-US" dirty="0"/>
          </a:p>
        </p:txBody>
      </p:sp>
      <p:sp>
        <p:nvSpPr>
          <p:cNvPr id="215" name="Shape 215"/>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Continuous Integration</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lnSpc>
                <a:spcPct val="115000"/>
              </a:lnSpc>
              <a:spcBef>
                <a:spcPts val="0"/>
              </a:spcBef>
              <a:buNone/>
            </a:pPr>
            <a:r>
              <a:rPr lang="en-US" sz="2400" b="1" dirty="0">
                <a:solidFill>
                  <a:srgbClr val="FFFFFF"/>
                </a:solidFill>
              </a:rPr>
              <a:t>r10k</a:t>
            </a:r>
          </a:p>
          <a:p>
            <a:pPr lvl="0" rtl="0">
              <a:lnSpc>
                <a:spcPct val="115000"/>
              </a:lnSpc>
              <a:spcBef>
                <a:spcPts val="0"/>
              </a:spcBef>
              <a:buNone/>
            </a:pPr>
            <a:r>
              <a:rPr lang="en-US" b="1" dirty="0">
                <a:solidFill>
                  <a:srgbClr val="BDE143"/>
                </a:solidFill>
              </a:rPr>
              <a:t>Never log into your master again!</a:t>
            </a:r>
          </a:p>
          <a:p>
            <a:pPr marL="457200" lvl="0" indent="-228600" rtl="0">
              <a:lnSpc>
                <a:spcPct val="115000"/>
              </a:lnSpc>
              <a:spcBef>
                <a:spcPts val="0"/>
              </a:spcBef>
              <a:buChar char="●"/>
            </a:pPr>
            <a:r>
              <a:rPr lang="en-US" dirty="0" err="1"/>
              <a:t>Controlrepo</a:t>
            </a:r>
            <a:r>
              <a:rPr lang="en-US" dirty="0"/>
              <a:t> defines modules via a </a:t>
            </a:r>
            <a:r>
              <a:rPr lang="en-US" dirty="0" err="1"/>
              <a:t>Puppetfile</a:t>
            </a:r>
            <a:endParaRPr lang="en-US" dirty="0"/>
          </a:p>
          <a:p>
            <a:pPr marL="457200" lvl="0" indent="-228600" rtl="0">
              <a:lnSpc>
                <a:spcPct val="115000"/>
              </a:lnSpc>
              <a:spcBef>
                <a:spcPts val="0"/>
              </a:spcBef>
              <a:buChar char="●"/>
            </a:pPr>
            <a:r>
              <a:rPr lang="en-US" dirty="0"/>
              <a:t>Can include site-specific </a:t>
            </a:r>
            <a:r>
              <a:rPr lang="en-US" dirty="0" smtClean="0"/>
              <a:t>modules and </a:t>
            </a:r>
            <a:r>
              <a:rPr lang="en-US" dirty="0" err="1" smtClean="0"/>
              <a:t>hiera</a:t>
            </a:r>
            <a:r>
              <a:rPr lang="en-US" dirty="0" smtClean="0"/>
              <a:t> </a:t>
            </a:r>
            <a:r>
              <a:rPr lang="en-US" dirty="0"/>
              <a:t>in the </a:t>
            </a:r>
            <a:r>
              <a:rPr lang="en-US" dirty="0" err="1"/>
              <a:t>controlrepo</a:t>
            </a:r>
            <a:endParaRPr lang="en-US" dirty="0"/>
          </a:p>
          <a:p>
            <a:pPr marL="457200" lvl="0" indent="-228600" rtl="0">
              <a:lnSpc>
                <a:spcPct val="115000"/>
              </a:lnSpc>
              <a:spcBef>
                <a:spcPts val="0"/>
              </a:spcBef>
              <a:buChar char="●"/>
            </a:pPr>
            <a:r>
              <a:rPr lang="en-US" dirty="0"/>
              <a:t>Push code upstream, deploy it on the master automatically</a:t>
            </a:r>
          </a:p>
          <a:p>
            <a:pPr marL="457200" lvl="0" indent="-228600" rtl="0">
              <a:lnSpc>
                <a:spcPct val="115000"/>
              </a:lnSpc>
              <a:spcBef>
                <a:spcPts val="0"/>
              </a:spcBef>
              <a:buChar char="●"/>
            </a:pPr>
            <a:r>
              <a:rPr lang="en-US" dirty="0"/>
              <a:t>Each repo branch becomes a puppet </a:t>
            </a:r>
            <a:r>
              <a:rPr lang="en-US" dirty="0" smtClean="0"/>
              <a:t>environment</a:t>
            </a:r>
            <a:endParaRPr lang="en-US" dirty="0"/>
          </a:p>
          <a:p>
            <a:pPr marL="457200" lvl="0" indent="-228600" rtl="0">
              <a:lnSpc>
                <a:spcPct val="115000"/>
              </a:lnSpc>
              <a:spcBef>
                <a:spcPts val="0"/>
              </a:spcBef>
              <a:buChar char="●"/>
            </a:pPr>
            <a:r>
              <a:rPr lang="en-US" dirty="0"/>
              <a:t>Work with lots of individual repos? </a:t>
            </a:r>
            <a:r>
              <a:rPr lang="en-US" u="sng" dirty="0" err="1">
                <a:solidFill>
                  <a:srgbClr val="EEAF2F"/>
                </a:solidFill>
                <a:hlinkClick r:id="rId3"/>
              </a:rPr>
              <a:t>Reaktor</a:t>
            </a:r>
            <a:endParaRPr lang="en-US" u="sng" dirty="0">
              <a:solidFill>
                <a:srgbClr val="EEAF2F"/>
              </a:solidFill>
              <a:hlinkClick r:id="rId3"/>
            </a:endParaRPr>
          </a:p>
          <a:p>
            <a:pPr rtl="0">
              <a:lnSpc>
                <a:spcPct val="115000"/>
              </a:lnSpc>
              <a:spcBef>
                <a:spcPts val="0"/>
              </a:spcBef>
              <a:buNone/>
            </a:pPr>
            <a:endParaRPr dirty="0"/>
          </a:p>
          <a:p>
            <a:pPr>
              <a:lnSpc>
                <a:spcPct val="115000"/>
              </a:lnSpc>
              <a:spcBef>
                <a:spcPts val="0"/>
              </a:spcBef>
              <a:buNone/>
            </a:pPr>
            <a:endParaRPr sz="2400" b="1" dirty="0">
              <a:solidFill>
                <a:srgbClr val="BDE143"/>
              </a:solidFill>
            </a:endParaRPr>
          </a:p>
        </p:txBody>
      </p:sp>
      <p:sp>
        <p:nvSpPr>
          <p:cNvPr id="221" name="Shape 221"/>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Continuous Deployment</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Shape 227"/>
          <p:cNvSpPr txBox="1">
            <a:spLocks noGrp="1"/>
          </p:cNvSpPr>
          <p:nvPr>
            <p:ph type="title"/>
          </p:nvPr>
        </p:nvSpPr>
        <p:spPr>
          <a:xfrm>
            <a:off x="366300" y="249975"/>
            <a:ext cx="8411400" cy="750899"/>
          </a:xfrm>
          <a:prstGeom prst="rect">
            <a:avLst/>
          </a:prstGeom>
          <a:noFill/>
          <a:ln>
            <a:noFill/>
          </a:ln>
        </p:spPr>
        <p:txBody>
          <a:bodyPr lIns="91425" tIns="91425" rIns="91425" bIns="91425" anchor="t" anchorCtr="0">
            <a:noAutofit/>
          </a:bodyPr>
          <a:lstStyle/>
          <a:p>
            <a:pPr>
              <a:spcBef>
                <a:spcPts val="0"/>
              </a:spcBef>
              <a:buNone/>
            </a:pPr>
            <a:r>
              <a:rPr lang="en-US" sz="3600" b="1" dirty="0" err="1">
                <a:solidFill>
                  <a:srgbClr val="EEAF2F"/>
                </a:solidFill>
              </a:rPr>
              <a:t>Puppetfile</a:t>
            </a:r>
            <a:r>
              <a:rPr lang="en-US" sz="3600" b="1" dirty="0">
                <a:solidFill>
                  <a:srgbClr val="EEAF2F"/>
                </a:solidFill>
              </a:rPr>
              <a:t>: </a:t>
            </a:r>
            <a:r>
              <a:rPr lang="en-US" sz="3600" b="1" dirty="0" smtClean="0">
                <a:solidFill>
                  <a:srgbClr val="EEAF2F"/>
                </a:solidFill>
              </a:rPr>
              <a:t>Pin Versions </a:t>
            </a:r>
            <a:r>
              <a:rPr lang="en-US" sz="3600" b="1" dirty="0">
                <a:solidFill>
                  <a:srgbClr val="EEAF2F"/>
                </a:solidFill>
              </a:rPr>
              <a:t>for </a:t>
            </a:r>
            <a:r>
              <a:rPr lang="en-US" sz="3600" b="1" dirty="0" smtClean="0">
                <a:solidFill>
                  <a:srgbClr val="EEAF2F"/>
                </a:solidFill>
              </a:rPr>
              <a:t>Stability</a:t>
            </a:r>
            <a:endParaRPr lang="en-US" sz="3600" b="1" dirty="0">
              <a:solidFill>
                <a:srgbClr val="EEAF2F"/>
              </a:solidFill>
            </a:endParaRPr>
          </a:p>
        </p:txBody>
      </p:sp>
      <p:sp>
        <p:nvSpPr>
          <p:cNvPr id="228" name="Shape 228"/>
          <p:cNvSpPr txBox="1">
            <a:spLocks noGrp="1"/>
          </p:cNvSpPr>
          <p:nvPr>
            <p:ph type="title" idx="2"/>
          </p:nvPr>
        </p:nvSpPr>
        <p:spPr>
          <a:xfrm>
            <a:off x="366300" y="4267654"/>
            <a:ext cx="8411400" cy="750899"/>
          </a:xfrm>
          <a:prstGeom prst="rect">
            <a:avLst/>
          </a:prstGeom>
          <a:noFill/>
          <a:ln>
            <a:noFill/>
          </a:ln>
        </p:spPr>
        <p:txBody>
          <a:bodyPr lIns="91425" tIns="91425" rIns="91425" bIns="91425" anchor="t" anchorCtr="0">
            <a:noAutofit/>
          </a:bodyPr>
          <a:lstStyle/>
          <a:p>
            <a:pPr lvl="0" algn="ctr" rtl="0">
              <a:spcBef>
                <a:spcPts val="0"/>
              </a:spcBef>
              <a:buNone/>
            </a:pPr>
            <a:r>
              <a:rPr lang="en-US" sz="1800" dirty="0">
                <a:solidFill>
                  <a:srgbClr val="FFFFFF"/>
                </a:solidFill>
              </a:rPr>
              <a:t>Craft your own </a:t>
            </a:r>
            <a:r>
              <a:rPr lang="en-US" sz="1800" dirty="0" err="1">
                <a:solidFill>
                  <a:srgbClr val="FFFFFF"/>
                </a:solidFill>
              </a:rPr>
              <a:t>Puppetfiles</a:t>
            </a:r>
            <a:r>
              <a:rPr lang="en-US" sz="1800" dirty="0">
                <a:solidFill>
                  <a:srgbClr val="FFFFFF"/>
                </a:solidFill>
              </a:rPr>
              <a:t> with </a:t>
            </a:r>
            <a:r>
              <a:rPr lang="en-US" sz="1800" u="sng" dirty="0">
                <a:solidFill>
                  <a:srgbClr val="EEAF2F"/>
                </a:solidFill>
                <a:hlinkClick r:id="rId3"/>
              </a:rPr>
              <a:t>generate-</a:t>
            </a:r>
            <a:r>
              <a:rPr lang="en-US" sz="1800" u="sng" dirty="0" err="1">
                <a:solidFill>
                  <a:srgbClr val="EEAF2F"/>
                </a:solidFill>
                <a:hlinkClick r:id="rId3"/>
              </a:rPr>
              <a:t>puppetfile</a:t>
            </a:r>
            <a:endParaRPr lang="en-US" sz="1800" u="sng" dirty="0">
              <a:solidFill>
                <a:srgbClr val="EEAF2F"/>
              </a:solidFill>
              <a:hlinkClick r:id="rId3"/>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415" y="679870"/>
            <a:ext cx="5821170" cy="3783761"/>
          </a:xfrm>
          <a:prstGeom prst="rect">
            <a:avLst/>
          </a:prstGeom>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Shape 59"/>
          <p:cNvSpPr txBox="1"/>
          <p:nvPr/>
        </p:nvSpPr>
        <p:spPr>
          <a:xfrm>
            <a:off x="1625400" y="1230300"/>
            <a:ext cx="1964399" cy="446099"/>
          </a:xfrm>
          <a:prstGeom prst="rect">
            <a:avLst/>
          </a:prstGeom>
          <a:noFill/>
          <a:ln>
            <a:noFill/>
          </a:ln>
        </p:spPr>
        <p:txBody>
          <a:bodyPr lIns="91425" tIns="91425" rIns="91425" bIns="91425" anchor="t" anchorCtr="0">
            <a:noAutofit/>
          </a:bodyPr>
          <a:lstStyle/>
          <a:p>
            <a:pPr algn="ctr">
              <a:spcBef>
                <a:spcPts val="0"/>
              </a:spcBef>
              <a:buNone/>
            </a:pPr>
            <a:r>
              <a:rPr lang="en-US" sz="1800">
                <a:solidFill>
                  <a:srgbClr val="EEAF2F"/>
                </a:solidFill>
              </a:rPr>
              <a:t>Code Reviews</a:t>
            </a:r>
          </a:p>
        </p:txBody>
      </p:sp>
      <p:sp>
        <p:nvSpPr>
          <p:cNvPr id="60" name="Shape 60"/>
          <p:cNvSpPr txBox="1"/>
          <p:nvPr/>
        </p:nvSpPr>
        <p:spPr>
          <a:xfrm>
            <a:off x="3589800" y="940075"/>
            <a:ext cx="1964399" cy="446099"/>
          </a:xfrm>
          <a:prstGeom prst="rect">
            <a:avLst/>
          </a:prstGeom>
          <a:noFill/>
          <a:ln>
            <a:noFill/>
          </a:ln>
        </p:spPr>
        <p:txBody>
          <a:bodyPr lIns="91425" tIns="91425" rIns="91425" bIns="91425" anchor="t" anchorCtr="0">
            <a:noAutofit/>
          </a:bodyPr>
          <a:lstStyle/>
          <a:p>
            <a:pPr lvl="0" algn="ctr" rtl="0">
              <a:spcBef>
                <a:spcPts val="0"/>
              </a:spcBef>
              <a:buNone/>
            </a:pPr>
            <a:r>
              <a:rPr lang="en-US" sz="1800">
                <a:solidFill>
                  <a:srgbClr val="EEAF2F"/>
                </a:solidFill>
              </a:rPr>
              <a:t>Testing</a:t>
            </a:r>
          </a:p>
        </p:txBody>
      </p:sp>
      <p:sp>
        <p:nvSpPr>
          <p:cNvPr id="61" name="Shape 61"/>
          <p:cNvSpPr txBox="1"/>
          <p:nvPr/>
        </p:nvSpPr>
        <p:spPr>
          <a:xfrm>
            <a:off x="5257375" y="1230300"/>
            <a:ext cx="2647800" cy="446099"/>
          </a:xfrm>
          <a:prstGeom prst="rect">
            <a:avLst/>
          </a:prstGeom>
          <a:noFill/>
          <a:ln>
            <a:noFill/>
          </a:ln>
        </p:spPr>
        <p:txBody>
          <a:bodyPr lIns="91425" tIns="91425" rIns="91425" bIns="91425" anchor="t" anchorCtr="0">
            <a:noAutofit/>
          </a:bodyPr>
          <a:lstStyle/>
          <a:p>
            <a:pPr lvl="0" algn="ctr" rtl="0">
              <a:spcBef>
                <a:spcPts val="0"/>
              </a:spcBef>
              <a:buNone/>
            </a:pPr>
            <a:r>
              <a:rPr lang="en-US" sz="1800">
                <a:solidFill>
                  <a:srgbClr val="EEAF2F"/>
                </a:solidFill>
              </a:rPr>
              <a:t>Best Practices/Patterns</a:t>
            </a:r>
          </a:p>
        </p:txBody>
      </p:sp>
      <p:sp>
        <p:nvSpPr>
          <p:cNvPr id="62" name="Shape 62"/>
          <p:cNvSpPr txBox="1"/>
          <p:nvPr/>
        </p:nvSpPr>
        <p:spPr>
          <a:xfrm>
            <a:off x="628800" y="3315300"/>
            <a:ext cx="2647800" cy="446099"/>
          </a:xfrm>
          <a:prstGeom prst="rect">
            <a:avLst/>
          </a:prstGeom>
          <a:noFill/>
          <a:ln>
            <a:noFill/>
          </a:ln>
        </p:spPr>
        <p:txBody>
          <a:bodyPr lIns="91425" tIns="91425" rIns="91425" bIns="91425" anchor="t" anchorCtr="0">
            <a:noAutofit/>
          </a:bodyPr>
          <a:lstStyle/>
          <a:p>
            <a:pPr algn="ctr" rtl="0">
              <a:spcBef>
                <a:spcPts val="0"/>
              </a:spcBef>
              <a:buNone/>
            </a:pPr>
            <a:r>
              <a:rPr lang="en-US" sz="1800">
                <a:solidFill>
                  <a:srgbClr val="BDE143"/>
                </a:solidFill>
              </a:rPr>
              <a:t>Continuous Integration</a:t>
            </a:r>
          </a:p>
          <a:p>
            <a:pPr lvl="0" algn="ctr" rtl="0">
              <a:spcBef>
                <a:spcPts val="0"/>
              </a:spcBef>
              <a:buNone/>
            </a:pPr>
            <a:r>
              <a:rPr lang="en-US" sz="1800">
                <a:solidFill>
                  <a:srgbClr val="BDE143"/>
                </a:solidFill>
              </a:rPr>
              <a:t>and Deployment</a:t>
            </a:r>
          </a:p>
        </p:txBody>
      </p:sp>
      <p:sp>
        <p:nvSpPr>
          <p:cNvPr id="63" name="Shape 63"/>
          <p:cNvSpPr txBox="1"/>
          <p:nvPr/>
        </p:nvSpPr>
        <p:spPr>
          <a:xfrm>
            <a:off x="7003500" y="2185350"/>
            <a:ext cx="1527899" cy="772800"/>
          </a:xfrm>
          <a:prstGeom prst="rect">
            <a:avLst/>
          </a:prstGeom>
          <a:noFill/>
          <a:ln>
            <a:noFill/>
          </a:ln>
        </p:spPr>
        <p:txBody>
          <a:bodyPr lIns="91425" tIns="91425" rIns="91425" bIns="91425" anchor="t" anchorCtr="0">
            <a:noAutofit/>
          </a:bodyPr>
          <a:lstStyle/>
          <a:p>
            <a:pPr algn="ctr" rtl="0">
              <a:spcBef>
                <a:spcPts val="0"/>
              </a:spcBef>
              <a:buNone/>
            </a:pPr>
            <a:r>
              <a:rPr lang="en-US" sz="1800">
                <a:solidFill>
                  <a:srgbClr val="BDE143"/>
                </a:solidFill>
              </a:rPr>
              <a:t>Reporting/</a:t>
            </a:r>
          </a:p>
          <a:p>
            <a:pPr lvl="0" algn="ctr" rtl="0">
              <a:spcBef>
                <a:spcPts val="0"/>
              </a:spcBef>
              <a:buNone/>
            </a:pPr>
            <a:r>
              <a:rPr lang="en-US" sz="1800">
                <a:solidFill>
                  <a:srgbClr val="BDE143"/>
                </a:solidFill>
              </a:rPr>
              <a:t>Monitoring</a:t>
            </a:r>
          </a:p>
        </p:txBody>
      </p:sp>
      <p:sp>
        <p:nvSpPr>
          <p:cNvPr id="64" name="Shape 64"/>
          <p:cNvSpPr txBox="1"/>
          <p:nvPr/>
        </p:nvSpPr>
        <p:spPr>
          <a:xfrm>
            <a:off x="3276600" y="3808825"/>
            <a:ext cx="2590800" cy="446099"/>
          </a:xfrm>
          <a:prstGeom prst="rect">
            <a:avLst/>
          </a:prstGeom>
          <a:noFill/>
          <a:ln>
            <a:noFill/>
          </a:ln>
        </p:spPr>
        <p:txBody>
          <a:bodyPr lIns="91425" tIns="91425" rIns="91425" bIns="91425" anchor="t" anchorCtr="0">
            <a:noAutofit/>
          </a:bodyPr>
          <a:lstStyle/>
          <a:p>
            <a:pPr lvl="0" algn="ctr" rtl="0">
              <a:spcBef>
                <a:spcPts val="0"/>
              </a:spcBef>
              <a:buNone/>
            </a:pPr>
            <a:r>
              <a:rPr lang="en-US" sz="1800">
                <a:solidFill>
                  <a:srgbClr val="BDE143"/>
                </a:solidFill>
              </a:rPr>
              <a:t>Code/Data Separation</a:t>
            </a:r>
          </a:p>
        </p:txBody>
      </p:sp>
      <p:sp>
        <p:nvSpPr>
          <p:cNvPr id="65" name="Shape 65"/>
          <p:cNvSpPr txBox="1"/>
          <p:nvPr/>
        </p:nvSpPr>
        <p:spPr>
          <a:xfrm>
            <a:off x="5599075" y="3315300"/>
            <a:ext cx="1964399" cy="446099"/>
          </a:xfrm>
          <a:prstGeom prst="rect">
            <a:avLst/>
          </a:prstGeom>
          <a:noFill/>
          <a:ln>
            <a:noFill/>
          </a:ln>
        </p:spPr>
        <p:txBody>
          <a:bodyPr lIns="91425" tIns="91425" rIns="91425" bIns="91425" anchor="t" anchorCtr="0">
            <a:noAutofit/>
          </a:bodyPr>
          <a:lstStyle/>
          <a:p>
            <a:pPr lvl="0" algn="ctr" rtl="0">
              <a:spcBef>
                <a:spcPts val="0"/>
              </a:spcBef>
              <a:buNone/>
            </a:pPr>
            <a:r>
              <a:rPr lang="en-US" sz="1800">
                <a:solidFill>
                  <a:srgbClr val="BDE143"/>
                </a:solidFill>
              </a:rPr>
              <a:t>Bare Metal</a:t>
            </a:r>
          </a:p>
        </p:txBody>
      </p:sp>
      <p:sp>
        <p:nvSpPr>
          <p:cNvPr id="66" name="Shape 66"/>
          <p:cNvSpPr txBox="1"/>
          <p:nvPr/>
        </p:nvSpPr>
        <p:spPr>
          <a:xfrm>
            <a:off x="372750" y="2353400"/>
            <a:ext cx="1964399" cy="446099"/>
          </a:xfrm>
          <a:prstGeom prst="rect">
            <a:avLst/>
          </a:prstGeom>
          <a:noFill/>
          <a:ln>
            <a:noFill/>
          </a:ln>
        </p:spPr>
        <p:txBody>
          <a:bodyPr lIns="91425" tIns="91425" rIns="91425" bIns="91425" anchor="t" anchorCtr="0">
            <a:noAutofit/>
          </a:bodyPr>
          <a:lstStyle/>
          <a:p>
            <a:pPr lvl="0" algn="ctr" rtl="0">
              <a:spcBef>
                <a:spcPts val="0"/>
              </a:spcBef>
              <a:buNone/>
            </a:pPr>
            <a:r>
              <a:rPr lang="en-US" sz="1800">
                <a:solidFill>
                  <a:srgbClr val="BDE143"/>
                </a:solidFill>
              </a:rPr>
              <a:t>Packaging</a:t>
            </a:r>
          </a:p>
        </p:txBody>
      </p:sp>
      <p:cxnSp>
        <p:nvCxnSpPr>
          <p:cNvPr id="67" name="Shape 67"/>
          <p:cNvCxnSpPr>
            <a:endCxn id="59" idx="2"/>
          </p:cNvCxnSpPr>
          <p:nvPr/>
        </p:nvCxnSpPr>
        <p:spPr>
          <a:xfrm rot="10800000">
            <a:off x="2607600" y="1676400"/>
            <a:ext cx="381600" cy="250200"/>
          </a:xfrm>
          <a:prstGeom prst="straightConnector1">
            <a:avLst/>
          </a:prstGeom>
          <a:noFill/>
          <a:ln w="38100" cap="flat" cmpd="sng">
            <a:solidFill>
              <a:srgbClr val="EEAF2F"/>
            </a:solidFill>
            <a:prstDash val="solid"/>
            <a:round/>
            <a:headEnd type="none" w="lg" len="lg"/>
            <a:tailEnd type="triangle" w="lg" len="lg"/>
          </a:ln>
        </p:spPr>
      </p:cxnSp>
      <p:cxnSp>
        <p:nvCxnSpPr>
          <p:cNvPr id="68" name="Shape 68"/>
          <p:cNvCxnSpPr/>
          <p:nvPr/>
        </p:nvCxnSpPr>
        <p:spPr>
          <a:xfrm rot="10800000">
            <a:off x="4565999" y="1386174"/>
            <a:ext cx="12000" cy="378900"/>
          </a:xfrm>
          <a:prstGeom prst="straightConnector1">
            <a:avLst/>
          </a:prstGeom>
          <a:noFill/>
          <a:ln w="38100" cap="flat" cmpd="sng">
            <a:solidFill>
              <a:srgbClr val="EEAF2F"/>
            </a:solidFill>
            <a:prstDash val="solid"/>
            <a:round/>
            <a:headEnd type="none" w="lg" len="lg"/>
            <a:tailEnd type="triangle" w="lg" len="lg"/>
          </a:ln>
        </p:spPr>
      </p:cxnSp>
      <p:cxnSp>
        <p:nvCxnSpPr>
          <p:cNvPr id="69" name="Shape 69"/>
          <p:cNvCxnSpPr>
            <a:endCxn id="61" idx="2"/>
          </p:cNvCxnSpPr>
          <p:nvPr/>
        </p:nvCxnSpPr>
        <p:spPr>
          <a:xfrm rot="10800000" flipH="1">
            <a:off x="6225475" y="1676400"/>
            <a:ext cx="355800" cy="240600"/>
          </a:xfrm>
          <a:prstGeom prst="straightConnector1">
            <a:avLst/>
          </a:prstGeom>
          <a:noFill/>
          <a:ln w="38100" cap="flat" cmpd="sng">
            <a:solidFill>
              <a:srgbClr val="EEAF2F"/>
            </a:solidFill>
            <a:prstDash val="solid"/>
            <a:round/>
            <a:headEnd type="none" w="lg" len="lg"/>
            <a:tailEnd type="triangle" w="lg" len="lg"/>
          </a:ln>
        </p:spPr>
      </p:cxnSp>
      <p:cxnSp>
        <p:nvCxnSpPr>
          <p:cNvPr id="70" name="Shape 70"/>
          <p:cNvCxnSpPr>
            <a:endCxn id="63" idx="1"/>
          </p:cNvCxnSpPr>
          <p:nvPr/>
        </p:nvCxnSpPr>
        <p:spPr>
          <a:xfrm rot="10800000" flipH="1">
            <a:off x="6595200" y="2571750"/>
            <a:ext cx="408300" cy="9600"/>
          </a:xfrm>
          <a:prstGeom prst="straightConnector1">
            <a:avLst/>
          </a:prstGeom>
          <a:noFill/>
          <a:ln w="38100" cap="flat" cmpd="sng">
            <a:solidFill>
              <a:srgbClr val="BDE143"/>
            </a:solidFill>
            <a:prstDash val="solid"/>
            <a:round/>
            <a:headEnd type="none" w="lg" len="lg"/>
            <a:tailEnd type="triangle" w="lg" len="lg"/>
          </a:ln>
        </p:spPr>
      </p:cxnSp>
      <p:cxnSp>
        <p:nvCxnSpPr>
          <p:cNvPr id="71" name="Shape 71"/>
          <p:cNvCxnSpPr/>
          <p:nvPr/>
        </p:nvCxnSpPr>
        <p:spPr>
          <a:xfrm>
            <a:off x="6248900" y="3156675"/>
            <a:ext cx="308699" cy="249900"/>
          </a:xfrm>
          <a:prstGeom prst="straightConnector1">
            <a:avLst/>
          </a:prstGeom>
          <a:noFill/>
          <a:ln w="38100" cap="flat" cmpd="sng">
            <a:solidFill>
              <a:srgbClr val="BDE143"/>
            </a:solidFill>
            <a:prstDash val="solid"/>
            <a:round/>
            <a:headEnd type="none" w="lg" len="lg"/>
            <a:tailEnd type="triangle" w="lg" len="lg"/>
          </a:ln>
        </p:spPr>
      </p:cxnSp>
      <p:cxnSp>
        <p:nvCxnSpPr>
          <p:cNvPr id="72" name="Shape 72"/>
          <p:cNvCxnSpPr/>
          <p:nvPr/>
        </p:nvCxnSpPr>
        <p:spPr>
          <a:xfrm rot="10800000">
            <a:off x="2180400" y="2576450"/>
            <a:ext cx="427199" cy="0"/>
          </a:xfrm>
          <a:prstGeom prst="straightConnector1">
            <a:avLst/>
          </a:prstGeom>
          <a:noFill/>
          <a:ln w="38100" cap="flat" cmpd="sng">
            <a:solidFill>
              <a:srgbClr val="BDE143"/>
            </a:solidFill>
            <a:prstDash val="solid"/>
            <a:round/>
            <a:headEnd type="none" w="lg" len="lg"/>
            <a:tailEnd type="triangle" w="lg" len="lg"/>
          </a:ln>
        </p:spPr>
      </p:cxnSp>
      <p:cxnSp>
        <p:nvCxnSpPr>
          <p:cNvPr id="73" name="Shape 73"/>
          <p:cNvCxnSpPr/>
          <p:nvPr/>
        </p:nvCxnSpPr>
        <p:spPr>
          <a:xfrm flipH="1">
            <a:off x="2607450" y="3165975"/>
            <a:ext cx="381899" cy="231300"/>
          </a:xfrm>
          <a:prstGeom prst="straightConnector1">
            <a:avLst/>
          </a:prstGeom>
          <a:noFill/>
          <a:ln w="38100" cap="flat" cmpd="sng">
            <a:solidFill>
              <a:srgbClr val="BDE143"/>
            </a:solidFill>
            <a:prstDash val="solid"/>
            <a:round/>
            <a:headEnd type="none" w="lg" len="lg"/>
            <a:tailEnd type="triangle" w="lg" len="lg"/>
          </a:ln>
        </p:spPr>
      </p:cxnSp>
      <p:cxnSp>
        <p:nvCxnSpPr>
          <p:cNvPr id="74" name="Shape 74"/>
          <p:cNvCxnSpPr>
            <a:endCxn id="64" idx="0"/>
          </p:cNvCxnSpPr>
          <p:nvPr/>
        </p:nvCxnSpPr>
        <p:spPr>
          <a:xfrm>
            <a:off x="4572000" y="3467100"/>
            <a:ext cx="0" cy="341700"/>
          </a:xfrm>
          <a:prstGeom prst="straightConnector1">
            <a:avLst/>
          </a:prstGeom>
          <a:noFill/>
          <a:ln w="38100" cap="flat" cmpd="sng">
            <a:solidFill>
              <a:srgbClr val="BDE143"/>
            </a:solidFill>
            <a:prstDash val="solid"/>
            <a:round/>
            <a:headEnd type="none" w="lg" len="lg"/>
            <a:tailEnd type="triangle" w="lg" len="lg"/>
          </a:ln>
        </p:spPr>
      </p:cxnSp>
      <p:sp>
        <p:nvSpPr>
          <p:cNvPr id="75" name="Shape 75"/>
          <p:cNvSpPr txBox="1"/>
          <p:nvPr/>
        </p:nvSpPr>
        <p:spPr>
          <a:xfrm>
            <a:off x="704394" y="101138"/>
            <a:ext cx="7735199" cy="902399"/>
          </a:xfrm>
          <a:prstGeom prst="rect">
            <a:avLst/>
          </a:prstGeom>
          <a:noFill/>
          <a:ln>
            <a:noFill/>
          </a:ln>
        </p:spPr>
        <p:txBody>
          <a:bodyPr lIns="91425" tIns="91425" rIns="91425" bIns="91425" anchor="t" anchorCtr="0">
            <a:noAutofit/>
          </a:bodyPr>
          <a:lstStyle/>
          <a:p>
            <a:pPr algn="ctr">
              <a:spcBef>
                <a:spcPts val="0"/>
              </a:spcBef>
              <a:buNone/>
            </a:pPr>
            <a:r>
              <a:rPr lang="en-US" sz="3600">
                <a:solidFill>
                  <a:srgbClr val="FFFFFF"/>
                </a:solidFill>
              </a:rPr>
              <a:t>Puppet Ecosystem</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128837"/>
            <a:ext cx="3048000" cy="885825"/>
          </a:xfrm>
          <a:prstGeom prst="rect">
            <a:avLst/>
          </a:prstGeom>
        </p:spPr>
      </p:pic>
    </p:spTree>
    <p:custDataLst>
      <p:tags r:id="rId1"/>
    </p:custData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1000"/>
                                        <p:tgtEl>
                                          <p:spTgt spid="60"/>
                                        </p:tgtEl>
                                      </p:cBhvr>
                                    </p:animEffect>
                                  </p:childTnLst>
                                </p:cTn>
                              </p:par>
                              <p:par>
                                <p:cTn id="11" presetID="10"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1000"/>
                                        <p:tgtEl>
                                          <p:spTgt spid="61"/>
                                        </p:tgtEl>
                                      </p:cBhvr>
                                    </p:animEffect>
                                  </p:childTnLst>
                                </p:cTn>
                              </p:par>
                              <p:par>
                                <p:cTn id="14" presetID="10" presetClass="entr" presetSubtype="0"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1000"/>
                                        <p:tgtEl>
                                          <p:spTgt spid="67"/>
                                        </p:tgtEl>
                                      </p:cBhvr>
                                    </p:animEffect>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1000"/>
                                        <p:tgtEl>
                                          <p:spTgt spid="68"/>
                                        </p:tgtEl>
                                      </p:cBhvr>
                                    </p:animEffect>
                                  </p:childTnLst>
                                </p:cTn>
                              </p:par>
                              <p:par>
                                <p:cTn id="20" presetID="10" presetClass="entr" presetSubtype="0" fill="hold"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10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1000"/>
                                        <p:tgtEl>
                                          <p:spTgt spid="63"/>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1000"/>
                                        <p:tgtEl>
                                          <p:spTgt spid="64"/>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10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1000"/>
                                        <p:tgtEl>
                                          <p:spTgt spid="70"/>
                                        </p:tgtEl>
                                      </p:cBhvr>
                                    </p:animEffect>
                                  </p:childTnLst>
                                </p:cTn>
                              </p:par>
                              <p:par>
                                <p:cTn id="40" presetID="10" presetClass="entr" presetSubtype="0" fill="hold"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1000"/>
                                        <p:tgtEl>
                                          <p:spTgt spid="71"/>
                                        </p:tgtEl>
                                      </p:cBhvr>
                                    </p:animEffect>
                                  </p:childTnLst>
                                </p:cTn>
                              </p:par>
                              <p:par>
                                <p:cTn id="43" presetID="10"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1000"/>
                                        <p:tgtEl>
                                          <p:spTgt spid="72"/>
                                        </p:tgtEl>
                                      </p:cBhvr>
                                    </p:animEffect>
                                  </p:childTnLst>
                                </p:cTn>
                              </p:par>
                              <p:par>
                                <p:cTn id="46" presetID="10"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1000"/>
                                        <p:tgtEl>
                                          <p:spTgt spid="73"/>
                                        </p:tgtEl>
                                      </p:cBhvr>
                                    </p:animEffect>
                                  </p:childTnLst>
                                </p:cTn>
                              </p:par>
                              <p:par>
                                <p:cTn id="49" presetID="10"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1000"/>
                                        <p:tgtEl>
                                          <p:spTgt spid="74"/>
                                        </p:tgtEl>
                                      </p:cBhvr>
                                    </p:animEffect>
                                  </p:childTnLst>
                                </p:cTn>
                              </p:par>
                              <p:par>
                                <p:cTn id="52" presetID="10" presetClass="entr" presetSubtype="0" fill="hold"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spcBef>
                <a:spcPts val="0"/>
              </a:spcBef>
              <a:buNone/>
            </a:pPr>
            <a:r>
              <a:rPr lang="en-US" sz="2400" b="1" dirty="0" err="1"/>
              <a:t>Hiera</a:t>
            </a:r>
            <a:endParaRPr lang="en-US" sz="2400" b="1" dirty="0"/>
          </a:p>
          <a:p>
            <a:pPr rtl="0">
              <a:spcBef>
                <a:spcPts val="0"/>
              </a:spcBef>
              <a:buNone/>
            </a:pPr>
            <a:r>
              <a:rPr lang="en-US" b="1" dirty="0">
                <a:solidFill>
                  <a:srgbClr val="BDE143"/>
                </a:solidFill>
              </a:rPr>
              <a:t>You can share code - on the forge, with colleagues or support - without sharing your </a:t>
            </a:r>
            <a:r>
              <a:rPr lang="en-US" b="1" dirty="0" smtClean="0">
                <a:solidFill>
                  <a:srgbClr val="BDE143"/>
                </a:solidFill>
              </a:rPr>
              <a:t>data</a:t>
            </a:r>
            <a:endParaRPr lang="en-US" b="1" dirty="0">
              <a:solidFill>
                <a:srgbClr val="BDE143"/>
              </a:solidFill>
            </a:endParaRPr>
          </a:p>
          <a:p>
            <a:pPr marL="457200" lvl="0" indent="-228600" rtl="0">
              <a:spcBef>
                <a:spcPts val="0"/>
              </a:spcBef>
              <a:buChar char="●"/>
            </a:pPr>
            <a:r>
              <a:rPr lang="en-US" dirty="0"/>
              <a:t>Data is particular to your implementation and private, may include </a:t>
            </a:r>
            <a:r>
              <a:rPr lang="en-US" dirty="0" smtClean="0"/>
              <a:t>passwords</a:t>
            </a:r>
          </a:p>
          <a:p>
            <a:pPr marL="457200" lvl="0" indent="-228600" rtl="0">
              <a:spcBef>
                <a:spcPts val="0"/>
              </a:spcBef>
              <a:buChar char="●"/>
            </a:pPr>
            <a:r>
              <a:rPr lang="en-US" dirty="0" smtClean="0"/>
              <a:t>Hierarchal key/value pair lookup tool</a:t>
            </a:r>
            <a:endParaRPr lang="en-US" dirty="0"/>
          </a:p>
          <a:p>
            <a:pPr marL="457200" lvl="0" indent="-228600" rtl="0">
              <a:spcBef>
                <a:spcPts val="0"/>
              </a:spcBef>
              <a:buChar char="●"/>
            </a:pPr>
            <a:r>
              <a:rPr lang="en-US" dirty="0"/>
              <a:t>Automatic Parameter Lookups performs </a:t>
            </a:r>
            <a:r>
              <a:rPr lang="en-US" dirty="0" err="1"/>
              <a:t>hiera</a:t>
            </a:r>
            <a:r>
              <a:rPr lang="en-US" dirty="0"/>
              <a:t> lookups for </a:t>
            </a:r>
            <a:r>
              <a:rPr lang="en-US" dirty="0" smtClean="0"/>
              <a:t>every </a:t>
            </a:r>
            <a:r>
              <a:rPr lang="en-US" dirty="0" err="1" smtClean="0"/>
              <a:t>param</a:t>
            </a:r>
            <a:endParaRPr lang="en-US" dirty="0"/>
          </a:p>
          <a:p>
            <a:pPr marL="914400" lvl="1" indent="-228600" rtl="0">
              <a:spcBef>
                <a:spcPts val="0"/>
              </a:spcBef>
              <a:buChar char="○"/>
            </a:pPr>
            <a:r>
              <a:rPr lang="en-US" dirty="0" err="1"/>
              <a:t>ntp</a:t>
            </a:r>
            <a:r>
              <a:rPr lang="en-US" dirty="0"/>
              <a:t>::</a:t>
            </a:r>
            <a:r>
              <a:rPr lang="en-US" dirty="0" err="1"/>
              <a:t>package_manage</a:t>
            </a:r>
            <a:r>
              <a:rPr lang="en-US" dirty="0"/>
              <a:t> corresponds to $</a:t>
            </a:r>
            <a:r>
              <a:rPr lang="en-US" dirty="0" err="1"/>
              <a:t>package_manage</a:t>
            </a:r>
            <a:r>
              <a:rPr lang="en-US" dirty="0"/>
              <a:t> in class </a:t>
            </a:r>
            <a:r>
              <a:rPr lang="en-US" dirty="0" err="1"/>
              <a:t>ntp</a:t>
            </a:r>
            <a:endParaRPr lang="en-US" dirty="0"/>
          </a:p>
          <a:p>
            <a:pPr marL="457200" lvl="0" indent="-228600" rtl="0">
              <a:spcBef>
                <a:spcPts val="0"/>
              </a:spcBef>
              <a:buChar char="●"/>
            </a:pPr>
            <a:r>
              <a:rPr lang="en-US" dirty="0"/>
              <a:t>Limits with deep merge (</a:t>
            </a:r>
            <a:r>
              <a:rPr lang="en-US" u="sng" dirty="0">
                <a:solidFill>
                  <a:srgbClr val="EEAF2F"/>
                </a:solidFill>
                <a:hlinkClick r:id="rId3"/>
              </a:rPr>
              <a:t>HI-118</a:t>
            </a:r>
            <a:r>
              <a:rPr lang="en-US" dirty="0"/>
              <a:t>)</a:t>
            </a:r>
          </a:p>
          <a:p>
            <a:pPr rtl="0">
              <a:spcBef>
                <a:spcPts val="0"/>
              </a:spcBef>
              <a:buNone/>
            </a:pPr>
            <a:endParaRPr dirty="0"/>
          </a:p>
          <a:p>
            <a:pPr>
              <a:spcBef>
                <a:spcPts val="0"/>
              </a:spcBef>
              <a:buNone/>
            </a:pPr>
            <a:endParaRPr dirty="0">
              <a:solidFill>
                <a:srgbClr val="BDE143"/>
              </a:solidFill>
            </a:endParaRPr>
          </a:p>
        </p:txBody>
      </p:sp>
      <p:sp>
        <p:nvSpPr>
          <p:cNvPr id="234" name="Shape 234"/>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dirty="0"/>
              <a:t>Separate your </a:t>
            </a:r>
            <a:r>
              <a:rPr lang="en-US" dirty="0" smtClean="0"/>
              <a:t>Code </a:t>
            </a:r>
            <a:r>
              <a:rPr lang="en-US" dirty="0"/>
              <a:t>and </a:t>
            </a:r>
            <a:r>
              <a:rPr lang="en-US" dirty="0" smtClean="0"/>
              <a:t>Data</a:t>
            </a:r>
            <a:endParaRPr lang="en-US" dirty="0"/>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spcBef>
                <a:spcPts val="0"/>
              </a:spcBef>
              <a:buNone/>
            </a:pPr>
            <a:r>
              <a:rPr lang="en-US" sz="2400" b="1" dirty="0"/>
              <a:t>Razor</a:t>
            </a:r>
          </a:p>
          <a:p>
            <a:pPr rtl="0">
              <a:spcBef>
                <a:spcPts val="0"/>
              </a:spcBef>
              <a:buNone/>
            </a:pPr>
            <a:r>
              <a:rPr lang="en-US" b="1" dirty="0">
                <a:solidFill>
                  <a:srgbClr val="BDE143"/>
                </a:solidFill>
              </a:rPr>
              <a:t>Make “rack and stack” the last provisioning step</a:t>
            </a:r>
          </a:p>
          <a:p>
            <a:pPr marL="457200" lvl="0" indent="-228600" rtl="0">
              <a:spcBef>
                <a:spcPts val="0"/>
              </a:spcBef>
              <a:buChar char="●"/>
            </a:pPr>
            <a:r>
              <a:rPr lang="en-US" dirty="0"/>
              <a:t>Discover new hardware, install OS or Hypervisors, add to Puppet and configure</a:t>
            </a:r>
          </a:p>
          <a:p>
            <a:pPr marL="457200" lvl="0" indent="-228600" rtl="0">
              <a:spcBef>
                <a:spcPts val="0"/>
              </a:spcBef>
              <a:buChar char="●"/>
            </a:pPr>
            <a:r>
              <a:rPr lang="en-US" dirty="0"/>
              <a:t>Fully supported with Puppet Enterprise as of </a:t>
            </a:r>
            <a:r>
              <a:rPr lang="en-US" u="sng" dirty="0">
                <a:solidFill>
                  <a:srgbClr val="EEAF2F"/>
                </a:solidFill>
                <a:hlinkClick r:id="rId3"/>
              </a:rPr>
              <a:t>version 3.8</a:t>
            </a:r>
          </a:p>
          <a:p>
            <a:pPr marL="457200" lvl="0" indent="-228600" rtl="0">
              <a:spcBef>
                <a:spcPts val="0"/>
              </a:spcBef>
              <a:buChar char="●"/>
            </a:pPr>
            <a:r>
              <a:rPr lang="en-US" dirty="0"/>
              <a:t>You can still use Razor without PE - more assembly required</a:t>
            </a:r>
          </a:p>
          <a:p>
            <a:pPr rtl="0">
              <a:spcBef>
                <a:spcPts val="0"/>
              </a:spcBef>
              <a:buNone/>
            </a:pPr>
            <a:endParaRPr dirty="0"/>
          </a:p>
          <a:p>
            <a:pPr>
              <a:spcBef>
                <a:spcPts val="0"/>
              </a:spcBef>
              <a:buNone/>
            </a:pPr>
            <a:r>
              <a:rPr lang="en-US" dirty="0"/>
              <a:t>There are other tools, many of which rely on PXE: </a:t>
            </a:r>
            <a:r>
              <a:rPr lang="en-US" dirty="0" err="1"/>
              <a:t>opencrowbar</a:t>
            </a:r>
            <a:r>
              <a:rPr lang="en-US" dirty="0"/>
              <a:t>, cobbler, </a:t>
            </a:r>
            <a:r>
              <a:rPr lang="en-US" dirty="0" err="1"/>
              <a:t>xcat</a:t>
            </a:r>
            <a:endParaRPr lang="en-US" dirty="0"/>
          </a:p>
        </p:txBody>
      </p:sp>
      <p:sp>
        <p:nvSpPr>
          <p:cNvPr id="240" name="Shape 240"/>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Bare Metal Provisioning</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spcBef>
                <a:spcPts val="0"/>
              </a:spcBef>
              <a:buNone/>
            </a:pPr>
            <a:r>
              <a:rPr lang="en-US" sz="2400" b="1"/>
              <a:t>PuppetDB</a:t>
            </a:r>
          </a:p>
          <a:p>
            <a:pPr lvl="0" rtl="0">
              <a:spcBef>
                <a:spcPts val="0"/>
              </a:spcBef>
              <a:buNone/>
            </a:pPr>
            <a:r>
              <a:rPr lang="en-US" b="1">
                <a:solidFill>
                  <a:srgbClr val="BDE143"/>
                </a:solidFill>
              </a:rPr>
              <a:t>Collect reports and exported resources</a:t>
            </a:r>
          </a:p>
          <a:p>
            <a:pPr marL="457200" lvl="0" indent="-228600" rtl="0">
              <a:spcBef>
                <a:spcPts val="0"/>
              </a:spcBef>
              <a:buChar char="●"/>
            </a:pPr>
            <a:r>
              <a:rPr lang="en-US"/>
              <a:t>Agents send reports to PuppetDB</a:t>
            </a:r>
          </a:p>
          <a:p>
            <a:pPr marL="914400" lvl="1" indent="-228600" rtl="0">
              <a:spcBef>
                <a:spcPts val="0"/>
              </a:spcBef>
              <a:buChar char="○"/>
            </a:pPr>
            <a:r>
              <a:rPr lang="en-US"/>
              <a:t>Can be sent from masterless nodes as well</a:t>
            </a:r>
          </a:p>
          <a:p>
            <a:pPr marL="457200" lvl="0" indent="-228600" rtl="0">
              <a:spcBef>
                <a:spcPts val="0"/>
              </a:spcBef>
              <a:buChar char="●"/>
            </a:pPr>
            <a:r>
              <a:rPr lang="en-US"/>
              <a:t>Console or </a:t>
            </a:r>
            <a:r>
              <a:rPr lang="en-US" u="sng">
                <a:solidFill>
                  <a:srgbClr val="EEAF2F"/>
                </a:solidFill>
                <a:hlinkClick r:id="rId3"/>
              </a:rPr>
              <a:t>Puppetboard</a:t>
            </a:r>
            <a:r>
              <a:rPr lang="en-US"/>
              <a:t> lets you see node status, nodes with fact X, status of all events received for all agents</a:t>
            </a:r>
          </a:p>
          <a:p>
            <a:pPr marL="457200" lvl="0" indent="-228600" rtl="0">
              <a:spcBef>
                <a:spcPts val="0"/>
              </a:spcBef>
              <a:buChar char="●"/>
            </a:pPr>
            <a:r>
              <a:rPr lang="en-US"/>
              <a:t>API is available, craft your own queries</a:t>
            </a:r>
          </a:p>
        </p:txBody>
      </p:sp>
      <p:sp>
        <p:nvSpPr>
          <p:cNvPr id="246" name="Shape 246"/>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Reporting</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spcBef>
                <a:spcPts val="0"/>
              </a:spcBef>
              <a:buNone/>
            </a:pPr>
            <a:r>
              <a:rPr lang="en-US" sz="2400" b="1" dirty="0"/>
              <a:t>Nagios / </a:t>
            </a:r>
            <a:r>
              <a:rPr lang="en-US" sz="2400" b="1" dirty="0" err="1"/>
              <a:t>Icinga</a:t>
            </a:r>
            <a:r>
              <a:rPr lang="en-US" sz="2400" b="1" dirty="0"/>
              <a:t> / </a:t>
            </a:r>
            <a:r>
              <a:rPr lang="en-US" sz="2400" b="1" dirty="0" err="1"/>
              <a:t>Sensu</a:t>
            </a:r>
            <a:r>
              <a:rPr lang="en-US" sz="2400" b="1" dirty="0"/>
              <a:t> / </a:t>
            </a:r>
            <a:r>
              <a:rPr lang="en-US" sz="2400" b="1" dirty="0" err="1"/>
              <a:t>Zabbix</a:t>
            </a:r>
            <a:endParaRPr lang="en-US" sz="2400" b="1" dirty="0"/>
          </a:p>
          <a:p>
            <a:pPr lvl="0" rtl="0">
              <a:spcBef>
                <a:spcPts val="0"/>
              </a:spcBef>
              <a:buNone/>
            </a:pPr>
            <a:r>
              <a:rPr lang="en-US" b="1" dirty="0">
                <a:solidFill>
                  <a:srgbClr val="BDE143"/>
                </a:solidFill>
              </a:rPr>
              <a:t>Dynamically populate your monitoring system(s</a:t>
            </a:r>
            <a:r>
              <a:rPr lang="en-US" b="1" dirty="0" smtClean="0">
                <a:solidFill>
                  <a:srgbClr val="BDE143"/>
                </a:solidFill>
              </a:rPr>
              <a:t>) with exported resources</a:t>
            </a:r>
            <a:endParaRPr lang="en-US" b="1" dirty="0">
              <a:solidFill>
                <a:srgbClr val="BDE143"/>
              </a:solidFill>
            </a:endParaRPr>
          </a:p>
          <a:p>
            <a:pPr marL="457200" lvl="0" indent="-228600" rtl="0">
              <a:spcBef>
                <a:spcPts val="0"/>
              </a:spcBef>
              <a:buClr>
                <a:srgbClr val="FFFFFF"/>
              </a:buClr>
              <a:buChar char="●"/>
            </a:pPr>
            <a:r>
              <a:rPr lang="en-US" dirty="0">
                <a:solidFill>
                  <a:srgbClr val="EEAF2F"/>
                </a:solidFill>
              </a:rPr>
              <a:t>Export hosts and checks</a:t>
            </a:r>
          </a:p>
          <a:p>
            <a:pPr marL="914400" lvl="1" indent="-228600" rtl="0">
              <a:spcBef>
                <a:spcPts val="0"/>
              </a:spcBef>
              <a:buChar char="○"/>
            </a:pPr>
            <a:r>
              <a:rPr lang="en-US" dirty="0"/>
              <a:t>Infrastructure as Code</a:t>
            </a:r>
          </a:p>
          <a:p>
            <a:pPr marL="914400" lvl="1" indent="-228600" rtl="0">
              <a:spcBef>
                <a:spcPts val="0"/>
              </a:spcBef>
              <a:buChar char="○"/>
            </a:pPr>
            <a:r>
              <a:rPr lang="en-US" dirty="0"/>
              <a:t>Must be able to define checks as a Puppet resource</a:t>
            </a:r>
          </a:p>
          <a:p>
            <a:pPr marL="457200" lvl="0" indent="-228600" rtl="0">
              <a:spcBef>
                <a:spcPts val="0"/>
              </a:spcBef>
              <a:buClr>
                <a:srgbClr val="FFFFFF"/>
              </a:buClr>
              <a:buChar char="●"/>
            </a:pPr>
            <a:r>
              <a:rPr lang="en-US" dirty="0">
                <a:solidFill>
                  <a:srgbClr val="EEAF2F"/>
                </a:solidFill>
              </a:rPr>
              <a:t>Export hosts, define checks in the monitoring system</a:t>
            </a:r>
          </a:p>
          <a:p>
            <a:pPr marL="914400" lvl="1" indent="-228600" rtl="0">
              <a:spcBef>
                <a:spcPts val="0"/>
              </a:spcBef>
              <a:buChar char="○"/>
            </a:pPr>
            <a:r>
              <a:rPr lang="en-US" dirty="0"/>
              <a:t>Checks are not defined in the same version control system</a:t>
            </a:r>
          </a:p>
          <a:p>
            <a:pPr marL="914400" lvl="1" indent="-228600" rtl="0">
              <a:spcBef>
                <a:spcPts val="0"/>
              </a:spcBef>
              <a:buChar char="○"/>
            </a:pPr>
            <a:r>
              <a:rPr lang="en-US" dirty="0"/>
              <a:t>May be more flexible when monitoring system includes nodes not managed by Puppet</a:t>
            </a:r>
          </a:p>
          <a:p>
            <a:pPr>
              <a:spcBef>
                <a:spcPts val="0"/>
              </a:spcBef>
              <a:buNone/>
            </a:pPr>
            <a:endParaRPr dirty="0"/>
          </a:p>
        </p:txBody>
      </p:sp>
      <p:sp>
        <p:nvSpPr>
          <p:cNvPr id="252" name="Shape 252"/>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Monitoring</a:t>
            </a: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spcBef>
                <a:spcPts val="0"/>
              </a:spcBef>
              <a:buNone/>
            </a:pPr>
            <a:r>
              <a:rPr lang="en-US" sz="2400" b="1" dirty="0"/>
              <a:t>rpm, deb, </a:t>
            </a:r>
            <a:r>
              <a:rPr lang="en-US" sz="2400" b="1" dirty="0" err="1"/>
              <a:t>pkg</a:t>
            </a:r>
            <a:r>
              <a:rPr lang="en-US" sz="2400" b="1" dirty="0"/>
              <a:t>, etc.</a:t>
            </a:r>
          </a:p>
          <a:p>
            <a:pPr lvl="0" rtl="0">
              <a:spcBef>
                <a:spcPts val="0"/>
              </a:spcBef>
              <a:buNone/>
            </a:pPr>
            <a:r>
              <a:rPr lang="en-US" b="1" dirty="0">
                <a:solidFill>
                  <a:srgbClr val="BDE143"/>
                </a:solidFill>
              </a:rPr>
              <a:t>Maintain and distribute software like a boss</a:t>
            </a:r>
          </a:p>
          <a:p>
            <a:pPr marL="457200" lvl="0" indent="-228600" rtl="0">
              <a:spcBef>
                <a:spcPts val="0"/>
              </a:spcBef>
              <a:buChar char="●"/>
            </a:pPr>
            <a:r>
              <a:rPr lang="en-US" dirty="0"/>
              <a:t>Distribute apps as packages, not </a:t>
            </a:r>
            <a:r>
              <a:rPr lang="en-US" dirty="0" err="1"/>
              <a:t>tarballs</a:t>
            </a:r>
            <a:r>
              <a:rPr lang="en-US" dirty="0"/>
              <a:t> or repos</a:t>
            </a:r>
          </a:p>
          <a:p>
            <a:pPr marL="457200" lvl="0" indent="-228600" rtl="0">
              <a:spcBef>
                <a:spcPts val="0"/>
              </a:spcBef>
              <a:buClr>
                <a:srgbClr val="BDE143"/>
              </a:buClr>
              <a:buChar char="●"/>
            </a:pPr>
            <a:r>
              <a:rPr lang="en-US" dirty="0">
                <a:solidFill>
                  <a:srgbClr val="BDE143"/>
                </a:solidFill>
              </a:rPr>
              <a:t>Definitely NOT with execs!</a:t>
            </a:r>
          </a:p>
          <a:p>
            <a:pPr marL="914400" lvl="1" indent="-228600" rtl="0">
              <a:spcBef>
                <a:spcPts val="0"/>
              </a:spcBef>
              <a:buChar char="○"/>
            </a:pPr>
            <a:r>
              <a:rPr lang="en-US" dirty="0"/>
              <a:t>No .</a:t>
            </a:r>
            <a:r>
              <a:rPr lang="en-US" dirty="0" err="1"/>
              <a:t>git</a:t>
            </a:r>
            <a:r>
              <a:rPr lang="en-US" dirty="0"/>
              <a:t>/.</a:t>
            </a:r>
            <a:r>
              <a:rPr lang="en-US" dirty="0" err="1"/>
              <a:t>svn</a:t>
            </a:r>
            <a:r>
              <a:rPr lang="en-US" dirty="0"/>
              <a:t> directories</a:t>
            </a:r>
          </a:p>
          <a:p>
            <a:pPr marL="457200" lvl="0" indent="-228600" rtl="0">
              <a:spcBef>
                <a:spcPts val="0"/>
              </a:spcBef>
              <a:buChar char="●"/>
            </a:pPr>
            <a:r>
              <a:rPr lang="en-US" dirty="0"/>
              <a:t>Packaging systems capture metadata and work with the </a:t>
            </a:r>
            <a:r>
              <a:rPr lang="en-US" dirty="0" smtClean="0"/>
              <a:t>OS</a:t>
            </a:r>
            <a:endParaRPr lang="en-US" dirty="0"/>
          </a:p>
          <a:p>
            <a:pPr marL="457200" lvl="0" indent="-228600" rtl="0">
              <a:spcBef>
                <a:spcPts val="0"/>
              </a:spcBef>
              <a:buChar char="●"/>
            </a:pPr>
            <a:r>
              <a:rPr lang="en-US" dirty="0" smtClean="0"/>
              <a:t>Use </a:t>
            </a:r>
            <a:r>
              <a:rPr lang="en-US" dirty="0"/>
              <a:t>system packages first, application packages </a:t>
            </a:r>
            <a:r>
              <a:rPr lang="en-US" dirty="0" smtClean="0"/>
              <a:t>second</a:t>
            </a:r>
          </a:p>
          <a:p>
            <a:pPr marL="457200" indent="-228600">
              <a:buFont typeface="Arial"/>
              <a:buChar char="●"/>
            </a:pPr>
            <a:r>
              <a:rPr lang="en-US" dirty="0"/>
              <a:t>Distribute your packages (</a:t>
            </a:r>
            <a:r>
              <a:rPr lang="en-US" dirty="0" err="1"/>
              <a:t>yumrepo</a:t>
            </a:r>
            <a:r>
              <a:rPr lang="en-US" dirty="0"/>
              <a:t> type built-in</a:t>
            </a:r>
            <a:r>
              <a:rPr lang="en-US" dirty="0" smtClean="0"/>
              <a:t>)</a:t>
            </a:r>
            <a:endParaRPr lang="en-US" dirty="0"/>
          </a:p>
          <a:p>
            <a:pPr>
              <a:spcBef>
                <a:spcPts val="0"/>
              </a:spcBef>
              <a:buNone/>
            </a:pPr>
            <a:endParaRPr dirty="0"/>
          </a:p>
        </p:txBody>
      </p:sp>
      <p:sp>
        <p:nvSpPr>
          <p:cNvPr id="258" name="Shape 258"/>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Packaging</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spcBef>
                <a:spcPts val="0"/>
              </a:spcBef>
              <a:buNone/>
            </a:pPr>
            <a:r>
              <a:rPr lang="en-US" sz="2400" b="1" dirty="0">
                <a:solidFill>
                  <a:srgbClr val="BDE143"/>
                </a:solidFill>
              </a:rPr>
              <a:t>Packaging isn’t complicated anymore</a:t>
            </a:r>
          </a:p>
          <a:p>
            <a:pPr rtl="0">
              <a:spcBef>
                <a:spcPts val="0"/>
              </a:spcBef>
              <a:buNone/>
            </a:pPr>
            <a:r>
              <a:rPr lang="en-US" dirty="0"/>
              <a:t>Thanks </a:t>
            </a:r>
            <a:r>
              <a:rPr lang="en-US" u="sng" dirty="0">
                <a:solidFill>
                  <a:srgbClr val="EEAF2F"/>
                </a:solidFill>
                <a:hlinkClick r:id="rId3"/>
              </a:rPr>
              <a:t>Jordan </a:t>
            </a:r>
            <a:r>
              <a:rPr lang="en-US" u="sng" dirty="0" err="1">
                <a:solidFill>
                  <a:srgbClr val="EEAF2F"/>
                </a:solidFill>
                <a:hlinkClick r:id="rId3"/>
              </a:rPr>
              <a:t>Sissel</a:t>
            </a:r>
            <a:r>
              <a:rPr lang="en-US" dirty="0"/>
              <a:t>!</a:t>
            </a:r>
          </a:p>
          <a:p>
            <a:pPr rtl="0">
              <a:spcBef>
                <a:spcPts val="0"/>
              </a:spcBef>
              <a:buNone/>
            </a:pPr>
            <a:endParaRPr dirty="0"/>
          </a:p>
          <a:p>
            <a:pPr rtl="0">
              <a:spcBef>
                <a:spcPts val="0"/>
              </a:spcBef>
              <a:buNone/>
            </a:pPr>
            <a:r>
              <a:rPr lang="en-US" dirty="0" smtClean="0"/>
              <a:t>Specify input and output formats</a:t>
            </a:r>
            <a:endParaRPr lang="en-US" dirty="0"/>
          </a:p>
          <a:p>
            <a:pPr rtl="0">
              <a:spcBef>
                <a:spcPts val="0"/>
              </a:spcBef>
              <a:buNone/>
            </a:pPr>
            <a:r>
              <a:rPr lang="en-US" dirty="0"/>
              <a:t>Define dependencies and other metadata (author, contact, etc.)</a:t>
            </a:r>
          </a:p>
          <a:p>
            <a:pPr rtl="0">
              <a:spcBef>
                <a:spcPts val="0"/>
              </a:spcBef>
              <a:buNone/>
            </a:pPr>
            <a:endParaRPr dirty="0"/>
          </a:p>
          <a:p>
            <a:pPr marL="457200" indent="0" rtl="0">
              <a:spcBef>
                <a:spcPts val="0"/>
              </a:spcBef>
              <a:buNone/>
            </a:pPr>
            <a:r>
              <a:rPr lang="en-US" dirty="0">
                <a:solidFill>
                  <a:srgbClr val="EEAF2F"/>
                </a:solidFill>
              </a:rPr>
              <a:t>fpm -s rpm -t deb -d java </a:t>
            </a:r>
            <a:r>
              <a:rPr lang="en-US" dirty="0" err="1">
                <a:solidFill>
                  <a:srgbClr val="EEAF2F"/>
                </a:solidFill>
              </a:rPr>
              <a:t>example.rpm</a:t>
            </a:r>
            <a:endParaRPr lang="en-US" dirty="0">
              <a:solidFill>
                <a:srgbClr val="EEAF2F"/>
              </a:solidFill>
            </a:endParaRPr>
          </a:p>
          <a:p>
            <a:pPr rtl="0">
              <a:spcBef>
                <a:spcPts val="0"/>
              </a:spcBef>
              <a:buNone/>
            </a:pPr>
            <a:endParaRPr dirty="0"/>
          </a:p>
          <a:p>
            <a:pPr rtl="0">
              <a:spcBef>
                <a:spcPts val="0"/>
              </a:spcBef>
              <a:buNone/>
            </a:pPr>
            <a:r>
              <a:rPr lang="en-US" dirty="0"/>
              <a:t>Install a gem, use fpm to deploy that gem elsewhere</a:t>
            </a:r>
          </a:p>
          <a:p>
            <a:pPr lvl="0" rtl="0">
              <a:spcBef>
                <a:spcPts val="0"/>
              </a:spcBef>
              <a:buNone/>
            </a:pPr>
            <a:r>
              <a:rPr lang="en-US" dirty="0"/>
              <a:t>Has a </a:t>
            </a:r>
            <a:r>
              <a:rPr lang="en-US" dirty="0">
                <a:solidFill>
                  <a:srgbClr val="EEAF2F"/>
                </a:solidFill>
              </a:rPr>
              <a:t>puppet</a:t>
            </a:r>
            <a:r>
              <a:rPr lang="en-US" dirty="0"/>
              <a:t> target type, creates a module!</a:t>
            </a:r>
          </a:p>
        </p:txBody>
      </p:sp>
      <p:sp>
        <p:nvSpPr>
          <p:cNvPr id="264" name="Shape 264"/>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lvl="0" rtl="0">
              <a:spcBef>
                <a:spcPts val="0"/>
              </a:spcBef>
              <a:buNone/>
            </a:pPr>
            <a:r>
              <a:rPr lang="en-US">
                <a:solidFill>
                  <a:srgbClr val="EEAF2F"/>
                </a:solidFill>
              </a:rPr>
              <a:t>fpm</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spcBef>
                <a:spcPts val="0"/>
              </a:spcBef>
              <a:buNone/>
            </a:pPr>
            <a:r>
              <a:rPr lang="en-US" sz="2400" b="1" dirty="0">
                <a:solidFill>
                  <a:srgbClr val="BDE143"/>
                </a:solidFill>
              </a:rPr>
              <a:t>Make Puppet a part of everything</a:t>
            </a:r>
          </a:p>
          <a:p>
            <a:pPr marL="457200" lvl="0" indent="-228600" rtl="0">
              <a:spcBef>
                <a:spcPts val="0"/>
              </a:spcBef>
              <a:buChar char="●"/>
            </a:pPr>
            <a:r>
              <a:rPr lang="en-US" dirty="0"/>
              <a:t>Provisioning systems: </a:t>
            </a:r>
            <a:r>
              <a:rPr lang="en-US" dirty="0">
                <a:solidFill>
                  <a:schemeClr val="dk1"/>
                </a:solidFill>
              </a:rPr>
              <a:t>Satellite, Foreman, </a:t>
            </a:r>
            <a:r>
              <a:rPr lang="en-US" dirty="0"/>
              <a:t>VMware </a:t>
            </a:r>
            <a:r>
              <a:rPr lang="en-US" dirty="0" err="1"/>
              <a:t>vRealize</a:t>
            </a:r>
            <a:r>
              <a:rPr lang="en-US" dirty="0"/>
              <a:t> Suite</a:t>
            </a:r>
          </a:p>
          <a:p>
            <a:pPr marL="457200" lvl="0" indent="-228600" rtl="0">
              <a:spcBef>
                <a:spcPts val="0"/>
              </a:spcBef>
              <a:buChar char="●"/>
            </a:pPr>
            <a:r>
              <a:rPr lang="en-US" dirty="0" smtClean="0"/>
              <a:t>Backups</a:t>
            </a:r>
            <a:endParaRPr lang="en-US" dirty="0"/>
          </a:p>
          <a:p>
            <a:pPr marL="457200" lvl="0" indent="-228600" rtl="0">
              <a:spcBef>
                <a:spcPts val="0"/>
              </a:spcBef>
              <a:buChar char="●"/>
            </a:pPr>
            <a:r>
              <a:rPr lang="en-US" dirty="0" smtClean="0"/>
              <a:t>CMDB and IPAM</a:t>
            </a:r>
            <a:endParaRPr lang="en-US" dirty="0"/>
          </a:p>
          <a:p>
            <a:pPr marL="457200" lvl="0" indent="-228600">
              <a:spcBef>
                <a:spcPts val="0"/>
              </a:spcBef>
              <a:buChar char="●"/>
            </a:pPr>
            <a:r>
              <a:rPr lang="en-US" dirty="0"/>
              <a:t>Anything that makes your company </a:t>
            </a:r>
            <a:r>
              <a:rPr lang="en-US" dirty="0" smtClean="0"/>
              <a:t>tick</a:t>
            </a:r>
            <a:endParaRPr lang="en-US" dirty="0"/>
          </a:p>
        </p:txBody>
      </p:sp>
      <p:sp>
        <p:nvSpPr>
          <p:cNvPr id="276" name="Shape 276"/>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t>External Integrations</a:t>
            </a: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366300" y="1000875"/>
            <a:ext cx="8411400" cy="3721799"/>
          </a:xfrm>
          <a:prstGeom prst="rect">
            <a:avLst/>
          </a:prstGeom>
        </p:spPr>
        <p:txBody>
          <a:bodyPr lIns="91425" tIns="91425" rIns="91425" bIns="91425" anchor="t" anchorCtr="0">
            <a:noAutofit/>
          </a:bodyPr>
          <a:lstStyle/>
          <a:p>
            <a:pPr rtl="0">
              <a:spcBef>
                <a:spcPts val="0"/>
              </a:spcBef>
              <a:buNone/>
            </a:pPr>
            <a:r>
              <a:rPr lang="en-US" sz="2400"/>
              <a:t>Deploy now, perfect later</a:t>
            </a:r>
          </a:p>
          <a:p>
            <a:pPr rtl="0">
              <a:spcBef>
                <a:spcPts val="0"/>
              </a:spcBef>
              <a:buNone/>
            </a:pPr>
            <a:r>
              <a:rPr lang="en-US">
                <a:solidFill>
                  <a:srgbClr val="BDE143"/>
                </a:solidFill>
              </a:rPr>
              <a:t>Okay =&gt; Good =&gt; Better =&gt; New Tech =&gt; Okay =&gt; Good =&gt; Better =&gt; Repeat</a:t>
            </a:r>
          </a:p>
          <a:p>
            <a:pPr marL="457200" lvl="0" indent="-228600" rtl="0">
              <a:spcBef>
                <a:spcPts val="0"/>
              </a:spcBef>
              <a:buChar char="●"/>
            </a:pPr>
            <a:r>
              <a:rPr lang="en-US"/>
              <a:t>Choose something. Make it work “okay”. Deploy.</a:t>
            </a:r>
          </a:p>
          <a:p>
            <a:pPr marL="457200" lvl="0" indent="-228600" rtl="0">
              <a:spcBef>
                <a:spcPts val="0"/>
              </a:spcBef>
              <a:buChar char="●"/>
            </a:pPr>
            <a:r>
              <a:rPr lang="en-US"/>
              <a:t>Choose something else. Make it work “okay”. Deploy.</a:t>
            </a:r>
          </a:p>
          <a:p>
            <a:pPr marL="457200" lvl="0" indent="-228600" rtl="0">
              <a:spcBef>
                <a:spcPts val="0"/>
              </a:spcBef>
              <a:buChar char="●"/>
            </a:pPr>
            <a:r>
              <a:rPr lang="en-US"/>
              <a:t>Repeat on all processes and tasks.</a:t>
            </a:r>
          </a:p>
          <a:p>
            <a:pPr marL="457200" lvl="0" indent="-228600" rtl="0">
              <a:spcBef>
                <a:spcPts val="0"/>
              </a:spcBef>
              <a:buChar char="●"/>
            </a:pPr>
            <a:r>
              <a:rPr lang="en-US"/>
              <a:t>Repeat it again 6, 12, 18 months later.</a:t>
            </a:r>
          </a:p>
          <a:p>
            <a:pPr rtl="0">
              <a:spcBef>
                <a:spcPts val="0"/>
              </a:spcBef>
              <a:buNone/>
            </a:pPr>
            <a:endParaRPr/>
          </a:p>
          <a:p>
            <a:pPr>
              <a:spcBef>
                <a:spcPts val="0"/>
              </a:spcBef>
              <a:buNone/>
            </a:pPr>
            <a:endParaRPr>
              <a:solidFill>
                <a:srgbClr val="BDE143"/>
              </a:solidFill>
            </a:endParaRPr>
          </a:p>
        </p:txBody>
      </p:sp>
      <p:sp>
        <p:nvSpPr>
          <p:cNvPr id="282" name="Shape 282"/>
          <p:cNvSpPr txBox="1">
            <a:spLocks noGrp="1"/>
          </p:cNvSpPr>
          <p:nvPr>
            <p:ph type="title"/>
          </p:nvPr>
        </p:nvSpPr>
        <p:spPr>
          <a:xfrm>
            <a:off x="366300" y="249975"/>
            <a:ext cx="8411400" cy="750899"/>
          </a:xfrm>
          <a:prstGeom prst="rect">
            <a:avLst/>
          </a:prstGeom>
        </p:spPr>
        <p:txBody>
          <a:bodyPr lIns="91425" tIns="91425" rIns="91425" bIns="91425" anchor="t" anchorCtr="0">
            <a:noAutofit/>
          </a:bodyPr>
          <a:lstStyle/>
          <a:p>
            <a:pPr>
              <a:spcBef>
                <a:spcPts val="0"/>
              </a:spcBef>
              <a:buNone/>
            </a:pPr>
            <a:r>
              <a:rPr lang="en-US">
                <a:solidFill>
                  <a:srgbClr val="EEAF2F"/>
                </a:solidFill>
              </a:rPr>
              <a:t>Iterate</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77550" y="252400"/>
            <a:ext cx="8388899" cy="717299"/>
          </a:xfrm>
          <a:prstGeom prst="rect">
            <a:avLst/>
          </a:prstGeom>
        </p:spPr>
        <p:txBody>
          <a:bodyPr lIns="91425" tIns="91425" rIns="91425" bIns="91425" anchor="t" anchorCtr="0">
            <a:noAutofit/>
          </a:bodyPr>
          <a:lstStyle/>
          <a:p>
            <a:pPr>
              <a:spcBef>
                <a:spcPts val="0"/>
              </a:spcBef>
              <a:buNone/>
            </a:pPr>
            <a:r>
              <a:rPr lang="en-US" b="1">
                <a:solidFill>
                  <a:srgbClr val="EEAF2F"/>
                </a:solidFill>
              </a:rPr>
              <a:t>Recap</a:t>
            </a:r>
          </a:p>
        </p:txBody>
      </p:sp>
      <p:sp>
        <p:nvSpPr>
          <p:cNvPr id="288" name="Shape 288"/>
          <p:cNvSpPr txBox="1">
            <a:spLocks noGrp="1"/>
          </p:cNvSpPr>
          <p:nvPr>
            <p:ph type="body" idx="1"/>
          </p:nvPr>
        </p:nvSpPr>
        <p:spPr>
          <a:xfrm>
            <a:off x="377554" y="969700"/>
            <a:ext cx="8388899" cy="3943499"/>
          </a:xfrm>
          <a:prstGeom prst="rect">
            <a:avLst/>
          </a:prstGeom>
        </p:spPr>
        <p:txBody>
          <a:bodyPr lIns="91425" tIns="91425" rIns="91425" bIns="91425" anchor="t" anchorCtr="0">
            <a:noAutofit/>
          </a:bodyPr>
          <a:lstStyle/>
          <a:p>
            <a:pPr marL="457200" lvl="0" indent="-228600" rtl="0">
              <a:spcBef>
                <a:spcPts val="0"/>
              </a:spcBef>
            </a:pPr>
            <a:r>
              <a:rPr lang="en-US"/>
              <a:t>Culture of change and feedback</a:t>
            </a:r>
          </a:p>
          <a:p>
            <a:pPr marL="457200" lvl="0" indent="-228600" rtl="0">
              <a:spcBef>
                <a:spcPts val="0"/>
              </a:spcBef>
            </a:pPr>
            <a:r>
              <a:rPr lang="en-US"/>
              <a:t>Many tools available in the ecosystem</a:t>
            </a:r>
          </a:p>
          <a:p>
            <a:pPr marL="457200" lvl="0" indent="-228600">
              <a:spcBef>
                <a:spcPts val="0"/>
              </a:spcBef>
            </a:pPr>
            <a:r>
              <a:rPr lang="en-US"/>
              <a:t>Iterate to success</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Shape 293"/>
          <p:cNvPicPr preferRelativeResize="0"/>
          <p:nvPr/>
        </p:nvPicPr>
        <p:blipFill>
          <a:blip r:embed="rId3">
            <a:alphaModFix/>
          </a:blip>
          <a:stretch>
            <a:fillRect/>
          </a:stretch>
        </p:blipFill>
        <p:spPr>
          <a:xfrm>
            <a:off x="2868325" y="0"/>
            <a:ext cx="3712445" cy="51435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1411400" y="206275"/>
            <a:ext cx="6321175" cy="47309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77550" y="252400"/>
            <a:ext cx="8388899" cy="717299"/>
          </a:xfrm>
          <a:prstGeom prst="rect">
            <a:avLst/>
          </a:prstGeom>
          <a:noFill/>
          <a:ln>
            <a:noFill/>
          </a:ln>
        </p:spPr>
        <p:txBody>
          <a:bodyPr lIns="91425" tIns="91425" rIns="91425" bIns="91425" anchor="t" anchorCtr="0">
            <a:noAutofit/>
          </a:bodyPr>
          <a:lstStyle/>
          <a:p>
            <a:pPr>
              <a:spcBef>
                <a:spcPts val="0"/>
              </a:spcBef>
              <a:buNone/>
            </a:pPr>
            <a:r>
              <a:rPr lang="en-US" sz="3600" b="1">
                <a:solidFill>
                  <a:srgbClr val="BDE143"/>
                </a:solidFill>
              </a:rPr>
              <a:t>Reference Links</a:t>
            </a:r>
          </a:p>
        </p:txBody>
      </p:sp>
      <p:sp>
        <p:nvSpPr>
          <p:cNvPr id="305" name="Shape 305"/>
          <p:cNvSpPr txBox="1"/>
          <p:nvPr/>
        </p:nvSpPr>
        <p:spPr>
          <a:xfrm>
            <a:off x="111625" y="883600"/>
            <a:ext cx="4520400" cy="3785400"/>
          </a:xfrm>
          <a:prstGeom prst="rect">
            <a:avLst/>
          </a:prstGeom>
          <a:noFill/>
          <a:ln>
            <a:noFill/>
          </a:ln>
        </p:spPr>
        <p:txBody>
          <a:bodyPr lIns="91425" tIns="91425" rIns="91425" bIns="91425" anchor="t" anchorCtr="0">
            <a:noAutofit/>
          </a:bodyPr>
          <a:lstStyle/>
          <a:p>
            <a:pPr marL="457200" lvl="0" indent="-342900" rtl="0">
              <a:spcBef>
                <a:spcPts val="0"/>
              </a:spcBef>
              <a:buClr>
                <a:srgbClr val="FFFFFF"/>
              </a:buClr>
              <a:buSzPct val="100000"/>
              <a:buChar char="●"/>
            </a:pPr>
            <a:r>
              <a:rPr lang="en-US" sz="1800" u="sng" dirty="0" err="1">
                <a:solidFill>
                  <a:srgbClr val="EEAF2F"/>
                </a:solidFill>
                <a:hlinkClick r:id="rId3"/>
              </a:rPr>
              <a:t>puppetboard</a:t>
            </a:r>
            <a:endParaRPr lang="en-US" sz="1800" u="sng" dirty="0">
              <a:solidFill>
                <a:srgbClr val="EEAF2F"/>
              </a:solidFill>
              <a:hlinkClick r:id="rId3"/>
            </a:endParaRPr>
          </a:p>
          <a:p>
            <a:pPr marL="457200" lvl="0" indent="-342900" rtl="0">
              <a:spcBef>
                <a:spcPts val="0"/>
              </a:spcBef>
              <a:buClr>
                <a:srgbClr val="FFFFFF"/>
              </a:buClr>
              <a:buSzPct val="100000"/>
              <a:buChar char="●"/>
            </a:pPr>
            <a:r>
              <a:rPr lang="en-US" sz="1800" u="sng" dirty="0" err="1">
                <a:solidFill>
                  <a:srgbClr val="EEAF2F"/>
                </a:solidFill>
                <a:hlinkClick r:id="rId4"/>
              </a:rPr>
              <a:t>puppetexplorer</a:t>
            </a:r>
            <a:endParaRPr lang="en-US" sz="1800" u="sng" dirty="0">
              <a:solidFill>
                <a:srgbClr val="EEAF2F"/>
              </a:solidFill>
              <a:hlinkClick r:id="rId4"/>
            </a:endParaRPr>
          </a:p>
          <a:p>
            <a:pPr marL="457200" lvl="0" indent="-342900" rtl="0">
              <a:spcBef>
                <a:spcPts val="0"/>
              </a:spcBef>
              <a:buClr>
                <a:srgbClr val="FFFFFF"/>
              </a:buClr>
              <a:buSzPct val="100000"/>
              <a:buChar char="●"/>
            </a:pPr>
            <a:r>
              <a:rPr lang="en-US" sz="1800" u="sng" dirty="0" err="1">
                <a:solidFill>
                  <a:srgbClr val="EEAF2F"/>
                </a:solidFill>
                <a:hlinkClick r:id="rId5"/>
              </a:rPr>
              <a:t>rspec</a:t>
            </a:r>
            <a:r>
              <a:rPr lang="en-US" sz="1800" u="sng" dirty="0">
                <a:solidFill>
                  <a:srgbClr val="EEAF2F"/>
                </a:solidFill>
                <a:hlinkClick r:id="rId5"/>
              </a:rPr>
              <a:t>-puppet</a:t>
            </a:r>
          </a:p>
          <a:p>
            <a:pPr marL="457200" lvl="0" indent="-342900" rtl="0">
              <a:spcBef>
                <a:spcPts val="0"/>
              </a:spcBef>
              <a:buClr>
                <a:srgbClr val="FFFFFF"/>
              </a:buClr>
              <a:buSzPct val="100000"/>
              <a:buChar char="●"/>
            </a:pPr>
            <a:r>
              <a:rPr lang="en-US" sz="1800" u="sng" dirty="0">
                <a:solidFill>
                  <a:srgbClr val="EEAF2F"/>
                </a:solidFill>
                <a:hlinkClick r:id="rId6"/>
              </a:rPr>
              <a:t>puppet-spec</a:t>
            </a:r>
          </a:p>
          <a:p>
            <a:pPr marL="457200" lvl="0" indent="-342900" rtl="0">
              <a:spcBef>
                <a:spcPts val="0"/>
              </a:spcBef>
              <a:buClr>
                <a:srgbClr val="FFFFFF"/>
              </a:buClr>
              <a:buSzPct val="100000"/>
              <a:buChar char="●"/>
            </a:pPr>
            <a:r>
              <a:rPr lang="en-US" sz="1800" u="sng" dirty="0">
                <a:solidFill>
                  <a:srgbClr val="EEAF2F"/>
                </a:solidFill>
                <a:hlinkClick r:id="rId7"/>
              </a:rPr>
              <a:t>beaker</a:t>
            </a:r>
          </a:p>
          <a:p>
            <a:pPr marL="457200" lvl="0" indent="-342900" rtl="0">
              <a:spcBef>
                <a:spcPts val="0"/>
              </a:spcBef>
              <a:buClr>
                <a:srgbClr val="FFFFFF"/>
              </a:buClr>
              <a:buSzPct val="100000"/>
              <a:buChar char="●"/>
            </a:pPr>
            <a:r>
              <a:rPr lang="en-US" sz="1800" u="sng" dirty="0">
                <a:solidFill>
                  <a:srgbClr val="EEAF2F"/>
                </a:solidFill>
                <a:hlinkClick r:id="rId8"/>
              </a:rPr>
              <a:t>beaker-</a:t>
            </a:r>
            <a:r>
              <a:rPr lang="en-US" sz="1800" u="sng" dirty="0" err="1">
                <a:solidFill>
                  <a:srgbClr val="EEAF2F"/>
                </a:solidFill>
                <a:hlinkClick r:id="rId8"/>
              </a:rPr>
              <a:t>rspec</a:t>
            </a:r>
            <a:endParaRPr lang="en-US" sz="1800" u="sng" dirty="0">
              <a:solidFill>
                <a:srgbClr val="EEAF2F"/>
              </a:solidFill>
              <a:hlinkClick r:id="rId8"/>
            </a:endParaRPr>
          </a:p>
          <a:p>
            <a:pPr marL="457200" lvl="0" indent="-342900" rtl="0">
              <a:spcBef>
                <a:spcPts val="0"/>
              </a:spcBef>
              <a:buClr>
                <a:srgbClr val="FFFFFF"/>
              </a:buClr>
              <a:buSzPct val="100000"/>
              <a:buChar char="●"/>
            </a:pPr>
            <a:r>
              <a:rPr lang="en-US" sz="1800" u="sng" dirty="0">
                <a:solidFill>
                  <a:srgbClr val="EEAF2F"/>
                </a:solidFill>
                <a:hlinkClick r:id="rId9"/>
              </a:rPr>
              <a:t>Rise of the Expert Beginner</a:t>
            </a:r>
          </a:p>
          <a:p>
            <a:pPr marL="457200" lvl="0" indent="-342900" rtl="0">
              <a:spcBef>
                <a:spcPts val="0"/>
              </a:spcBef>
              <a:buClr>
                <a:srgbClr val="FFFFFF"/>
              </a:buClr>
              <a:buSzPct val="100000"/>
              <a:buChar char="●"/>
            </a:pPr>
            <a:r>
              <a:rPr lang="en-US" sz="1800" u="sng" dirty="0">
                <a:solidFill>
                  <a:srgbClr val="EEAF2F"/>
                </a:solidFill>
                <a:hlinkClick r:id="rId10"/>
              </a:rPr>
              <a:t>Recommended pre-commit hook</a:t>
            </a:r>
          </a:p>
          <a:p>
            <a:pPr marL="457200" lvl="0" indent="-342900" rtl="0">
              <a:spcBef>
                <a:spcPts val="0"/>
              </a:spcBef>
              <a:buClr>
                <a:srgbClr val="FFFFFF"/>
              </a:buClr>
              <a:buSzPct val="100000"/>
              <a:buChar char="●"/>
            </a:pPr>
            <a:r>
              <a:rPr lang="en-US" sz="1800" u="sng" dirty="0">
                <a:solidFill>
                  <a:srgbClr val="EEAF2F"/>
                </a:solidFill>
                <a:hlinkClick r:id="rId11"/>
              </a:rPr>
              <a:t>Beginner’s Guide to Modules</a:t>
            </a:r>
          </a:p>
          <a:p>
            <a:pPr marL="457200" lvl="0" indent="-342900" rtl="0">
              <a:spcBef>
                <a:spcPts val="0"/>
              </a:spcBef>
              <a:buClr>
                <a:srgbClr val="FFFFFF"/>
              </a:buClr>
              <a:buSzPct val="100000"/>
              <a:buChar char="●"/>
            </a:pPr>
            <a:r>
              <a:rPr lang="en-US" sz="1800" u="sng" dirty="0">
                <a:solidFill>
                  <a:srgbClr val="EEAF2F"/>
                </a:solidFill>
                <a:hlinkClick r:id="rId12"/>
              </a:rPr>
              <a:t>Writing Better Puppet Modules</a:t>
            </a:r>
          </a:p>
          <a:p>
            <a:pPr marL="457200" lvl="0" indent="-342900" rtl="0">
              <a:spcBef>
                <a:spcPts val="0"/>
              </a:spcBef>
              <a:buClr>
                <a:srgbClr val="FFFFFF"/>
              </a:buClr>
              <a:buSzPct val="100000"/>
              <a:buChar char="●"/>
            </a:pPr>
            <a:r>
              <a:rPr lang="en-US" sz="1800" u="sng" dirty="0">
                <a:solidFill>
                  <a:srgbClr val="EEAF2F"/>
                </a:solidFill>
                <a:hlinkClick r:id="rId13"/>
              </a:rPr>
              <a:t>The problem with </a:t>
            </a:r>
            <a:r>
              <a:rPr lang="en-US" sz="1800" u="sng" dirty="0" err="1" smtClean="0">
                <a:solidFill>
                  <a:srgbClr val="EEAF2F"/>
                </a:solidFill>
                <a:hlinkClick r:id="rId13"/>
              </a:rPr>
              <a:t>params.pp</a:t>
            </a:r>
            <a:endParaRPr lang="en-US" sz="1800" u="sng" dirty="0" smtClean="0">
              <a:solidFill>
                <a:srgbClr val="EEAF2F"/>
              </a:solidFill>
              <a:hlinkClick r:id="rId13"/>
            </a:endParaRPr>
          </a:p>
          <a:p>
            <a:pPr marL="457200" lvl="0" indent="-342900">
              <a:buClr>
                <a:srgbClr val="FFFFFF"/>
              </a:buClr>
              <a:buSzPct val="100000"/>
              <a:buChar char="●"/>
            </a:pPr>
            <a:r>
              <a:rPr lang="en-US" sz="1800" u="sng" dirty="0" smtClean="0">
                <a:solidFill>
                  <a:srgbClr val="EEAF2F"/>
                </a:solidFill>
                <a:hlinkClick r:id="rId14"/>
              </a:rPr>
              <a:t>puppet-</a:t>
            </a:r>
            <a:r>
              <a:rPr lang="en-US" sz="1800" u="sng" dirty="0" err="1" smtClean="0">
                <a:solidFill>
                  <a:srgbClr val="EEAF2F"/>
                </a:solidFill>
                <a:hlinkClick r:id="rId14"/>
              </a:rPr>
              <a:t>retrospec</a:t>
            </a:r>
            <a:endParaRPr lang="en-US" sz="1800" u="sng" dirty="0">
              <a:solidFill>
                <a:srgbClr val="EEAF2F"/>
              </a:solidFill>
              <a:hlinkClick r:id="rId13"/>
            </a:endParaRPr>
          </a:p>
        </p:txBody>
      </p:sp>
      <p:sp>
        <p:nvSpPr>
          <p:cNvPr id="306" name="Shape 306"/>
          <p:cNvSpPr txBox="1"/>
          <p:nvPr/>
        </p:nvSpPr>
        <p:spPr>
          <a:xfrm>
            <a:off x="4632025" y="883600"/>
            <a:ext cx="4520400" cy="3785400"/>
          </a:xfrm>
          <a:prstGeom prst="rect">
            <a:avLst/>
          </a:prstGeom>
          <a:noFill/>
          <a:ln>
            <a:noFill/>
          </a:ln>
        </p:spPr>
        <p:txBody>
          <a:bodyPr lIns="91425" tIns="91425" rIns="91425" bIns="91425" anchor="t" anchorCtr="0">
            <a:noAutofit/>
          </a:bodyPr>
          <a:lstStyle/>
          <a:p>
            <a:pPr marL="457200" lvl="0" indent="-342900" rtl="0">
              <a:spcBef>
                <a:spcPts val="0"/>
              </a:spcBef>
              <a:buClr>
                <a:srgbClr val="FFFFFF"/>
              </a:buClr>
              <a:buSzPct val="100000"/>
              <a:buChar char="●"/>
            </a:pPr>
            <a:r>
              <a:rPr lang="en-US" sz="1800" u="sng" dirty="0">
                <a:solidFill>
                  <a:srgbClr val="EEAF2F"/>
                </a:solidFill>
                <a:hlinkClick r:id="rId15"/>
              </a:rPr>
              <a:t>puppet-module-skeleton</a:t>
            </a:r>
          </a:p>
          <a:p>
            <a:pPr marL="457200" lvl="0" indent="-342900" rtl="0">
              <a:spcBef>
                <a:spcPts val="0"/>
              </a:spcBef>
              <a:buClr>
                <a:srgbClr val="FFFFFF"/>
              </a:buClr>
              <a:buSzPct val="100000"/>
              <a:buChar char="●"/>
            </a:pPr>
            <a:r>
              <a:rPr lang="en-US" sz="1800" u="sng" dirty="0" err="1">
                <a:solidFill>
                  <a:srgbClr val="EEAF2F"/>
                </a:solidFill>
                <a:hlinkClick r:id="rId16"/>
              </a:rPr>
              <a:t>Sh</a:t>
            </a:r>
            <a:r>
              <a:rPr lang="en-US" sz="1800" u="sng" dirty="0">
                <a:solidFill>
                  <a:srgbClr val="EEAF2F"/>
                </a:solidFill>
                <a:hlinkClick r:id="rId16"/>
              </a:rPr>
              <a:t>*t Gary Says</a:t>
            </a:r>
          </a:p>
          <a:p>
            <a:pPr marL="457200" lvl="0" indent="-342900" rtl="0">
              <a:spcBef>
                <a:spcPts val="0"/>
              </a:spcBef>
              <a:buClr>
                <a:srgbClr val="FFFFFF"/>
              </a:buClr>
              <a:buSzPct val="100000"/>
              <a:buChar char="●"/>
            </a:pPr>
            <a:r>
              <a:rPr lang="en-US" sz="1800" u="sng" dirty="0">
                <a:solidFill>
                  <a:srgbClr val="EEAF2F"/>
                </a:solidFill>
                <a:hlinkClick r:id="rId17"/>
              </a:rPr>
              <a:t>r10k project</a:t>
            </a:r>
          </a:p>
          <a:p>
            <a:pPr marL="457200" lvl="0" indent="-342900" rtl="0">
              <a:spcBef>
                <a:spcPts val="0"/>
              </a:spcBef>
              <a:buClr>
                <a:srgbClr val="FFFFFF"/>
              </a:buClr>
              <a:buSzPct val="100000"/>
              <a:buChar char="●"/>
            </a:pPr>
            <a:r>
              <a:rPr lang="en-US" sz="1800" u="sng" dirty="0">
                <a:solidFill>
                  <a:srgbClr val="EEAF2F"/>
                </a:solidFill>
                <a:hlinkClick r:id="rId18"/>
              </a:rPr>
              <a:t>r10k module</a:t>
            </a:r>
          </a:p>
          <a:p>
            <a:pPr marL="457200" lvl="0" indent="-342900" rtl="0">
              <a:spcBef>
                <a:spcPts val="0"/>
              </a:spcBef>
              <a:buClr>
                <a:srgbClr val="FFFFFF"/>
              </a:buClr>
              <a:buSzPct val="100000"/>
              <a:buChar char="●"/>
            </a:pPr>
            <a:r>
              <a:rPr lang="en-US" sz="1800" u="sng" dirty="0" err="1">
                <a:solidFill>
                  <a:srgbClr val="EEAF2F"/>
                </a:solidFill>
                <a:hlinkClick r:id="rId19"/>
              </a:rPr>
              <a:t>reaktor</a:t>
            </a:r>
            <a:endParaRPr lang="en-US" sz="1800" u="sng" dirty="0">
              <a:solidFill>
                <a:srgbClr val="EEAF2F"/>
              </a:solidFill>
              <a:hlinkClick r:id="rId19"/>
            </a:endParaRPr>
          </a:p>
          <a:p>
            <a:pPr marL="457200" lvl="0" indent="-342900" rtl="0">
              <a:spcBef>
                <a:spcPts val="0"/>
              </a:spcBef>
              <a:buClr>
                <a:srgbClr val="FFFFFF"/>
              </a:buClr>
              <a:buSzPct val="100000"/>
              <a:buChar char="●"/>
            </a:pPr>
            <a:r>
              <a:rPr lang="en-US" sz="1800" u="sng" dirty="0" err="1">
                <a:solidFill>
                  <a:srgbClr val="EEAF2F"/>
                </a:solidFill>
                <a:hlinkClick r:id="rId20"/>
              </a:rPr>
              <a:t>Hiera</a:t>
            </a:r>
            <a:r>
              <a:rPr lang="en-US" sz="1800" u="sng" dirty="0">
                <a:solidFill>
                  <a:srgbClr val="EEAF2F"/>
                </a:solidFill>
                <a:hlinkClick r:id="rId20"/>
              </a:rPr>
              <a:t> deep merge issue</a:t>
            </a:r>
          </a:p>
          <a:p>
            <a:pPr marL="457200" lvl="0" indent="-342900" rtl="0">
              <a:spcBef>
                <a:spcPts val="0"/>
              </a:spcBef>
              <a:buClr>
                <a:srgbClr val="FFFFFF"/>
              </a:buClr>
              <a:buSzPct val="100000"/>
              <a:buChar char="●"/>
            </a:pPr>
            <a:r>
              <a:rPr lang="en-US" sz="1800" u="sng" dirty="0">
                <a:solidFill>
                  <a:srgbClr val="EEAF2F"/>
                </a:solidFill>
                <a:hlinkClick r:id="rId21"/>
              </a:rPr>
              <a:t>razor</a:t>
            </a:r>
          </a:p>
          <a:p>
            <a:pPr marL="457200" lvl="0" indent="-342900" rtl="0">
              <a:spcBef>
                <a:spcPts val="0"/>
              </a:spcBef>
              <a:buClr>
                <a:srgbClr val="FFFFFF"/>
              </a:buClr>
              <a:buSzPct val="100000"/>
              <a:buChar char="●"/>
            </a:pPr>
            <a:r>
              <a:rPr lang="en-US" sz="1800" u="sng" dirty="0">
                <a:solidFill>
                  <a:srgbClr val="EEAF2F"/>
                </a:solidFill>
                <a:hlinkClick r:id="rId22"/>
              </a:rPr>
              <a:t>fpm</a:t>
            </a:r>
          </a:p>
          <a:p>
            <a:pPr marL="457200" lvl="0" indent="-342900" rtl="0">
              <a:spcBef>
                <a:spcPts val="0"/>
              </a:spcBef>
              <a:buClr>
                <a:srgbClr val="FFFFFF"/>
              </a:buClr>
              <a:buSzPct val="100000"/>
              <a:buChar char="●"/>
            </a:pPr>
            <a:r>
              <a:rPr lang="en-US" sz="1800" u="sng" dirty="0" err="1">
                <a:solidFill>
                  <a:srgbClr val="EEAF2F"/>
                </a:solidFill>
                <a:hlinkClick r:id="rId23"/>
              </a:rPr>
              <a:t>Git</a:t>
            </a:r>
            <a:r>
              <a:rPr lang="en-US" sz="1800" u="sng" dirty="0">
                <a:solidFill>
                  <a:srgbClr val="EEAF2F"/>
                </a:solidFill>
                <a:hlinkClick r:id="rId23"/>
              </a:rPr>
              <a:t> branch tutorial</a:t>
            </a:r>
          </a:p>
          <a:p>
            <a:pPr marL="457200" lvl="0" indent="-342900" rtl="0">
              <a:spcBef>
                <a:spcPts val="0"/>
              </a:spcBef>
              <a:buClr>
                <a:schemeClr val="dk1"/>
              </a:buClr>
              <a:buSzPct val="100000"/>
              <a:buChar char="●"/>
            </a:pPr>
            <a:r>
              <a:rPr lang="en-US" sz="1800" u="sng" dirty="0">
                <a:solidFill>
                  <a:srgbClr val="EEAF2F"/>
                </a:solidFill>
                <a:hlinkClick r:id="rId24"/>
              </a:rPr>
              <a:t>https://learn.puppetlabs.com/</a:t>
            </a:r>
          </a:p>
          <a:p>
            <a:pPr marL="457200" lvl="0" indent="-342900" rtl="0">
              <a:spcBef>
                <a:spcPts val="0"/>
              </a:spcBef>
              <a:buClr>
                <a:schemeClr val="dk1"/>
              </a:buClr>
              <a:buSzPct val="100000"/>
              <a:buChar char="●"/>
            </a:pPr>
            <a:r>
              <a:rPr lang="en-US" sz="1800" u="sng" dirty="0">
                <a:solidFill>
                  <a:srgbClr val="EEAF2F"/>
                </a:solidFill>
                <a:hlinkClick r:id="rId25"/>
              </a:rPr>
              <a:t>http://</a:t>
            </a:r>
            <a:r>
              <a:rPr lang="en-US" sz="1800" u="sng" dirty="0" smtClean="0">
                <a:solidFill>
                  <a:srgbClr val="EEAF2F"/>
                </a:solidFill>
                <a:hlinkClick r:id="rId25"/>
              </a:rPr>
              <a:t>ask.puppetlabs.com</a:t>
            </a:r>
          </a:p>
          <a:p>
            <a:pPr marL="457200" lvl="0" indent="-342900" rtl="0">
              <a:spcBef>
                <a:spcPts val="0"/>
              </a:spcBef>
              <a:buClr>
                <a:schemeClr val="dk1"/>
              </a:buClr>
              <a:buSzPct val="100000"/>
              <a:buChar char="●"/>
            </a:pPr>
            <a:r>
              <a:rPr lang="en-US" sz="1800" dirty="0" smtClean="0">
                <a:solidFill>
                  <a:srgbClr val="EEAF2F"/>
                </a:solidFill>
              </a:rPr>
              <a:t>Puppet Community </a:t>
            </a:r>
            <a:r>
              <a:rPr lang="en-US" sz="1800" dirty="0" smtClean="0">
                <a:solidFill>
                  <a:srgbClr val="EEAF2F"/>
                </a:solidFill>
                <a:hlinkClick r:id="rId26"/>
              </a:rPr>
              <a:t>CI</a:t>
            </a:r>
            <a:r>
              <a:rPr lang="en-US" sz="1800" dirty="0" smtClean="0">
                <a:solidFill>
                  <a:srgbClr val="EEAF2F"/>
                </a:solidFill>
              </a:rPr>
              <a:t> and </a:t>
            </a:r>
            <a:r>
              <a:rPr lang="en-US" sz="1800" dirty="0" err="1" smtClean="0">
                <a:solidFill>
                  <a:srgbClr val="EEAF2F"/>
                </a:solidFill>
                <a:hlinkClick r:id="rId27"/>
              </a:rPr>
              <a:t>config</a:t>
            </a:r>
            <a:endParaRPr lang="en-US" sz="1800" dirty="0" smtClean="0">
              <a:solidFill>
                <a:srgbClr val="EEAF2F"/>
              </a:solidFill>
              <a:hlinkClick r:id="rId25"/>
            </a:endParaRPr>
          </a:p>
          <a:p>
            <a:pPr marL="457200" lvl="0" indent="-342900">
              <a:buClr>
                <a:schemeClr val="dk1"/>
              </a:buClr>
              <a:buSzPct val="100000"/>
              <a:buChar char="●"/>
            </a:pPr>
            <a:endParaRPr lang="en-US" sz="1800" u="sng" dirty="0">
              <a:solidFill>
                <a:srgbClr val="EEAF2F"/>
              </a:solidFill>
              <a:hlinkClick r:id="rId25"/>
            </a:endParaRP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377554" y="969700"/>
            <a:ext cx="8388899" cy="3943499"/>
          </a:xfrm>
          <a:prstGeom prst="rect">
            <a:avLst/>
          </a:prstGeom>
        </p:spPr>
        <p:txBody>
          <a:bodyPr lIns="91425" tIns="91425" rIns="91425" bIns="91425" anchor="t" anchorCtr="0">
            <a:noAutofit/>
          </a:bodyPr>
          <a:lstStyle/>
          <a:p>
            <a:pPr marL="457200" lvl="0" indent="-228600" rtl="0">
              <a:spcBef>
                <a:spcPts val="0"/>
              </a:spcBef>
              <a:buSzPct val="100000"/>
            </a:pPr>
            <a:r>
              <a:rPr lang="en-US" sz="2400" dirty="0"/>
              <a:t>My </a:t>
            </a:r>
            <a:r>
              <a:rPr lang="en-US" sz="2400" dirty="0" smtClean="0"/>
              <a:t>awesome wife</a:t>
            </a:r>
            <a:r>
              <a:rPr lang="en-US" sz="2400" dirty="0"/>
              <a:t>, Michelle!</a:t>
            </a:r>
          </a:p>
          <a:p>
            <a:pPr marL="457200" lvl="0" indent="-228600" rtl="0">
              <a:spcBef>
                <a:spcPts val="0"/>
              </a:spcBef>
              <a:buSzPct val="100000"/>
            </a:pPr>
            <a:r>
              <a:rPr lang="en-US" sz="2400" dirty="0"/>
              <a:t>Puppet Labs</a:t>
            </a:r>
          </a:p>
          <a:p>
            <a:pPr marL="457200" lvl="0" indent="-228600" rtl="0">
              <a:spcBef>
                <a:spcPts val="0"/>
              </a:spcBef>
              <a:buSzPct val="100000"/>
            </a:pPr>
            <a:r>
              <a:rPr lang="en-US" sz="2400" dirty="0"/>
              <a:t>Puppet Community</a:t>
            </a:r>
          </a:p>
          <a:p>
            <a:pPr marL="457200" lvl="0" indent="-228600" rtl="0">
              <a:spcBef>
                <a:spcPts val="0"/>
              </a:spcBef>
              <a:buSzPct val="100000"/>
            </a:pPr>
            <a:r>
              <a:rPr lang="en-US" sz="2400" dirty="0"/>
              <a:t>Reviewers</a:t>
            </a:r>
          </a:p>
          <a:p>
            <a:pPr marL="914400" lvl="1" indent="-228600" rtl="0">
              <a:spcBef>
                <a:spcPts val="0"/>
              </a:spcBef>
              <a:buSzPct val="100000"/>
            </a:pPr>
            <a:r>
              <a:rPr lang="en-US" sz="2400" dirty="0"/>
              <a:t>Jason </a:t>
            </a:r>
            <a:r>
              <a:rPr lang="en-US" sz="2400" dirty="0" err="1"/>
              <a:t>Breitwieser</a:t>
            </a:r>
            <a:endParaRPr lang="en-US" sz="2400" dirty="0"/>
          </a:p>
          <a:p>
            <a:pPr marL="914400" lvl="1" indent="-228600" rtl="0">
              <a:spcBef>
                <a:spcPts val="0"/>
              </a:spcBef>
              <a:buSzPct val="100000"/>
            </a:pPr>
            <a:r>
              <a:rPr lang="en-US" sz="2400" dirty="0"/>
              <a:t>Ryan </a:t>
            </a:r>
            <a:r>
              <a:rPr lang="en-US" sz="2400" dirty="0" err="1"/>
              <a:t>McKern</a:t>
            </a:r>
            <a:r>
              <a:rPr lang="en-US" sz="2400" dirty="0"/>
              <a:t> (</a:t>
            </a:r>
            <a:r>
              <a:rPr lang="en-US" sz="2400" u="sng" dirty="0">
                <a:solidFill>
                  <a:srgbClr val="EEAF2F"/>
                </a:solidFill>
                <a:hlinkClick r:id="rId3"/>
              </a:rPr>
              <a:t>@</a:t>
            </a:r>
            <a:r>
              <a:rPr lang="en-US" sz="2400" u="sng" dirty="0" err="1">
                <a:solidFill>
                  <a:srgbClr val="EEAF2F"/>
                </a:solidFill>
                <a:hlinkClick r:id="rId3"/>
              </a:rPr>
              <a:t>the_mckern</a:t>
            </a:r>
            <a:r>
              <a:rPr lang="en-US" sz="2400" dirty="0"/>
              <a:t>)</a:t>
            </a:r>
          </a:p>
          <a:p>
            <a:pPr marL="914400" lvl="1" indent="-228600" rtl="0">
              <a:spcBef>
                <a:spcPts val="0"/>
              </a:spcBef>
              <a:buSzPct val="100000"/>
            </a:pPr>
            <a:r>
              <a:rPr lang="en-US" sz="2400" dirty="0"/>
              <a:t>Richard </a:t>
            </a:r>
            <a:r>
              <a:rPr lang="en-US" sz="2400" dirty="0" err="1"/>
              <a:t>Pijnenburg</a:t>
            </a:r>
            <a:r>
              <a:rPr lang="en-US" sz="2400" dirty="0"/>
              <a:t> (electrical / </a:t>
            </a:r>
            <a:r>
              <a:rPr lang="en-US" sz="2400" u="sng" dirty="0">
                <a:solidFill>
                  <a:srgbClr val="EEAF2F"/>
                </a:solidFill>
                <a:hlinkClick r:id="rId4"/>
              </a:rPr>
              <a:t>@richardp82</a:t>
            </a:r>
            <a:r>
              <a:rPr lang="en-US" sz="2400" dirty="0"/>
              <a:t>)</a:t>
            </a:r>
          </a:p>
          <a:p>
            <a:pPr marL="914400" lvl="1" indent="-228600" rtl="0">
              <a:spcBef>
                <a:spcPts val="0"/>
              </a:spcBef>
              <a:buSzPct val="100000"/>
            </a:pPr>
            <a:r>
              <a:rPr lang="en-US" sz="2400" dirty="0" err="1"/>
              <a:t>Walid</a:t>
            </a:r>
            <a:r>
              <a:rPr lang="en-US" sz="2400" dirty="0"/>
              <a:t> </a:t>
            </a:r>
            <a:r>
              <a:rPr lang="en-US" sz="2400" dirty="0" err="1"/>
              <a:t>Shaari</a:t>
            </a:r>
            <a:endParaRPr lang="en-US" sz="2400" dirty="0"/>
          </a:p>
          <a:p>
            <a:pPr marL="914400" lvl="1" indent="-228600">
              <a:spcBef>
                <a:spcPts val="0"/>
              </a:spcBef>
              <a:buSzPct val="100000"/>
            </a:pPr>
            <a:r>
              <a:rPr lang="en-US" sz="2400" dirty="0"/>
              <a:t>Tim </a:t>
            </a:r>
            <a:r>
              <a:rPr lang="en-US" sz="2400" dirty="0" err="1"/>
              <a:t>Meusel</a:t>
            </a:r>
            <a:r>
              <a:rPr lang="en-US" sz="2400" dirty="0"/>
              <a:t> (</a:t>
            </a:r>
            <a:r>
              <a:rPr lang="en-US" sz="2400" dirty="0" err="1"/>
              <a:t>bastelfreak</a:t>
            </a:r>
            <a:r>
              <a:rPr lang="en-US" sz="2400" dirty="0"/>
              <a:t>)</a:t>
            </a:r>
          </a:p>
        </p:txBody>
      </p:sp>
      <p:sp>
        <p:nvSpPr>
          <p:cNvPr id="299" name="Shape 299"/>
          <p:cNvSpPr txBox="1">
            <a:spLocks noGrp="1"/>
          </p:cNvSpPr>
          <p:nvPr>
            <p:ph type="title"/>
          </p:nvPr>
        </p:nvSpPr>
        <p:spPr>
          <a:xfrm>
            <a:off x="377550" y="252400"/>
            <a:ext cx="8388899" cy="717299"/>
          </a:xfrm>
          <a:prstGeom prst="rect">
            <a:avLst/>
          </a:prstGeom>
        </p:spPr>
        <p:txBody>
          <a:bodyPr lIns="91425" tIns="91425" rIns="91425" bIns="91425" anchor="t" anchorCtr="0">
            <a:noAutofit/>
          </a:bodyPr>
          <a:lstStyle/>
          <a:p>
            <a:pPr>
              <a:spcBef>
                <a:spcPts val="0"/>
              </a:spcBef>
              <a:buNone/>
            </a:pPr>
            <a:r>
              <a:rPr lang="en-US" dirty="0" smtClean="0">
                <a:solidFill>
                  <a:srgbClr val="EEAF2F"/>
                </a:solidFill>
              </a:rPr>
              <a:t>Thank You!</a:t>
            </a:r>
            <a:endParaRPr lang="en-US" dirty="0">
              <a:solidFill>
                <a:srgbClr val="EEAF2F"/>
              </a:solidFill>
            </a:endParaRP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223641" y="1909625"/>
            <a:ext cx="8696700" cy="1324199"/>
          </a:xfrm>
          <a:prstGeom prst="rect">
            <a:avLst/>
          </a:prstGeom>
        </p:spPr>
        <p:txBody>
          <a:bodyPr lIns="91425" tIns="91425" rIns="91425" bIns="91425" anchor="ctr" anchorCtr="0">
            <a:noAutofit/>
          </a:bodyPr>
          <a:lstStyle/>
          <a:p>
            <a:pPr>
              <a:spcBef>
                <a:spcPts val="0"/>
              </a:spcBef>
              <a:buNone/>
            </a:pPr>
            <a:r>
              <a:rPr lang="en-US" b="1">
                <a:solidFill>
                  <a:schemeClr val="dk1"/>
                </a:solidFill>
              </a:rPr>
              <a:t>Q&amp;A</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223641" y="1909625"/>
            <a:ext cx="8696700" cy="1324199"/>
          </a:xfrm>
          <a:prstGeom prst="rect">
            <a:avLst/>
          </a:prstGeom>
        </p:spPr>
        <p:txBody>
          <a:bodyPr lIns="91425" tIns="91425" rIns="91425" bIns="91425" anchor="ctr" anchorCtr="0">
            <a:noAutofit/>
          </a:bodyPr>
          <a:lstStyle/>
          <a:p>
            <a:pPr>
              <a:spcBef>
                <a:spcPts val="0"/>
              </a:spcBef>
              <a:buNone/>
            </a:pPr>
            <a:r>
              <a:rPr lang="en-US" sz="4800" b="1">
                <a:solidFill>
                  <a:srgbClr val="EEAF2F"/>
                </a:solidFill>
              </a:rPr>
              <a:t>Culture</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77554" y="969700"/>
            <a:ext cx="8388899" cy="3943499"/>
          </a:xfrm>
          <a:prstGeom prst="rect">
            <a:avLst/>
          </a:prstGeom>
        </p:spPr>
        <p:txBody>
          <a:bodyPr lIns="91425" tIns="91425" rIns="91425" bIns="91425" anchor="t" anchorCtr="0">
            <a:noAutofit/>
          </a:bodyPr>
          <a:lstStyle/>
          <a:p>
            <a:pPr rtl="0">
              <a:spcBef>
                <a:spcPts val="0"/>
              </a:spcBef>
              <a:buNone/>
            </a:pPr>
            <a:r>
              <a:rPr lang="en-US" sz="1800" b="1">
                <a:solidFill>
                  <a:srgbClr val="BDE143"/>
                </a:solidFill>
              </a:rPr>
              <a:t>Be a change agent</a:t>
            </a:r>
          </a:p>
          <a:p>
            <a:pPr marL="457200" lvl="0" indent="-228600" rtl="0">
              <a:spcBef>
                <a:spcPts val="0"/>
              </a:spcBef>
              <a:buSzPct val="100000"/>
            </a:pPr>
            <a:r>
              <a:rPr lang="en-US" sz="1800"/>
              <a:t>Rome wasn’t built in a day</a:t>
            </a:r>
          </a:p>
          <a:p>
            <a:pPr marL="457200" lvl="0" indent="-228600" rtl="0">
              <a:spcBef>
                <a:spcPts val="0"/>
              </a:spcBef>
              <a:buSzPct val="100000"/>
            </a:pPr>
            <a:r>
              <a:rPr lang="en-US" sz="1800"/>
              <a:t>Lots of learning and failure</a:t>
            </a:r>
          </a:p>
          <a:p>
            <a:pPr marL="457200" lvl="0" indent="-228600" rtl="0">
              <a:spcBef>
                <a:spcPts val="0"/>
              </a:spcBef>
              <a:buSzPct val="100000"/>
            </a:pPr>
            <a:r>
              <a:rPr lang="en-US" sz="1800"/>
              <a:t>Communication is key</a:t>
            </a:r>
          </a:p>
          <a:p>
            <a:pPr marL="457200" lvl="0" indent="-228600">
              <a:spcBef>
                <a:spcPts val="0"/>
              </a:spcBef>
              <a:buSzPct val="100000"/>
            </a:pPr>
            <a:r>
              <a:rPr lang="en-US" sz="1800"/>
              <a:t>Pace yourself, avoid culture shock</a:t>
            </a:r>
          </a:p>
        </p:txBody>
      </p:sp>
      <p:sp>
        <p:nvSpPr>
          <p:cNvPr id="91" name="Shape 91"/>
          <p:cNvSpPr txBox="1">
            <a:spLocks noGrp="1"/>
          </p:cNvSpPr>
          <p:nvPr>
            <p:ph type="title"/>
          </p:nvPr>
        </p:nvSpPr>
        <p:spPr>
          <a:xfrm>
            <a:off x="377550" y="252400"/>
            <a:ext cx="8388899" cy="717299"/>
          </a:xfrm>
          <a:prstGeom prst="rect">
            <a:avLst/>
          </a:prstGeom>
        </p:spPr>
        <p:txBody>
          <a:bodyPr lIns="91425" tIns="91425" rIns="91425" bIns="91425" anchor="t" anchorCtr="0">
            <a:noAutofit/>
          </a:bodyPr>
          <a:lstStyle/>
          <a:p>
            <a:pPr>
              <a:spcBef>
                <a:spcPts val="0"/>
              </a:spcBef>
              <a:buNone/>
            </a:pPr>
            <a:r>
              <a:rPr lang="en-US"/>
              <a:t>Culture</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23650" y="560550"/>
            <a:ext cx="6640500" cy="3889199"/>
          </a:xfrm>
          <a:prstGeom prst="rect">
            <a:avLst/>
          </a:prstGeom>
          <a:noFill/>
          <a:ln>
            <a:noFill/>
          </a:ln>
        </p:spPr>
        <p:txBody>
          <a:bodyPr lIns="91425" tIns="91425" rIns="91425" bIns="91425" anchor="t" anchorCtr="0">
            <a:noAutofit/>
          </a:bodyPr>
          <a:lstStyle/>
          <a:p>
            <a:pPr rtl="0">
              <a:spcBef>
                <a:spcPts val="0"/>
              </a:spcBef>
              <a:buNone/>
            </a:pPr>
            <a:r>
              <a:rPr lang="en-US" sz="3600" b="1" dirty="0">
                <a:solidFill>
                  <a:srgbClr val="EEAF2F"/>
                </a:solidFill>
              </a:rPr>
              <a:t>“Expert Beginners”</a:t>
            </a:r>
          </a:p>
          <a:p>
            <a:pPr algn="l" rtl="0">
              <a:lnSpc>
                <a:spcPct val="90000"/>
              </a:lnSpc>
              <a:spcBef>
                <a:spcPts val="1000"/>
              </a:spcBef>
              <a:buNone/>
            </a:pPr>
            <a:r>
              <a:rPr lang="en-US" sz="2400" dirty="0">
                <a:solidFill>
                  <a:srgbClr val="FFFFFF"/>
                </a:solidFill>
              </a:rPr>
              <a:t>“I know that I’m doing it right because, as an expert, I’m pretty much doing everything right by definition.” - </a:t>
            </a:r>
            <a:r>
              <a:rPr lang="en-US" sz="2400" u="sng" dirty="0">
                <a:solidFill>
                  <a:srgbClr val="EEAF2F"/>
                </a:solidFill>
                <a:hlinkClick r:id="rId3"/>
              </a:rPr>
              <a:t>Erik </a:t>
            </a:r>
            <a:r>
              <a:rPr lang="en-US" sz="2400" u="sng" dirty="0" smtClean="0">
                <a:solidFill>
                  <a:srgbClr val="EEAF2F"/>
                </a:solidFill>
                <a:hlinkClick r:id="rId3"/>
              </a:rPr>
              <a:t>Dietrich</a:t>
            </a:r>
            <a:br>
              <a:rPr lang="en-US" sz="2400" u="sng" dirty="0" smtClean="0">
                <a:solidFill>
                  <a:srgbClr val="EEAF2F"/>
                </a:solidFill>
                <a:hlinkClick r:id="rId3"/>
              </a:rPr>
            </a:br>
            <a:endParaRPr lang="en-US" sz="2400" u="sng" dirty="0">
              <a:solidFill>
                <a:srgbClr val="EEAF2F"/>
              </a:solidFill>
              <a:hlinkClick r:id="rId3"/>
            </a:endParaRPr>
          </a:p>
          <a:p>
            <a:pPr algn="l" rtl="0">
              <a:lnSpc>
                <a:spcPct val="90000"/>
              </a:lnSpc>
              <a:spcBef>
                <a:spcPts val="1000"/>
              </a:spcBef>
              <a:buNone/>
            </a:pPr>
            <a:r>
              <a:rPr lang="en-US" sz="2400" dirty="0">
                <a:solidFill>
                  <a:srgbClr val="FFFFFF"/>
                </a:solidFill>
              </a:rPr>
              <a:t>Don’t let yourself believe you’re a rock star. Avoid working in isolation, without feedback loops.</a:t>
            </a:r>
          </a:p>
          <a:p>
            <a:pPr>
              <a:spcBef>
                <a:spcPts val="0"/>
              </a:spcBef>
              <a:buNone/>
            </a:pPr>
            <a:endParaRPr sz="2400" dirty="0"/>
          </a:p>
        </p:txBody>
      </p:sp>
      <p:pic>
        <p:nvPicPr>
          <p:cNvPr id="97" name="Shape 97"/>
          <p:cNvPicPr preferRelativeResize="0"/>
          <p:nvPr/>
        </p:nvPicPr>
        <p:blipFill>
          <a:blip r:embed="rId4">
            <a:alphaModFix/>
          </a:blip>
          <a:stretch>
            <a:fillRect/>
          </a:stretch>
        </p:blipFill>
        <p:spPr>
          <a:xfrm>
            <a:off x="6864200" y="560550"/>
            <a:ext cx="2059899" cy="38893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77550" y="252400"/>
            <a:ext cx="8388899" cy="717299"/>
          </a:xfrm>
          <a:prstGeom prst="rect">
            <a:avLst/>
          </a:prstGeom>
        </p:spPr>
        <p:txBody>
          <a:bodyPr lIns="91425" tIns="91425" rIns="91425" bIns="91425" anchor="t" anchorCtr="0">
            <a:noAutofit/>
          </a:bodyPr>
          <a:lstStyle/>
          <a:p>
            <a:pPr>
              <a:spcBef>
                <a:spcPts val="0"/>
              </a:spcBef>
              <a:buNone/>
            </a:pPr>
            <a:r>
              <a:rPr lang="en-US">
                <a:solidFill>
                  <a:srgbClr val="EEAF2F"/>
                </a:solidFill>
              </a:rPr>
              <a:t>Sharing is Caring</a:t>
            </a:r>
          </a:p>
        </p:txBody>
      </p:sp>
      <p:sp>
        <p:nvSpPr>
          <p:cNvPr id="103" name="Shape 103"/>
          <p:cNvSpPr txBox="1">
            <a:spLocks noGrp="1"/>
          </p:cNvSpPr>
          <p:nvPr>
            <p:ph type="body" idx="1"/>
          </p:nvPr>
        </p:nvSpPr>
        <p:spPr>
          <a:xfrm>
            <a:off x="377554" y="969700"/>
            <a:ext cx="8388899" cy="3943499"/>
          </a:xfrm>
          <a:prstGeom prst="rect">
            <a:avLst/>
          </a:prstGeom>
        </p:spPr>
        <p:txBody>
          <a:bodyPr lIns="91425" tIns="91425" rIns="91425" bIns="91425" anchor="t" anchorCtr="0">
            <a:noAutofit/>
          </a:bodyPr>
          <a:lstStyle/>
          <a:p>
            <a:pPr marL="0" lvl="0" indent="0" rtl="0">
              <a:spcBef>
                <a:spcPts val="0"/>
              </a:spcBef>
              <a:buNone/>
            </a:pPr>
            <a:r>
              <a:rPr lang="en-US" sz="1800" b="1" dirty="0">
                <a:solidFill>
                  <a:srgbClr val="BDE143"/>
                </a:solidFill>
              </a:rPr>
              <a:t>Find feedback loops</a:t>
            </a:r>
          </a:p>
          <a:p>
            <a:pPr marL="457200" lvl="0" indent="-228600" rtl="0">
              <a:spcBef>
                <a:spcPts val="0"/>
              </a:spcBef>
              <a:buSzPct val="100000"/>
            </a:pPr>
            <a:r>
              <a:rPr lang="en-US" sz="1800" dirty="0"/>
              <a:t>Puppet User Group (or LUG/VMUG/</a:t>
            </a:r>
            <a:r>
              <a:rPr lang="en-US" sz="1800" dirty="0" err="1"/>
              <a:t>etc</a:t>
            </a:r>
            <a:r>
              <a:rPr lang="en-US" sz="1800" dirty="0"/>
              <a:t>)</a:t>
            </a:r>
          </a:p>
          <a:p>
            <a:pPr marL="457200" lvl="0" indent="-228600" rtl="0">
              <a:spcBef>
                <a:spcPts val="0"/>
              </a:spcBef>
              <a:buSzPct val="100000"/>
            </a:pPr>
            <a:r>
              <a:rPr lang="en-US" sz="1800" dirty="0"/>
              <a:t>Meetup.com (DevOps, Puppet, Conf. Management)</a:t>
            </a:r>
          </a:p>
          <a:p>
            <a:pPr marL="457200" lvl="0" indent="-228600" rtl="0">
              <a:spcBef>
                <a:spcPts val="0"/>
              </a:spcBef>
              <a:buSzPct val="100000"/>
            </a:pPr>
            <a:r>
              <a:rPr lang="en-US" sz="1800" dirty="0"/>
              <a:t>Puppet Labs Test Pilots</a:t>
            </a:r>
          </a:p>
          <a:p>
            <a:pPr marL="457200" lvl="0" indent="-228600" rtl="0">
              <a:spcBef>
                <a:spcPts val="0"/>
              </a:spcBef>
              <a:buSzPct val="100000"/>
            </a:pPr>
            <a:r>
              <a:rPr lang="en-US" sz="1800" dirty="0"/>
              <a:t>Websites: </a:t>
            </a:r>
            <a:r>
              <a:rPr lang="en-US" sz="1800" u="sng" dirty="0">
                <a:solidFill>
                  <a:srgbClr val="EEAF2F"/>
                </a:solidFill>
                <a:hlinkClick r:id="rId3"/>
              </a:rPr>
              <a:t>ask.puppetlabs.com</a:t>
            </a:r>
            <a:r>
              <a:rPr lang="en-US" sz="1800" dirty="0"/>
              <a:t>, </a:t>
            </a:r>
            <a:r>
              <a:rPr lang="en-US" sz="1800" u="sng" dirty="0" err="1">
                <a:solidFill>
                  <a:srgbClr val="EEAF2F"/>
                </a:solidFill>
                <a:hlinkClick r:id="rId4"/>
              </a:rPr>
              <a:t>stackoverflow</a:t>
            </a:r>
            <a:endParaRPr lang="en-US" sz="1800" u="sng" dirty="0">
              <a:solidFill>
                <a:srgbClr val="EEAF2F"/>
              </a:solidFill>
              <a:hlinkClick r:id="rId4"/>
            </a:endParaRPr>
          </a:p>
          <a:p>
            <a:pPr marL="457200" lvl="0" indent="-228600" rtl="0">
              <a:spcBef>
                <a:spcPts val="0"/>
              </a:spcBef>
              <a:buSzPct val="100000"/>
            </a:pPr>
            <a:r>
              <a:rPr lang="en-US" sz="1800" dirty="0"/>
              <a:t>IRC: #puppet, #puppet-community</a:t>
            </a:r>
          </a:p>
          <a:p>
            <a:pPr marL="457200" lvl="0" indent="-228600" rtl="0">
              <a:spcBef>
                <a:spcPts val="0"/>
              </a:spcBef>
              <a:buSzPct val="100000"/>
            </a:pPr>
            <a:r>
              <a:rPr lang="en-US" sz="1800" dirty="0"/>
              <a:t>Podcasts, </a:t>
            </a:r>
            <a:r>
              <a:rPr lang="en-US" sz="1800" dirty="0" err="1"/>
              <a:t>Slideshares</a:t>
            </a:r>
            <a:r>
              <a:rPr lang="en-US" sz="1800" dirty="0"/>
              <a:t>, Blog </a:t>
            </a:r>
            <a:r>
              <a:rPr lang="en-US" sz="1800" dirty="0" smtClean="0"/>
              <a:t>Posts</a:t>
            </a:r>
            <a:r>
              <a:rPr lang="en-US" sz="1800" dirty="0"/>
              <a:t>, Video Tutorials</a:t>
            </a:r>
          </a:p>
          <a:p>
            <a:pPr marL="457200" lvl="0" indent="-228600" rtl="0">
              <a:spcBef>
                <a:spcPts val="0"/>
              </a:spcBef>
              <a:buSzPct val="100000"/>
            </a:pPr>
            <a:r>
              <a:rPr lang="en-US" sz="1800" dirty="0"/>
              <a:t>Industry Peers </a:t>
            </a:r>
            <a:r>
              <a:rPr lang="en-US" sz="1800" dirty="0" smtClean="0"/>
              <a:t>(Friends</a:t>
            </a:r>
            <a:r>
              <a:rPr lang="en-US" sz="1800" dirty="0"/>
              <a:t>, </a:t>
            </a:r>
            <a:r>
              <a:rPr lang="en-US" sz="1800" dirty="0" smtClean="0"/>
              <a:t>Co-</a:t>
            </a:r>
            <a:r>
              <a:rPr lang="en-US" sz="1800" dirty="0"/>
              <a:t>W</a:t>
            </a:r>
            <a:r>
              <a:rPr lang="en-US" sz="1800" dirty="0" smtClean="0"/>
              <a:t>orkers</a:t>
            </a:r>
            <a:r>
              <a:rPr lang="en-US" sz="1800" dirty="0"/>
              <a:t>, </a:t>
            </a:r>
            <a:r>
              <a:rPr lang="en-US" sz="1800" dirty="0" smtClean="0"/>
              <a:t>Social Media</a:t>
            </a:r>
            <a:r>
              <a:rPr lang="en-US" sz="1800" dirty="0"/>
              <a:t>)</a:t>
            </a:r>
          </a:p>
          <a:p>
            <a:pPr marL="457200" lvl="0" indent="-228600" rtl="0">
              <a:spcBef>
                <a:spcPts val="0"/>
              </a:spcBef>
              <a:buSzPct val="100000"/>
            </a:pPr>
            <a:r>
              <a:rPr lang="en-US" sz="1800" dirty="0"/>
              <a:t>Jumpstart Engagement (PL Professional Services)</a:t>
            </a:r>
          </a:p>
          <a:p>
            <a:pPr marL="0" indent="0" rtl="0">
              <a:spcBef>
                <a:spcPts val="0"/>
              </a:spcBef>
              <a:buNone/>
            </a:pPr>
            <a:endParaRPr sz="1800" dirty="0"/>
          </a:p>
          <a:p>
            <a:pPr marL="0" lvl="0" indent="0" rtl="0">
              <a:spcBef>
                <a:spcPts val="0"/>
              </a:spcBef>
              <a:buNone/>
            </a:pPr>
            <a:r>
              <a:rPr lang="en-US" sz="1800" dirty="0"/>
              <a:t>Get buy-in from your family and your employer. Get permission for the time and don’t share proprietary data!</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377554" y="969700"/>
            <a:ext cx="8388899" cy="3943499"/>
          </a:xfrm>
          <a:prstGeom prst="rect">
            <a:avLst/>
          </a:prstGeom>
        </p:spPr>
        <p:txBody>
          <a:bodyPr lIns="91425" tIns="91425" rIns="91425" bIns="91425" anchor="t" anchorCtr="0">
            <a:noAutofit/>
          </a:bodyPr>
          <a:lstStyle/>
          <a:p>
            <a:pPr marL="0" lvl="0" indent="0" rtl="0">
              <a:spcBef>
                <a:spcPts val="0"/>
              </a:spcBef>
              <a:buNone/>
            </a:pPr>
            <a:r>
              <a:rPr lang="en-US" sz="1800" b="1" dirty="0">
                <a:solidFill>
                  <a:srgbClr val="BDE143"/>
                </a:solidFill>
              </a:rPr>
              <a:t>It’s a cultural issue, not </a:t>
            </a:r>
            <a:r>
              <a:rPr lang="en-US" sz="1800" b="1" dirty="0" smtClean="0">
                <a:solidFill>
                  <a:srgbClr val="BDE143"/>
                </a:solidFill>
              </a:rPr>
              <a:t>a technological issue</a:t>
            </a:r>
            <a:endParaRPr lang="en-US" sz="1800" b="1" dirty="0">
              <a:solidFill>
                <a:srgbClr val="BDE143"/>
              </a:solidFill>
            </a:endParaRPr>
          </a:p>
          <a:p>
            <a:pPr marL="457200" lvl="0" indent="-228600" rtl="0">
              <a:spcBef>
                <a:spcPts val="0"/>
              </a:spcBef>
              <a:buSzPct val="100000"/>
            </a:pPr>
            <a:r>
              <a:rPr lang="en-US" sz="1800" dirty="0" err="1"/>
              <a:t>Git</a:t>
            </a:r>
            <a:r>
              <a:rPr lang="en-US" sz="1800" dirty="0"/>
              <a:t> - </a:t>
            </a:r>
            <a:r>
              <a:rPr lang="en-US" sz="1800" dirty="0">
                <a:solidFill>
                  <a:srgbClr val="BDE143"/>
                </a:solidFill>
              </a:rPr>
              <a:t>Distributed</a:t>
            </a:r>
            <a:r>
              <a:rPr lang="en-US" sz="1800" dirty="0"/>
              <a:t> VCS</a:t>
            </a:r>
          </a:p>
          <a:p>
            <a:pPr marL="457200" lvl="0" indent="-228600" rtl="0">
              <a:spcBef>
                <a:spcPts val="0"/>
              </a:spcBef>
              <a:buSzPct val="100000"/>
            </a:pPr>
            <a:r>
              <a:rPr lang="en-US" sz="1800" dirty="0">
                <a:solidFill>
                  <a:srgbClr val="BDE143"/>
                </a:solidFill>
              </a:rPr>
              <a:t>Mandatory</a:t>
            </a:r>
            <a:r>
              <a:rPr lang="en-US" sz="1800" dirty="0"/>
              <a:t> </a:t>
            </a:r>
            <a:r>
              <a:rPr lang="en-US" sz="1800" dirty="0" smtClean="0"/>
              <a:t>code reviews </a:t>
            </a:r>
            <a:r>
              <a:rPr lang="en-US" sz="1800" dirty="0"/>
              <a:t>via Pull </a:t>
            </a:r>
            <a:r>
              <a:rPr lang="en-US" sz="1800" dirty="0" smtClean="0"/>
              <a:t>Requests (PRs)</a:t>
            </a:r>
            <a:endParaRPr lang="en-US" sz="1800" dirty="0"/>
          </a:p>
          <a:p>
            <a:pPr marL="457200" lvl="0" indent="-228600" rtl="0">
              <a:spcBef>
                <a:spcPts val="0"/>
              </a:spcBef>
              <a:buSzPct val="100000"/>
            </a:pPr>
            <a:r>
              <a:rPr lang="en-US" sz="1800" dirty="0"/>
              <a:t>Small, </a:t>
            </a:r>
            <a:r>
              <a:rPr lang="en-US" sz="1800" dirty="0" smtClean="0"/>
              <a:t>discrete</a:t>
            </a:r>
            <a:r>
              <a:rPr lang="en-US" sz="1800" dirty="0"/>
              <a:t>, </a:t>
            </a:r>
            <a:r>
              <a:rPr lang="en-US" sz="1800" dirty="0" smtClean="0"/>
              <a:t>self-contained changes</a:t>
            </a:r>
            <a:endParaRPr lang="en-US" sz="1800" dirty="0"/>
          </a:p>
          <a:p>
            <a:pPr marL="457200" lvl="0" indent="-228600" rtl="0">
              <a:spcBef>
                <a:spcPts val="0"/>
              </a:spcBef>
              <a:buSzPct val="100000"/>
            </a:pPr>
            <a:r>
              <a:rPr lang="en-US" sz="1800" dirty="0" smtClean="0"/>
              <a:t>Enable approvals</a:t>
            </a:r>
            <a:endParaRPr lang="en-US" sz="1800" dirty="0"/>
          </a:p>
          <a:p>
            <a:pPr marL="914400" lvl="1" indent="-228600" rtl="0">
              <a:spcBef>
                <a:spcPts val="0"/>
              </a:spcBef>
              <a:buSzPct val="100000"/>
            </a:pPr>
            <a:r>
              <a:rPr lang="en-US" sz="1800" dirty="0"/>
              <a:t>ESPECIALLY in emergencies!</a:t>
            </a:r>
          </a:p>
          <a:p>
            <a:pPr marL="457200" lvl="0" indent="-228600" rtl="0">
              <a:spcBef>
                <a:spcPts val="0"/>
              </a:spcBef>
              <a:buSzPct val="100000"/>
            </a:pPr>
            <a:r>
              <a:rPr lang="en-US" sz="1800" dirty="0" err="1">
                <a:solidFill>
                  <a:schemeClr val="dk1"/>
                </a:solidFill>
              </a:rPr>
              <a:t>Git</a:t>
            </a:r>
            <a:r>
              <a:rPr lang="en-US" sz="1800" dirty="0">
                <a:solidFill>
                  <a:schemeClr val="dk1"/>
                </a:solidFill>
              </a:rPr>
              <a:t> hooks save time and embarrassment</a:t>
            </a:r>
          </a:p>
          <a:p>
            <a:pPr marL="457200" lvl="0" indent="-228600" rtl="0">
              <a:spcBef>
                <a:spcPts val="0"/>
              </a:spcBef>
              <a:buSzPct val="100000"/>
            </a:pPr>
            <a:r>
              <a:rPr lang="en-US" sz="1800" dirty="0"/>
              <a:t>Be </a:t>
            </a:r>
            <a:r>
              <a:rPr lang="en-US" sz="1800" dirty="0" smtClean="0"/>
              <a:t>positive!</a:t>
            </a:r>
            <a:endParaRPr lang="en-US" sz="1800" dirty="0"/>
          </a:p>
        </p:txBody>
      </p:sp>
      <p:sp>
        <p:nvSpPr>
          <p:cNvPr id="109" name="Shape 109"/>
          <p:cNvSpPr txBox="1">
            <a:spLocks noGrp="1"/>
          </p:cNvSpPr>
          <p:nvPr>
            <p:ph type="title"/>
          </p:nvPr>
        </p:nvSpPr>
        <p:spPr>
          <a:xfrm>
            <a:off x="377550" y="252400"/>
            <a:ext cx="8388899" cy="717299"/>
          </a:xfrm>
          <a:prstGeom prst="rect">
            <a:avLst/>
          </a:prstGeom>
        </p:spPr>
        <p:txBody>
          <a:bodyPr lIns="91425" tIns="91425" rIns="91425" bIns="91425" anchor="t" anchorCtr="0">
            <a:noAutofit/>
          </a:bodyPr>
          <a:lstStyle/>
          <a:p>
            <a:pPr>
              <a:spcBef>
                <a:spcPts val="0"/>
              </a:spcBef>
              <a:buNone/>
            </a:pPr>
            <a:r>
              <a:rPr lang="en-US"/>
              <a:t>Code Review</a:t>
            </a:r>
          </a:p>
        </p:txBody>
      </p:sp>
    </p:spTree>
  </p:cSld>
  <p:clrMapOvr>
    <a:masterClrMapping/>
  </p:clrMapOvr>
  <p:transition spd="slow">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9.1|8.8"/>
</p:tagLst>
</file>

<file path=ppt/theme/theme1.xml><?xml version="1.0" encoding="utf-8"?>
<a:theme xmlns:a="http://schemas.openxmlformats.org/drawingml/2006/main" name="Default">
  <a:themeElements>
    <a:clrScheme name="PuppetConf">
      <a:dk1>
        <a:srgbClr val="FFFFFF"/>
      </a:dk1>
      <a:lt1>
        <a:srgbClr val="00B0CA"/>
      </a:lt1>
      <a:dk2>
        <a:srgbClr val="A7A7A7"/>
      </a:dk2>
      <a:lt2>
        <a:srgbClr val="535353"/>
      </a:lt2>
      <a:accent1>
        <a:srgbClr val="F17D43"/>
      </a:accent1>
      <a:accent2>
        <a:srgbClr val="F5C200"/>
      </a:accent2>
      <a:accent3>
        <a:srgbClr val="78BB2C"/>
      </a:accent3>
      <a:accent4>
        <a:srgbClr val="827396"/>
      </a:accent4>
      <a:accent5>
        <a:srgbClr val="4BACC6"/>
      </a:accent5>
      <a:accent6>
        <a:srgbClr val="D84249"/>
      </a:accent6>
      <a:hlink>
        <a:srgbClr val="EEAF2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TotalTime>
  <Words>2080</Words>
  <Application>Microsoft Office PowerPoint</Application>
  <PresentationFormat>On-screen Show (16:9)</PresentationFormat>
  <Paragraphs>270</Paragraphs>
  <Slides>42</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Calibri</vt:lpstr>
      <vt:lpstr>Arial</vt:lpstr>
      <vt:lpstr>Default</vt:lpstr>
      <vt:lpstr>PowerPoint Presentation</vt:lpstr>
      <vt:lpstr>Puppetizing your Organization</vt:lpstr>
      <vt:lpstr>PowerPoint Presentation</vt:lpstr>
      <vt:lpstr>PowerPoint Presentation</vt:lpstr>
      <vt:lpstr>Culture</vt:lpstr>
      <vt:lpstr>Culture</vt:lpstr>
      <vt:lpstr>“Expert Beginners” “I know that I’m doing it right because, as an expert, I’m pretty much doing everything right by definition.” - Erik Dietrich  Don’t let yourself believe you’re a rock star. Avoid working in isolation, without feedback loops. </vt:lpstr>
      <vt:lpstr>Sharing is Caring</vt:lpstr>
      <vt:lpstr>Code Review</vt:lpstr>
      <vt:lpstr>Minimum Viable Customization (MVC)</vt:lpstr>
      <vt:lpstr>Create a culture that works for your team</vt:lpstr>
      <vt:lpstr>Best Practices and Patterns</vt:lpstr>
      <vt:lpstr>Component modules</vt:lpstr>
      <vt:lpstr>params/config/install/service pattern</vt:lpstr>
      <vt:lpstr>PowerPoint Presentation</vt:lpstr>
      <vt:lpstr>PowerPoint Presentation</vt:lpstr>
      <vt:lpstr>PowerPoint Presentation</vt:lpstr>
      <vt:lpstr>PowerPoint Presentation</vt:lpstr>
      <vt:lpstr>Roles and Profiles</vt:lpstr>
      <vt:lpstr>PowerPoint Presentation</vt:lpstr>
      <vt:lpstr>PowerPoint Presentation</vt:lpstr>
      <vt:lpstr>Testing: TDD or BDD</vt:lpstr>
      <vt:lpstr>PowerPoint Presentation</vt:lpstr>
      <vt:lpstr>Testing Summary</vt:lpstr>
      <vt:lpstr>Culture High Points</vt:lpstr>
      <vt:lpstr>Tooling</vt:lpstr>
      <vt:lpstr>Continuous Integration</vt:lpstr>
      <vt:lpstr>Continuous Deployment</vt:lpstr>
      <vt:lpstr>Puppetfile: Pin Versions for Stability</vt:lpstr>
      <vt:lpstr>Separate your Code and Data</vt:lpstr>
      <vt:lpstr>Bare Metal Provisioning</vt:lpstr>
      <vt:lpstr>Reporting</vt:lpstr>
      <vt:lpstr>Monitoring</vt:lpstr>
      <vt:lpstr>Packaging</vt:lpstr>
      <vt:lpstr>fpm</vt:lpstr>
      <vt:lpstr>External Integrations</vt:lpstr>
      <vt:lpstr>Iterate</vt:lpstr>
      <vt:lpstr>Recap</vt:lpstr>
      <vt:lpstr>PowerPoint Presentation</vt:lpstr>
      <vt:lpstr>Reference Links</vt:lpstr>
      <vt:lpstr>Thank You!</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 D. Nelson</cp:lastModifiedBy>
  <cp:revision>35</cp:revision>
  <cp:lastPrinted>2015-10-02T23:13:17Z</cp:lastPrinted>
  <dcterms:modified xsi:type="dcterms:W3CDTF">2015-10-10T05:50:20Z</dcterms:modified>
</cp:coreProperties>
</file>