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sldIdLst>
    <p:sldId id="256" r:id="rId2"/>
  </p:sldIdLst>
  <p:sldSz cx="50292000" cy="306054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ng He" initials="BH" lastIdx="2" clrIdx="0">
    <p:extLst>
      <p:ext uri="{19B8F6BF-5375-455C-9EA6-DF929625EA0E}">
        <p15:presenceInfo xmlns:p15="http://schemas.microsoft.com/office/powerpoint/2012/main" userId="S::bing-he@uri.edu::0e28d1eb-90ab-45fa-b33d-0a6f3d7fba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22"/>
    <p:restoredTop sz="94712"/>
  </p:normalViewPr>
  <p:slideViewPr>
    <p:cSldViewPr snapToGrid="0" snapToObjects="1">
      <p:cViewPr>
        <p:scale>
          <a:sx n="60" d="100"/>
          <a:sy n="60" d="100"/>
        </p:scale>
        <p:origin x="-184"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286500" y="5008805"/>
            <a:ext cx="37719000" cy="10655218"/>
          </a:xfrm>
        </p:spPr>
        <p:txBody>
          <a:bodyPr anchor="b"/>
          <a:lstStyle>
            <a:lvl1pPr algn="ctr">
              <a:defRPr sz="24750"/>
            </a:lvl1pPr>
          </a:lstStyle>
          <a:p>
            <a:r>
              <a:rPr lang="en-US"/>
              <a:t>Click to edit Master title style</a:t>
            </a:r>
            <a:endParaRPr lang="en-US" dirty="0"/>
          </a:p>
        </p:txBody>
      </p:sp>
      <p:sp>
        <p:nvSpPr>
          <p:cNvPr id="3" name="Subtitle 2"/>
          <p:cNvSpPr>
            <a:spLocks noGrp="1"/>
          </p:cNvSpPr>
          <p:nvPr>
            <p:ph type="subTitle" idx="1"/>
          </p:nvPr>
        </p:nvSpPr>
        <p:spPr>
          <a:xfrm>
            <a:off x="6286500" y="16074929"/>
            <a:ext cx="37719000" cy="7389221"/>
          </a:xfrm>
        </p:spPr>
        <p:txBody>
          <a:bodyPr/>
          <a:lstStyle>
            <a:lvl1pPr marL="0" indent="0" algn="ctr">
              <a:buNone/>
              <a:defRPr sz="9900"/>
            </a:lvl1pPr>
            <a:lvl2pPr marL="1885950" indent="0" algn="ctr">
              <a:buNone/>
              <a:defRPr sz="8250"/>
            </a:lvl2pPr>
            <a:lvl3pPr marL="3771900" indent="0" algn="ctr">
              <a:buNone/>
              <a:defRPr sz="7425"/>
            </a:lvl3pPr>
            <a:lvl4pPr marL="5657850" indent="0" algn="ctr">
              <a:buNone/>
              <a:defRPr sz="6600"/>
            </a:lvl4pPr>
            <a:lvl5pPr marL="7543800" indent="0" algn="ctr">
              <a:buNone/>
              <a:defRPr sz="6600"/>
            </a:lvl5pPr>
            <a:lvl6pPr marL="9429750" indent="0" algn="ctr">
              <a:buNone/>
              <a:defRPr sz="6600"/>
            </a:lvl6pPr>
            <a:lvl7pPr marL="11315700" indent="0" algn="ctr">
              <a:buNone/>
              <a:defRPr sz="6600"/>
            </a:lvl7pPr>
            <a:lvl8pPr marL="13201650" indent="0" algn="ctr">
              <a:buNone/>
              <a:defRPr sz="6600"/>
            </a:lvl8pPr>
            <a:lvl9pPr marL="15087600" indent="0" algn="ctr">
              <a:buNone/>
              <a:defRPr sz="6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E0F999-AE9A-4346-BF65-07F51750B962}" type="datetimeFigureOut">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82491-72CC-3A41-8A1A-BD08CCC4B82F}" type="slidenum">
              <a:rPr lang="en-US" smtClean="0"/>
              <a:t>‹#›</a:t>
            </a:fld>
            <a:endParaRPr lang="en-US"/>
          </a:p>
        </p:txBody>
      </p:sp>
    </p:spTree>
    <p:extLst>
      <p:ext uri="{BB962C8B-B14F-4D97-AF65-F5344CB8AC3E}">
        <p14:creationId xmlns:p14="http://schemas.microsoft.com/office/powerpoint/2010/main" val="800772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0F999-AE9A-4346-BF65-07F51750B962}" type="datetimeFigureOut">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82491-72CC-3A41-8A1A-BD08CCC4B82F}" type="slidenum">
              <a:rPr lang="en-US" smtClean="0"/>
              <a:t>‹#›</a:t>
            </a:fld>
            <a:endParaRPr lang="en-US"/>
          </a:p>
        </p:txBody>
      </p:sp>
    </p:spTree>
    <p:extLst>
      <p:ext uri="{BB962C8B-B14F-4D97-AF65-F5344CB8AC3E}">
        <p14:creationId xmlns:p14="http://schemas.microsoft.com/office/powerpoint/2010/main" val="211485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990212" y="1629455"/>
            <a:ext cx="10844213" cy="259366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457575" y="1629455"/>
            <a:ext cx="31903988" cy="259366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0F999-AE9A-4346-BF65-07F51750B962}" type="datetimeFigureOut">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82491-72CC-3A41-8A1A-BD08CCC4B82F}" type="slidenum">
              <a:rPr lang="en-US" smtClean="0"/>
              <a:t>‹#›</a:t>
            </a:fld>
            <a:endParaRPr lang="en-US"/>
          </a:p>
        </p:txBody>
      </p:sp>
    </p:spTree>
    <p:extLst>
      <p:ext uri="{BB962C8B-B14F-4D97-AF65-F5344CB8AC3E}">
        <p14:creationId xmlns:p14="http://schemas.microsoft.com/office/powerpoint/2010/main" val="390615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0F999-AE9A-4346-BF65-07F51750B962}" type="datetimeFigureOut">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82491-72CC-3A41-8A1A-BD08CCC4B82F}" type="slidenum">
              <a:rPr lang="en-US" smtClean="0"/>
              <a:t>‹#›</a:t>
            </a:fld>
            <a:endParaRPr lang="en-US"/>
          </a:p>
        </p:txBody>
      </p:sp>
    </p:spTree>
    <p:extLst>
      <p:ext uri="{BB962C8B-B14F-4D97-AF65-F5344CB8AC3E}">
        <p14:creationId xmlns:p14="http://schemas.microsoft.com/office/powerpoint/2010/main" val="303288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31381" y="7630104"/>
            <a:ext cx="43376850" cy="12730999"/>
          </a:xfrm>
        </p:spPr>
        <p:txBody>
          <a:bodyPr anchor="b"/>
          <a:lstStyle>
            <a:lvl1pPr>
              <a:defRPr sz="24750"/>
            </a:lvl1pPr>
          </a:lstStyle>
          <a:p>
            <a:r>
              <a:rPr lang="en-US"/>
              <a:t>Click to edit Master title style</a:t>
            </a:r>
            <a:endParaRPr lang="en-US" dirty="0"/>
          </a:p>
        </p:txBody>
      </p:sp>
      <p:sp>
        <p:nvSpPr>
          <p:cNvPr id="3" name="Text Placeholder 2"/>
          <p:cNvSpPr>
            <a:spLocks noGrp="1"/>
          </p:cNvSpPr>
          <p:nvPr>
            <p:ph type="body" idx="1"/>
          </p:nvPr>
        </p:nvSpPr>
        <p:spPr>
          <a:xfrm>
            <a:off x="3431381" y="20481544"/>
            <a:ext cx="43376850" cy="6694932"/>
          </a:xfrm>
        </p:spPr>
        <p:txBody>
          <a:bodyPr/>
          <a:lstStyle>
            <a:lvl1pPr marL="0" indent="0">
              <a:buNone/>
              <a:defRPr sz="9900">
                <a:solidFill>
                  <a:schemeClr val="tx1">
                    <a:tint val="75000"/>
                  </a:schemeClr>
                </a:solidFill>
              </a:defRPr>
            </a:lvl1pPr>
            <a:lvl2pPr marL="1885950" indent="0">
              <a:buNone/>
              <a:defRPr sz="8250">
                <a:solidFill>
                  <a:schemeClr val="tx1">
                    <a:tint val="75000"/>
                  </a:schemeClr>
                </a:solidFill>
              </a:defRPr>
            </a:lvl2pPr>
            <a:lvl3pPr marL="3771900" indent="0">
              <a:buNone/>
              <a:defRPr sz="7425">
                <a:solidFill>
                  <a:schemeClr val="tx1">
                    <a:tint val="75000"/>
                  </a:schemeClr>
                </a:solidFill>
              </a:defRPr>
            </a:lvl3pPr>
            <a:lvl4pPr marL="5657850" indent="0">
              <a:buNone/>
              <a:defRPr sz="6600">
                <a:solidFill>
                  <a:schemeClr val="tx1">
                    <a:tint val="75000"/>
                  </a:schemeClr>
                </a:solidFill>
              </a:defRPr>
            </a:lvl4pPr>
            <a:lvl5pPr marL="7543800" indent="0">
              <a:buNone/>
              <a:defRPr sz="6600">
                <a:solidFill>
                  <a:schemeClr val="tx1">
                    <a:tint val="75000"/>
                  </a:schemeClr>
                </a:solidFill>
              </a:defRPr>
            </a:lvl5pPr>
            <a:lvl6pPr marL="9429750" indent="0">
              <a:buNone/>
              <a:defRPr sz="6600">
                <a:solidFill>
                  <a:schemeClr val="tx1">
                    <a:tint val="75000"/>
                  </a:schemeClr>
                </a:solidFill>
              </a:defRPr>
            </a:lvl6pPr>
            <a:lvl7pPr marL="11315700" indent="0">
              <a:buNone/>
              <a:defRPr sz="6600">
                <a:solidFill>
                  <a:schemeClr val="tx1">
                    <a:tint val="75000"/>
                  </a:schemeClr>
                </a:solidFill>
              </a:defRPr>
            </a:lvl7pPr>
            <a:lvl8pPr marL="13201650" indent="0">
              <a:buNone/>
              <a:defRPr sz="6600">
                <a:solidFill>
                  <a:schemeClr val="tx1">
                    <a:tint val="75000"/>
                  </a:schemeClr>
                </a:solidFill>
              </a:defRPr>
            </a:lvl8pPr>
            <a:lvl9pPr marL="15087600"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E0F999-AE9A-4346-BF65-07F51750B962}" type="datetimeFigureOut">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82491-72CC-3A41-8A1A-BD08CCC4B82F}" type="slidenum">
              <a:rPr lang="en-US" smtClean="0"/>
              <a:t>‹#›</a:t>
            </a:fld>
            <a:endParaRPr lang="en-US"/>
          </a:p>
        </p:txBody>
      </p:sp>
    </p:spTree>
    <p:extLst>
      <p:ext uri="{BB962C8B-B14F-4D97-AF65-F5344CB8AC3E}">
        <p14:creationId xmlns:p14="http://schemas.microsoft.com/office/powerpoint/2010/main" val="205541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457575" y="8147274"/>
            <a:ext cx="21374100" cy="19418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460325" y="8147274"/>
            <a:ext cx="21374100" cy="19418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E0F999-AE9A-4346-BF65-07F51750B962}" type="datetimeFigureOut">
              <a:rPr lang="en-US" smtClean="0"/>
              <a:t>2/28/21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82491-72CC-3A41-8A1A-BD08CCC4B82F}" type="slidenum">
              <a:rPr lang="en-US" smtClean="0"/>
              <a:t>‹#›</a:t>
            </a:fld>
            <a:endParaRPr lang="en-US"/>
          </a:p>
        </p:txBody>
      </p:sp>
    </p:spTree>
    <p:extLst>
      <p:ext uri="{BB962C8B-B14F-4D97-AF65-F5344CB8AC3E}">
        <p14:creationId xmlns:p14="http://schemas.microsoft.com/office/powerpoint/2010/main" val="2506849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64126" y="1629457"/>
            <a:ext cx="43376850" cy="59156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64128" y="7502579"/>
            <a:ext cx="21275871" cy="3676898"/>
          </a:xfrm>
        </p:spPr>
        <p:txBody>
          <a:bodyPr anchor="b"/>
          <a:lstStyle>
            <a:lvl1pPr marL="0" indent="0">
              <a:buNone/>
              <a:defRPr sz="9900" b="1"/>
            </a:lvl1pPr>
            <a:lvl2pPr marL="1885950" indent="0">
              <a:buNone/>
              <a:defRPr sz="8250" b="1"/>
            </a:lvl2pPr>
            <a:lvl3pPr marL="3771900" indent="0">
              <a:buNone/>
              <a:defRPr sz="7425" b="1"/>
            </a:lvl3pPr>
            <a:lvl4pPr marL="5657850" indent="0">
              <a:buNone/>
              <a:defRPr sz="6600" b="1"/>
            </a:lvl4pPr>
            <a:lvl5pPr marL="7543800" indent="0">
              <a:buNone/>
              <a:defRPr sz="6600" b="1"/>
            </a:lvl5pPr>
            <a:lvl6pPr marL="9429750" indent="0">
              <a:buNone/>
              <a:defRPr sz="6600" b="1"/>
            </a:lvl6pPr>
            <a:lvl7pPr marL="11315700" indent="0">
              <a:buNone/>
              <a:defRPr sz="6600" b="1"/>
            </a:lvl7pPr>
            <a:lvl8pPr marL="13201650" indent="0">
              <a:buNone/>
              <a:defRPr sz="6600" b="1"/>
            </a:lvl8pPr>
            <a:lvl9pPr marL="15087600" indent="0">
              <a:buNone/>
              <a:defRPr sz="6600" b="1"/>
            </a:lvl9pPr>
          </a:lstStyle>
          <a:p>
            <a:pPr lvl="0"/>
            <a:r>
              <a:rPr lang="en-US"/>
              <a:t>Click to edit Master text styles</a:t>
            </a:r>
          </a:p>
        </p:txBody>
      </p:sp>
      <p:sp>
        <p:nvSpPr>
          <p:cNvPr id="4" name="Content Placeholder 3"/>
          <p:cNvSpPr>
            <a:spLocks noGrp="1"/>
          </p:cNvSpPr>
          <p:nvPr>
            <p:ph sz="half" idx="2"/>
          </p:nvPr>
        </p:nvSpPr>
        <p:spPr>
          <a:xfrm>
            <a:off x="3464128" y="11179477"/>
            <a:ext cx="21275871" cy="164433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460325" y="7502579"/>
            <a:ext cx="21380651" cy="3676898"/>
          </a:xfrm>
        </p:spPr>
        <p:txBody>
          <a:bodyPr anchor="b"/>
          <a:lstStyle>
            <a:lvl1pPr marL="0" indent="0">
              <a:buNone/>
              <a:defRPr sz="9900" b="1"/>
            </a:lvl1pPr>
            <a:lvl2pPr marL="1885950" indent="0">
              <a:buNone/>
              <a:defRPr sz="8250" b="1"/>
            </a:lvl2pPr>
            <a:lvl3pPr marL="3771900" indent="0">
              <a:buNone/>
              <a:defRPr sz="7425" b="1"/>
            </a:lvl3pPr>
            <a:lvl4pPr marL="5657850" indent="0">
              <a:buNone/>
              <a:defRPr sz="6600" b="1"/>
            </a:lvl4pPr>
            <a:lvl5pPr marL="7543800" indent="0">
              <a:buNone/>
              <a:defRPr sz="6600" b="1"/>
            </a:lvl5pPr>
            <a:lvl6pPr marL="9429750" indent="0">
              <a:buNone/>
              <a:defRPr sz="6600" b="1"/>
            </a:lvl6pPr>
            <a:lvl7pPr marL="11315700" indent="0">
              <a:buNone/>
              <a:defRPr sz="6600" b="1"/>
            </a:lvl7pPr>
            <a:lvl8pPr marL="13201650" indent="0">
              <a:buNone/>
              <a:defRPr sz="6600" b="1"/>
            </a:lvl8pPr>
            <a:lvl9pPr marL="15087600" indent="0">
              <a:buNone/>
              <a:defRPr sz="6600" b="1"/>
            </a:lvl9pPr>
          </a:lstStyle>
          <a:p>
            <a:pPr lvl="0"/>
            <a:r>
              <a:rPr lang="en-US"/>
              <a:t>Click to edit Master text styles</a:t>
            </a:r>
          </a:p>
        </p:txBody>
      </p:sp>
      <p:sp>
        <p:nvSpPr>
          <p:cNvPr id="6" name="Content Placeholder 5"/>
          <p:cNvSpPr>
            <a:spLocks noGrp="1"/>
          </p:cNvSpPr>
          <p:nvPr>
            <p:ph sz="quarter" idx="4"/>
          </p:nvPr>
        </p:nvSpPr>
        <p:spPr>
          <a:xfrm>
            <a:off x="25460325" y="11179477"/>
            <a:ext cx="21380651" cy="164433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E0F999-AE9A-4346-BF65-07F51750B962}" type="datetimeFigureOut">
              <a:rPr lang="en-US" smtClean="0"/>
              <a:t>2/28/21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82491-72CC-3A41-8A1A-BD08CCC4B82F}" type="slidenum">
              <a:rPr lang="en-US" smtClean="0"/>
              <a:t>‹#›</a:t>
            </a:fld>
            <a:endParaRPr lang="en-US"/>
          </a:p>
        </p:txBody>
      </p:sp>
    </p:spTree>
    <p:extLst>
      <p:ext uri="{BB962C8B-B14F-4D97-AF65-F5344CB8AC3E}">
        <p14:creationId xmlns:p14="http://schemas.microsoft.com/office/powerpoint/2010/main" val="2205927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E0F999-AE9A-4346-BF65-07F51750B962}" type="datetimeFigureOut">
              <a:rPr lang="en-US" smtClean="0"/>
              <a:t>2/28/21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82491-72CC-3A41-8A1A-BD08CCC4B82F}" type="slidenum">
              <a:rPr lang="en-US" smtClean="0"/>
              <a:t>‹#›</a:t>
            </a:fld>
            <a:endParaRPr lang="en-US"/>
          </a:p>
        </p:txBody>
      </p:sp>
    </p:spTree>
    <p:extLst>
      <p:ext uri="{BB962C8B-B14F-4D97-AF65-F5344CB8AC3E}">
        <p14:creationId xmlns:p14="http://schemas.microsoft.com/office/powerpoint/2010/main" val="1481526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0F999-AE9A-4346-BF65-07F51750B962}" type="datetimeFigureOut">
              <a:rPr lang="en-US" smtClean="0"/>
              <a:t>2/28/21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882491-72CC-3A41-8A1A-BD08CCC4B82F}" type="slidenum">
              <a:rPr lang="en-US" smtClean="0"/>
              <a:t>‹#›</a:t>
            </a:fld>
            <a:endParaRPr lang="en-US"/>
          </a:p>
        </p:txBody>
      </p:sp>
    </p:spTree>
    <p:extLst>
      <p:ext uri="{BB962C8B-B14F-4D97-AF65-F5344CB8AC3E}">
        <p14:creationId xmlns:p14="http://schemas.microsoft.com/office/powerpoint/2010/main" val="1222755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64127" y="2040361"/>
            <a:ext cx="16220478" cy="7141263"/>
          </a:xfrm>
        </p:spPr>
        <p:txBody>
          <a:bodyPr anchor="b"/>
          <a:lstStyle>
            <a:lvl1pPr>
              <a:defRPr sz="13200"/>
            </a:lvl1pPr>
          </a:lstStyle>
          <a:p>
            <a:r>
              <a:rPr lang="en-US"/>
              <a:t>Click to edit Master title style</a:t>
            </a:r>
            <a:endParaRPr lang="en-US" dirty="0"/>
          </a:p>
        </p:txBody>
      </p:sp>
      <p:sp>
        <p:nvSpPr>
          <p:cNvPr id="3" name="Content Placeholder 2"/>
          <p:cNvSpPr>
            <a:spLocks noGrp="1"/>
          </p:cNvSpPr>
          <p:nvPr>
            <p:ph idx="1"/>
          </p:nvPr>
        </p:nvSpPr>
        <p:spPr>
          <a:xfrm>
            <a:off x="21380651" y="4406615"/>
            <a:ext cx="25460325" cy="21749680"/>
          </a:xfrm>
        </p:spPr>
        <p:txBody>
          <a:bodyPr/>
          <a:lstStyle>
            <a:lvl1pPr>
              <a:defRPr sz="13200"/>
            </a:lvl1pPr>
            <a:lvl2pPr>
              <a:defRPr sz="11550"/>
            </a:lvl2pPr>
            <a:lvl3pPr>
              <a:defRPr sz="9900"/>
            </a:lvl3pPr>
            <a:lvl4pPr>
              <a:defRPr sz="8250"/>
            </a:lvl4pPr>
            <a:lvl5pPr>
              <a:defRPr sz="8250"/>
            </a:lvl5pPr>
            <a:lvl6pPr>
              <a:defRPr sz="8250"/>
            </a:lvl6pPr>
            <a:lvl7pPr>
              <a:defRPr sz="8250"/>
            </a:lvl7pPr>
            <a:lvl8pPr>
              <a:defRPr sz="8250"/>
            </a:lvl8pPr>
            <a:lvl9pPr>
              <a:defRPr sz="8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64127" y="9181624"/>
            <a:ext cx="16220478" cy="17010094"/>
          </a:xfrm>
        </p:spPr>
        <p:txBody>
          <a:bodyPr/>
          <a:lstStyle>
            <a:lvl1pPr marL="0" indent="0">
              <a:buNone/>
              <a:defRPr sz="6600"/>
            </a:lvl1pPr>
            <a:lvl2pPr marL="1885950" indent="0">
              <a:buNone/>
              <a:defRPr sz="5775"/>
            </a:lvl2pPr>
            <a:lvl3pPr marL="3771900" indent="0">
              <a:buNone/>
              <a:defRPr sz="4950"/>
            </a:lvl3pPr>
            <a:lvl4pPr marL="5657850" indent="0">
              <a:buNone/>
              <a:defRPr sz="4125"/>
            </a:lvl4pPr>
            <a:lvl5pPr marL="7543800" indent="0">
              <a:buNone/>
              <a:defRPr sz="4125"/>
            </a:lvl5pPr>
            <a:lvl6pPr marL="9429750" indent="0">
              <a:buNone/>
              <a:defRPr sz="4125"/>
            </a:lvl6pPr>
            <a:lvl7pPr marL="11315700" indent="0">
              <a:buNone/>
              <a:defRPr sz="4125"/>
            </a:lvl7pPr>
            <a:lvl8pPr marL="13201650" indent="0">
              <a:buNone/>
              <a:defRPr sz="4125"/>
            </a:lvl8pPr>
            <a:lvl9pPr marL="15087600" indent="0">
              <a:buNone/>
              <a:defRPr sz="4125"/>
            </a:lvl9pPr>
          </a:lstStyle>
          <a:p>
            <a:pPr lvl="0"/>
            <a:r>
              <a:rPr lang="en-US"/>
              <a:t>Click to edit Master text styles</a:t>
            </a:r>
          </a:p>
        </p:txBody>
      </p:sp>
      <p:sp>
        <p:nvSpPr>
          <p:cNvPr id="5" name="Date Placeholder 4"/>
          <p:cNvSpPr>
            <a:spLocks noGrp="1"/>
          </p:cNvSpPr>
          <p:nvPr>
            <p:ph type="dt" sz="half" idx="10"/>
          </p:nvPr>
        </p:nvSpPr>
        <p:spPr/>
        <p:txBody>
          <a:bodyPr/>
          <a:lstStyle/>
          <a:p>
            <a:fld id="{69E0F999-AE9A-4346-BF65-07F51750B962}" type="datetimeFigureOut">
              <a:rPr lang="en-US" smtClean="0"/>
              <a:t>2/28/21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82491-72CC-3A41-8A1A-BD08CCC4B82F}" type="slidenum">
              <a:rPr lang="en-US" smtClean="0"/>
              <a:t>‹#›</a:t>
            </a:fld>
            <a:endParaRPr lang="en-US"/>
          </a:p>
        </p:txBody>
      </p:sp>
    </p:spTree>
    <p:extLst>
      <p:ext uri="{BB962C8B-B14F-4D97-AF65-F5344CB8AC3E}">
        <p14:creationId xmlns:p14="http://schemas.microsoft.com/office/powerpoint/2010/main" val="1292654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64127" y="2040361"/>
            <a:ext cx="16220478" cy="7141263"/>
          </a:xfrm>
        </p:spPr>
        <p:txBody>
          <a:bodyPr anchor="b"/>
          <a:lstStyle>
            <a:lvl1pPr>
              <a:defRPr sz="1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380651" y="4406615"/>
            <a:ext cx="25460325" cy="21749680"/>
          </a:xfrm>
        </p:spPr>
        <p:txBody>
          <a:bodyPr anchor="t"/>
          <a:lstStyle>
            <a:lvl1pPr marL="0" indent="0">
              <a:buNone/>
              <a:defRPr sz="13200"/>
            </a:lvl1pPr>
            <a:lvl2pPr marL="1885950" indent="0">
              <a:buNone/>
              <a:defRPr sz="11550"/>
            </a:lvl2pPr>
            <a:lvl3pPr marL="3771900" indent="0">
              <a:buNone/>
              <a:defRPr sz="9900"/>
            </a:lvl3pPr>
            <a:lvl4pPr marL="5657850" indent="0">
              <a:buNone/>
              <a:defRPr sz="8250"/>
            </a:lvl4pPr>
            <a:lvl5pPr marL="7543800" indent="0">
              <a:buNone/>
              <a:defRPr sz="8250"/>
            </a:lvl5pPr>
            <a:lvl6pPr marL="9429750" indent="0">
              <a:buNone/>
              <a:defRPr sz="8250"/>
            </a:lvl6pPr>
            <a:lvl7pPr marL="11315700" indent="0">
              <a:buNone/>
              <a:defRPr sz="8250"/>
            </a:lvl7pPr>
            <a:lvl8pPr marL="13201650" indent="0">
              <a:buNone/>
              <a:defRPr sz="8250"/>
            </a:lvl8pPr>
            <a:lvl9pPr marL="15087600" indent="0">
              <a:buNone/>
              <a:defRPr sz="8250"/>
            </a:lvl9pPr>
          </a:lstStyle>
          <a:p>
            <a:r>
              <a:rPr lang="en-US"/>
              <a:t>Click icon to add picture</a:t>
            </a:r>
            <a:endParaRPr lang="en-US" dirty="0"/>
          </a:p>
        </p:txBody>
      </p:sp>
      <p:sp>
        <p:nvSpPr>
          <p:cNvPr id="4" name="Text Placeholder 3"/>
          <p:cNvSpPr>
            <a:spLocks noGrp="1"/>
          </p:cNvSpPr>
          <p:nvPr>
            <p:ph type="body" sz="half" idx="2"/>
          </p:nvPr>
        </p:nvSpPr>
        <p:spPr>
          <a:xfrm>
            <a:off x="3464127" y="9181624"/>
            <a:ext cx="16220478" cy="17010094"/>
          </a:xfrm>
        </p:spPr>
        <p:txBody>
          <a:bodyPr/>
          <a:lstStyle>
            <a:lvl1pPr marL="0" indent="0">
              <a:buNone/>
              <a:defRPr sz="6600"/>
            </a:lvl1pPr>
            <a:lvl2pPr marL="1885950" indent="0">
              <a:buNone/>
              <a:defRPr sz="5775"/>
            </a:lvl2pPr>
            <a:lvl3pPr marL="3771900" indent="0">
              <a:buNone/>
              <a:defRPr sz="4950"/>
            </a:lvl3pPr>
            <a:lvl4pPr marL="5657850" indent="0">
              <a:buNone/>
              <a:defRPr sz="4125"/>
            </a:lvl4pPr>
            <a:lvl5pPr marL="7543800" indent="0">
              <a:buNone/>
              <a:defRPr sz="4125"/>
            </a:lvl5pPr>
            <a:lvl6pPr marL="9429750" indent="0">
              <a:buNone/>
              <a:defRPr sz="4125"/>
            </a:lvl6pPr>
            <a:lvl7pPr marL="11315700" indent="0">
              <a:buNone/>
              <a:defRPr sz="4125"/>
            </a:lvl7pPr>
            <a:lvl8pPr marL="13201650" indent="0">
              <a:buNone/>
              <a:defRPr sz="4125"/>
            </a:lvl8pPr>
            <a:lvl9pPr marL="15087600" indent="0">
              <a:buNone/>
              <a:defRPr sz="4125"/>
            </a:lvl9pPr>
          </a:lstStyle>
          <a:p>
            <a:pPr lvl="0"/>
            <a:r>
              <a:rPr lang="en-US"/>
              <a:t>Click to edit Master text styles</a:t>
            </a:r>
          </a:p>
        </p:txBody>
      </p:sp>
      <p:sp>
        <p:nvSpPr>
          <p:cNvPr id="5" name="Date Placeholder 4"/>
          <p:cNvSpPr>
            <a:spLocks noGrp="1"/>
          </p:cNvSpPr>
          <p:nvPr>
            <p:ph type="dt" sz="half" idx="10"/>
          </p:nvPr>
        </p:nvSpPr>
        <p:spPr/>
        <p:txBody>
          <a:bodyPr/>
          <a:lstStyle/>
          <a:p>
            <a:fld id="{69E0F999-AE9A-4346-BF65-07F51750B962}" type="datetimeFigureOut">
              <a:rPr lang="en-US" smtClean="0"/>
              <a:t>2/28/21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82491-72CC-3A41-8A1A-BD08CCC4B82F}" type="slidenum">
              <a:rPr lang="en-US" smtClean="0"/>
              <a:t>‹#›</a:t>
            </a:fld>
            <a:endParaRPr lang="en-US"/>
          </a:p>
        </p:txBody>
      </p:sp>
    </p:spTree>
    <p:extLst>
      <p:ext uri="{BB962C8B-B14F-4D97-AF65-F5344CB8AC3E}">
        <p14:creationId xmlns:p14="http://schemas.microsoft.com/office/powerpoint/2010/main" val="165665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7575" y="1629457"/>
            <a:ext cx="43376850" cy="591563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457575" y="8147274"/>
            <a:ext cx="43376850" cy="194188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457575" y="28366686"/>
            <a:ext cx="11315700" cy="1629455"/>
          </a:xfrm>
          <a:prstGeom prst="rect">
            <a:avLst/>
          </a:prstGeom>
        </p:spPr>
        <p:txBody>
          <a:bodyPr vert="horz" lIns="91440" tIns="45720" rIns="91440" bIns="45720" rtlCol="0" anchor="ctr"/>
          <a:lstStyle>
            <a:lvl1pPr algn="l">
              <a:defRPr sz="4950">
                <a:solidFill>
                  <a:schemeClr val="tx1">
                    <a:tint val="75000"/>
                  </a:schemeClr>
                </a:solidFill>
              </a:defRPr>
            </a:lvl1pPr>
          </a:lstStyle>
          <a:p>
            <a:fld id="{69E0F999-AE9A-4346-BF65-07F51750B962}" type="datetimeFigureOut">
              <a:rPr lang="en-US" smtClean="0"/>
              <a:t>2/28/21</a:t>
            </a:fld>
            <a:endParaRPr lang="en-US"/>
          </a:p>
        </p:txBody>
      </p:sp>
      <p:sp>
        <p:nvSpPr>
          <p:cNvPr id="5" name="Footer Placeholder 4"/>
          <p:cNvSpPr>
            <a:spLocks noGrp="1"/>
          </p:cNvSpPr>
          <p:nvPr>
            <p:ph type="ftr" sz="quarter" idx="3"/>
          </p:nvPr>
        </p:nvSpPr>
        <p:spPr>
          <a:xfrm>
            <a:off x="16659225" y="28366686"/>
            <a:ext cx="16973550" cy="1629455"/>
          </a:xfrm>
          <a:prstGeom prst="rect">
            <a:avLst/>
          </a:prstGeom>
        </p:spPr>
        <p:txBody>
          <a:bodyPr vert="horz" lIns="91440" tIns="45720" rIns="91440" bIns="45720" rtlCol="0" anchor="ctr"/>
          <a:lstStyle>
            <a:lvl1pPr algn="ctr">
              <a:defRPr sz="49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518725" y="28366686"/>
            <a:ext cx="11315700" cy="1629455"/>
          </a:xfrm>
          <a:prstGeom prst="rect">
            <a:avLst/>
          </a:prstGeom>
        </p:spPr>
        <p:txBody>
          <a:bodyPr vert="horz" lIns="91440" tIns="45720" rIns="91440" bIns="45720" rtlCol="0" anchor="ctr"/>
          <a:lstStyle>
            <a:lvl1pPr algn="r">
              <a:defRPr sz="4950">
                <a:solidFill>
                  <a:schemeClr val="tx1">
                    <a:tint val="75000"/>
                  </a:schemeClr>
                </a:solidFill>
              </a:defRPr>
            </a:lvl1pPr>
          </a:lstStyle>
          <a:p>
            <a:fld id="{68882491-72CC-3A41-8A1A-BD08CCC4B82F}" type="slidenum">
              <a:rPr lang="en-US" smtClean="0"/>
              <a:t>‹#›</a:t>
            </a:fld>
            <a:endParaRPr lang="en-US"/>
          </a:p>
        </p:txBody>
      </p:sp>
    </p:spTree>
    <p:extLst>
      <p:ext uri="{BB962C8B-B14F-4D97-AF65-F5344CB8AC3E}">
        <p14:creationId xmlns:p14="http://schemas.microsoft.com/office/powerpoint/2010/main" val="172446772"/>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3771900" rtl="0" eaLnBrk="1" latinLnBrk="0" hangingPunct="1">
        <a:lnSpc>
          <a:spcPct val="90000"/>
        </a:lnSpc>
        <a:spcBef>
          <a:spcPct val="0"/>
        </a:spcBef>
        <a:buNone/>
        <a:defRPr sz="18150" kern="1200">
          <a:solidFill>
            <a:schemeClr val="tx1"/>
          </a:solidFill>
          <a:latin typeface="+mj-lt"/>
          <a:ea typeface="+mj-ea"/>
          <a:cs typeface="+mj-cs"/>
        </a:defRPr>
      </a:lvl1pPr>
    </p:titleStyle>
    <p:bodyStyle>
      <a:lvl1pPr marL="942975" indent="-942975" algn="l" defTabSz="3771900" rtl="0" eaLnBrk="1" latinLnBrk="0" hangingPunct="1">
        <a:lnSpc>
          <a:spcPct val="90000"/>
        </a:lnSpc>
        <a:spcBef>
          <a:spcPts val="4125"/>
        </a:spcBef>
        <a:buFont typeface="Arial" panose="020B0604020202020204" pitchFamily="34" charset="0"/>
        <a:buChar char="•"/>
        <a:defRPr sz="11550" kern="1200">
          <a:solidFill>
            <a:schemeClr val="tx1"/>
          </a:solidFill>
          <a:latin typeface="+mn-lt"/>
          <a:ea typeface="+mn-ea"/>
          <a:cs typeface="+mn-cs"/>
        </a:defRPr>
      </a:lvl1pPr>
      <a:lvl2pPr marL="2828925" indent="-942975" algn="l" defTabSz="3771900" rtl="0" eaLnBrk="1" latinLnBrk="0" hangingPunct="1">
        <a:lnSpc>
          <a:spcPct val="90000"/>
        </a:lnSpc>
        <a:spcBef>
          <a:spcPts val="2063"/>
        </a:spcBef>
        <a:buFont typeface="Arial" panose="020B0604020202020204" pitchFamily="34" charset="0"/>
        <a:buChar char="•"/>
        <a:defRPr sz="9900" kern="1200">
          <a:solidFill>
            <a:schemeClr val="tx1"/>
          </a:solidFill>
          <a:latin typeface="+mn-lt"/>
          <a:ea typeface="+mn-ea"/>
          <a:cs typeface="+mn-cs"/>
        </a:defRPr>
      </a:lvl2pPr>
      <a:lvl3pPr marL="4714875" indent="-942975" algn="l" defTabSz="3771900" rtl="0" eaLnBrk="1" latinLnBrk="0" hangingPunct="1">
        <a:lnSpc>
          <a:spcPct val="90000"/>
        </a:lnSpc>
        <a:spcBef>
          <a:spcPts val="2063"/>
        </a:spcBef>
        <a:buFont typeface="Arial" panose="020B0604020202020204" pitchFamily="34" charset="0"/>
        <a:buChar char="•"/>
        <a:defRPr sz="8250" kern="1200">
          <a:solidFill>
            <a:schemeClr val="tx1"/>
          </a:solidFill>
          <a:latin typeface="+mn-lt"/>
          <a:ea typeface="+mn-ea"/>
          <a:cs typeface="+mn-cs"/>
        </a:defRPr>
      </a:lvl3pPr>
      <a:lvl4pPr marL="6600825" indent="-942975" algn="l" defTabSz="3771900" rtl="0" eaLnBrk="1" latinLnBrk="0" hangingPunct="1">
        <a:lnSpc>
          <a:spcPct val="90000"/>
        </a:lnSpc>
        <a:spcBef>
          <a:spcPts val="2063"/>
        </a:spcBef>
        <a:buFont typeface="Arial" panose="020B0604020202020204" pitchFamily="34" charset="0"/>
        <a:buChar char="•"/>
        <a:defRPr sz="7425" kern="1200">
          <a:solidFill>
            <a:schemeClr val="tx1"/>
          </a:solidFill>
          <a:latin typeface="+mn-lt"/>
          <a:ea typeface="+mn-ea"/>
          <a:cs typeface="+mn-cs"/>
        </a:defRPr>
      </a:lvl4pPr>
      <a:lvl5pPr marL="8486775" indent="-942975" algn="l" defTabSz="3771900" rtl="0" eaLnBrk="1" latinLnBrk="0" hangingPunct="1">
        <a:lnSpc>
          <a:spcPct val="90000"/>
        </a:lnSpc>
        <a:spcBef>
          <a:spcPts val="2063"/>
        </a:spcBef>
        <a:buFont typeface="Arial" panose="020B0604020202020204" pitchFamily="34" charset="0"/>
        <a:buChar char="•"/>
        <a:defRPr sz="7425" kern="1200">
          <a:solidFill>
            <a:schemeClr val="tx1"/>
          </a:solidFill>
          <a:latin typeface="+mn-lt"/>
          <a:ea typeface="+mn-ea"/>
          <a:cs typeface="+mn-cs"/>
        </a:defRPr>
      </a:lvl5pPr>
      <a:lvl6pPr marL="10372725" indent="-942975" algn="l" defTabSz="3771900" rtl="0" eaLnBrk="1" latinLnBrk="0" hangingPunct="1">
        <a:lnSpc>
          <a:spcPct val="90000"/>
        </a:lnSpc>
        <a:spcBef>
          <a:spcPts val="2063"/>
        </a:spcBef>
        <a:buFont typeface="Arial" panose="020B0604020202020204" pitchFamily="34" charset="0"/>
        <a:buChar char="•"/>
        <a:defRPr sz="7425" kern="1200">
          <a:solidFill>
            <a:schemeClr val="tx1"/>
          </a:solidFill>
          <a:latin typeface="+mn-lt"/>
          <a:ea typeface="+mn-ea"/>
          <a:cs typeface="+mn-cs"/>
        </a:defRPr>
      </a:lvl6pPr>
      <a:lvl7pPr marL="12258675" indent="-942975" algn="l" defTabSz="3771900" rtl="0" eaLnBrk="1" latinLnBrk="0" hangingPunct="1">
        <a:lnSpc>
          <a:spcPct val="90000"/>
        </a:lnSpc>
        <a:spcBef>
          <a:spcPts val="2063"/>
        </a:spcBef>
        <a:buFont typeface="Arial" panose="020B0604020202020204" pitchFamily="34" charset="0"/>
        <a:buChar char="•"/>
        <a:defRPr sz="7425" kern="1200">
          <a:solidFill>
            <a:schemeClr val="tx1"/>
          </a:solidFill>
          <a:latin typeface="+mn-lt"/>
          <a:ea typeface="+mn-ea"/>
          <a:cs typeface="+mn-cs"/>
        </a:defRPr>
      </a:lvl7pPr>
      <a:lvl8pPr marL="14144625" indent="-942975" algn="l" defTabSz="3771900" rtl="0" eaLnBrk="1" latinLnBrk="0" hangingPunct="1">
        <a:lnSpc>
          <a:spcPct val="90000"/>
        </a:lnSpc>
        <a:spcBef>
          <a:spcPts val="2063"/>
        </a:spcBef>
        <a:buFont typeface="Arial" panose="020B0604020202020204" pitchFamily="34" charset="0"/>
        <a:buChar char="•"/>
        <a:defRPr sz="7425" kern="1200">
          <a:solidFill>
            <a:schemeClr val="tx1"/>
          </a:solidFill>
          <a:latin typeface="+mn-lt"/>
          <a:ea typeface="+mn-ea"/>
          <a:cs typeface="+mn-cs"/>
        </a:defRPr>
      </a:lvl8pPr>
      <a:lvl9pPr marL="16030575" indent="-942975" algn="l" defTabSz="3771900" rtl="0" eaLnBrk="1" latinLnBrk="0" hangingPunct="1">
        <a:lnSpc>
          <a:spcPct val="90000"/>
        </a:lnSpc>
        <a:spcBef>
          <a:spcPts val="2063"/>
        </a:spcBef>
        <a:buFont typeface="Arial" panose="020B0604020202020204" pitchFamily="34" charset="0"/>
        <a:buChar char="•"/>
        <a:defRPr sz="7425" kern="1200">
          <a:solidFill>
            <a:schemeClr val="tx1"/>
          </a:solidFill>
          <a:latin typeface="+mn-lt"/>
          <a:ea typeface="+mn-ea"/>
          <a:cs typeface="+mn-cs"/>
        </a:defRPr>
      </a:lvl9pPr>
    </p:bodyStyle>
    <p:otherStyle>
      <a:defPPr>
        <a:defRPr lang="en-US"/>
      </a:defPPr>
      <a:lvl1pPr marL="0" algn="l" defTabSz="3771900" rtl="0" eaLnBrk="1" latinLnBrk="0" hangingPunct="1">
        <a:defRPr sz="7425" kern="1200">
          <a:solidFill>
            <a:schemeClr val="tx1"/>
          </a:solidFill>
          <a:latin typeface="+mn-lt"/>
          <a:ea typeface="+mn-ea"/>
          <a:cs typeface="+mn-cs"/>
        </a:defRPr>
      </a:lvl1pPr>
      <a:lvl2pPr marL="1885950" algn="l" defTabSz="3771900" rtl="0" eaLnBrk="1" latinLnBrk="0" hangingPunct="1">
        <a:defRPr sz="7425" kern="1200">
          <a:solidFill>
            <a:schemeClr val="tx1"/>
          </a:solidFill>
          <a:latin typeface="+mn-lt"/>
          <a:ea typeface="+mn-ea"/>
          <a:cs typeface="+mn-cs"/>
        </a:defRPr>
      </a:lvl2pPr>
      <a:lvl3pPr marL="3771900" algn="l" defTabSz="3771900" rtl="0" eaLnBrk="1" latinLnBrk="0" hangingPunct="1">
        <a:defRPr sz="7425" kern="1200">
          <a:solidFill>
            <a:schemeClr val="tx1"/>
          </a:solidFill>
          <a:latin typeface="+mn-lt"/>
          <a:ea typeface="+mn-ea"/>
          <a:cs typeface="+mn-cs"/>
        </a:defRPr>
      </a:lvl3pPr>
      <a:lvl4pPr marL="5657850" algn="l" defTabSz="3771900" rtl="0" eaLnBrk="1" latinLnBrk="0" hangingPunct="1">
        <a:defRPr sz="7425" kern="1200">
          <a:solidFill>
            <a:schemeClr val="tx1"/>
          </a:solidFill>
          <a:latin typeface="+mn-lt"/>
          <a:ea typeface="+mn-ea"/>
          <a:cs typeface="+mn-cs"/>
        </a:defRPr>
      </a:lvl4pPr>
      <a:lvl5pPr marL="7543800" algn="l" defTabSz="3771900" rtl="0" eaLnBrk="1" latinLnBrk="0" hangingPunct="1">
        <a:defRPr sz="7425" kern="1200">
          <a:solidFill>
            <a:schemeClr val="tx1"/>
          </a:solidFill>
          <a:latin typeface="+mn-lt"/>
          <a:ea typeface="+mn-ea"/>
          <a:cs typeface="+mn-cs"/>
        </a:defRPr>
      </a:lvl5pPr>
      <a:lvl6pPr marL="9429750" algn="l" defTabSz="3771900" rtl="0" eaLnBrk="1" latinLnBrk="0" hangingPunct="1">
        <a:defRPr sz="7425" kern="1200">
          <a:solidFill>
            <a:schemeClr val="tx1"/>
          </a:solidFill>
          <a:latin typeface="+mn-lt"/>
          <a:ea typeface="+mn-ea"/>
          <a:cs typeface="+mn-cs"/>
        </a:defRPr>
      </a:lvl6pPr>
      <a:lvl7pPr marL="11315700" algn="l" defTabSz="3771900" rtl="0" eaLnBrk="1" latinLnBrk="0" hangingPunct="1">
        <a:defRPr sz="7425" kern="1200">
          <a:solidFill>
            <a:schemeClr val="tx1"/>
          </a:solidFill>
          <a:latin typeface="+mn-lt"/>
          <a:ea typeface="+mn-ea"/>
          <a:cs typeface="+mn-cs"/>
        </a:defRPr>
      </a:lvl7pPr>
      <a:lvl8pPr marL="13201650" algn="l" defTabSz="3771900" rtl="0" eaLnBrk="1" latinLnBrk="0" hangingPunct="1">
        <a:defRPr sz="7425" kern="1200">
          <a:solidFill>
            <a:schemeClr val="tx1"/>
          </a:solidFill>
          <a:latin typeface="+mn-lt"/>
          <a:ea typeface="+mn-ea"/>
          <a:cs typeface="+mn-cs"/>
        </a:defRPr>
      </a:lvl8pPr>
      <a:lvl9pPr marL="15087600" algn="l" defTabSz="3771900" rtl="0" eaLnBrk="1" latinLnBrk="0" hangingPunct="1">
        <a:defRPr sz="74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2.emf"/><Relationship Id="rId7" Type="http://schemas.openxmlformats.org/officeDocument/2006/relationships/hyperlink" Target="https://www.npr.org/sections/health-shots/2021/01/28/960901166/how-is-the-covid-19-vaccination-campaign-going-in-your-state" TargetMode="External"/><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hyperlink" Target="https://github.com/sociepy/covid19-vaccination-subnational" TargetMode="External"/><Relationship Id="rId5" Type="http://schemas.openxmlformats.org/officeDocument/2006/relationships/image" Target="../media/image4.png"/><Relationship Id="rId10" Type="http://schemas.openxmlformats.org/officeDocument/2006/relationships/hyperlink" Target="https://github.com/bing-he/Subnational-COVID-19-vaccination" TargetMode="External"/><Relationship Id="rId4" Type="http://schemas.openxmlformats.org/officeDocument/2006/relationships/image" Target="../media/image3.emf"/><Relationship Id="rId9" Type="http://schemas.openxmlformats.org/officeDocument/2006/relationships/hyperlink" Target="mailto:hebingjlu@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2" name="Rounded Rectangle 11">
            <a:extLst>
              <a:ext uri="{FF2B5EF4-FFF2-40B4-BE49-F238E27FC236}">
                <a16:creationId xmlns:a16="http://schemas.microsoft.com/office/drawing/2014/main" id="{CBC3291B-DA4D-EA45-9FC6-A57BDEE47BDB}"/>
              </a:ext>
            </a:extLst>
          </p:cNvPr>
          <p:cNvSpPr>
            <a:spLocks/>
          </p:cNvSpPr>
          <p:nvPr/>
        </p:nvSpPr>
        <p:spPr>
          <a:xfrm>
            <a:off x="576030" y="3161530"/>
            <a:ext cx="24439626" cy="26758902"/>
          </a:xfrm>
          <a:prstGeom prst="roundRect">
            <a:avLst>
              <a:gd name="adj" fmla="val 3248"/>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796"/>
          </a:p>
        </p:txBody>
      </p:sp>
      <p:sp>
        <p:nvSpPr>
          <p:cNvPr id="14" name="Rounded Rectangle 13">
            <a:extLst>
              <a:ext uri="{FF2B5EF4-FFF2-40B4-BE49-F238E27FC236}">
                <a16:creationId xmlns:a16="http://schemas.microsoft.com/office/drawing/2014/main" id="{B6D25921-1295-864B-ACFA-823603DEB5D4}"/>
              </a:ext>
            </a:extLst>
          </p:cNvPr>
          <p:cNvSpPr>
            <a:spLocks/>
          </p:cNvSpPr>
          <p:nvPr/>
        </p:nvSpPr>
        <p:spPr>
          <a:xfrm>
            <a:off x="25396169" y="3161529"/>
            <a:ext cx="24439626" cy="26758903"/>
          </a:xfrm>
          <a:prstGeom prst="roundRect">
            <a:avLst>
              <a:gd name="adj" fmla="val 3426"/>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796"/>
          </a:p>
        </p:txBody>
      </p:sp>
      <p:sp>
        <p:nvSpPr>
          <p:cNvPr id="15" name="Rounded Rectangle 14">
            <a:extLst>
              <a:ext uri="{FF2B5EF4-FFF2-40B4-BE49-F238E27FC236}">
                <a16:creationId xmlns:a16="http://schemas.microsoft.com/office/drawing/2014/main" id="{575C497F-3095-C54F-AEB0-8567D72CFD2A}"/>
              </a:ext>
            </a:extLst>
          </p:cNvPr>
          <p:cNvSpPr/>
          <p:nvPr/>
        </p:nvSpPr>
        <p:spPr>
          <a:xfrm>
            <a:off x="576030" y="453067"/>
            <a:ext cx="49139940" cy="2351941"/>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5388" b="1" dirty="0">
                <a:solidFill>
                  <a:schemeClr val="bg1"/>
                </a:solidFill>
              </a:rPr>
              <a:t>Predicting how long it will take for most people to get vaccinated against COVID 19</a:t>
            </a:r>
          </a:p>
          <a:p>
            <a:pPr algn="ctr"/>
            <a:endParaRPr lang="en-US" sz="1596" dirty="0">
              <a:solidFill>
                <a:schemeClr val="bg1"/>
              </a:solidFill>
            </a:endParaRPr>
          </a:p>
          <a:p>
            <a:pPr algn="ctr"/>
            <a:r>
              <a:rPr lang="en-US" sz="3991" dirty="0">
                <a:solidFill>
                  <a:schemeClr val="bg1"/>
                </a:solidFill>
              </a:rPr>
              <a:t>Bing He</a:t>
            </a:r>
          </a:p>
        </p:txBody>
      </p:sp>
      <p:pic>
        <p:nvPicPr>
          <p:cNvPr id="24" name="Picture 23">
            <a:extLst>
              <a:ext uri="{FF2B5EF4-FFF2-40B4-BE49-F238E27FC236}">
                <a16:creationId xmlns:a16="http://schemas.microsoft.com/office/drawing/2014/main" id="{1FC633A7-1F53-A048-AF3E-201C2D17F5E9}"/>
              </a:ext>
            </a:extLst>
          </p:cNvPr>
          <p:cNvPicPr>
            <a:picLocks noChangeAspect="1"/>
          </p:cNvPicPr>
          <p:nvPr/>
        </p:nvPicPr>
        <p:blipFill rotWithShape="1">
          <a:blip r:embed="rId2"/>
          <a:srcRect l="10441" t="5536" r="7959" b="6067"/>
          <a:stretch/>
        </p:blipFill>
        <p:spPr>
          <a:xfrm>
            <a:off x="26476468" y="4525979"/>
            <a:ext cx="21887383" cy="14392334"/>
          </a:xfrm>
          <a:prstGeom prst="rect">
            <a:avLst/>
          </a:prstGeom>
        </p:spPr>
      </p:pic>
      <p:grpSp>
        <p:nvGrpSpPr>
          <p:cNvPr id="40" name="Group 39">
            <a:extLst>
              <a:ext uri="{FF2B5EF4-FFF2-40B4-BE49-F238E27FC236}">
                <a16:creationId xmlns:a16="http://schemas.microsoft.com/office/drawing/2014/main" id="{27522B02-960E-2A4D-9157-22E06C9FAA43}"/>
              </a:ext>
            </a:extLst>
          </p:cNvPr>
          <p:cNvGrpSpPr/>
          <p:nvPr/>
        </p:nvGrpSpPr>
        <p:grpSpPr>
          <a:xfrm>
            <a:off x="2301903" y="18937220"/>
            <a:ext cx="15691443" cy="10051485"/>
            <a:chOff x="2306917" y="18945136"/>
            <a:chExt cx="15725619" cy="10073377"/>
          </a:xfrm>
        </p:grpSpPr>
        <p:pic>
          <p:nvPicPr>
            <p:cNvPr id="34" name="Picture 33">
              <a:extLst>
                <a:ext uri="{FF2B5EF4-FFF2-40B4-BE49-F238E27FC236}">
                  <a16:creationId xmlns:a16="http://schemas.microsoft.com/office/drawing/2014/main" id="{1F481D51-48F0-DD42-8C86-FFE87FA40A14}"/>
                </a:ext>
              </a:extLst>
            </p:cNvPr>
            <p:cNvPicPr>
              <a:picLocks noChangeAspect="1"/>
            </p:cNvPicPr>
            <p:nvPr/>
          </p:nvPicPr>
          <p:blipFill rotWithShape="1">
            <a:blip r:embed="rId3"/>
            <a:srcRect l="14266" t="9948" r="12233" b="14919"/>
            <a:stretch/>
          </p:blipFill>
          <p:spPr>
            <a:xfrm>
              <a:off x="2306917" y="19342996"/>
              <a:ext cx="14935200" cy="9675517"/>
            </a:xfrm>
            <a:prstGeom prst="rect">
              <a:avLst/>
            </a:prstGeom>
          </p:spPr>
        </p:pic>
        <p:sp>
          <p:nvSpPr>
            <p:cNvPr id="35" name="TextBox 34">
              <a:extLst>
                <a:ext uri="{FF2B5EF4-FFF2-40B4-BE49-F238E27FC236}">
                  <a16:creationId xmlns:a16="http://schemas.microsoft.com/office/drawing/2014/main" id="{AE56EA43-F9F0-6C44-91FC-E8656DBF284D}"/>
                </a:ext>
              </a:extLst>
            </p:cNvPr>
            <p:cNvSpPr txBox="1"/>
            <p:nvPr/>
          </p:nvSpPr>
          <p:spPr>
            <a:xfrm>
              <a:off x="2399637" y="18945136"/>
              <a:ext cx="15632899" cy="646331"/>
            </a:xfrm>
            <a:prstGeom prst="rect">
              <a:avLst/>
            </a:prstGeom>
            <a:noFill/>
          </p:spPr>
          <p:txBody>
            <a:bodyPr wrap="square" rtlCol="0">
              <a:spAutoFit/>
            </a:bodyPr>
            <a:lstStyle/>
            <a:p>
              <a:r>
                <a:rPr lang="en-US" sz="3592" b="1" dirty="0">
                  <a:solidFill>
                    <a:schemeClr val="bg1"/>
                  </a:solidFill>
                </a:rPr>
                <a:t>Days to reach 70% population vaccination (at least one dose) from 28-Feb-2021 </a:t>
              </a:r>
            </a:p>
          </p:txBody>
        </p:sp>
      </p:grpSp>
      <p:sp>
        <p:nvSpPr>
          <p:cNvPr id="36" name="TextBox 35">
            <a:extLst>
              <a:ext uri="{FF2B5EF4-FFF2-40B4-BE49-F238E27FC236}">
                <a16:creationId xmlns:a16="http://schemas.microsoft.com/office/drawing/2014/main" id="{E5735EC7-E88B-EE49-9348-7338940CD9E1}"/>
              </a:ext>
            </a:extLst>
          </p:cNvPr>
          <p:cNvSpPr txBox="1"/>
          <p:nvPr/>
        </p:nvSpPr>
        <p:spPr>
          <a:xfrm>
            <a:off x="2036843" y="3518891"/>
            <a:ext cx="22194970" cy="4039042"/>
          </a:xfrm>
          <a:prstGeom prst="rect">
            <a:avLst/>
          </a:prstGeom>
          <a:noFill/>
        </p:spPr>
        <p:txBody>
          <a:bodyPr wrap="square" rtlCol="0">
            <a:spAutoFit/>
          </a:bodyPr>
          <a:lstStyle/>
          <a:p>
            <a:pPr algn="just">
              <a:lnSpc>
                <a:spcPct val="125000"/>
              </a:lnSpc>
            </a:pPr>
            <a:r>
              <a:rPr lang="en-US" sz="4789" dirty="0">
                <a:solidFill>
                  <a:schemeClr val="bg1"/>
                </a:solidFill>
              </a:rPr>
              <a:t>Motivation:</a:t>
            </a:r>
          </a:p>
          <a:p>
            <a:pPr algn="just">
              <a:lnSpc>
                <a:spcPct val="125000"/>
              </a:lnSpc>
            </a:pPr>
            <a:r>
              <a:rPr lang="en-US" sz="3193" dirty="0">
                <a:solidFill>
                  <a:schemeClr val="bg1"/>
                </a:solidFill>
              </a:rPr>
              <a:t>People worldwide are working to vaccinate a high percentage against COVID-19 as soon as possible to stop the spread of the disease and end the pandemic in the world.  This project uses the accumulated COVID 19 vaccination data </a:t>
            </a:r>
            <a:r>
              <a:rPr lang="en-US" sz="3193">
                <a:solidFill>
                  <a:schemeClr val="bg1"/>
                </a:solidFill>
              </a:rPr>
              <a:t>(over 10,000 data) for </a:t>
            </a:r>
            <a:r>
              <a:rPr lang="en-US" sz="3193" dirty="0">
                <a:solidFill>
                  <a:schemeClr val="bg1"/>
                </a:solidFill>
              </a:rPr>
              <a:t>most countries in the world. The motivation is to figure out which country and which subnational region quickly helps people get COVID19 vaccinations, how much percent of people have been injected for now, and finally, predict how long it will take for each country or subnational region to have most people vaccinated.</a:t>
            </a:r>
          </a:p>
        </p:txBody>
      </p:sp>
      <p:sp>
        <p:nvSpPr>
          <p:cNvPr id="38" name="TextBox 37">
            <a:extLst>
              <a:ext uri="{FF2B5EF4-FFF2-40B4-BE49-F238E27FC236}">
                <a16:creationId xmlns:a16="http://schemas.microsoft.com/office/drawing/2014/main" id="{0F16584B-D68D-8B4F-AB3A-05E9213F8E25}"/>
              </a:ext>
            </a:extLst>
          </p:cNvPr>
          <p:cNvSpPr txBox="1"/>
          <p:nvPr/>
        </p:nvSpPr>
        <p:spPr>
          <a:xfrm>
            <a:off x="36008526" y="3518891"/>
            <a:ext cx="3090852" cy="921323"/>
          </a:xfrm>
          <a:prstGeom prst="rect">
            <a:avLst/>
          </a:prstGeom>
          <a:noFill/>
        </p:spPr>
        <p:txBody>
          <a:bodyPr wrap="square" rtlCol="0">
            <a:spAutoFit/>
          </a:bodyPr>
          <a:lstStyle/>
          <a:p>
            <a:r>
              <a:rPr lang="en-US" sz="5388" b="1" dirty="0">
                <a:solidFill>
                  <a:schemeClr val="bg1"/>
                </a:solidFill>
              </a:rPr>
              <a:t>Countries</a:t>
            </a:r>
          </a:p>
        </p:txBody>
      </p:sp>
      <p:grpSp>
        <p:nvGrpSpPr>
          <p:cNvPr id="41" name="Group 40">
            <a:extLst>
              <a:ext uri="{FF2B5EF4-FFF2-40B4-BE49-F238E27FC236}">
                <a16:creationId xmlns:a16="http://schemas.microsoft.com/office/drawing/2014/main" id="{2E35A2EA-7739-BC40-B917-1489464EFACF}"/>
              </a:ext>
            </a:extLst>
          </p:cNvPr>
          <p:cNvGrpSpPr/>
          <p:nvPr/>
        </p:nvGrpSpPr>
        <p:grpSpPr>
          <a:xfrm>
            <a:off x="2606893" y="7854746"/>
            <a:ext cx="21103540" cy="10364944"/>
            <a:chOff x="2612571" y="8198002"/>
            <a:chExt cx="21149504" cy="10387519"/>
          </a:xfrm>
        </p:grpSpPr>
        <p:pic>
          <p:nvPicPr>
            <p:cNvPr id="32" name="Picture 31">
              <a:extLst>
                <a:ext uri="{FF2B5EF4-FFF2-40B4-BE49-F238E27FC236}">
                  <a16:creationId xmlns:a16="http://schemas.microsoft.com/office/drawing/2014/main" id="{9AE5B972-3222-4B41-9FF0-363299376B3B}"/>
                </a:ext>
              </a:extLst>
            </p:cNvPr>
            <p:cNvPicPr>
              <a:picLocks noChangeAspect="1"/>
            </p:cNvPicPr>
            <p:nvPr/>
          </p:nvPicPr>
          <p:blipFill rotWithShape="1">
            <a:blip r:embed="rId4"/>
            <a:srcRect l="9059" r="7675"/>
            <a:stretch/>
          </p:blipFill>
          <p:spPr>
            <a:xfrm>
              <a:off x="2612571" y="9996016"/>
              <a:ext cx="21149504" cy="7162800"/>
            </a:xfrm>
            <a:prstGeom prst="rect">
              <a:avLst/>
            </a:prstGeom>
          </p:spPr>
        </p:pic>
        <p:sp>
          <p:nvSpPr>
            <p:cNvPr id="16" name="TextBox 15">
              <a:extLst>
                <a:ext uri="{FF2B5EF4-FFF2-40B4-BE49-F238E27FC236}">
                  <a16:creationId xmlns:a16="http://schemas.microsoft.com/office/drawing/2014/main" id="{2C0E32F3-2EC2-F744-8ED2-A8FE27FD05FD}"/>
                </a:ext>
              </a:extLst>
            </p:cNvPr>
            <p:cNvSpPr txBox="1"/>
            <p:nvPr/>
          </p:nvSpPr>
          <p:spPr>
            <a:xfrm>
              <a:off x="3172708" y="9382980"/>
              <a:ext cx="20240185" cy="1077218"/>
            </a:xfrm>
            <a:prstGeom prst="rect">
              <a:avLst/>
            </a:prstGeom>
            <a:noFill/>
          </p:spPr>
          <p:txBody>
            <a:bodyPr wrap="square" rtlCol="0">
              <a:spAutoFit/>
            </a:bodyPr>
            <a:lstStyle/>
            <a:p>
              <a:pPr algn="ctr"/>
              <a:r>
                <a:rPr lang="en-US" sz="3193" b="1" dirty="0">
                  <a:solidFill>
                    <a:schemeClr val="bg1"/>
                  </a:solidFill>
                </a:rPr>
                <a:t>Percentage of people who received at least one dose of COVID-19 vaccine in each state of US </a:t>
              </a:r>
            </a:p>
            <a:p>
              <a:pPr algn="ctr"/>
              <a:r>
                <a:rPr lang="en-US" sz="3193" b="1" dirty="0">
                  <a:solidFill>
                    <a:schemeClr val="bg1"/>
                  </a:solidFill>
                </a:rPr>
                <a:t>between 01-Jan-2021 and 28-Feb-2021 </a:t>
              </a:r>
            </a:p>
          </p:txBody>
        </p:sp>
        <p:sp>
          <p:nvSpPr>
            <p:cNvPr id="37" name="TextBox 36">
              <a:extLst>
                <a:ext uri="{FF2B5EF4-FFF2-40B4-BE49-F238E27FC236}">
                  <a16:creationId xmlns:a16="http://schemas.microsoft.com/office/drawing/2014/main" id="{B167DAC1-4F84-F043-9025-A96CC6C0B623}"/>
                </a:ext>
              </a:extLst>
            </p:cNvPr>
            <p:cNvSpPr txBox="1"/>
            <p:nvPr/>
          </p:nvSpPr>
          <p:spPr>
            <a:xfrm>
              <a:off x="11108571" y="8198002"/>
              <a:ext cx="4157503" cy="923330"/>
            </a:xfrm>
            <a:prstGeom prst="rect">
              <a:avLst/>
            </a:prstGeom>
            <a:noFill/>
          </p:spPr>
          <p:txBody>
            <a:bodyPr wrap="square" rtlCol="0">
              <a:spAutoFit/>
            </a:bodyPr>
            <a:lstStyle/>
            <a:p>
              <a:r>
                <a:rPr lang="en-US" sz="5388" b="1" dirty="0">
                  <a:solidFill>
                    <a:schemeClr val="bg1"/>
                  </a:solidFill>
                </a:rPr>
                <a:t>United States</a:t>
              </a:r>
            </a:p>
          </p:txBody>
        </p:sp>
        <p:sp>
          <p:nvSpPr>
            <p:cNvPr id="39" name="TextBox 38">
              <a:extLst>
                <a:ext uri="{FF2B5EF4-FFF2-40B4-BE49-F238E27FC236}">
                  <a16:creationId xmlns:a16="http://schemas.microsoft.com/office/drawing/2014/main" id="{386EF7D0-2547-7D4B-BA8C-91EA3E5385C0}"/>
                </a:ext>
              </a:extLst>
            </p:cNvPr>
            <p:cNvSpPr txBox="1"/>
            <p:nvPr/>
          </p:nvSpPr>
          <p:spPr>
            <a:xfrm>
              <a:off x="2828260" y="17307671"/>
              <a:ext cx="20750198" cy="1277850"/>
            </a:xfrm>
            <a:prstGeom prst="rect">
              <a:avLst/>
            </a:prstGeom>
            <a:noFill/>
          </p:spPr>
          <p:txBody>
            <a:bodyPr wrap="square" rtlCol="0">
              <a:spAutoFit/>
            </a:bodyPr>
            <a:lstStyle/>
            <a:p>
              <a:pPr>
                <a:lnSpc>
                  <a:spcPct val="125000"/>
                </a:lnSpc>
              </a:pPr>
              <a:r>
                <a:rPr lang="en-US" sz="3193" b="1" i="1" dirty="0">
                  <a:solidFill>
                    <a:schemeClr val="bg1"/>
                  </a:solidFill>
                </a:rPr>
                <a:t>Figure 1</a:t>
              </a:r>
              <a:r>
                <a:rPr lang="en-US" sz="3193" i="1" dirty="0">
                  <a:solidFill>
                    <a:schemeClr val="bg1"/>
                  </a:solidFill>
                </a:rPr>
                <a:t>. The vaccination percentage of each state in US (at least one dose).  I applied a linear regression to fit the vaccination percentage data and calculated the corresponding slope to represent the vaccination rate.    </a:t>
              </a:r>
            </a:p>
          </p:txBody>
        </p:sp>
      </p:grpSp>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31B97B81-524B-E040-9F48-5B10B3D7E5CE}"/>
                  </a:ext>
                </a:extLst>
              </p:cNvPr>
              <p:cNvSpPr txBox="1"/>
              <p:nvPr/>
            </p:nvSpPr>
            <p:spPr>
              <a:xfrm>
                <a:off x="17598221" y="20299676"/>
                <a:ext cx="6112212" cy="7343357"/>
              </a:xfrm>
              <a:prstGeom prst="rect">
                <a:avLst/>
              </a:prstGeom>
              <a:noFill/>
            </p:spPr>
            <p:txBody>
              <a:bodyPr wrap="square" rtlCol="0">
                <a:spAutoFit/>
              </a:bodyPr>
              <a:lstStyle/>
              <a:p>
                <a:pPr>
                  <a:lnSpc>
                    <a:spcPct val="125000"/>
                  </a:lnSpc>
                </a:pPr>
                <a:r>
                  <a:rPr lang="en-US" sz="3193" b="1" i="1" dirty="0">
                    <a:solidFill>
                      <a:schemeClr val="bg1"/>
                    </a:solidFill>
                  </a:rPr>
                  <a:t>Figure 2. </a:t>
                </a:r>
                <a:r>
                  <a:rPr lang="en-US" sz="3193" i="1" dirty="0">
                    <a:solidFill>
                      <a:schemeClr val="bg1"/>
                    </a:solidFill>
                  </a:rPr>
                  <a:t>Based on the calculated vaccination rate (Rate) and vaccination percentage (Per) on 28-Feb-2021, I calculated how many days to reach 70% of people vaccinated for each state. </a:t>
                </a:r>
              </a:p>
              <a:p>
                <a:pPr>
                  <a:lnSpc>
                    <a:spcPct val="125000"/>
                  </a:lnSpc>
                </a:pPr>
                <a14:m>
                  <m:oMathPara xmlns:m="http://schemas.openxmlformats.org/officeDocument/2006/math">
                    <m:oMathParaPr>
                      <m:jc m:val="centerGroup"/>
                    </m:oMathParaPr>
                    <m:oMath xmlns:m="http://schemas.openxmlformats.org/officeDocument/2006/math">
                      <m:r>
                        <a:rPr lang="en-US" sz="3193" i="1">
                          <a:solidFill>
                            <a:schemeClr val="bg1"/>
                          </a:solidFill>
                          <a:latin typeface="Cambria Math" panose="02040503050406030204" pitchFamily="18" charset="0"/>
                        </a:rPr>
                        <m:t>𝐷𝑎𝑦𝑠</m:t>
                      </m:r>
                      <m:r>
                        <a:rPr lang="en-US" sz="3193" i="1">
                          <a:solidFill>
                            <a:schemeClr val="bg1"/>
                          </a:solidFill>
                          <a:latin typeface="Cambria Math" panose="02040503050406030204" pitchFamily="18" charset="0"/>
                        </a:rPr>
                        <m:t>= </m:t>
                      </m:r>
                      <m:f>
                        <m:fPr>
                          <m:ctrlPr>
                            <a:rPr lang="en-US" sz="3193" i="1">
                              <a:solidFill>
                                <a:schemeClr val="bg1"/>
                              </a:solidFill>
                              <a:latin typeface="Cambria Math" panose="02040503050406030204" pitchFamily="18" charset="0"/>
                            </a:rPr>
                          </m:ctrlPr>
                        </m:fPr>
                        <m:num>
                          <m:r>
                            <a:rPr lang="en-US" sz="3193" i="1">
                              <a:solidFill>
                                <a:schemeClr val="bg1"/>
                              </a:solidFill>
                              <a:latin typeface="Cambria Math" panose="02040503050406030204" pitchFamily="18" charset="0"/>
                            </a:rPr>
                            <m:t>70% −</m:t>
                          </m:r>
                          <m:r>
                            <a:rPr lang="en-US" sz="3193" i="1">
                              <a:solidFill>
                                <a:schemeClr val="bg1"/>
                              </a:solidFill>
                              <a:latin typeface="Cambria Math" panose="02040503050406030204" pitchFamily="18" charset="0"/>
                            </a:rPr>
                            <m:t>𝑃𝑒𝑟</m:t>
                          </m:r>
                          <m:r>
                            <a:rPr lang="en-US" sz="3193" i="1">
                              <a:solidFill>
                                <a:schemeClr val="bg1"/>
                              </a:solidFill>
                              <a:latin typeface="Cambria Math" panose="02040503050406030204" pitchFamily="18" charset="0"/>
                            </a:rPr>
                            <m:t>%</m:t>
                          </m:r>
                        </m:num>
                        <m:den>
                          <m:r>
                            <a:rPr lang="en-US" sz="3193" i="1">
                              <a:solidFill>
                                <a:schemeClr val="bg1"/>
                              </a:solidFill>
                              <a:latin typeface="Cambria Math" panose="02040503050406030204" pitchFamily="18" charset="0"/>
                            </a:rPr>
                            <m:t>𝑅𝑎𝑡𝑒</m:t>
                          </m:r>
                        </m:den>
                      </m:f>
                    </m:oMath>
                  </m:oMathPara>
                </a14:m>
                <a:endParaRPr lang="en-US" sz="3193" i="1" dirty="0">
                  <a:solidFill>
                    <a:schemeClr val="bg1"/>
                  </a:solidFill>
                </a:endParaRPr>
              </a:p>
              <a:p>
                <a:pPr>
                  <a:lnSpc>
                    <a:spcPct val="125000"/>
                  </a:lnSpc>
                </a:pPr>
                <a:endParaRPr lang="en-US" sz="3193" i="1" dirty="0">
                  <a:solidFill>
                    <a:schemeClr val="bg1"/>
                  </a:solidFill>
                </a:endParaRPr>
              </a:p>
              <a:p>
                <a:pPr>
                  <a:lnSpc>
                    <a:spcPct val="125000"/>
                  </a:lnSpc>
                </a:pPr>
                <a:r>
                  <a:rPr lang="en-US" sz="3193" i="1" dirty="0">
                    <a:solidFill>
                      <a:schemeClr val="bg1"/>
                    </a:solidFill>
                  </a:rPr>
                  <a:t>70% vaccination: average 197 days</a:t>
                </a:r>
              </a:p>
              <a:p>
                <a:pPr>
                  <a:lnSpc>
                    <a:spcPct val="125000"/>
                  </a:lnSpc>
                </a:pPr>
                <a:r>
                  <a:rPr lang="en-US" sz="3193" i="1" dirty="0">
                    <a:solidFill>
                      <a:schemeClr val="bg1"/>
                    </a:solidFill>
                  </a:rPr>
                  <a:t>80% vaccination: average 233 days</a:t>
                </a:r>
              </a:p>
              <a:p>
                <a:pPr>
                  <a:lnSpc>
                    <a:spcPct val="125000"/>
                  </a:lnSpc>
                </a:pPr>
                <a:r>
                  <a:rPr lang="en-US" sz="3193" i="1" dirty="0">
                    <a:solidFill>
                      <a:schemeClr val="bg1"/>
                    </a:solidFill>
                  </a:rPr>
                  <a:t>85% vaccination: average 250 days</a:t>
                </a:r>
              </a:p>
            </p:txBody>
          </p:sp>
        </mc:Choice>
        <mc:Fallback>
          <p:sp>
            <p:nvSpPr>
              <p:cNvPr id="42" name="TextBox 41">
                <a:extLst>
                  <a:ext uri="{FF2B5EF4-FFF2-40B4-BE49-F238E27FC236}">
                    <a16:creationId xmlns:a16="http://schemas.microsoft.com/office/drawing/2014/main" id="{31B97B81-524B-E040-9F48-5B10B3D7E5CE}"/>
                  </a:ext>
                </a:extLst>
              </p:cNvPr>
              <p:cNvSpPr txBox="1">
                <a:spLocks noRot="1" noChangeAspect="1" noMove="1" noResize="1" noEditPoints="1" noAdjustHandles="1" noChangeArrowheads="1" noChangeShapeType="1" noTextEdit="1"/>
              </p:cNvSpPr>
              <p:nvPr/>
            </p:nvSpPr>
            <p:spPr>
              <a:xfrm>
                <a:off x="17598221" y="20299676"/>
                <a:ext cx="6112212" cy="7343357"/>
              </a:xfrm>
              <a:prstGeom prst="rect">
                <a:avLst/>
              </a:prstGeom>
              <a:blipFill>
                <a:blip r:embed="rId5"/>
                <a:stretch>
                  <a:fillRect l="-2484" r="-621" b="-1727"/>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27F885FB-646D-BE47-B07D-1BDF4F40834F}"/>
              </a:ext>
            </a:extLst>
          </p:cNvPr>
          <p:cNvSpPr txBox="1"/>
          <p:nvPr/>
        </p:nvSpPr>
        <p:spPr>
          <a:xfrm>
            <a:off x="41313200" y="15342847"/>
            <a:ext cx="6634460" cy="2739528"/>
          </a:xfrm>
          <a:prstGeom prst="rect">
            <a:avLst/>
          </a:prstGeom>
          <a:noFill/>
        </p:spPr>
        <p:txBody>
          <a:bodyPr wrap="square" rtlCol="0">
            <a:spAutoFit/>
          </a:bodyPr>
          <a:lstStyle/>
          <a:p>
            <a:pPr>
              <a:lnSpc>
                <a:spcPct val="125000"/>
              </a:lnSpc>
            </a:pPr>
            <a:r>
              <a:rPr lang="en-US" sz="2794" b="1" dirty="0">
                <a:solidFill>
                  <a:schemeClr val="bg1"/>
                </a:solidFill>
              </a:rPr>
              <a:t>Figure 3.</a:t>
            </a:r>
            <a:r>
              <a:rPr lang="en-US" sz="2794" i="1" dirty="0">
                <a:solidFill>
                  <a:schemeClr val="bg1"/>
                </a:solidFill>
              </a:rPr>
              <a:t> The vaccination percentage of each subnational region in different countries (at least one dose).</a:t>
            </a:r>
            <a:r>
              <a:rPr lang="en-US" sz="2794" b="1" i="1" dirty="0">
                <a:solidFill>
                  <a:schemeClr val="bg1"/>
                </a:solidFill>
              </a:rPr>
              <a:t> </a:t>
            </a:r>
            <a:r>
              <a:rPr lang="en-US" sz="2794" i="1" dirty="0">
                <a:solidFill>
                  <a:schemeClr val="bg1"/>
                </a:solidFill>
              </a:rPr>
              <a:t>The average rate for every country is calculated based on the mean rate for each subnational region.</a:t>
            </a:r>
            <a:endParaRPr lang="en-US" sz="2794" b="1" dirty="0">
              <a:solidFill>
                <a:schemeClr val="bg1"/>
              </a:solidFill>
            </a:endParaRPr>
          </a:p>
        </p:txBody>
      </p:sp>
      <p:sp>
        <p:nvSpPr>
          <p:cNvPr id="44" name="TextBox 43">
            <a:extLst>
              <a:ext uri="{FF2B5EF4-FFF2-40B4-BE49-F238E27FC236}">
                <a16:creationId xmlns:a16="http://schemas.microsoft.com/office/drawing/2014/main" id="{970F6793-82C4-284E-B490-B397FA2F5E5E}"/>
              </a:ext>
            </a:extLst>
          </p:cNvPr>
          <p:cNvSpPr txBox="1"/>
          <p:nvPr/>
        </p:nvSpPr>
        <p:spPr>
          <a:xfrm>
            <a:off x="26741530" y="27532954"/>
            <a:ext cx="21955848" cy="2241886"/>
          </a:xfrm>
          <a:prstGeom prst="rect">
            <a:avLst/>
          </a:prstGeom>
          <a:noFill/>
        </p:spPr>
        <p:txBody>
          <a:bodyPr wrap="square" rtlCol="0">
            <a:spAutoFit/>
          </a:bodyPr>
          <a:lstStyle/>
          <a:p>
            <a:r>
              <a:rPr lang="en-US" sz="2794" dirty="0">
                <a:solidFill>
                  <a:schemeClr val="bg1"/>
                </a:solidFill>
              </a:rPr>
              <a:t>Acknowledgement:</a:t>
            </a:r>
          </a:p>
          <a:p>
            <a:r>
              <a:rPr lang="en-US" sz="2794" dirty="0">
                <a:solidFill>
                  <a:schemeClr val="bg1"/>
                </a:solidFill>
              </a:rPr>
              <a:t>This project is inspired by a wonderful project. </a:t>
            </a:r>
            <a:r>
              <a:rPr lang="en-US" sz="2794" dirty="0">
                <a:solidFill>
                  <a:schemeClr val="bg1"/>
                </a:solidFill>
                <a:hlinkClick r:id="rId6"/>
              </a:rPr>
              <a:t>https://github.com/sociepy/covid19-vaccination-subnational</a:t>
            </a:r>
            <a:endParaRPr lang="en-US" sz="2794" dirty="0">
              <a:solidFill>
                <a:schemeClr val="bg1"/>
              </a:solidFill>
            </a:endParaRPr>
          </a:p>
          <a:p>
            <a:r>
              <a:rPr lang="en-US" sz="2794" dirty="0">
                <a:solidFill>
                  <a:schemeClr val="bg1"/>
                </a:solidFill>
              </a:rPr>
              <a:t>I refer the US vaccination data from this website. </a:t>
            </a:r>
            <a:r>
              <a:rPr lang="en-US" sz="2794" dirty="0">
                <a:solidFill>
                  <a:schemeClr val="bg1"/>
                </a:solidFill>
                <a:hlinkClick r:id="rId7"/>
              </a:rPr>
              <a:t>https://www.npr.org/sections/health-shots/2021/01/28/960901166/how-is-the-covid-19-vaccination-campaign-going-in-your-state</a:t>
            </a:r>
            <a:r>
              <a:rPr lang="en-US" sz="2794" dirty="0">
                <a:solidFill>
                  <a:schemeClr val="bg1"/>
                </a:solidFill>
              </a:rPr>
              <a:t> </a:t>
            </a:r>
          </a:p>
          <a:p>
            <a:r>
              <a:rPr lang="en-US" sz="2794" dirty="0">
                <a:solidFill>
                  <a:schemeClr val="bg1"/>
                </a:solidFill>
              </a:rPr>
              <a:t>The code is written by MATLAB.</a:t>
            </a:r>
          </a:p>
        </p:txBody>
      </p:sp>
      <p:pic>
        <p:nvPicPr>
          <p:cNvPr id="46" name="Picture 45">
            <a:extLst>
              <a:ext uri="{FF2B5EF4-FFF2-40B4-BE49-F238E27FC236}">
                <a16:creationId xmlns:a16="http://schemas.microsoft.com/office/drawing/2014/main" id="{3F47EDB8-9DBA-D54E-9C18-7F59682793C1}"/>
              </a:ext>
            </a:extLst>
          </p:cNvPr>
          <p:cNvPicPr>
            <a:picLocks noChangeAspect="1"/>
          </p:cNvPicPr>
          <p:nvPr/>
        </p:nvPicPr>
        <p:blipFill rotWithShape="1">
          <a:blip r:embed="rId8"/>
          <a:srcRect l="9813" r="7722"/>
          <a:stretch/>
        </p:blipFill>
        <p:spPr>
          <a:xfrm>
            <a:off x="26268998" y="19004076"/>
            <a:ext cx="22094853" cy="8225441"/>
          </a:xfrm>
          <a:prstGeom prst="rect">
            <a:avLst/>
          </a:prstGeom>
        </p:spPr>
      </p:pic>
      <p:sp>
        <p:nvSpPr>
          <p:cNvPr id="47" name="TextBox 46">
            <a:extLst>
              <a:ext uri="{FF2B5EF4-FFF2-40B4-BE49-F238E27FC236}">
                <a16:creationId xmlns:a16="http://schemas.microsoft.com/office/drawing/2014/main" id="{BFDAE9BE-1E0D-DA4D-8920-4E97517DDF20}"/>
              </a:ext>
            </a:extLst>
          </p:cNvPr>
          <p:cNvSpPr txBox="1"/>
          <p:nvPr/>
        </p:nvSpPr>
        <p:spPr>
          <a:xfrm>
            <a:off x="39240590" y="1745252"/>
            <a:ext cx="10653823" cy="1384995"/>
          </a:xfrm>
          <a:prstGeom prst="rect">
            <a:avLst/>
          </a:prstGeom>
          <a:noFill/>
        </p:spPr>
        <p:txBody>
          <a:bodyPr wrap="square" rtlCol="0">
            <a:spAutoFit/>
          </a:bodyPr>
          <a:lstStyle/>
          <a:p>
            <a:pPr algn="ctr"/>
            <a:r>
              <a:rPr lang="en-US" sz="2800" dirty="0">
                <a:solidFill>
                  <a:schemeClr val="bg1"/>
                </a:solidFill>
              </a:rPr>
              <a:t>Contact: </a:t>
            </a:r>
            <a:r>
              <a:rPr lang="en-US" sz="2800" dirty="0">
                <a:solidFill>
                  <a:schemeClr val="bg1"/>
                </a:solidFill>
                <a:hlinkClick r:id="rId9"/>
              </a:rPr>
              <a:t>hebingjlu@gmail.com</a:t>
            </a:r>
            <a:endParaRPr lang="en-US" sz="2800" dirty="0">
              <a:solidFill>
                <a:schemeClr val="bg1"/>
              </a:solidFill>
            </a:endParaRPr>
          </a:p>
          <a:p>
            <a:pPr algn="ctr"/>
            <a:r>
              <a:rPr lang="en-US" sz="2800" dirty="0">
                <a:solidFill>
                  <a:schemeClr val="bg1"/>
                </a:solidFill>
                <a:hlinkClick r:id="rId10"/>
              </a:rPr>
              <a:t>https://github.com/bing-he/Subnational-COVID-19-vaccination</a:t>
            </a:r>
            <a:endParaRPr lang="en-US" sz="2800" dirty="0">
              <a:solidFill>
                <a:schemeClr val="bg1"/>
              </a:solidFill>
            </a:endParaRPr>
          </a:p>
          <a:p>
            <a:pPr algn="ctr"/>
            <a:r>
              <a:rPr lang="en-US" sz="2800" dirty="0">
                <a:solidFill>
                  <a:schemeClr val="bg1"/>
                </a:solidFill>
              </a:rPr>
              <a:t> </a:t>
            </a:r>
          </a:p>
        </p:txBody>
      </p:sp>
    </p:spTree>
    <p:extLst>
      <p:ext uri="{BB962C8B-B14F-4D97-AF65-F5344CB8AC3E}">
        <p14:creationId xmlns:p14="http://schemas.microsoft.com/office/powerpoint/2010/main" val="16503722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2732</TotalTime>
  <Words>366</Words>
  <Application>Microsoft Macintosh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Bing He</dc:creator>
  <cp:lastModifiedBy>Bing He</cp:lastModifiedBy>
  <cp:revision>32</cp:revision>
  <dcterms:created xsi:type="dcterms:W3CDTF">2021-02-28T19:44:13Z</dcterms:created>
  <dcterms:modified xsi:type="dcterms:W3CDTF">2021-03-02T17:16:24Z</dcterms:modified>
</cp:coreProperties>
</file>