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80068"/>
  </p:normalViewPr>
  <p:slideViewPr>
    <p:cSldViewPr snapToGrid="0">
      <p:cViewPr varScale="1">
        <p:scale>
          <a:sx n="101" d="100"/>
          <a:sy n="101" d="100"/>
        </p:scale>
        <p:origin x="2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260D6-41AD-7B4C-8F8D-44F7A28695CF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1B65E-961C-7C43-A6D2-31814BD3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disruption in the Flink app. </a:t>
            </a:r>
          </a:p>
          <a:p>
            <a:r>
              <a:rPr lang="en-US" dirty="0"/>
              <a:t>Flink recovers itself by rewinding to a checkpoint, usually the most recent one. </a:t>
            </a:r>
          </a:p>
          <a:p>
            <a:endParaRPr lang="en-US" dirty="0"/>
          </a:p>
          <a:p>
            <a:r>
              <a:rPr lang="en-US" dirty="0"/>
              <a:t>Checkpoint can fully recover each operator’s custom state, can recover unprocessed buffer and runtime meta; what it cannot do</a:t>
            </a:r>
          </a:p>
          <a:p>
            <a:r>
              <a:rPr lang="en-US" dirty="0"/>
              <a:t>is reproduce the data happened after this checkpoint and before disruption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9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disruption in the Flink app. </a:t>
            </a:r>
          </a:p>
          <a:p>
            <a:r>
              <a:rPr lang="en-US" dirty="0"/>
              <a:t>Flink recovers itself by rewinding to a checkpoint, usually the most recent one. </a:t>
            </a:r>
          </a:p>
          <a:p>
            <a:endParaRPr lang="en-US" dirty="0"/>
          </a:p>
          <a:p>
            <a:r>
              <a:rPr lang="en-US" dirty="0"/>
              <a:t>Checkpoint can fully recover each operator’s custom state, can recover unprocessed buffer and runtime meta; what it cannot do</a:t>
            </a:r>
          </a:p>
          <a:p>
            <a:r>
              <a:rPr lang="en-US" dirty="0"/>
              <a:t>is reproduce the data happened after this checkpoint and before disruption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FB6C-B737-1643-CFA3-4894BB20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D3E18-02BA-E3CD-09CC-D06972F7E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AA02-C78D-52DF-0CC3-DB0F7753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931A-7107-C1DB-D615-1F87DD84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74EC-FCE4-8BDC-4A0D-1BAA53D7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A9EF-DAAC-3C50-F102-E1E1D372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3E77-7D83-3E07-F7D4-13D2FA5E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D3F5-8FFC-3D74-C8CF-E40230FF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9DF3-292E-18FB-0B6B-F3E120F1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56A1-3919-F1BB-0DC5-1955DF64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79159-9873-80DB-6ACE-49034B395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E086C-4AE2-7166-5DA7-9E560301E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B1C4-A8DC-32B7-DDD7-A18C2825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E70BD-13F8-92AA-723B-3B3E186C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AD5D-3B41-D6C1-A079-1475F298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9B00-E88D-F6AD-F935-D8D95130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8E3F-C459-3D88-03C6-2E80017B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1161-3AA6-03C8-2922-BAF1D67F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B67DF-B54B-954E-B87C-B8BB3FE2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4EB7-110B-21C2-916A-572D06DB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54F9-CFC1-2A76-DC07-B15A6D0F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8A2D5-B91D-027A-64DC-183EC703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8711-7E1E-2C09-D0AA-0DE7FCD7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2091-867A-BC0D-96E9-9024F5D0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7924-AFDD-822D-CC5E-4E306DD5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2FD5-C46B-484C-1753-94579773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0A42-04DA-C122-DEAA-04B5073E4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ABCC-BF13-2887-8913-24A957CA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5C180-0FCF-FB2C-8090-4A3B59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0DD5-016F-77E6-EA35-5FC58FF6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3A5DE-84FB-1630-2451-FA0D548A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93A5-7264-86A9-A515-374634C9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8C42D-4420-5591-F0B3-183A2747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A9CC0-457A-7F49-7378-AAC331E76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DDEC6-E67A-C58A-C762-F1EAD7D30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C1FFE-3FA1-E046-27BE-EE5314525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22E50-6F84-2B2A-B942-9FED2FC7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616E2-EBAC-3067-051F-512A3BE0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CCD2D-8DD6-C32D-5390-D4E61983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9BB9-4B0A-82E2-AA15-AF7040F0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DD5D7-41D2-3B2C-0B1E-D2E3B53A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3179-BB45-DFEE-3D52-63CE3163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0EFAD-874C-C35E-8979-A679D9A9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5F84A-AB4F-DAB9-E0EB-7F022393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1D544-0E5E-7A1C-94E5-7AFC9C1D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B653-31BB-E50A-EA5A-D59D25E2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A499-0F87-BD64-4E8E-D46C3F33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4B08-9D76-CE21-3E64-F0F0043D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15DD6-A669-03A5-1D24-6117633F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9210-758D-CFD1-0916-9F5D2605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8DD70-975F-9467-07F9-8B341872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55393-6629-83B1-DECD-2FBDCEB5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46CA-6B74-7C04-E7E8-822D848C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E21C7-EA16-240C-9B9C-856E5B7B7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0D047-F738-5C7B-B119-9EA432D1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AAB20-9D37-4791-2F4D-939FA06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EB3A-8C3E-099D-4F2A-17503F86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8F0E7-201F-7B06-F98E-D3545933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15E86-1961-AFA6-B803-50FD47F1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8374-A6F4-085B-4882-3EEBDD37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8D3D-720E-09A4-A40C-7F4E61ADB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5654-EAFB-D375-4F6E-68F2BB16A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E9D6-AA05-F5C5-5B51-E45A99967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g-hsu/flink-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.png"/><Relationship Id="rId7" Type="http://schemas.microsoft.com/office/2007/relationships/hdphoto" Target="../media/hdphoto8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94CD72-84D0-A00D-D0B9-F8B62985079E}"/>
              </a:ext>
            </a:extLst>
          </p:cNvPr>
          <p:cNvSpPr txBox="1"/>
          <p:nvPr/>
        </p:nvSpPr>
        <p:spPr>
          <a:xfrm>
            <a:off x="172880" y="110819"/>
            <a:ext cx="157998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dirty="0"/>
              <a:t>Workshop Series</a:t>
            </a:r>
          </a:p>
          <a:p>
            <a:r>
              <a:rPr lang="en-US" sz="1600" dirty="0"/>
              <a:t>2023/11/24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DB1EE-F406-8C4F-F155-2AC020C96ED6}"/>
              </a:ext>
            </a:extLst>
          </p:cNvPr>
          <p:cNvSpPr txBox="1"/>
          <p:nvPr/>
        </p:nvSpPr>
        <p:spPr>
          <a:xfrm>
            <a:off x="4292818" y="2707986"/>
            <a:ext cx="315721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600" b="1" dirty="0"/>
              <a:t>Flink Workshop</a:t>
            </a:r>
          </a:p>
          <a:p>
            <a:pPr algn="ctr"/>
            <a:r>
              <a:rPr lang="en-US" sz="2400" dirty="0">
                <a:ea typeface="+mn-lt"/>
                <a:cs typeface="+mn-lt"/>
              </a:rPr>
              <a:t>working with state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404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7B8E8-145D-F18F-E29F-63001AE6ADFB}"/>
              </a:ext>
            </a:extLst>
          </p:cNvPr>
          <p:cNvSpPr txBox="1"/>
          <p:nvPr/>
        </p:nvSpPr>
        <p:spPr>
          <a:xfrm>
            <a:off x="3840785" y="2389239"/>
            <a:ext cx="3866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Code Time</a:t>
            </a:r>
          </a:p>
          <a:p>
            <a:pPr algn="ctr"/>
            <a:r>
              <a:rPr lang="en-US" sz="1600" dirty="0">
                <a:hlinkClick r:id="rId2"/>
              </a:rPr>
              <a:t>https://github.com/bing-hsu/flink-workshop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395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353D79-EBC6-18FC-C9F8-0DE4644EA1AF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THE 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D0B7D-AB0E-31CE-0680-36F305E09E47}"/>
              </a:ext>
            </a:extLst>
          </p:cNvPr>
          <p:cNvSpPr txBox="1"/>
          <p:nvPr/>
        </p:nvSpPr>
        <p:spPr>
          <a:xfrm>
            <a:off x="3038047" y="2782669"/>
            <a:ext cx="61159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Flink’s Architectural Decisions about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Code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263C0-1AC0-CCEB-466B-DEB77829CCCF}"/>
              </a:ext>
            </a:extLst>
          </p:cNvPr>
          <p:cNvSpPr txBox="1"/>
          <p:nvPr/>
        </p:nvSpPr>
        <p:spPr>
          <a:xfrm>
            <a:off x="283780" y="819016"/>
            <a:ext cx="292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what is hidden by AWS</a:t>
            </a:r>
          </a:p>
        </p:txBody>
      </p:sp>
    </p:spTree>
    <p:extLst>
      <p:ext uri="{BB962C8B-B14F-4D97-AF65-F5344CB8AC3E}">
        <p14:creationId xmlns:p14="http://schemas.microsoft.com/office/powerpoint/2010/main" val="12229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cs typeface="Calibri"/>
              </a:rPr>
              <a:t>THE ARCHITECTURAL CONSIDERATIONS</a:t>
            </a:r>
            <a:endParaRPr lang="en-US" sz="36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300" y="1132039"/>
            <a:ext cx="466189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#1 State is </a:t>
            </a:r>
            <a:r>
              <a:rPr lang="en-US" sz="2400" b="1" i="1" dirty="0"/>
              <a:t>localized</a:t>
            </a:r>
            <a:r>
              <a:rPr lang="en-US" sz="2400" b="1" dirty="0"/>
              <a:t> per subtask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Except for </a:t>
            </a:r>
            <a:r>
              <a:rPr lang="en-US" u="sng" dirty="0"/>
              <a:t>Operator State</a:t>
            </a:r>
            <a:r>
              <a:rPr lang="en-US" dirty="0"/>
              <a:t> that is used to build stateful Source and Sink and the </a:t>
            </a:r>
            <a:r>
              <a:rPr lang="en-US" u="sng" dirty="0"/>
              <a:t>Broadcast State</a:t>
            </a:r>
            <a:r>
              <a:rPr lang="en-US" dirty="0"/>
              <a:t> used under special occasions, we most of the time deal with </a:t>
            </a:r>
            <a:r>
              <a:rPr lang="en-US" b="1" u="sng" dirty="0"/>
              <a:t>Keyed State</a:t>
            </a:r>
            <a:r>
              <a:rPr lang="en-US" dirty="0"/>
              <a:t> - state that </a:t>
            </a:r>
            <a:r>
              <a:rPr lang="en-US" i="1" dirty="0"/>
              <a:t>lives along side with a subtask</a:t>
            </a:r>
            <a:r>
              <a:rPr lang="en-US" dirty="0"/>
              <a:t> – an instance of a parallel operator.</a:t>
            </a:r>
          </a:p>
          <a:p>
            <a:endParaRPr lang="en-US" dirty="0"/>
          </a:p>
          <a:p>
            <a:r>
              <a:rPr lang="en-US" dirty="0"/>
              <a:t>This approach contrasts to a centralized approach – managing state with an external data store.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0A5345-A7F5-71CE-0C15-1C7A7DF40D9A}"/>
              </a:ext>
            </a:extLst>
          </p:cNvPr>
          <p:cNvGrpSpPr/>
          <p:nvPr/>
        </p:nvGrpSpPr>
        <p:grpSpPr>
          <a:xfrm>
            <a:off x="5095875" y="1251686"/>
            <a:ext cx="7096125" cy="4654352"/>
            <a:chOff x="5000625" y="1251686"/>
            <a:chExt cx="7096125" cy="46543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42E0B3-CFAD-5545-D595-D041A6B42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625" y="1251686"/>
              <a:ext cx="7096125" cy="46543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528B87-A298-7E85-7CD3-BE96B5E0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04185" y="3867150"/>
              <a:ext cx="444501" cy="3048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3334B7-A221-AA69-A155-73B20FC7D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04185" y="5210712"/>
              <a:ext cx="444501" cy="3048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5DD1FD-5B86-AA77-CCBF-994E6B9CE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6538" y="5206487"/>
              <a:ext cx="444501" cy="3048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F976F9-103D-A82F-B9D5-E4D0EF2F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6537" y="3867149"/>
              <a:ext cx="444501" cy="3048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672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Localized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9" y="1132039"/>
            <a:ext cx="11097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localized state is essential for </a:t>
            </a:r>
            <a:r>
              <a:rPr lang="en-US" sz="2400" b="1" u="sng" dirty="0"/>
              <a:t>parallelism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but it comes at a cost – </a:t>
            </a:r>
            <a:r>
              <a:rPr lang="en-US" sz="2400" b="1" u="sng" dirty="0"/>
              <a:t>logical partition </a:t>
            </a:r>
            <a:r>
              <a:rPr lang="en-US" sz="2400" b="1" dirty="0"/>
              <a:t>of data stream</a:t>
            </a:r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AAF5AF-A917-444E-8122-957F62FA1BDA}"/>
              </a:ext>
            </a:extLst>
          </p:cNvPr>
          <p:cNvGrpSpPr/>
          <p:nvPr/>
        </p:nvGrpSpPr>
        <p:grpSpPr>
          <a:xfrm>
            <a:off x="345571" y="2163753"/>
            <a:ext cx="3243570" cy="3935461"/>
            <a:chOff x="540269" y="1851572"/>
            <a:chExt cx="3230239" cy="39354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EE76C4-383D-EC43-4306-C423914FA99F}"/>
                </a:ext>
              </a:extLst>
            </p:cNvPr>
            <p:cNvGrpSpPr/>
            <p:nvPr/>
          </p:nvGrpSpPr>
          <p:grpSpPr>
            <a:xfrm>
              <a:off x="540269" y="2985404"/>
              <a:ext cx="3230239" cy="2224377"/>
              <a:chOff x="712278" y="2667439"/>
              <a:chExt cx="3230239" cy="222437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CA27502-3E46-7384-EDBA-F54E260AA73A}"/>
                  </a:ext>
                </a:extLst>
              </p:cNvPr>
              <p:cNvGrpSpPr/>
              <p:nvPr/>
            </p:nvGrpSpPr>
            <p:grpSpPr>
              <a:xfrm>
                <a:off x="1927115" y="2667439"/>
                <a:ext cx="1809150" cy="1523121"/>
                <a:chOff x="1838625" y="1742895"/>
                <a:chExt cx="1809150" cy="152312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9C03553-F7E8-9428-8C86-C1F5BF8225B8}"/>
                    </a:ext>
                  </a:extLst>
                </p:cNvPr>
                <p:cNvSpPr/>
                <p:nvPr/>
              </p:nvSpPr>
              <p:spPr>
                <a:xfrm>
                  <a:off x="2521975" y="2261418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6F9933-E797-F082-AFD8-381CF463C265}"/>
                    </a:ext>
                  </a:extLst>
                </p:cNvPr>
                <p:cNvSpPr txBox="1"/>
                <p:nvPr/>
              </p:nvSpPr>
              <p:spPr>
                <a:xfrm>
                  <a:off x="1838625" y="1742895"/>
                  <a:ext cx="18091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Stateful Operator</a:t>
                  </a: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2D2EE93-0202-F49D-5883-ECBDFBF717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1975" y="2961215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sp>
              <p:nvSpPr>
                <p:cNvPr id="15" name="Right Arrow 14">
                  <a:extLst>
                    <a:ext uri="{FF2B5EF4-FFF2-40B4-BE49-F238E27FC236}">
                      <a16:creationId xmlns:a16="http://schemas.microsoft.com/office/drawing/2014/main" id="{81EEF5AD-058D-0ACC-423A-D14E6F88F49C}"/>
                    </a:ext>
                  </a:extLst>
                </p:cNvPr>
                <p:cNvSpPr/>
                <p:nvPr/>
              </p:nvSpPr>
              <p:spPr>
                <a:xfrm>
                  <a:off x="1838625" y="2674372"/>
                  <a:ext cx="481788" cy="265469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98746F-63E1-9C21-7625-8BAACEB9D5B3}"/>
                  </a:ext>
                </a:extLst>
              </p:cNvPr>
              <p:cNvSpPr txBox="1"/>
              <p:nvPr/>
            </p:nvSpPr>
            <p:spPr>
              <a:xfrm>
                <a:off x="712278" y="3457410"/>
                <a:ext cx="1066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unbounded </a:t>
                </a:r>
              </a:p>
              <a:p>
                <a:pPr algn="ctr"/>
                <a:r>
                  <a:rPr lang="en-US" sz="1400" dirty="0"/>
                  <a:t>data flow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B77867D-425B-C5D9-27A0-D0E4C8CD1490}"/>
                  </a:ext>
                </a:extLst>
              </p:cNvPr>
              <p:cNvCxnSpPr/>
              <p:nvPr/>
            </p:nvCxnSpPr>
            <p:spPr>
              <a:xfrm>
                <a:off x="2772694" y="3628413"/>
                <a:ext cx="0" cy="257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0C6C51-183D-E3F7-6642-583FF7F479E1}"/>
                  </a:ext>
                </a:extLst>
              </p:cNvPr>
              <p:cNvCxnSpPr/>
              <p:nvPr/>
            </p:nvCxnSpPr>
            <p:spPr>
              <a:xfrm>
                <a:off x="2875935" y="3634181"/>
                <a:ext cx="0" cy="25734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C749A0C-6047-F806-EB06-B342FD66D1F1}"/>
                  </a:ext>
                </a:extLst>
              </p:cNvPr>
              <p:cNvSpPr/>
              <p:nvPr/>
            </p:nvSpPr>
            <p:spPr>
              <a:xfrm>
                <a:off x="2477729" y="3084021"/>
                <a:ext cx="688258" cy="1320832"/>
              </a:xfrm>
              <a:prstGeom prst="rect">
                <a:avLst/>
              </a:prstGeom>
              <a:solidFill>
                <a:schemeClr val="bg2">
                  <a:lumMod val="75000"/>
                  <a:alpha val="9804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B7ECE2-BDEB-FDFA-F467-E1B311FCAFBF}"/>
                  </a:ext>
                </a:extLst>
              </p:cNvPr>
              <p:cNvSpPr txBox="1"/>
              <p:nvPr/>
            </p:nvSpPr>
            <p:spPr>
              <a:xfrm>
                <a:off x="1701198" y="4430151"/>
                <a:ext cx="2241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A Computation Unit</a:t>
                </a:r>
              </a:p>
              <a:p>
                <a:pPr algn="ctr"/>
                <a:r>
                  <a:rPr lang="en-US" sz="1200" dirty="0"/>
                  <a:t>(task slot, thread, process, VM...)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457DF-BB8B-E5FB-A3B2-C24839569214}"/>
                </a:ext>
              </a:extLst>
            </p:cNvPr>
            <p:cNvSpPr txBox="1"/>
            <p:nvPr/>
          </p:nvSpPr>
          <p:spPr>
            <a:xfrm>
              <a:off x="1218350" y="1851572"/>
              <a:ext cx="1555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 Parallelism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649E4EA-5480-B8FC-2808-AA3F5C6372F4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785981" y="5235079"/>
              <a:ext cx="210699" cy="244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CC67F5-E0FA-1E3D-0363-95B27B26157C}"/>
                </a:ext>
              </a:extLst>
            </p:cNvPr>
            <p:cNvSpPr txBox="1"/>
            <p:nvPr/>
          </p:nvSpPr>
          <p:spPr>
            <a:xfrm>
              <a:off x="922219" y="5479256"/>
              <a:ext cx="1727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scalability bottleneck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C28D95-F484-F5CC-A57A-EED6D5C60D95}"/>
              </a:ext>
            </a:extLst>
          </p:cNvPr>
          <p:cNvGrpSpPr/>
          <p:nvPr/>
        </p:nvGrpSpPr>
        <p:grpSpPr>
          <a:xfrm>
            <a:off x="3860149" y="1956465"/>
            <a:ext cx="3658378" cy="4483477"/>
            <a:chOff x="4059693" y="2317927"/>
            <a:chExt cx="3658378" cy="44834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122B75-D316-BCFD-F1E0-F5DE358BFF93}"/>
                </a:ext>
              </a:extLst>
            </p:cNvPr>
            <p:cNvSpPr txBox="1"/>
            <p:nvPr/>
          </p:nvSpPr>
          <p:spPr>
            <a:xfrm>
              <a:off x="5221618" y="2317927"/>
              <a:ext cx="2496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Parallelism</a:t>
              </a:r>
            </a:p>
            <a:p>
              <a:pPr algn="ctr"/>
              <a:r>
                <a:rPr lang="en-US" b="1" dirty="0"/>
                <a:t>without logical partition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1CC2BB0-F0B7-C63F-8C8B-703820C1785B}"/>
                </a:ext>
              </a:extLst>
            </p:cNvPr>
            <p:cNvGrpSpPr/>
            <p:nvPr/>
          </p:nvGrpSpPr>
          <p:grpSpPr>
            <a:xfrm>
              <a:off x="4059693" y="2962862"/>
              <a:ext cx="3393274" cy="3838542"/>
              <a:chOff x="4059693" y="2962862"/>
              <a:chExt cx="3393274" cy="383854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329964-A319-9D30-E214-E9DDF1144D85}"/>
                  </a:ext>
                </a:extLst>
              </p:cNvPr>
              <p:cNvSpPr txBox="1"/>
              <p:nvPr/>
            </p:nvSpPr>
            <p:spPr>
              <a:xfrm>
                <a:off x="5643817" y="2962862"/>
                <a:ext cx="1809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Stateful Operator</a:t>
                </a:r>
              </a:p>
            </p:txBody>
          </p:sp>
          <p:sp>
            <p:nvSpPr>
              <p:cNvPr id="43" name="Right Arrow 42">
                <a:extLst>
                  <a:ext uri="{FF2B5EF4-FFF2-40B4-BE49-F238E27FC236}">
                    <a16:creationId xmlns:a16="http://schemas.microsoft.com/office/drawing/2014/main" id="{F01C4F2F-6E3B-8AAE-1104-88C4C3477CE1}"/>
                  </a:ext>
                </a:extLst>
              </p:cNvPr>
              <p:cNvSpPr/>
              <p:nvPr/>
            </p:nvSpPr>
            <p:spPr>
              <a:xfrm rot="19800000">
                <a:off x="5399973" y="4312998"/>
                <a:ext cx="481788" cy="265469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0C8EF0-01C1-2A84-B3F8-5CC185AE3785}"/>
                  </a:ext>
                </a:extLst>
              </p:cNvPr>
              <p:cNvSpPr txBox="1"/>
              <p:nvPr/>
            </p:nvSpPr>
            <p:spPr>
              <a:xfrm>
                <a:off x="4178543" y="4452176"/>
                <a:ext cx="1071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unbounded </a:t>
                </a:r>
              </a:p>
              <a:p>
                <a:pPr algn="ctr"/>
                <a:r>
                  <a:rPr lang="en-US" sz="1400" dirty="0"/>
                  <a:t>data flow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9975F7C-8F1B-43B2-AC1E-2FC451B40A70}"/>
                  </a:ext>
                </a:extLst>
              </p:cNvPr>
              <p:cNvGrpSpPr/>
              <p:nvPr/>
            </p:nvGrpSpPr>
            <p:grpSpPr>
              <a:xfrm>
                <a:off x="6194431" y="3379444"/>
                <a:ext cx="688258" cy="1320832"/>
                <a:chOff x="6194431" y="3379444"/>
                <a:chExt cx="688258" cy="132083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1E918B4-7556-8EC0-BF67-97261991F7A3}"/>
                    </a:ext>
                  </a:extLst>
                </p:cNvPr>
                <p:cNvSpPr/>
                <p:nvPr/>
              </p:nvSpPr>
              <p:spPr>
                <a:xfrm>
                  <a:off x="6327167" y="3481385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739BCA11-57C8-5F21-E5A1-ACB263396F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167" y="4181182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A496335-F660-52E0-AB1F-1649FBBEA0BE}"/>
                    </a:ext>
                  </a:extLst>
                </p:cNvPr>
                <p:cNvGrpSpPr/>
                <p:nvPr/>
              </p:nvGrpSpPr>
              <p:grpSpPr>
                <a:xfrm>
                  <a:off x="6194431" y="3379444"/>
                  <a:ext cx="688258" cy="1320832"/>
                  <a:chOff x="6194431" y="3379444"/>
                  <a:chExt cx="688258" cy="1320832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4D351678-D34C-4E21-D750-90E8D11DE849}"/>
                      </a:ext>
                    </a:extLst>
                  </p:cNvPr>
                  <p:cNvCxnSpPr/>
                  <p:nvPr/>
                </p:nvCxnSpPr>
                <p:spPr>
                  <a:xfrm>
                    <a:off x="6489396" y="3923836"/>
                    <a:ext cx="0" cy="25734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8160F5B-1EA2-D851-1686-F7A24CC1D18F}"/>
                      </a:ext>
                    </a:extLst>
                  </p:cNvPr>
                  <p:cNvCxnSpPr/>
                  <p:nvPr/>
                </p:nvCxnSpPr>
                <p:spPr>
                  <a:xfrm>
                    <a:off x="6592637" y="3929604"/>
                    <a:ext cx="0" cy="257346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BA245EA-53CE-A605-33CB-9531E63253F1}"/>
                      </a:ext>
                    </a:extLst>
                  </p:cNvPr>
                  <p:cNvSpPr/>
                  <p:nvPr/>
                </p:nvSpPr>
                <p:spPr>
                  <a:xfrm>
                    <a:off x="6194431" y="3379444"/>
                    <a:ext cx="688258" cy="132083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9804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C15353D-74FD-77D0-FB38-9D815C71DBFC}"/>
                  </a:ext>
                </a:extLst>
              </p:cNvPr>
              <p:cNvGrpSpPr/>
              <p:nvPr/>
            </p:nvGrpSpPr>
            <p:grpSpPr>
              <a:xfrm>
                <a:off x="6194539" y="4841598"/>
                <a:ext cx="688258" cy="1320832"/>
                <a:chOff x="6194431" y="3379444"/>
                <a:chExt cx="688258" cy="132083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6BB584B-F5B6-24F9-64E0-AE641A516775}"/>
                    </a:ext>
                  </a:extLst>
                </p:cNvPr>
                <p:cNvSpPr/>
                <p:nvPr/>
              </p:nvSpPr>
              <p:spPr>
                <a:xfrm>
                  <a:off x="6327167" y="3481385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0F3E47C3-E053-0839-4BB8-6E9A36FB91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167" y="4181182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48B9954-483F-DD46-2180-1D637933679D}"/>
                    </a:ext>
                  </a:extLst>
                </p:cNvPr>
                <p:cNvGrpSpPr/>
                <p:nvPr/>
              </p:nvGrpSpPr>
              <p:grpSpPr>
                <a:xfrm>
                  <a:off x="6194431" y="3379444"/>
                  <a:ext cx="688258" cy="1320832"/>
                  <a:chOff x="6194431" y="3379444"/>
                  <a:chExt cx="688258" cy="1320832"/>
                </a:xfrm>
              </p:grpSpPr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31BFC94E-E594-69FC-9A79-E318F1C2A0C7}"/>
                      </a:ext>
                    </a:extLst>
                  </p:cNvPr>
                  <p:cNvCxnSpPr/>
                  <p:nvPr/>
                </p:nvCxnSpPr>
                <p:spPr>
                  <a:xfrm>
                    <a:off x="6489396" y="3923836"/>
                    <a:ext cx="0" cy="25734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47148081-F01F-4B27-EA79-0B71ADD164E6}"/>
                      </a:ext>
                    </a:extLst>
                  </p:cNvPr>
                  <p:cNvCxnSpPr/>
                  <p:nvPr/>
                </p:nvCxnSpPr>
                <p:spPr>
                  <a:xfrm>
                    <a:off x="6592637" y="3929604"/>
                    <a:ext cx="0" cy="257346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00B46E8A-08E1-4B00-F8A7-FA93F357B015}"/>
                      </a:ext>
                    </a:extLst>
                  </p:cNvPr>
                  <p:cNvSpPr/>
                  <p:nvPr/>
                </p:nvSpPr>
                <p:spPr>
                  <a:xfrm>
                    <a:off x="6194431" y="3379444"/>
                    <a:ext cx="688258" cy="132083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9804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E04AFCAF-A570-5B53-AFA3-3BEF92647989}"/>
                  </a:ext>
                </a:extLst>
              </p:cNvPr>
              <p:cNvSpPr/>
              <p:nvPr/>
            </p:nvSpPr>
            <p:spPr>
              <a:xfrm rot="900000">
                <a:off x="5413304" y="5038895"/>
                <a:ext cx="481788" cy="265469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7D5C55-417D-405F-49C2-1ACD6CCAB275}"/>
                  </a:ext>
                </a:extLst>
              </p:cNvPr>
              <p:cNvSpPr txBox="1"/>
              <p:nvPr/>
            </p:nvSpPr>
            <p:spPr>
              <a:xfrm>
                <a:off x="4059693" y="5840554"/>
                <a:ext cx="14003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unmanaged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data distribution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D007F8-0D18-A290-A071-D48D59E43B92}"/>
                  </a:ext>
                </a:extLst>
              </p:cNvPr>
              <p:cNvSpPr txBox="1"/>
              <p:nvPr/>
            </p:nvSpPr>
            <p:spPr>
              <a:xfrm>
                <a:off x="5188499" y="5237664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40%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3DF5F7-A8FD-E834-D9AF-375EFF80F4CC}"/>
                  </a:ext>
                </a:extLst>
              </p:cNvPr>
              <p:cNvSpPr txBox="1"/>
              <p:nvPr/>
            </p:nvSpPr>
            <p:spPr>
              <a:xfrm>
                <a:off x="5201830" y="4101461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60%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421609-065E-8A75-236C-01EA4A76673D}"/>
                  </a:ext>
                </a:extLst>
              </p:cNvPr>
              <p:cNvSpPr txBox="1"/>
              <p:nvPr/>
            </p:nvSpPr>
            <p:spPr>
              <a:xfrm>
                <a:off x="5659661" y="6339739"/>
                <a:ext cx="1230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incomplete state</a:t>
                </a:r>
                <a:br>
                  <a:rPr lang="en-US" sz="1200" dirty="0">
                    <a:solidFill>
                      <a:srgbClr val="FF0000"/>
                    </a:solidFill>
                  </a:rPr>
                </a:br>
                <a:r>
                  <a:rPr lang="en-US" sz="1200" dirty="0">
                    <a:solidFill>
                      <a:srgbClr val="FF0000"/>
                    </a:solidFill>
                  </a:rPr>
                  <a:t>40%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3503CA-938E-9BD3-CB7F-E4A6336CB014}"/>
                  </a:ext>
                </a:extLst>
              </p:cNvPr>
              <p:cNvSpPr txBox="1"/>
              <p:nvPr/>
            </p:nvSpPr>
            <p:spPr>
              <a:xfrm>
                <a:off x="4803190" y="3415714"/>
                <a:ext cx="1230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incomplete state</a:t>
                </a:r>
                <a:br>
                  <a:rPr lang="en-US" sz="1200" dirty="0">
                    <a:solidFill>
                      <a:srgbClr val="FF0000"/>
                    </a:solidFill>
                  </a:rPr>
                </a:br>
                <a:r>
                  <a:rPr lang="en-US" sz="1200" dirty="0">
                    <a:solidFill>
                      <a:srgbClr val="FF0000"/>
                    </a:solidFill>
                  </a:rPr>
                  <a:t>60%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D8114AE-CB2A-969E-3CFB-335E05375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3258" y="3786090"/>
                <a:ext cx="531700" cy="347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9710C82-7026-4A36-6488-04AA543A1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33783" y="5977634"/>
                <a:ext cx="293384" cy="342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0D0364D-D786-A1CF-9524-012511AAE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11745" y="4978948"/>
                <a:ext cx="517824" cy="841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58BDB1-4EC7-6A6F-5C96-C712CBED2636}"/>
              </a:ext>
            </a:extLst>
          </p:cNvPr>
          <p:cNvGrpSpPr/>
          <p:nvPr/>
        </p:nvGrpSpPr>
        <p:grpSpPr>
          <a:xfrm>
            <a:off x="7593387" y="1964241"/>
            <a:ext cx="4533872" cy="4014036"/>
            <a:chOff x="3981156" y="2296206"/>
            <a:chExt cx="4533872" cy="401403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C0585E-8930-7FF6-D2CB-BBD75BE8F0F5}"/>
                </a:ext>
              </a:extLst>
            </p:cNvPr>
            <p:cNvSpPr txBox="1"/>
            <p:nvPr/>
          </p:nvSpPr>
          <p:spPr>
            <a:xfrm>
              <a:off x="5383258" y="2296206"/>
              <a:ext cx="2169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Parallelism </a:t>
              </a:r>
            </a:p>
            <a:p>
              <a:pPr algn="ctr"/>
              <a:r>
                <a:rPr lang="en-US" b="1" dirty="0"/>
                <a:t>with logical partition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7337F19-6B25-702D-9576-F885CCB7E13E}"/>
                </a:ext>
              </a:extLst>
            </p:cNvPr>
            <p:cNvGrpSpPr/>
            <p:nvPr/>
          </p:nvGrpSpPr>
          <p:grpSpPr>
            <a:xfrm>
              <a:off x="3981156" y="2962862"/>
              <a:ext cx="4533872" cy="3347380"/>
              <a:chOff x="3981156" y="2962862"/>
              <a:chExt cx="4533872" cy="334738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768A297-AF8B-EA1B-085D-9BEE939FD328}"/>
                  </a:ext>
                </a:extLst>
              </p:cNvPr>
              <p:cNvSpPr txBox="1"/>
              <p:nvPr/>
            </p:nvSpPr>
            <p:spPr>
              <a:xfrm>
                <a:off x="5643817" y="2962862"/>
                <a:ext cx="1809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Stateful Operator</a:t>
                </a:r>
              </a:p>
            </p:txBody>
          </p:sp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1A602F40-62AC-E9A1-6B61-67EAC6B54F5B}"/>
                  </a:ext>
                </a:extLst>
              </p:cNvPr>
              <p:cNvSpPr/>
              <p:nvPr/>
            </p:nvSpPr>
            <p:spPr>
              <a:xfrm rot="19800000">
                <a:off x="5399973" y="4312998"/>
                <a:ext cx="481788" cy="265469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CF2DEAD-BDFE-0473-19B8-BF0C15EF60ED}"/>
                  </a:ext>
                </a:extLst>
              </p:cNvPr>
              <p:cNvSpPr txBox="1"/>
              <p:nvPr/>
            </p:nvSpPr>
            <p:spPr>
              <a:xfrm>
                <a:off x="3981156" y="4502186"/>
                <a:ext cx="1198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unbounded </a:t>
                </a:r>
              </a:p>
              <a:p>
                <a:pPr algn="r"/>
                <a:r>
                  <a:rPr lang="en-US" sz="1400" dirty="0"/>
                  <a:t>data flow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E7863BA-A8E6-12D1-176D-1647F1A23BED}"/>
                  </a:ext>
                </a:extLst>
              </p:cNvPr>
              <p:cNvGrpSpPr/>
              <p:nvPr/>
            </p:nvGrpSpPr>
            <p:grpSpPr>
              <a:xfrm>
                <a:off x="6194431" y="3379444"/>
                <a:ext cx="688258" cy="1320832"/>
                <a:chOff x="6194431" y="3379444"/>
                <a:chExt cx="688258" cy="1320832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9AD614DF-FF21-FD8F-BA74-04F96D37EADD}"/>
                    </a:ext>
                  </a:extLst>
                </p:cNvPr>
                <p:cNvSpPr/>
                <p:nvPr/>
              </p:nvSpPr>
              <p:spPr>
                <a:xfrm>
                  <a:off x="6327167" y="3481385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43988EBB-B08F-E7A9-97AD-6CBFBA3C5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167" y="4181182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EE50A908-18BF-8496-01E0-A754A9D330A0}"/>
                    </a:ext>
                  </a:extLst>
                </p:cNvPr>
                <p:cNvGrpSpPr/>
                <p:nvPr/>
              </p:nvGrpSpPr>
              <p:grpSpPr>
                <a:xfrm>
                  <a:off x="6194431" y="3379444"/>
                  <a:ext cx="688258" cy="1320832"/>
                  <a:chOff x="6194431" y="3379444"/>
                  <a:chExt cx="688258" cy="1320832"/>
                </a:xfrm>
              </p:grpSpPr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0D300A65-974B-DDD4-6A3E-2C97690C7429}"/>
                      </a:ext>
                    </a:extLst>
                  </p:cNvPr>
                  <p:cNvCxnSpPr/>
                  <p:nvPr/>
                </p:nvCxnSpPr>
                <p:spPr>
                  <a:xfrm>
                    <a:off x="6489396" y="3923836"/>
                    <a:ext cx="0" cy="25734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>
                    <a:extLst>
                      <a:ext uri="{FF2B5EF4-FFF2-40B4-BE49-F238E27FC236}">
                        <a16:creationId xmlns:a16="http://schemas.microsoft.com/office/drawing/2014/main" id="{F3D5954A-CC1E-BF45-A207-6C2A64FF8FA8}"/>
                      </a:ext>
                    </a:extLst>
                  </p:cNvPr>
                  <p:cNvCxnSpPr/>
                  <p:nvPr/>
                </p:nvCxnSpPr>
                <p:spPr>
                  <a:xfrm>
                    <a:off x="6592637" y="3929604"/>
                    <a:ext cx="0" cy="257346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26407D6-9DAC-69B7-F22E-554287C5EF50}"/>
                      </a:ext>
                    </a:extLst>
                  </p:cNvPr>
                  <p:cNvSpPr/>
                  <p:nvPr/>
                </p:nvSpPr>
                <p:spPr>
                  <a:xfrm>
                    <a:off x="6194431" y="3379444"/>
                    <a:ext cx="688258" cy="132083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9804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A11F265-B203-50AA-E972-1234A1CBA61D}"/>
                  </a:ext>
                </a:extLst>
              </p:cNvPr>
              <p:cNvGrpSpPr/>
              <p:nvPr/>
            </p:nvGrpSpPr>
            <p:grpSpPr>
              <a:xfrm>
                <a:off x="6194539" y="4841598"/>
                <a:ext cx="688258" cy="1320832"/>
                <a:chOff x="6194431" y="3379444"/>
                <a:chExt cx="688258" cy="1320832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15F3B548-EF32-41F1-83C2-6184C9BEA0A1}"/>
                    </a:ext>
                  </a:extLst>
                </p:cNvPr>
                <p:cNvSpPr/>
                <p:nvPr/>
              </p:nvSpPr>
              <p:spPr>
                <a:xfrm>
                  <a:off x="6327167" y="3481385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DDA91B33-F2FE-F092-BC2F-598E4FF82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167" y="4181182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2F66A99C-B43C-6C75-10BC-123893622D6D}"/>
                    </a:ext>
                  </a:extLst>
                </p:cNvPr>
                <p:cNvGrpSpPr/>
                <p:nvPr/>
              </p:nvGrpSpPr>
              <p:grpSpPr>
                <a:xfrm>
                  <a:off x="6194431" y="3379444"/>
                  <a:ext cx="688258" cy="1320832"/>
                  <a:chOff x="6194431" y="3379444"/>
                  <a:chExt cx="688258" cy="1320832"/>
                </a:xfrm>
              </p:grpSpPr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566D7E64-3DFB-95B6-68AC-2BA346366EF6}"/>
                      </a:ext>
                    </a:extLst>
                  </p:cNvPr>
                  <p:cNvCxnSpPr/>
                  <p:nvPr/>
                </p:nvCxnSpPr>
                <p:spPr>
                  <a:xfrm>
                    <a:off x="6489396" y="3923836"/>
                    <a:ext cx="0" cy="25734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10118F33-B2F5-107A-1293-C4393BEBE847}"/>
                      </a:ext>
                    </a:extLst>
                  </p:cNvPr>
                  <p:cNvCxnSpPr/>
                  <p:nvPr/>
                </p:nvCxnSpPr>
                <p:spPr>
                  <a:xfrm>
                    <a:off x="6592637" y="3929604"/>
                    <a:ext cx="0" cy="257346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D92C2B96-691A-2702-92A9-CD4246CE1C6B}"/>
                      </a:ext>
                    </a:extLst>
                  </p:cNvPr>
                  <p:cNvSpPr/>
                  <p:nvPr/>
                </p:nvSpPr>
                <p:spPr>
                  <a:xfrm>
                    <a:off x="6194431" y="3379444"/>
                    <a:ext cx="688258" cy="132083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9804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6" name="Right Arrow 85">
                <a:extLst>
                  <a:ext uri="{FF2B5EF4-FFF2-40B4-BE49-F238E27FC236}">
                    <a16:creationId xmlns:a16="http://schemas.microsoft.com/office/drawing/2014/main" id="{E35292D7-BA81-14F9-78B2-E090BD6ADBD3}"/>
                  </a:ext>
                </a:extLst>
              </p:cNvPr>
              <p:cNvSpPr/>
              <p:nvPr/>
            </p:nvSpPr>
            <p:spPr>
              <a:xfrm rot="900000">
                <a:off x="5413304" y="5038895"/>
                <a:ext cx="481788" cy="265469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95B87D-5C06-DE4D-CF40-7A9B72C3DA47}"/>
                  </a:ext>
                </a:extLst>
              </p:cNvPr>
              <p:cNvSpPr txBox="1"/>
              <p:nvPr/>
            </p:nvSpPr>
            <p:spPr>
              <a:xfrm rot="900000">
                <a:off x="5188499" y="5237664"/>
                <a:ext cx="545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key=a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74F9B73-3899-917E-36B6-0A25CF8FD907}"/>
                  </a:ext>
                </a:extLst>
              </p:cNvPr>
              <p:cNvSpPr txBox="1"/>
              <p:nvPr/>
            </p:nvSpPr>
            <p:spPr>
              <a:xfrm rot="19656232">
                <a:off x="5201830" y="4101461"/>
                <a:ext cx="5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key=b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259A77F-A037-5E10-E19D-1A6147D732F7}"/>
                  </a:ext>
                </a:extLst>
              </p:cNvPr>
              <p:cNvSpPr txBox="1"/>
              <p:nvPr/>
            </p:nvSpPr>
            <p:spPr>
              <a:xfrm>
                <a:off x="7132470" y="5848577"/>
                <a:ext cx="1382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complete state</a:t>
                </a:r>
              </a:p>
              <a:p>
                <a:r>
                  <a:rPr lang="en-US" sz="1200" dirty="0"/>
                  <a:t>for data with key=a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24CA17-5655-9127-78D7-0630298BADA3}"/>
                  </a:ext>
                </a:extLst>
              </p:cNvPr>
              <p:cNvSpPr txBox="1"/>
              <p:nvPr/>
            </p:nvSpPr>
            <p:spPr>
              <a:xfrm>
                <a:off x="7102775" y="3364685"/>
                <a:ext cx="1388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complete state</a:t>
                </a:r>
              </a:p>
              <a:p>
                <a:r>
                  <a:rPr lang="en-US" sz="1200" dirty="0"/>
                  <a:t>for data with key=b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DA6C347-11F5-2DC6-CFAF-368A287C1E65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6829336" y="3595518"/>
                <a:ext cx="273439" cy="592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C031F11-E2B6-958F-DAD5-F6B4576BD2AE}"/>
                  </a:ext>
                </a:extLst>
              </p:cNvPr>
              <p:cNvCxnSpPr>
                <a:cxnSpLocks/>
                <a:stCxn id="90" idx="1"/>
              </p:cNvCxnSpPr>
              <p:nvPr/>
            </p:nvCxnSpPr>
            <p:spPr>
              <a:xfrm flipH="1" flipV="1">
                <a:off x="6840509" y="5848577"/>
                <a:ext cx="291961" cy="230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89F8AA-72DF-B9FE-91AA-D77A0F9A5C67}"/>
              </a:ext>
            </a:extLst>
          </p:cNvPr>
          <p:cNvSpPr/>
          <p:nvPr/>
        </p:nvSpPr>
        <p:spPr>
          <a:xfrm>
            <a:off x="3558792" y="3691047"/>
            <a:ext cx="78290" cy="129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F1108A-5DAD-64C6-9C3E-7BCDF63B1204}"/>
              </a:ext>
            </a:extLst>
          </p:cNvPr>
          <p:cNvSpPr/>
          <p:nvPr/>
        </p:nvSpPr>
        <p:spPr>
          <a:xfrm>
            <a:off x="7485706" y="3715956"/>
            <a:ext cx="78290" cy="129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4BD073A-A40D-D7BF-DB8E-7BF33EC8F706}"/>
              </a:ext>
            </a:extLst>
          </p:cNvPr>
          <p:cNvSpPr txBox="1"/>
          <p:nvPr/>
        </p:nvSpPr>
        <p:spPr>
          <a:xfrm>
            <a:off x="7666323" y="5497467"/>
            <a:ext cx="1815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structure  &amp; partition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design in prior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70CFF3C-F7DC-E2F1-A675-8194CAA3822E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8574264" y="5140552"/>
            <a:ext cx="312054" cy="35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5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B0A9BE3-D82B-087B-F7B4-8A4B94D69D7F}"/>
              </a:ext>
            </a:extLst>
          </p:cNvPr>
          <p:cNvSpPr/>
          <p:nvPr/>
        </p:nvSpPr>
        <p:spPr>
          <a:xfrm>
            <a:off x="7921918" y="4050189"/>
            <a:ext cx="4118428" cy="57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5DB5FD-C42F-97F6-24A5-839388F1D11F}"/>
              </a:ext>
            </a:extLst>
          </p:cNvPr>
          <p:cNvSpPr/>
          <p:nvPr/>
        </p:nvSpPr>
        <p:spPr>
          <a:xfrm>
            <a:off x="7921918" y="3065008"/>
            <a:ext cx="4118428" cy="57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5027B4-9043-B607-86AF-D494851DF284}"/>
              </a:ext>
            </a:extLst>
          </p:cNvPr>
          <p:cNvSpPr/>
          <p:nvPr/>
        </p:nvSpPr>
        <p:spPr>
          <a:xfrm>
            <a:off x="7924800" y="2045110"/>
            <a:ext cx="4118428" cy="57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THE ARCHITECTURAL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9" y="1132039"/>
            <a:ext cx="58760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#2 (only) </a:t>
            </a:r>
            <a:r>
              <a:rPr lang="en-US" sz="2400" b="1" i="1" u="sng" dirty="0"/>
              <a:t>Internal</a:t>
            </a:r>
            <a:r>
              <a:rPr lang="en-US" sz="2400" b="1" dirty="0"/>
              <a:t> State Consistency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Consistency refers to a quality for the streaming system being </a:t>
            </a:r>
            <a:r>
              <a:rPr lang="en-US" i="1" dirty="0"/>
              <a:t>effectively</a:t>
            </a:r>
            <a:r>
              <a:rPr lang="en-US" dirty="0"/>
              <a:t> unimpacted by temporary downtimes – no loss of information, faithful execution of designed behaviors and produce accurate result.</a:t>
            </a:r>
          </a:p>
          <a:p>
            <a:endParaRPr lang="en-US" dirty="0"/>
          </a:p>
          <a:p>
            <a:r>
              <a:rPr lang="en-US" dirty="0"/>
              <a:t>Flink guarantees this consistency using </a:t>
            </a:r>
            <a:r>
              <a:rPr lang="en-US" b="1" u="sng" dirty="0"/>
              <a:t>checkpoint.</a:t>
            </a:r>
          </a:p>
          <a:p>
            <a:endParaRPr lang="en-US" dirty="0"/>
          </a:p>
          <a:p>
            <a:r>
              <a:rPr lang="en-US" dirty="0"/>
              <a:t>The ultimate effect is that </a:t>
            </a:r>
            <a:r>
              <a:rPr lang="en-US" b="1" dirty="0"/>
              <a:t>each checkpoint represents a fully recoverable clone of an application, albeit in an earlier progress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addition to custom state, operable by application code, internal state also includes runtime meta state, unprocessed buffer and other framework-land information inaccessible by application’s code. </a:t>
            </a:r>
          </a:p>
          <a:p>
            <a:endParaRPr lang="en-US" dirty="0"/>
          </a:p>
          <a:p>
            <a:r>
              <a:rPr lang="en-US" b="1" dirty="0"/>
              <a:t>The checkpoint mechanism is a thing an external state store can not do out-of-box, if not simply impossible.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527E6-F7CD-3CF3-2E78-06691AA0734D}"/>
              </a:ext>
            </a:extLst>
          </p:cNvPr>
          <p:cNvSpPr txBox="1"/>
          <p:nvPr/>
        </p:nvSpPr>
        <p:spPr>
          <a:xfrm>
            <a:off x="6017341" y="1327355"/>
            <a:ext cx="99257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343954-3642-766B-DD62-44675A69DEA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513631" y="1696687"/>
            <a:ext cx="0" cy="427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7F29F-400F-7C23-F1B0-B779C03843EB}"/>
              </a:ext>
            </a:extLst>
          </p:cNvPr>
          <p:cNvGrpSpPr/>
          <p:nvPr/>
        </p:nvGrpSpPr>
        <p:grpSpPr>
          <a:xfrm>
            <a:off x="6912078" y="2146314"/>
            <a:ext cx="1500219" cy="3384331"/>
            <a:chOff x="6882581" y="1963515"/>
            <a:chExt cx="1500219" cy="3384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15C300-E2E9-18EF-12E5-4983385DD964}"/>
                </a:ext>
              </a:extLst>
            </p:cNvPr>
            <p:cNvSpPr txBox="1"/>
            <p:nvPr/>
          </p:nvSpPr>
          <p:spPr>
            <a:xfrm>
              <a:off x="6882581" y="1963515"/>
              <a:ext cx="150021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checkpoint #1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1F0BD3-88FE-E8B1-713F-6A0F47BB0F8D}"/>
                </a:ext>
              </a:extLst>
            </p:cNvPr>
            <p:cNvSpPr txBox="1"/>
            <p:nvPr/>
          </p:nvSpPr>
          <p:spPr>
            <a:xfrm>
              <a:off x="6882581" y="2968515"/>
              <a:ext cx="150021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checkpoint #2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43A0C-29FF-EB28-E3E0-98BA90E2C2BA}"/>
                </a:ext>
              </a:extLst>
            </p:cNvPr>
            <p:cNvSpPr txBox="1"/>
            <p:nvPr/>
          </p:nvSpPr>
          <p:spPr>
            <a:xfrm>
              <a:off x="6882581" y="3973515"/>
              <a:ext cx="150021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checkpoint #3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716E50-B799-95C7-AD9A-EE82EF6AA73C}"/>
                </a:ext>
              </a:extLst>
            </p:cNvPr>
            <p:cNvSpPr txBox="1"/>
            <p:nvPr/>
          </p:nvSpPr>
          <p:spPr>
            <a:xfrm>
              <a:off x="7453795" y="4978514"/>
              <a:ext cx="35779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806B5E-B3A0-5CD0-9C36-C877F9AF9815}"/>
              </a:ext>
            </a:extLst>
          </p:cNvPr>
          <p:cNvGrpSpPr/>
          <p:nvPr/>
        </p:nvGrpSpPr>
        <p:grpSpPr>
          <a:xfrm>
            <a:off x="8477007" y="1132039"/>
            <a:ext cx="3566221" cy="720643"/>
            <a:chOff x="543181" y="3809695"/>
            <a:chExt cx="5378057" cy="108677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D0D79D-FD02-A364-7B23-9294DB7BE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4211" b="78941"/>
            <a:stretch/>
          </p:blipFill>
          <p:spPr>
            <a:xfrm>
              <a:off x="543181" y="3809695"/>
              <a:ext cx="5378057" cy="98015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E84CCD-E30A-F864-4739-7E8DAFFBE761}"/>
                </a:ext>
              </a:extLst>
            </p:cNvPr>
            <p:cNvSpPr/>
            <p:nvPr/>
          </p:nvSpPr>
          <p:spPr>
            <a:xfrm>
              <a:off x="825910" y="4670323"/>
              <a:ext cx="481780" cy="226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4EDC20-EC33-749E-4918-67D964A4E1DB}"/>
                </a:ext>
              </a:extLst>
            </p:cNvPr>
            <p:cNvSpPr/>
            <p:nvPr/>
          </p:nvSpPr>
          <p:spPr>
            <a:xfrm>
              <a:off x="1499420" y="4412575"/>
              <a:ext cx="481780" cy="37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E2E032-386B-0267-3A19-15D5776A8046}"/>
              </a:ext>
            </a:extLst>
          </p:cNvPr>
          <p:cNvGrpSpPr/>
          <p:nvPr/>
        </p:nvGrpSpPr>
        <p:grpSpPr>
          <a:xfrm>
            <a:off x="8752989" y="3173560"/>
            <a:ext cx="3172346" cy="324839"/>
            <a:chOff x="8727915" y="2151672"/>
            <a:chExt cx="3172346" cy="324839"/>
          </a:xfrm>
        </p:grpSpPr>
        <p:pic>
          <p:nvPicPr>
            <p:cNvPr id="34" name="Picture 2" descr="Free File SVG, PNG Icon, Symbol. Download Image.">
              <a:extLst>
                <a:ext uri="{FF2B5EF4-FFF2-40B4-BE49-F238E27FC236}">
                  <a16:creationId xmlns:a16="http://schemas.microsoft.com/office/drawing/2014/main" id="{C273FADA-535F-5CEC-681F-825780E40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8727915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Free File SVG, PNG Icon, Symbol. Download Image.">
              <a:extLst>
                <a:ext uri="{FF2B5EF4-FFF2-40B4-BE49-F238E27FC236}">
                  <a16:creationId xmlns:a16="http://schemas.microsoft.com/office/drawing/2014/main" id="{749C72CA-5E2D-DBC6-B778-89FD430EF5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9700016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Free File SVG, PNG Icon, Symbol. Download Image.">
              <a:extLst>
                <a:ext uri="{FF2B5EF4-FFF2-40B4-BE49-F238E27FC236}">
                  <a16:creationId xmlns:a16="http://schemas.microsoft.com/office/drawing/2014/main" id="{13500016-FA4B-7760-29D1-39494E215E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0672117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Free File SVG, PNG Icon, Symbol. Download Image.">
              <a:extLst>
                <a:ext uri="{FF2B5EF4-FFF2-40B4-BE49-F238E27FC236}">
                  <a16:creationId xmlns:a16="http://schemas.microsoft.com/office/drawing/2014/main" id="{154B0F95-3379-796A-FD7B-6869F8832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1644219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E41620-677C-D9F2-A6C7-22ECB25B603D}"/>
              </a:ext>
            </a:extLst>
          </p:cNvPr>
          <p:cNvGrpSpPr/>
          <p:nvPr/>
        </p:nvGrpSpPr>
        <p:grpSpPr>
          <a:xfrm>
            <a:off x="8763012" y="4156314"/>
            <a:ext cx="3172346" cy="324839"/>
            <a:chOff x="8727915" y="2151672"/>
            <a:chExt cx="3172346" cy="324839"/>
          </a:xfrm>
        </p:grpSpPr>
        <p:pic>
          <p:nvPicPr>
            <p:cNvPr id="39" name="Picture 2" descr="Free File SVG, PNG Icon, Symbol. Download Image.">
              <a:extLst>
                <a:ext uri="{FF2B5EF4-FFF2-40B4-BE49-F238E27FC236}">
                  <a16:creationId xmlns:a16="http://schemas.microsoft.com/office/drawing/2014/main" id="{CF92346C-17EE-01F9-F560-C3D43C0E3F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8727915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Free File SVG, PNG Icon, Symbol. Download Image.">
              <a:extLst>
                <a:ext uri="{FF2B5EF4-FFF2-40B4-BE49-F238E27FC236}">
                  <a16:creationId xmlns:a16="http://schemas.microsoft.com/office/drawing/2014/main" id="{2A5D19EF-380C-7413-D0F1-70C8E4E3B7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9700016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Free File SVG, PNG Icon, Symbol. Download Image.">
              <a:extLst>
                <a:ext uri="{FF2B5EF4-FFF2-40B4-BE49-F238E27FC236}">
                  <a16:creationId xmlns:a16="http://schemas.microsoft.com/office/drawing/2014/main" id="{F88321F3-F2F8-653F-AFB5-3DF0AE85DB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0672117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Free File SVG, PNG Icon, Symbol. Download Image.">
              <a:extLst>
                <a:ext uri="{FF2B5EF4-FFF2-40B4-BE49-F238E27FC236}">
                  <a16:creationId xmlns:a16="http://schemas.microsoft.com/office/drawing/2014/main" id="{54920D78-648C-B282-490B-AD065F5057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1644219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531427-C677-8F7F-CA29-86DC9B331E16}"/>
              </a:ext>
            </a:extLst>
          </p:cNvPr>
          <p:cNvGrpSpPr/>
          <p:nvPr/>
        </p:nvGrpSpPr>
        <p:grpSpPr>
          <a:xfrm>
            <a:off x="8727915" y="2151672"/>
            <a:ext cx="3172346" cy="324839"/>
            <a:chOff x="8727915" y="2151672"/>
            <a:chExt cx="3172346" cy="324839"/>
          </a:xfrm>
        </p:grpSpPr>
        <p:pic>
          <p:nvPicPr>
            <p:cNvPr id="3074" name="Picture 2" descr="Free File SVG, PNG Icon, Symbol. Download Image.">
              <a:extLst>
                <a:ext uri="{FF2B5EF4-FFF2-40B4-BE49-F238E27FC236}">
                  <a16:creationId xmlns:a16="http://schemas.microsoft.com/office/drawing/2014/main" id="{F2C50AD6-9E5F-0894-00A3-A47B9420DC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8727915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ree File SVG, PNG Icon, Symbol. Download Image.">
              <a:extLst>
                <a:ext uri="{FF2B5EF4-FFF2-40B4-BE49-F238E27FC236}">
                  <a16:creationId xmlns:a16="http://schemas.microsoft.com/office/drawing/2014/main" id="{3AE63F52-064C-2ED8-BB7A-4C3E6211D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9700016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ree File SVG, PNG Icon, Symbol. Download Image.">
              <a:extLst>
                <a:ext uri="{FF2B5EF4-FFF2-40B4-BE49-F238E27FC236}">
                  <a16:creationId xmlns:a16="http://schemas.microsoft.com/office/drawing/2014/main" id="{D16DD358-05AA-C315-E848-51EB47D0C5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0672117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ree File SVG, PNG Icon, Symbol. Download Image.">
              <a:extLst>
                <a:ext uri="{FF2B5EF4-FFF2-40B4-BE49-F238E27FC236}">
                  <a16:creationId xmlns:a16="http://schemas.microsoft.com/office/drawing/2014/main" id="{BFD606DD-E174-CA6B-82E9-F0D7F20064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1644219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251121-FB70-9724-2353-A10005CE1AA3}"/>
              </a:ext>
            </a:extLst>
          </p:cNvPr>
          <p:cNvGrpSpPr/>
          <p:nvPr/>
        </p:nvGrpSpPr>
        <p:grpSpPr>
          <a:xfrm>
            <a:off x="8414402" y="1852682"/>
            <a:ext cx="278189" cy="369332"/>
            <a:chOff x="7644007" y="1196110"/>
            <a:chExt cx="278189" cy="3693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0E8FD43-3ABB-A3B9-96AE-B19AC277105F}"/>
                </a:ext>
              </a:extLst>
            </p:cNvPr>
            <p:cNvSpPr/>
            <p:nvPr/>
          </p:nvSpPr>
          <p:spPr>
            <a:xfrm>
              <a:off x="7644007" y="1196110"/>
              <a:ext cx="27791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Free File SVG, PNG Icon, Symbol. Download Image.">
              <a:extLst>
                <a:ext uri="{FF2B5EF4-FFF2-40B4-BE49-F238E27FC236}">
                  <a16:creationId xmlns:a16="http://schemas.microsoft.com/office/drawing/2014/main" id="{4D5CA4A5-4422-5A54-2069-BA932B0719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7666154" y="1227358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45FFAD-AE56-64EC-EADD-3AA999628B41}"/>
              </a:ext>
            </a:extLst>
          </p:cNvPr>
          <p:cNvGrpSpPr/>
          <p:nvPr/>
        </p:nvGrpSpPr>
        <p:grpSpPr>
          <a:xfrm>
            <a:off x="9165944" y="2144614"/>
            <a:ext cx="2294293" cy="339917"/>
            <a:chOff x="9165944" y="2144614"/>
            <a:chExt cx="2294293" cy="339917"/>
          </a:xfrm>
        </p:grpSpPr>
        <p:pic>
          <p:nvPicPr>
            <p:cNvPr id="3076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6A25ECF5-D1A7-24B2-C5F3-915ADEA011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9165944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6869257A-9D2F-B40B-68EA-1B6D7E1D42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0138841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1E9E83B9-5E21-6887-BA4D-14BBF9C325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1109556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4117E4-F944-07A6-0D6F-48FB1B2804B6}"/>
              </a:ext>
            </a:extLst>
          </p:cNvPr>
          <p:cNvGrpSpPr/>
          <p:nvPr/>
        </p:nvGrpSpPr>
        <p:grpSpPr>
          <a:xfrm>
            <a:off x="8439030" y="2845625"/>
            <a:ext cx="278189" cy="369332"/>
            <a:chOff x="7644007" y="1196110"/>
            <a:chExt cx="278189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0095DE-DE6E-76B9-D247-FA397608AA18}"/>
                </a:ext>
              </a:extLst>
            </p:cNvPr>
            <p:cNvSpPr/>
            <p:nvPr/>
          </p:nvSpPr>
          <p:spPr>
            <a:xfrm>
              <a:off x="7644007" y="1196110"/>
              <a:ext cx="27791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 descr="Free File SVG, PNG Icon, Symbol. Download Image.">
              <a:extLst>
                <a:ext uri="{FF2B5EF4-FFF2-40B4-BE49-F238E27FC236}">
                  <a16:creationId xmlns:a16="http://schemas.microsoft.com/office/drawing/2014/main" id="{7272CC9F-0CE4-C44A-DB17-7CE833F72F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7666154" y="1227358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000435-1CBD-1F35-9671-1D1E5C2AFFA4}"/>
              </a:ext>
            </a:extLst>
          </p:cNvPr>
          <p:cNvGrpSpPr/>
          <p:nvPr/>
        </p:nvGrpSpPr>
        <p:grpSpPr>
          <a:xfrm>
            <a:off x="8454016" y="3865523"/>
            <a:ext cx="278189" cy="369332"/>
            <a:chOff x="7644007" y="1196110"/>
            <a:chExt cx="278189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5F316D-03AF-577D-2A16-17EDFF5D7CCF}"/>
                </a:ext>
              </a:extLst>
            </p:cNvPr>
            <p:cNvSpPr/>
            <p:nvPr/>
          </p:nvSpPr>
          <p:spPr>
            <a:xfrm>
              <a:off x="7644007" y="1196110"/>
              <a:ext cx="27791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 descr="Free File SVG, PNG Icon, Symbol. Download Image.">
              <a:extLst>
                <a:ext uri="{FF2B5EF4-FFF2-40B4-BE49-F238E27FC236}">
                  <a16:creationId xmlns:a16="http://schemas.microsoft.com/office/drawing/2014/main" id="{D0FA7196-D2BB-1003-718A-6E93386E6D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7666154" y="1227358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21F49E-FEC3-E578-58C1-435EDB9A61D8}"/>
              </a:ext>
            </a:extLst>
          </p:cNvPr>
          <p:cNvGrpSpPr/>
          <p:nvPr/>
        </p:nvGrpSpPr>
        <p:grpSpPr>
          <a:xfrm>
            <a:off x="9167034" y="3180729"/>
            <a:ext cx="2294293" cy="339917"/>
            <a:chOff x="9165944" y="2144614"/>
            <a:chExt cx="2294293" cy="339917"/>
          </a:xfrm>
        </p:grpSpPr>
        <p:pic>
          <p:nvPicPr>
            <p:cNvPr id="62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9CBBF42F-64DF-FCD1-764A-FF49858B28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9165944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F82250D3-8EC2-88BF-6592-04976140C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0138841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2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77188CEC-0742-EF34-2117-D56BE4F43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1109556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3" name="Group 3072">
            <a:extLst>
              <a:ext uri="{FF2B5EF4-FFF2-40B4-BE49-F238E27FC236}">
                <a16:creationId xmlns:a16="http://schemas.microsoft.com/office/drawing/2014/main" id="{7E9B67C7-5F32-9189-6DD6-9F3B58903040}"/>
              </a:ext>
            </a:extLst>
          </p:cNvPr>
          <p:cNvGrpSpPr/>
          <p:nvPr/>
        </p:nvGrpSpPr>
        <p:grpSpPr>
          <a:xfrm>
            <a:off x="9165944" y="4165365"/>
            <a:ext cx="2294293" cy="339917"/>
            <a:chOff x="9165944" y="2144614"/>
            <a:chExt cx="2294293" cy="339917"/>
          </a:xfrm>
        </p:grpSpPr>
        <p:pic>
          <p:nvPicPr>
            <p:cNvPr id="3075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FBAD2765-7B9E-E288-ADB8-4C773D327F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9165944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B460FD2F-8A9C-CD06-9B5A-833ACD4062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0138841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6BC183BE-22E1-E8AA-B999-785272A7A6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1109556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9" name="TextBox 3078">
            <a:extLst>
              <a:ext uri="{FF2B5EF4-FFF2-40B4-BE49-F238E27FC236}">
                <a16:creationId xmlns:a16="http://schemas.microsoft.com/office/drawing/2014/main" id="{BF23A39A-BB6A-1C86-0874-4F39332A2E9E}"/>
              </a:ext>
            </a:extLst>
          </p:cNvPr>
          <p:cNvSpPr txBox="1"/>
          <p:nvPr/>
        </p:nvSpPr>
        <p:spPr>
          <a:xfrm>
            <a:off x="7255959" y="1641955"/>
            <a:ext cx="96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meta state</a:t>
            </a:r>
          </a:p>
        </p:txBody>
      </p:sp>
      <p:sp>
        <p:nvSpPr>
          <p:cNvPr id="3080" name="TextBox 3079">
            <a:extLst>
              <a:ext uri="{FF2B5EF4-FFF2-40B4-BE49-F238E27FC236}">
                <a16:creationId xmlns:a16="http://schemas.microsoft.com/office/drawing/2014/main" id="{DAEEC286-3DAF-75CB-2119-BA874E91A902}"/>
              </a:ext>
            </a:extLst>
          </p:cNvPr>
          <p:cNvSpPr txBox="1"/>
          <p:nvPr/>
        </p:nvSpPr>
        <p:spPr>
          <a:xfrm>
            <a:off x="8027373" y="4910596"/>
            <a:ext cx="1120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custom state</a:t>
            </a:r>
          </a:p>
        </p:txBody>
      </p:sp>
      <p:sp>
        <p:nvSpPr>
          <p:cNvPr id="3081" name="TextBox 3080">
            <a:extLst>
              <a:ext uri="{FF2B5EF4-FFF2-40B4-BE49-F238E27FC236}">
                <a16:creationId xmlns:a16="http://schemas.microsoft.com/office/drawing/2014/main" id="{17310DBC-9617-7ECF-97F5-D67C2A24CAA1}"/>
              </a:ext>
            </a:extLst>
          </p:cNvPr>
          <p:cNvSpPr txBox="1"/>
          <p:nvPr/>
        </p:nvSpPr>
        <p:spPr>
          <a:xfrm>
            <a:off x="9825054" y="4906958"/>
            <a:ext cx="1522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in/out buffer state</a:t>
            </a:r>
          </a:p>
        </p:txBody>
      </p:sp>
      <p:cxnSp>
        <p:nvCxnSpPr>
          <p:cNvPr id="3083" name="Straight Arrow Connector 3082">
            <a:extLst>
              <a:ext uri="{FF2B5EF4-FFF2-40B4-BE49-F238E27FC236}">
                <a16:creationId xmlns:a16="http://schemas.microsoft.com/office/drawing/2014/main" id="{BC8FE404-178A-32B2-2269-3447F2859AA2}"/>
              </a:ext>
            </a:extLst>
          </p:cNvPr>
          <p:cNvCxnSpPr>
            <a:stCxn id="3080" idx="0"/>
          </p:cNvCxnSpPr>
          <p:nvPr/>
        </p:nvCxnSpPr>
        <p:spPr>
          <a:xfrm flipV="1">
            <a:off x="8587655" y="4529284"/>
            <a:ext cx="341153" cy="38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753595C4-5431-2D0B-A1C4-D7EA0C900E89}"/>
              </a:ext>
            </a:extLst>
          </p:cNvPr>
          <p:cNvCxnSpPr>
            <a:cxnSpLocks/>
            <a:stCxn id="3081" idx="0"/>
          </p:cNvCxnSpPr>
          <p:nvPr/>
        </p:nvCxnSpPr>
        <p:spPr>
          <a:xfrm flipH="1" flipV="1">
            <a:off x="10402529" y="4545198"/>
            <a:ext cx="183599" cy="36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Arrow Connector 3086">
            <a:extLst>
              <a:ext uri="{FF2B5EF4-FFF2-40B4-BE49-F238E27FC236}">
                <a16:creationId xmlns:a16="http://schemas.microsoft.com/office/drawing/2014/main" id="{964F1888-F27F-844A-6EF9-56D36192CC6C}"/>
              </a:ext>
            </a:extLst>
          </p:cNvPr>
          <p:cNvCxnSpPr>
            <a:cxnSpLocks/>
            <a:stCxn id="3079" idx="3"/>
            <a:endCxn id="49" idx="0"/>
          </p:cNvCxnSpPr>
          <p:nvPr/>
        </p:nvCxnSpPr>
        <p:spPr>
          <a:xfrm>
            <a:off x="8218402" y="1795844"/>
            <a:ext cx="346168" cy="8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1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Internal State Consistency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8" y="1132039"/>
            <a:ext cx="107431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Flink can only provide </a:t>
            </a:r>
            <a:r>
              <a:rPr lang="en-US" sz="2400" b="1" i="1" u="sng" dirty="0"/>
              <a:t>internal consistency</a:t>
            </a:r>
            <a:r>
              <a:rPr lang="en-US" sz="2400" b="1" dirty="0"/>
              <a:t> using Checkpoint, it does not guarantee </a:t>
            </a:r>
            <a:r>
              <a:rPr lang="en-US" sz="2400" b="1" i="1" u="sng" dirty="0"/>
              <a:t>end-to-end consistency</a:t>
            </a:r>
            <a:r>
              <a:rPr lang="en-US" sz="2400" b="1" i="1" dirty="0"/>
              <a:t>.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2965E6-3C51-CB50-3BFE-412615195102}"/>
              </a:ext>
            </a:extLst>
          </p:cNvPr>
          <p:cNvGrpSpPr/>
          <p:nvPr/>
        </p:nvGrpSpPr>
        <p:grpSpPr>
          <a:xfrm>
            <a:off x="461405" y="2351910"/>
            <a:ext cx="10732144" cy="2154179"/>
            <a:chOff x="490902" y="2029903"/>
            <a:chExt cx="10732144" cy="215417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E17D267-6852-2C1D-9E0B-868AC3C84CEF}"/>
                </a:ext>
              </a:extLst>
            </p:cNvPr>
            <p:cNvGrpSpPr/>
            <p:nvPr/>
          </p:nvGrpSpPr>
          <p:grpSpPr>
            <a:xfrm>
              <a:off x="490902" y="2463413"/>
              <a:ext cx="10732144" cy="1720669"/>
              <a:chOff x="490902" y="2463413"/>
              <a:chExt cx="10732144" cy="172066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634B478-8535-4BCF-2712-786A56643FF9}"/>
                  </a:ext>
                </a:extLst>
              </p:cNvPr>
              <p:cNvGrpSpPr/>
              <p:nvPr/>
            </p:nvGrpSpPr>
            <p:grpSpPr>
              <a:xfrm>
                <a:off x="2133600" y="2463413"/>
                <a:ext cx="7433187" cy="1720669"/>
                <a:chOff x="2133600" y="2507202"/>
                <a:chExt cx="7433187" cy="172066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53899F-60F9-890C-4B0F-7C70517868B8}"/>
                    </a:ext>
                  </a:extLst>
                </p:cNvPr>
                <p:cNvSpPr/>
                <p:nvPr/>
              </p:nvSpPr>
              <p:spPr>
                <a:xfrm>
                  <a:off x="2133600" y="2507202"/>
                  <a:ext cx="7433187" cy="1720669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E001DB3-E4B9-0D22-4F7D-131C427D25AA}"/>
                    </a:ext>
                  </a:extLst>
                </p:cNvPr>
                <p:cNvGrpSpPr/>
                <p:nvPr/>
              </p:nvGrpSpPr>
              <p:grpSpPr>
                <a:xfrm>
                  <a:off x="2218926" y="2717707"/>
                  <a:ext cx="7039896" cy="1422585"/>
                  <a:chOff x="543181" y="3809695"/>
                  <a:chExt cx="5378057" cy="1086770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C56B521F-246C-A068-0688-BBA2AC76F9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24211" b="78941"/>
                  <a:stretch/>
                </p:blipFill>
                <p:spPr>
                  <a:xfrm>
                    <a:off x="543181" y="3809695"/>
                    <a:ext cx="5378057" cy="980156"/>
                  </a:xfrm>
                  <a:prstGeom prst="rect">
                    <a:avLst/>
                  </a:prstGeom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EE39171-C8F5-3CAE-BF08-A1B57F25A270}"/>
                      </a:ext>
                    </a:extLst>
                  </p:cNvPr>
                  <p:cNvSpPr/>
                  <p:nvPr/>
                </p:nvSpPr>
                <p:spPr>
                  <a:xfrm>
                    <a:off x="825910" y="4670323"/>
                    <a:ext cx="481780" cy="22614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255D4CE-768D-84BF-E7F5-6023F662A54F}"/>
                      </a:ext>
                    </a:extLst>
                  </p:cNvPr>
                  <p:cNvSpPr/>
                  <p:nvPr/>
                </p:nvSpPr>
                <p:spPr>
                  <a:xfrm>
                    <a:off x="1499420" y="4412575"/>
                    <a:ext cx="481780" cy="377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1827B73-5760-300E-A49E-C8C4A49A05B4}"/>
                  </a:ext>
                </a:extLst>
              </p:cNvPr>
              <p:cNvGrpSpPr/>
              <p:nvPr/>
            </p:nvGrpSpPr>
            <p:grpSpPr>
              <a:xfrm>
                <a:off x="490902" y="2463413"/>
                <a:ext cx="1327355" cy="1720669"/>
                <a:chOff x="490902" y="2507202"/>
                <a:chExt cx="1327355" cy="172066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34FE1E8-935C-1707-EB01-FC07D2F51534}"/>
                    </a:ext>
                  </a:extLst>
                </p:cNvPr>
                <p:cNvSpPr/>
                <p:nvPr/>
              </p:nvSpPr>
              <p:spPr>
                <a:xfrm>
                  <a:off x="490902" y="2507202"/>
                  <a:ext cx="1327355" cy="172066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232CCBD-F1F1-E9C3-57EB-78A667CCBC8E}"/>
                    </a:ext>
                  </a:extLst>
                </p:cNvPr>
                <p:cNvSpPr txBox="1"/>
                <p:nvPr/>
              </p:nvSpPr>
              <p:spPr>
                <a:xfrm>
                  <a:off x="716095" y="3036054"/>
                  <a:ext cx="8769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Source 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System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5FDA4E9-AD79-138F-F10E-43DDE8E341DD}"/>
                  </a:ext>
                </a:extLst>
              </p:cNvPr>
              <p:cNvGrpSpPr/>
              <p:nvPr/>
            </p:nvGrpSpPr>
            <p:grpSpPr>
              <a:xfrm>
                <a:off x="9895691" y="2463413"/>
                <a:ext cx="1327355" cy="1720669"/>
                <a:chOff x="490902" y="2507202"/>
                <a:chExt cx="1327355" cy="172066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14E3D03-58A9-DB07-4B72-E944520534F7}"/>
                    </a:ext>
                  </a:extLst>
                </p:cNvPr>
                <p:cNvSpPr/>
                <p:nvPr/>
              </p:nvSpPr>
              <p:spPr>
                <a:xfrm>
                  <a:off x="490902" y="2507202"/>
                  <a:ext cx="1327355" cy="172066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00E87B2-BB81-4910-6FBF-6660CD2C66F2}"/>
                    </a:ext>
                  </a:extLst>
                </p:cNvPr>
                <p:cNvSpPr txBox="1"/>
                <p:nvPr/>
              </p:nvSpPr>
              <p:spPr>
                <a:xfrm>
                  <a:off x="716095" y="3036054"/>
                  <a:ext cx="8769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Sink 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System</a:t>
                  </a: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83EF10-A93A-1709-408A-F4AD5B613071}"/>
                </a:ext>
              </a:extLst>
            </p:cNvPr>
            <p:cNvSpPr txBox="1"/>
            <p:nvPr/>
          </p:nvSpPr>
          <p:spPr>
            <a:xfrm>
              <a:off x="5032341" y="2029903"/>
              <a:ext cx="1777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Flink Application</a:t>
              </a:r>
            </a:p>
          </p:txBody>
        </p:sp>
      </p:grpSp>
      <p:sp>
        <p:nvSpPr>
          <p:cNvPr id="3082" name="TextBox 3081">
            <a:extLst>
              <a:ext uri="{FF2B5EF4-FFF2-40B4-BE49-F238E27FC236}">
                <a16:creationId xmlns:a16="http://schemas.microsoft.com/office/drawing/2014/main" id="{D9DD1A25-7922-AD87-5B25-FF033EB78C02}"/>
              </a:ext>
            </a:extLst>
          </p:cNvPr>
          <p:cNvSpPr txBox="1"/>
          <p:nvPr/>
        </p:nvSpPr>
        <p:spPr>
          <a:xfrm>
            <a:off x="9615949" y="1778370"/>
            <a:ext cx="1823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Ultimately, we want the result as if there were no disruptions</a:t>
            </a:r>
          </a:p>
        </p:txBody>
      </p:sp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B599397E-AC9E-9A99-A72C-1C290E4AE244}"/>
              </a:ext>
            </a:extLst>
          </p:cNvPr>
          <p:cNvCxnSpPr>
            <a:stCxn id="3082" idx="2"/>
            <a:endCxn id="20" idx="0"/>
          </p:cNvCxnSpPr>
          <p:nvPr/>
        </p:nvCxnSpPr>
        <p:spPr>
          <a:xfrm>
            <a:off x="10527824" y="2517034"/>
            <a:ext cx="2048" cy="26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3087">
            <a:extLst>
              <a:ext uri="{FF2B5EF4-FFF2-40B4-BE49-F238E27FC236}">
                <a16:creationId xmlns:a16="http://schemas.microsoft.com/office/drawing/2014/main" id="{A2F3DDB6-8A61-D94B-A80E-87D2CFD27685}"/>
              </a:ext>
            </a:extLst>
          </p:cNvPr>
          <p:cNvSpPr txBox="1"/>
          <p:nvPr/>
        </p:nvSpPr>
        <p:spPr>
          <a:xfrm>
            <a:off x="367298" y="5034941"/>
            <a:ext cx="2871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Checkpoint cannot reproduce the data</a:t>
            </a:r>
            <a:r>
              <a:rPr lang="en-US" sz="1400" dirty="0"/>
              <a:t> happened after the time when this checkpoint is taken and before the disruption occurs.</a:t>
            </a:r>
          </a:p>
        </p:txBody>
      </p:sp>
      <p:sp>
        <p:nvSpPr>
          <p:cNvPr id="3089" name="Down Arrow 3088">
            <a:extLst>
              <a:ext uri="{FF2B5EF4-FFF2-40B4-BE49-F238E27FC236}">
                <a16:creationId xmlns:a16="http://schemas.microsoft.com/office/drawing/2014/main" id="{8389D808-B01E-3D10-24D1-25C8C7DAFC88}"/>
              </a:ext>
            </a:extLst>
          </p:cNvPr>
          <p:cNvSpPr/>
          <p:nvPr/>
        </p:nvSpPr>
        <p:spPr>
          <a:xfrm rot="16200000">
            <a:off x="1703769" y="3322111"/>
            <a:ext cx="452284" cy="630652"/>
          </a:xfrm>
          <a:prstGeom prst="down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Down Arrow 3089">
            <a:extLst>
              <a:ext uri="{FF2B5EF4-FFF2-40B4-BE49-F238E27FC236}">
                <a16:creationId xmlns:a16="http://schemas.microsoft.com/office/drawing/2014/main" id="{6339D3BE-6BAF-6DF7-2C9E-C107DE4A57B7}"/>
              </a:ext>
            </a:extLst>
          </p:cNvPr>
          <p:cNvSpPr/>
          <p:nvPr/>
        </p:nvSpPr>
        <p:spPr>
          <a:xfrm rot="16200000">
            <a:off x="9584395" y="3281418"/>
            <a:ext cx="452284" cy="712037"/>
          </a:xfrm>
          <a:prstGeom prst="downArrow">
            <a:avLst>
              <a:gd name="adj1" fmla="val 50000"/>
              <a:gd name="adj2" fmla="val 52174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2" name="Straight Arrow Connector 3091">
            <a:extLst>
              <a:ext uri="{FF2B5EF4-FFF2-40B4-BE49-F238E27FC236}">
                <a16:creationId xmlns:a16="http://schemas.microsoft.com/office/drawing/2014/main" id="{F37838F9-A504-2495-8314-827672AFAC55}"/>
              </a:ext>
            </a:extLst>
          </p:cNvPr>
          <p:cNvCxnSpPr>
            <a:stCxn id="3088" idx="0"/>
            <a:endCxn id="13" idx="2"/>
          </p:cNvCxnSpPr>
          <p:nvPr/>
        </p:nvCxnSpPr>
        <p:spPr>
          <a:xfrm flipH="1" flipV="1">
            <a:off x="1125083" y="4506089"/>
            <a:ext cx="678080" cy="52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3093">
            <a:extLst>
              <a:ext uri="{FF2B5EF4-FFF2-40B4-BE49-F238E27FC236}">
                <a16:creationId xmlns:a16="http://schemas.microsoft.com/office/drawing/2014/main" id="{EC2A48CF-7B9F-BA72-277C-DB6049BE7859}"/>
              </a:ext>
            </a:extLst>
          </p:cNvPr>
          <p:cNvSpPr txBox="1"/>
          <p:nvPr/>
        </p:nvSpPr>
        <p:spPr>
          <a:xfrm>
            <a:off x="8430329" y="5034940"/>
            <a:ext cx="2871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the time is rewound, history is replayed. </a:t>
            </a:r>
            <a:r>
              <a:rPr lang="en-US" sz="1400" dirty="0">
                <a:solidFill>
                  <a:srgbClr val="FF0000"/>
                </a:solidFill>
              </a:rPr>
              <a:t>Checkpoint cannot prevent the same output from being sent to the sink system again</a:t>
            </a:r>
            <a:r>
              <a:rPr lang="en-US" sz="1400" dirty="0"/>
              <a:t>. </a:t>
            </a:r>
          </a:p>
        </p:txBody>
      </p:sp>
      <p:cxnSp>
        <p:nvCxnSpPr>
          <p:cNvPr id="3095" name="Straight Arrow Connector 3094">
            <a:extLst>
              <a:ext uri="{FF2B5EF4-FFF2-40B4-BE49-F238E27FC236}">
                <a16:creationId xmlns:a16="http://schemas.microsoft.com/office/drawing/2014/main" id="{0FEBA56E-38EA-09AE-D82F-659D92BD556C}"/>
              </a:ext>
            </a:extLst>
          </p:cNvPr>
          <p:cNvCxnSpPr>
            <a:cxnSpLocks/>
            <a:stCxn id="3094" idx="0"/>
            <a:endCxn id="20" idx="2"/>
          </p:cNvCxnSpPr>
          <p:nvPr/>
        </p:nvCxnSpPr>
        <p:spPr>
          <a:xfrm flipV="1">
            <a:off x="9866194" y="4506089"/>
            <a:ext cx="663678" cy="52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Internal State Consistency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8" y="1132039"/>
            <a:ext cx="10743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Fault Tolerant, End-to-End Exactly Once Streaming System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2965E6-3C51-CB50-3BFE-412615195102}"/>
              </a:ext>
            </a:extLst>
          </p:cNvPr>
          <p:cNvGrpSpPr/>
          <p:nvPr/>
        </p:nvGrpSpPr>
        <p:grpSpPr>
          <a:xfrm>
            <a:off x="461405" y="2373617"/>
            <a:ext cx="10732144" cy="2132472"/>
            <a:chOff x="490902" y="2051610"/>
            <a:chExt cx="10732144" cy="21324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E17D267-6852-2C1D-9E0B-868AC3C84CEF}"/>
                </a:ext>
              </a:extLst>
            </p:cNvPr>
            <p:cNvGrpSpPr/>
            <p:nvPr/>
          </p:nvGrpSpPr>
          <p:grpSpPr>
            <a:xfrm>
              <a:off x="490902" y="2463413"/>
              <a:ext cx="10732144" cy="1720669"/>
              <a:chOff x="490902" y="2463413"/>
              <a:chExt cx="10732144" cy="172066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634B478-8535-4BCF-2712-786A56643FF9}"/>
                  </a:ext>
                </a:extLst>
              </p:cNvPr>
              <p:cNvGrpSpPr/>
              <p:nvPr/>
            </p:nvGrpSpPr>
            <p:grpSpPr>
              <a:xfrm>
                <a:off x="2133600" y="2463413"/>
                <a:ext cx="7433187" cy="1720669"/>
                <a:chOff x="2133600" y="2507202"/>
                <a:chExt cx="7433187" cy="172066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53899F-60F9-890C-4B0F-7C70517868B8}"/>
                    </a:ext>
                  </a:extLst>
                </p:cNvPr>
                <p:cNvSpPr/>
                <p:nvPr/>
              </p:nvSpPr>
              <p:spPr>
                <a:xfrm>
                  <a:off x="2133600" y="2507202"/>
                  <a:ext cx="7433187" cy="1720669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E001DB3-E4B9-0D22-4F7D-131C427D25AA}"/>
                    </a:ext>
                  </a:extLst>
                </p:cNvPr>
                <p:cNvGrpSpPr/>
                <p:nvPr/>
              </p:nvGrpSpPr>
              <p:grpSpPr>
                <a:xfrm>
                  <a:off x="2218926" y="2717707"/>
                  <a:ext cx="7039896" cy="1422585"/>
                  <a:chOff x="543181" y="3809695"/>
                  <a:chExt cx="5378057" cy="1086770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C56B521F-246C-A068-0688-BBA2AC76F9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24211" b="78941"/>
                  <a:stretch/>
                </p:blipFill>
                <p:spPr>
                  <a:xfrm>
                    <a:off x="543181" y="3809695"/>
                    <a:ext cx="5378057" cy="980156"/>
                  </a:xfrm>
                  <a:prstGeom prst="rect">
                    <a:avLst/>
                  </a:prstGeom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EE39171-C8F5-3CAE-BF08-A1B57F25A270}"/>
                      </a:ext>
                    </a:extLst>
                  </p:cNvPr>
                  <p:cNvSpPr/>
                  <p:nvPr/>
                </p:nvSpPr>
                <p:spPr>
                  <a:xfrm>
                    <a:off x="825910" y="4670323"/>
                    <a:ext cx="481780" cy="22614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255D4CE-768D-84BF-E7F5-6023F662A54F}"/>
                      </a:ext>
                    </a:extLst>
                  </p:cNvPr>
                  <p:cNvSpPr/>
                  <p:nvPr/>
                </p:nvSpPr>
                <p:spPr>
                  <a:xfrm>
                    <a:off x="1499420" y="4412575"/>
                    <a:ext cx="481780" cy="377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1827B73-5760-300E-A49E-C8C4A49A05B4}"/>
                  </a:ext>
                </a:extLst>
              </p:cNvPr>
              <p:cNvGrpSpPr/>
              <p:nvPr/>
            </p:nvGrpSpPr>
            <p:grpSpPr>
              <a:xfrm>
                <a:off x="490902" y="2463413"/>
                <a:ext cx="1327355" cy="1720669"/>
                <a:chOff x="490902" y="2507202"/>
                <a:chExt cx="1327355" cy="172066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34FE1E8-935C-1707-EB01-FC07D2F51534}"/>
                    </a:ext>
                  </a:extLst>
                </p:cNvPr>
                <p:cNvSpPr/>
                <p:nvPr/>
              </p:nvSpPr>
              <p:spPr>
                <a:xfrm>
                  <a:off x="490902" y="2507202"/>
                  <a:ext cx="1327355" cy="172066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232CCBD-F1F1-E9C3-57EB-78A667CCBC8E}"/>
                    </a:ext>
                  </a:extLst>
                </p:cNvPr>
                <p:cNvSpPr txBox="1"/>
                <p:nvPr/>
              </p:nvSpPr>
              <p:spPr>
                <a:xfrm>
                  <a:off x="716095" y="3036054"/>
                  <a:ext cx="8769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Source 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System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5FDA4E9-AD79-138F-F10E-43DDE8E341DD}"/>
                  </a:ext>
                </a:extLst>
              </p:cNvPr>
              <p:cNvGrpSpPr/>
              <p:nvPr/>
            </p:nvGrpSpPr>
            <p:grpSpPr>
              <a:xfrm>
                <a:off x="9895691" y="2463413"/>
                <a:ext cx="1327355" cy="1720669"/>
                <a:chOff x="490902" y="2507202"/>
                <a:chExt cx="1327355" cy="172066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14E3D03-58A9-DB07-4B72-E944520534F7}"/>
                    </a:ext>
                  </a:extLst>
                </p:cNvPr>
                <p:cNvSpPr/>
                <p:nvPr/>
              </p:nvSpPr>
              <p:spPr>
                <a:xfrm>
                  <a:off x="490902" y="2507202"/>
                  <a:ext cx="1327355" cy="172066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00E87B2-BB81-4910-6FBF-6660CD2C66F2}"/>
                    </a:ext>
                  </a:extLst>
                </p:cNvPr>
                <p:cNvSpPr txBox="1"/>
                <p:nvPr/>
              </p:nvSpPr>
              <p:spPr>
                <a:xfrm>
                  <a:off x="716095" y="3036054"/>
                  <a:ext cx="8769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Sink 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System</a:t>
                  </a: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83EF10-A93A-1709-408A-F4AD5B613071}"/>
                </a:ext>
              </a:extLst>
            </p:cNvPr>
            <p:cNvSpPr txBox="1"/>
            <p:nvPr/>
          </p:nvSpPr>
          <p:spPr>
            <a:xfrm>
              <a:off x="4156845" y="2051610"/>
              <a:ext cx="3386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Flink Application with </a:t>
              </a:r>
              <a:r>
                <a:rPr lang="en-US" b="1" dirty="0">
                  <a:solidFill>
                    <a:srgbClr val="FF0000"/>
                  </a:solidFill>
                </a:rPr>
                <a:t>Checkpoint</a:t>
              </a:r>
            </a:p>
          </p:txBody>
        </p:sp>
      </p:grpSp>
      <p:sp>
        <p:nvSpPr>
          <p:cNvPr id="3089" name="Down Arrow 3088">
            <a:extLst>
              <a:ext uri="{FF2B5EF4-FFF2-40B4-BE49-F238E27FC236}">
                <a16:creationId xmlns:a16="http://schemas.microsoft.com/office/drawing/2014/main" id="{8389D808-B01E-3D10-24D1-25C8C7DAFC88}"/>
              </a:ext>
            </a:extLst>
          </p:cNvPr>
          <p:cNvSpPr/>
          <p:nvPr/>
        </p:nvSpPr>
        <p:spPr>
          <a:xfrm rot="16200000">
            <a:off x="1703769" y="3322111"/>
            <a:ext cx="452284" cy="630652"/>
          </a:xfrm>
          <a:prstGeom prst="down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Down Arrow 3089">
            <a:extLst>
              <a:ext uri="{FF2B5EF4-FFF2-40B4-BE49-F238E27FC236}">
                <a16:creationId xmlns:a16="http://schemas.microsoft.com/office/drawing/2014/main" id="{6339D3BE-6BAF-6DF7-2C9E-C107DE4A57B7}"/>
              </a:ext>
            </a:extLst>
          </p:cNvPr>
          <p:cNvSpPr/>
          <p:nvPr/>
        </p:nvSpPr>
        <p:spPr>
          <a:xfrm rot="16200000">
            <a:off x="9584395" y="3281418"/>
            <a:ext cx="452284" cy="712037"/>
          </a:xfrm>
          <a:prstGeom prst="downArrow">
            <a:avLst>
              <a:gd name="adj1" fmla="val 50000"/>
              <a:gd name="adj2" fmla="val 52174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04BC9-18A8-E034-CDF4-DCDC2C8EE75F}"/>
              </a:ext>
            </a:extLst>
          </p:cNvPr>
          <p:cNvSpPr txBox="1"/>
          <p:nvPr/>
        </p:nvSpPr>
        <p:spPr>
          <a:xfrm>
            <a:off x="364033" y="4572643"/>
            <a:ext cx="1565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Replay-able</a:t>
            </a:r>
            <a:r>
              <a:rPr lang="en-US" b="1" dirty="0"/>
              <a:t> </a:t>
            </a:r>
          </a:p>
          <a:p>
            <a:r>
              <a:rPr lang="en-US" b="1" dirty="0"/>
              <a:t>Source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25A-85B8-2497-D538-9EEEF829ADB9}"/>
              </a:ext>
            </a:extLst>
          </p:cNvPr>
          <p:cNvSpPr txBox="1"/>
          <p:nvPr/>
        </p:nvSpPr>
        <p:spPr>
          <a:xfrm>
            <a:off x="9880497" y="4603111"/>
            <a:ext cx="131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Idempotent</a:t>
            </a:r>
          </a:p>
          <a:p>
            <a:r>
              <a:rPr lang="en-US" b="1" dirty="0"/>
              <a:t>Sink System</a:t>
            </a:r>
          </a:p>
        </p:txBody>
      </p:sp>
    </p:spTree>
    <p:extLst>
      <p:ext uri="{BB962C8B-B14F-4D97-AF65-F5344CB8AC3E}">
        <p14:creationId xmlns:p14="http://schemas.microsoft.com/office/powerpoint/2010/main" val="288298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cs typeface="Calibri"/>
              </a:rPr>
              <a:t>THE ARCHITECTURAL CONSIDERATIONS</a:t>
            </a:r>
            <a:endParaRPr lang="en-US" sz="36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8" y="1132039"/>
            <a:ext cx="589585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#3 State Backend, Representation, Durability and Memory Consumption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Taking a checkpoint always spills out state files into a durable storage medium (e.g., local and remote file system). </a:t>
            </a:r>
          </a:p>
          <a:p>
            <a:endParaRPr lang="en-US" dirty="0"/>
          </a:p>
          <a:p>
            <a:r>
              <a:rPr lang="en-US" dirty="0"/>
              <a:t>The choice of state backend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HashMapStateBackend</a:t>
            </a:r>
            <a:r>
              <a:rPr lang="en-US" sz="14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EmbeddedRocksDBStateBackend</a:t>
            </a:r>
            <a:r>
              <a:rPr lang="en-US" dirty="0"/>
              <a:t>) will affect the formation of these state files – </a:t>
            </a:r>
            <a:r>
              <a:rPr lang="en-US" dirty="0">
                <a:solidFill>
                  <a:srgbClr val="FF0000"/>
                </a:solidFill>
              </a:rPr>
              <a:t>state files from different backends are not compatible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Choosing a state backend is an architectural decision - once decided, there is little room to change sporadically later.  </a:t>
            </a:r>
          </a:p>
          <a:p>
            <a:endParaRPr lang="en-US" dirty="0"/>
          </a:p>
          <a:p>
            <a:r>
              <a:rPr lang="en-US" dirty="0"/>
              <a:t>Luckily, no matter which one is chosen, application development can hardly detect the existence of the state backend and the difference between these two occurs only in quite edgy cases.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4EFF-B927-C06F-119C-FEDB3D10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54" y="1613911"/>
            <a:ext cx="5044153" cy="39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2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State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7" y="1132039"/>
            <a:ext cx="47946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HashMapStateBackend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bounded by allocated memory capacity (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taskmanager.memory.managed.size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native-JVM representation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D6258-01B8-E3B1-3CA1-391E5A2F95FD}"/>
              </a:ext>
            </a:extLst>
          </p:cNvPr>
          <p:cNvSpPr txBox="1"/>
          <p:nvPr/>
        </p:nvSpPr>
        <p:spPr>
          <a:xfrm>
            <a:off x="5524318" y="1132039"/>
            <a:ext cx="580244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EmbeddedRocksDBStateBackend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bounded by the size of storage medium (effectively unlimited when using remote storage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RocksDB representation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RocksDB-limited amenity: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incremental checkpoint =&gt; faster checkpointing but slower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RocksDB native metrics for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Advanced </a:t>
            </a:r>
            <a:r>
              <a:rPr lang="en-US" dirty="0" err="1"/>
              <a:t>RocksDB</a:t>
            </a:r>
            <a:r>
              <a:rPr lang="en-US" dirty="0"/>
              <a:t>-specific optimizations </a:t>
            </a:r>
          </a:p>
        </p:txBody>
      </p:sp>
    </p:spTree>
    <p:extLst>
      <p:ext uri="{BB962C8B-B14F-4D97-AF65-F5344CB8AC3E}">
        <p14:creationId xmlns:p14="http://schemas.microsoft.com/office/powerpoint/2010/main" val="60384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761</Words>
  <Application>Microsoft Macintosh PowerPoint</Application>
  <PresentationFormat>Widescreen</PresentationFormat>
  <Paragraphs>135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Bingxu</dc:creator>
  <cp:lastModifiedBy>Gao, Bingxu</cp:lastModifiedBy>
  <cp:revision>165</cp:revision>
  <dcterms:created xsi:type="dcterms:W3CDTF">2023-11-22T13:46:29Z</dcterms:created>
  <dcterms:modified xsi:type="dcterms:W3CDTF">2023-11-23T22:29:24Z</dcterms:modified>
</cp:coreProperties>
</file>