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32" r:id="rId1"/>
    <p:sldMasterId id="2147484576" r:id="rId2"/>
    <p:sldMasterId id="2147484588" r:id="rId3"/>
    <p:sldMasterId id="2147484601" r:id="rId4"/>
    <p:sldMasterId id="2147484615" r:id="rId5"/>
    <p:sldMasterId id="2147484627" r:id="rId6"/>
  </p:sldMasterIdLst>
  <p:notesMasterIdLst>
    <p:notesMasterId r:id="rId35"/>
  </p:notesMasterIdLst>
  <p:handoutMasterIdLst>
    <p:handoutMasterId r:id="rId36"/>
  </p:handoutMasterIdLst>
  <p:sldIdLst>
    <p:sldId id="256" r:id="rId7"/>
    <p:sldId id="555" r:id="rId8"/>
    <p:sldId id="556" r:id="rId9"/>
    <p:sldId id="558" r:id="rId10"/>
    <p:sldId id="590" r:id="rId11"/>
    <p:sldId id="592" r:id="rId12"/>
    <p:sldId id="559" r:id="rId13"/>
    <p:sldId id="591" r:id="rId14"/>
    <p:sldId id="560" r:id="rId15"/>
    <p:sldId id="561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3" r:id="rId25"/>
    <p:sldId id="574" r:id="rId26"/>
    <p:sldId id="575" r:id="rId27"/>
    <p:sldId id="576" r:id="rId28"/>
    <p:sldId id="577" r:id="rId29"/>
    <p:sldId id="593" r:id="rId30"/>
    <p:sldId id="594" r:id="rId31"/>
    <p:sldId id="595" r:id="rId32"/>
    <p:sldId id="579" r:id="rId33"/>
    <p:sldId id="532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85" autoAdjust="0"/>
    <p:restoredTop sz="81818" autoAdjust="0"/>
  </p:normalViewPr>
  <p:slideViewPr>
    <p:cSldViewPr>
      <p:cViewPr varScale="1">
        <p:scale>
          <a:sx n="95" d="100"/>
          <a:sy n="95" d="100"/>
        </p:scale>
        <p:origin x="-594" y="-96"/>
      </p:cViewPr>
      <p:guideLst>
        <p:guide orient="horz" pos="1620"/>
        <p:guide orient="horz" pos="23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217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435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、先讲解标题标签代码写法，说明标题标签在网页中的作用，通常用于标题或主题，体现标签语义化。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&lt;h6&gt;</a:t>
            </a:r>
            <a:r>
              <a:rPr lang="zh-CN" altLang="en-US" dirty="0" smtClean="0"/>
              <a:t>最小，对比效果图讲解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、先讲解段落标签的代码，演示示例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：段落标签，查看效果图看段落标签的效果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、先讲解换行标签的代码，然后演示示例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：换行标签，查看效果图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看段落标签和换行标签的不同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、提一下标签的嵌套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先讲解水平线标签代码和用法，再看给出的例子中的代码，然后演示示例查看水平线在网页中的效果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先讲解字体样式标签代码和用法，再看给出的例子中的代码，然后演示示例查看加粗和斜体在网页中的效果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、在上一页的基础上演示注释的用法即可，让学员知道注释在网页中的作用就可以了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、特殊符号让演示其显示效果即可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、简单介绍网页中常用的这几种图片即可，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格式一带而过就可以了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是网页中最常用的格式，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受浏览器兼容性的限制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、先讲解图像语法，对每个参数详细讲解，并且强调说明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属性在什么情况下可以看到替代文字和提示文字，并且说明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属性常和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配合使用。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标签的与之前学习的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标签一样，不是成对的标签，直接在最后以“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”闭合，体现标签的语义化。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、语法讲完之后再一一对着参数讲解例子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、最后演示示例，并且改变路径或图像名称，让学员看到</a:t>
            </a:r>
            <a:r>
              <a:rPr lang="en-US" altLang="zh-CN" dirty="0" smtClean="0"/>
              <a:t>alt</a:t>
            </a:r>
            <a:r>
              <a:rPr lang="zh-CN" altLang="en-US" dirty="0" smtClean="0"/>
              <a:t>的作用，并且把鼠标放到图像上让学员看到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的提示文字，加深学员印像。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、讲解语法，详细说明每个参数的用法，强调一下路径的表示方法，相对路径和绝对路径，说明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常用值为</a:t>
            </a:r>
            <a:r>
              <a:rPr lang="en-US" altLang="zh-CN" dirty="0" smtClean="0"/>
              <a:t>_self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，还有其他值，以后用到再讲。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、讲解给出的例子代码，一个文本超链接一个图像超链接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、最后演示，只演示超链接效果即可，演示时更改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的参数，让学员看到目标窗口打开的不同位置。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从这里开始，学员第一次接触在网页中插入图片，说明图片经常保存在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目录下，以保证网站目录清淅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ea typeface="宋体" charset="-122"/>
              </a:rPr>
              <a:t>说明常见的超链接种类有这三种即可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、说明网站上使用最多的就是页面间链接，例如网站导航菜单、新闻列表、商品列表等链接，通常都是页面间链链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、演示页面间链接的效果</a:t>
            </a:r>
            <a:endParaRPr lang="en-US" altLang="zh-CN" dirty="0" smtClean="0"/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、讲解时说明创建锚链接的两个步骤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、然后演示，详细演示创建锚链接的过程，代码的编写，以及跳转效果，两种跳转方式都要演示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、讲解各自特性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27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22993-C687-4534-B312-4624D705022D}" type="slidenum">
              <a:rPr lang="zh-CN" altLang="en-US" smtClean="0">
                <a:latin typeface="Calibri" pitchFamily="34" charset="0"/>
              </a:rPr>
              <a:pPr>
                <a:defRPr/>
              </a:pPr>
              <a:t>28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网页的组成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标签作用是什么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世界知名浏览器厂商对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Internet Explorer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等主要的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上采取措施。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微软：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MIX10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技术大会上宣布已推出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等互联网浏览通用标准。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日，谷歌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苹果：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，这款浏览器支持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个以上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新技术，包括全屏播放、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视频、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地理位置、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的形式验证等功能。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软件公司首席技术官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Hakon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Lie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将是全球互联网发展的未来趋势。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基金会发布了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是完全级别的支持。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、结合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的方向迈进，因此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已经被广泛的推行开来。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．市场的需求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就浪费了大量的时间。而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的目标就是将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平台上，视频、音频、图像、动画以及同电脑的交互都被标准化。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．跨平台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是什么，强调会出现在面试中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、有什么用，演示示例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、说明网页编辑工具很多，讲解为什么使用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编辑第一个网页，详细讲解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、完整</a:t>
            </a:r>
            <a:r>
              <a:rPr lang="zh-CN" altLang="en-US" baseline="0" dirty="0" smtClean="0"/>
              <a:t>的网页基本结构介绍，说明各部分的作用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、说明这是</a:t>
            </a:r>
            <a:r>
              <a:rPr lang="en-US" altLang="zh-CN" baseline="0" dirty="0" smtClean="0"/>
              <a:t>HTML5</a:t>
            </a:r>
            <a:r>
              <a:rPr lang="zh-CN" altLang="en-US" baseline="0" dirty="0" smtClean="0"/>
              <a:t>的声明方式（可以提及可能遇到其他声明头，说明是在其他的标准下）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8E760-6A4B-4633-BD63-C69D2B77B4F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42D90-85C1-4D3A-93DF-E1A6ABB77F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1214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B9E37-5FFB-446D-B9F6-E894B7767813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04291-1ABE-41C3-989A-73F87AA36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8419309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CE358-52AC-4061-80EE-602B42E4FC1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1AA13-6F2F-474D-A5C1-9389AB7F3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55150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6" name="Picture 2" descr="C:\Users\Administrator\Desktop\答疑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7" y="1059582"/>
            <a:ext cx="5871381" cy="3302652"/>
          </a:xfrm>
          <a:prstGeom prst="rect">
            <a:avLst/>
          </a:prstGeom>
          <a:noFill/>
        </p:spPr>
      </p:pic>
      <p:sp>
        <p:nvSpPr>
          <p:cNvPr id="7" name="标题 2"/>
          <p:cNvSpPr>
            <a:spLocks noGrp="1"/>
          </p:cNvSpPr>
          <p:nvPr userDrawn="1">
            <p:ph type="title"/>
          </p:nvPr>
        </p:nvSpPr>
        <p:spPr>
          <a:xfrm>
            <a:off x="0" y="141483"/>
            <a:ext cx="9144000" cy="655093"/>
          </a:xfrm>
        </p:spPr>
        <p:txBody>
          <a:bodyPr/>
          <a:lstStyle/>
          <a:p>
            <a:pPr algn="r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  <p:pic>
        <p:nvPicPr>
          <p:cNvPr id="6" name="Picture 3" descr="C:\Users\Administrator\Desktop\weix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21601"/>
            <a:ext cx="2762250" cy="207883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08656" y="1248769"/>
            <a:ext cx="3930556" cy="203693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电话：</a:t>
            </a:r>
            <a:r>
              <a:rPr lang="en-US" altLang="zh-CN" sz="2400" dirty="0" smtClean="0">
                <a:solidFill>
                  <a:schemeClr val="tx1"/>
                </a:solidFill>
              </a:rPr>
              <a:t>15818704257</a:t>
            </a: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邮箱：</a:t>
            </a:r>
            <a:r>
              <a:rPr lang="en-US" altLang="zh-CN" sz="2400" dirty="0" smtClean="0">
                <a:solidFill>
                  <a:schemeClr val="tx1"/>
                </a:solidFill>
              </a:rPr>
              <a:t>746601909@qq.com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3A5A6-EF4D-46D0-9CA8-AF8D209F94A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354BD-B85F-4A8E-B68E-A1503B91C2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1136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FC97A-B703-4546-BCD6-DD7623978710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5BB86-AC5A-49CB-9C71-BCCF44DFE3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057845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18E59-59E7-4E48-A3B5-0968B9CE30E9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B2589-5FBA-43F0-BDCF-C46B8B9A69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50308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E18DC-4048-4D2B-A2CB-7A43D030CA40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C4B5F-1B37-49BF-9573-72E28FAF7B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1264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CF1B4-CE21-4C88-9EF1-247E4D410A01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845F-426D-4F36-84F5-4EBD173ACC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7145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9C12C8-0AA7-4311-87B4-10C592337676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CF83D-D149-4504-9319-147833CBEB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6894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9F36F-8DF7-4FA9-9BD9-3DEAA6CD087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F57D3-92EE-40E8-A3E1-63160C66C4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25079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6BAEF-2D49-41F5-87FF-ADB8380F3C41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0A77-08B3-4B13-B78E-72E967F66B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2025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1672C-B376-436A-AC3D-C99AD0FE1C8B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E7C88-275C-425A-BB8E-40ACE00AA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5347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4EBD-720A-497A-8D08-4BE4A369D65B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0E32-3711-4B7B-9FA2-1D8CDFADB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478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738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46234-B99C-430A-8813-FE8E36D349D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6983B-7DAF-445A-826D-30026F70AC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86564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6150-511F-4085-982B-07BFA4479BE0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68BCA-472F-4F33-8207-150488AA02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515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A7B76-EBFE-4173-84A9-08619D6D678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FC8C-745F-469B-BEA2-E05E8273BF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52046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EE1DD-6C9D-420E-8423-AD1497F5785B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C2054-55A1-4227-89BE-38E283A8F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47453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42ED2-D917-4F40-88D9-88500DFA870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28FC-A03B-4B05-A66F-A7045FB126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25057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3ED06-1B14-40EC-B48B-46AD0D160FC1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C6C2D-EB60-4C12-ACC4-ED6CC42208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63231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3F8F2-259E-48D3-8E17-826E6F684788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97B9A-B0E1-4C57-B6FD-5CEDD1CD4D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79653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48312-C40F-4790-9D40-1E51723A5335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76C4-20FE-4131-B2A6-19F726CE1E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2667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91DC5-DAFE-460D-A203-CA4C680EADDF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B30A2-9752-45BB-8F19-C8BD6566B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46684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032E7-39B8-4056-88BA-048A639BC189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1E02-1F55-4DBE-9511-26CADF835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33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54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D695B-72AA-457D-88B1-A74DB2A56B5A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673D2-4AAE-4526-BD90-1D34468A49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11378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06D77-CFD1-4D77-9169-A6D59802B6D2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44404-8DDE-4A77-9C5A-E722470F22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35676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9ABA6-11E1-41B6-B22E-F138A5E10D3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4BD58-1886-4703-871A-1B64AB02F4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85460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FCDE8-3A91-4C85-960D-4BB077EB32E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888A2-BDD6-4304-B0D8-2C4B9589D7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52835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CE358-52AC-4061-80EE-602B42E4FC1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1AA13-6F2F-474D-A5C1-9389AB7F3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55150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6" name="Picture 2" descr="C:\Users\Administrator\Desktop\答疑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871381" cy="3302652"/>
          </a:xfrm>
          <a:prstGeom prst="rect">
            <a:avLst/>
          </a:prstGeom>
          <a:noFill/>
        </p:spPr>
      </p:pic>
      <p:sp>
        <p:nvSpPr>
          <p:cNvPr id="7" name="标题 2"/>
          <p:cNvSpPr>
            <a:spLocks noGrp="1"/>
          </p:cNvSpPr>
          <p:nvPr userDrawn="1">
            <p:ph type="title"/>
          </p:nvPr>
        </p:nvSpPr>
        <p:spPr>
          <a:xfrm>
            <a:off x="0" y="141480"/>
            <a:ext cx="9144000" cy="655093"/>
          </a:xfrm>
        </p:spPr>
        <p:txBody>
          <a:bodyPr/>
          <a:lstStyle/>
          <a:p>
            <a:pPr algn="r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-180528" y="-64890"/>
            <a:ext cx="4143375" cy="62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乘风</a:t>
            </a:r>
            <a:r>
              <a:rPr lang="zh-CN" altLang="en-US" sz="36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破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浪</a:t>
            </a:r>
            <a:r>
              <a:rPr 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世界就在眼前</a:t>
            </a:r>
            <a:endParaRPr lang="zh-CN" altLang="en-US" sz="2400" b="0" kern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6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8E760-6A4B-4633-BD63-C69D2B77B4F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42D90-85C1-4D3A-93DF-E1A6ABB77F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12142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3A5A6-EF4D-46D0-9CA8-AF8D209F94A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354BD-B85F-4A8E-B68E-A1503B91C2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113628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FC97A-B703-4546-BCD6-DD7623978710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5BB86-AC5A-49CB-9C71-BCCF44DFE3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05784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98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18E59-59E7-4E48-A3B5-0968B9CE30E9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B2589-5FBA-43F0-BDCF-C46B8B9A6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50308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73801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54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98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73216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DEC1D-1DB4-4549-BA20-D5B910183462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5A05-C3A1-428E-89E4-2706AF179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598783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B9E37-5FFB-446D-B9F6-E894B7767813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04291-1ABE-41C3-989A-73F87AA36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8419309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  <p:pic>
        <p:nvPicPr>
          <p:cNvPr id="6" name="Picture 3" descr="C:\Users\Administrator\Desktop\weix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21601"/>
            <a:ext cx="2762250" cy="207883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08656" y="1248769"/>
            <a:ext cx="3930556" cy="203693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电话：</a:t>
            </a:r>
            <a:r>
              <a:rPr lang="en-US" altLang="zh-CN" sz="2400" dirty="0" smtClean="0">
                <a:solidFill>
                  <a:schemeClr val="tx1"/>
                </a:solidFill>
              </a:rPr>
              <a:t>15818704257</a:t>
            </a: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邮箱：</a:t>
            </a:r>
            <a:r>
              <a:rPr lang="en-US" altLang="zh-CN" sz="2400" dirty="0" smtClean="0">
                <a:solidFill>
                  <a:schemeClr val="tx1"/>
                </a:solidFill>
              </a:rPr>
              <a:t>746601909@qq.com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E18DC-4048-4D2B-A2CB-7A43D030CA40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C4B5F-1B37-49BF-9573-72E28FAF7B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12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73216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CF1B4-CE21-4C88-9EF1-247E4D410A01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845F-426D-4F36-84F5-4EBD173ACC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71454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9C12C8-0AA7-4311-87B4-10C592337676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CF83D-D149-4504-9319-147833CBEB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68946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9F36F-8DF7-4FA9-9BD9-3DEAA6CD087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F57D3-92EE-40E8-A3E1-63160C66C4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25079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6BAEF-2D49-41F5-87FF-ADB8380F3C41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0A77-08B3-4B13-B78E-72E967F66B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2025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1672C-B376-436A-AC3D-C99AD0FE1C8B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E7C88-275C-425A-BB8E-40ACE00AA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53470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4EBD-720A-497A-8D08-4BE4A369D65B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0E32-3711-4B7B-9FA2-1D8CDFADB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4785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46234-B99C-430A-8813-FE8E36D349D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6983B-7DAF-445A-826D-30026F70AC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86564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6150-511F-4085-982B-07BFA4479BE0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68BCA-472F-4F33-8207-150488AA02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51510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A7B76-EBFE-4173-84A9-08619D6D678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FC8C-745F-469B-BEA2-E05E8273BF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520460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EE1DD-6C9D-420E-8423-AD1497F5785B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C2054-55A1-4227-89BE-38E283A8F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474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DEC1D-1DB4-4549-BA20-D5B910183462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5A05-C3A1-428E-89E4-2706AF179C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598783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42ED2-D917-4F40-88D9-88500DFA870D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28FC-A03B-4B05-A66F-A7045FB126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25057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3ED06-1B14-40EC-B48B-46AD0D160FC1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C6C2D-EB60-4C12-ACC4-ED6CC42208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63231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3F8F2-259E-48D3-8E17-826E6F684788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97B9A-B0E1-4C57-B6FD-5CEDD1CD4D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79653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48312-C40F-4790-9D40-1E51723A5335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76C4-20FE-4131-B2A6-19F726CE1E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2667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91DC5-DAFE-460D-A203-CA4C680EADDF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B30A2-9752-45BB-8F19-C8BD6566B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46684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032E7-39B8-4056-88BA-048A639BC189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1E02-1F55-4DBE-9511-26CADF835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33325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D695B-72AA-457D-88B1-A74DB2A56B5A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673D2-4AAE-4526-BD90-1D34468A49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11378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06D77-CFD1-4D77-9169-A6D59802B6D2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44404-8DDE-4A77-9C5A-E722470F22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35676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9ABA6-11E1-41B6-B22E-F138A5E10D3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4BD58-1886-4703-871A-1B64AB02F4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85460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FCDE8-3A91-4C85-960D-4BB077EB32EC}" type="datetime1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888A2-BDD6-4304-B0D8-2C4B9589D7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528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906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  <p:sldLayoutId id="2147484546" r:id="rId13"/>
    <p:sldLayoutId id="2147484547" r:id="rId14"/>
    <p:sldLayoutId id="2147484548" r:id="rId15"/>
    <p:sldLayoutId id="2147484549" r:id="rId16"/>
    <p:sldLayoutId id="2147484550" r:id="rId17"/>
    <p:sldLayoutId id="2147484551" r:id="rId18"/>
    <p:sldLayoutId id="2147484552" r:id="rId19"/>
    <p:sldLayoutId id="2147484553" r:id="rId20"/>
    <p:sldLayoutId id="2147484554" r:id="rId21"/>
    <p:sldLayoutId id="2147484555" r:id="rId22"/>
    <p:sldLayoutId id="2147484556" r:id="rId23"/>
    <p:sldLayoutId id="2147484557" r:id="rId24"/>
    <p:sldLayoutId id="2147484558" r:id="rId25"/>
    <p:sldLayoutId id="2147484559" r:id="rId26"/>
    <p:sldLayoutId id="2147484560" r:id="rId27"/>
    <p:sldLayoutId id="2147484561" r:id="rId28"/>
    <p:sldLayoutId id="2147484562" r:id="rId29"/>
    <p:sldLayoutId id="2147484563" r:id="rId30"/>
    <p:sldLayoutId id="2147484564" r:id="rId31"/>
    <p:sldLayoutId id="2147484565" r:id="rId32"/>
    <p:sldLayoutId id="2147484566" r:id="rId33"/>
    <p:sldLayoutId id="2147484567" r:id="rId34"/>
    <p:sldLayoutId id="2147484568" r:id="rId35"/>
    <p:sldLayoutId id="2147484569" r:id="rId36"/>
    <p:sldLayoutId id="2147484570" r:id="rId37"/>
    <p:sldLayoutId id="2147484571" r:id="rId38"/>
    <p:sldLayoutId id="2147484572" r:id="rId39"/>
    <p:sldLayoutId id="2147484573" r:id="rId40"/>
    <p:sldLayoutId id="2147484574" r:id="rId41"/>
    <p:sldLayoutId id="2147484575" r:id="rId4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4DD7B2-E296-4E3F-8358-15FE286D68D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77A3BB-556E-4714-BDD4-7E3D412370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61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 smtClean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137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  <p:sldLayoutId id="2147484594" r:id="rId6"/>
    <p:sldLayoutId id="2147484595" r:id="rId7"/>
    <p:sldLayoutId id="2147484596" r:id="rId8"/>
    <p:sldLayoutId id="2147484597" r:id="rId9"/>
    <p:sldLayoutId id="2147484598" r:id="rId10"/>
    <p:sldLayoutId id="2147484599" r:id="rId11"/>
    <p:sldLayoutId id="214748460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906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  <p:sldLayoutId id="2147484613" r:id="rId12"/>
    <p:sldLayoutId id="214748461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4DD7B2-E296-4E3F-8358-15FE286D68D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77A3BB-556E-4714-BDD4-7E3D412370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61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2018/5/15</a:t>
            </a:fld>
            <a:endParaRPr lang="zh-CN" altLang="en-US" smtClean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137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8" r:id="rId1"/>
    <p:sldLayoutId id="2147484629" r:id="rId2"/>
    <p:sldLayoutId id="2147484630" r:id="rId3"/>
    <p:sldLayoutId id="2147484631" r:id="rId4"/>
    <p:sldLayoutId id="2147484632" r:id="rId5"/>
    <p:sldLayoutId id="2147484633" r:id="rId6"/>
    <p:sldLayoutId id="2147484634" r:id="rId7"/>
    <p:sldLayoutId id="2147484635" r:id="rId8"/>
    <p:sldLayoutId id="2147484636" r:id="rId9"/>
    <p:sldLayoutId id="2147484637" r:id="rId10"/>
    <p:sldLayoutId id="2147484638" r:id="rId11"/>
    <p:sldLayoutId id="2147484639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第一章  </a:t>
            </a:r>
            <a:r>
              <a:rPr lang="en-US" dirty="0" smtClean="0"/>
              <a:t>HTML5</a:t>
            </a:r>
            <a:r>
              <a:rPr lang="zh-CN" altLang="en-US" dirty="0" smtClean="0"/>
              <a:t>基础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陈凯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2610969"/>
            <a:ext cx="7143750" cy="1190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8200" y="1516458"/>
            <a:ext cx="3088129" cy="34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网页基本信息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179512" y="627535"/>
            <a:ext cx="8964488" cy="648071"/>
          </a:xfrm>
        </p:spPr>
        <p:txBody>
          <a:bodyPr/>
          <a:lstStyle/>
          <a:p>
            <a:r>
              <a:rPr lang="en-US" altLang="zh-CN" dirty="0" smtClean="0"/>
              <a:t>&lt;title&gt;</a:t>
            </a:r>
            <a:r>
              <a:rPr lang="zh-CN" altLang="en-US" dirty="0" smtClean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6" y="1322785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89602" y="1768073"/>
            <a:ext cx="1214446" cy="1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88" y="1599642"/>
            <a:ext cx="1571636" cy="1696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2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网页的基本标签</a:t>
            </a:r>
            <a:r>
              <a:rPr lang="en-US" altLang="zh-CN" dirty="0" smtClean="0"/>
              <a:t>6-1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251520" y="771551"/>
            <a:ext cx="8892480" cy="3996904"/>
          </a:xfrm>
        </p:spPr>
        <p:txBody>
          <a:bodyPr/>
          <a:lstStyle/>
          <a:p>
            <a:r>
              <a:rPr lang="zh-CN" altLang="en-US" dirty="0" smtClean="0"/>
              <a:t>标题标签</a:t>
            </a:r>
            <a:endParaRPr lang="en-US" altLang="zh-CN" dirty="0" smtClean="0"/>
          </a:p>
          <a:p>
            <a:pPr lvl="1"/>
            <a:r>
              <a:rPr lang="en-US" dirty="0" smtClean="0"/>
              <a:t>&lt;h1&gt;…&lt;/h1&gt;</a:t>
            </a:r>
          </a:p>
          <a:p>
            <a:pPr lvl="1"/>
            <a:r>
              <a:rPr lang="en-US" dirty="0" smtClean="0"/>
              <a:t>&lt;h2&gt;…&lt;/h2&gt;</a:t>
            </a:r>
            <a:endParaRPr lang="en-US" altLang="zh-CN" dirty="0" smtClean="0"/>
          </a:p>
          <a:p>
            <a:pPr lvl="1"/>
            <a:r>
              <a:rPr lang="en-US" dirty="0" smtClean="0"/>
              <a:t>&lt;h3&gt;…&lt;/h3&gt;</a:t>
            </a:r>
            <a:endParaRPr lang="en-US" altLang="zh-CN" dirty="0" smtClean="0"/>
          </a:p>
          <a:p>
            <a:pPr lvl="1"/>
            <a:r>
              <a:rPr lang="en-US" dirty="0" smtClean="0"/>
              <a:t>&lt;h4&gt;…&lt;/h4&gt;</a:t>
            </a:r>
            <a:endParaRPr lang="en-US" altLang="zh-CN" dirty="0" smtClean="0"/>
          </a:p>
          <a:p>
            <a:pPr lvl="1"/>
            <a:r>
              <a:rPr lang="en-US" dirty="0" smtClean="0"/>
              <a:t>&lt;h5&gt;…&lt;/h5&gt;</a:t>
            </a:r>
            <a:endParaRPr lang="en-US" altLang="zh-CN" dirty="0" smtClean="0"/>
          </a:p>
          <a:p>
            <a:pPr lvl="1"/>
            <a:r>
              <a:rPr lang="en-US" dirty="0" smtClean="0"/>
              <a:t>&lt;h6&gt;…&lt;/h6&gt;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643306" y="1393023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一级标题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&lt;h2&gt;</a:t>
            </a:r>
            <a:r>
              <a:rPr lang="zh-CN" altLang="en-US" b="1" dirty="0" smtClean="0">
                <a:latin typeface="+mn-lt"/>
              </a:rPr>
              <a:t>二级标题</a:t>
            </a:r>
            <a:r>
              <a:rPr lang="en-US" altLang="zh-CN" b="1" dirty="0" smtClean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&lt;h3&gt;</a:t>
            </a:r>
            <a:r>
              <a:rPr lang="zh-CN" altLang="en-US" b="1" dirty="0" smtClean="0">
                <a:latin typeface="+mn-lt"/>
              </a:rPr>
              <a:t>三级标题</a:t>
            </a:r>
            <a:r>
              <a:rPr lang="en-US" altLang="zh-CN" b="1" dirty="0" smtClean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&lt;h4&gt;</a:t>
            </a:r>
            <a:r>
              <a:rPr lang="zh-CN" altLang="en-US" b="1" dirty="0" smtClean="0">
                <a:latin typeface="+mn-lt"/>
              </a:rPr>
              <a:t>四级标题</a:t>
            </a:r>
            <a:r>
              <a:rPr lang="en-US" altLang="zh-CN" b="1" dirty="0" smtClean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&lt;h5&gt;</a:t>
            </a:r>
            <a:r>
              <a:rPr lang="zh-CN" altLang="en-US" b="1" dirty="0" smtClean="0">
                <a:latin typeface="+mn-lt"/>
              </a:rPr>
              <a:t>五级标题</a:t>
            </a:r>
            <a:r>
              <a:rPr lang="en-US" altLang="zh-CN" b="1" dirty="0" smtClean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&lt;h6&gt;</a:t>
            </a:r>
            <a:r>
              <a:rPr lang="zh-CN" altLang="en-US" b="1" dirty="0" smtClean="0">
                <a:latin typeface="+mn-lt"/>
              </a:rPr>
              <a:t>六级标题</a:t>
            </a:r>
            <a:r>
              <a:rPr lang="en-US" altLang="zh-CN" b="1" dirty="0" smtClean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 rot="2519945">
            <a:off x="6377573" y="1693932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8"/>
          <p:cNvGrpSpPr>
            <a:grpSpLocks/>
          </p:cNvGrpSpPr>
          <p:nvPr/>
        </p:nvGrpSpPr>
        <p:grpSpPr bwMode="auto">
          <a:xfrm>
            <a:off x="824654" y="4425556"/>
            <a:ext cx="4926384" cy="371891"/>
            <a:chOff x="3143240" y="5143512"/>
            <a:chExt cx="4602140" cy="49585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776714" y="5187962"/>
              <a:ext cx="3968666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：不同等级的标题标签对比</a:t>
              </a:r>
            </a:p>
          </p:txBody>
        </p:sp>
      </p:grp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56" y="2363655"/>
            <a:ext cx="2718280" cy="23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83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网页的基本标签</a:t>
            </a:r>
            <a:r>
              <a:rPr lang="en-US" altLang="zh-CN" dirty="0" smtClean="0"/>
              <a:t>6-2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251520" y="627535"/>
            <a:ext cx="8892480" cy="4140920"/>
          </a:xfrm>
        </p:spPr>
        <p:txBody>
          <a:bodyPr/>
          <a:lstStyle/>
          <a:p>
            <a:r>
              <a:rPr lang="zh-CN" altLang="en-US" dirty="0" smtClean="0"/>
              <a:t>段落标签</a:t>
            </a:r>
            <a:endParaRPr lang="en-US" altLang="zh-CN" dirty="0" smtClean="0"/>
          </a:p>
          <a:p>
            <a:pPr lvl="1"/>
            <a:r>
              <a:rPr lang="en-US" dirty="0" smtClean="0"/>
              <a:t>&lt;p&gt;…&lt;/p&gt;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28662" y="1821651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519945">
            <a:off x="5520318" y="2122561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683568" y="4569970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段落标签</a:t>
              </a:r>
            </a:p>
          </p:txBody>
        </p:sp>
      </p:grp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1208" y="2787774"/>
            <a:ext cx="3377216" cy="19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2362" y="1466169"/>
            <a:ext cx="1000132" cy="400110"/>
            <a:chOff x="1000100" y="2469339"/>
            <a:chExt cx="1000132" cy="533480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78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9532" y="2310085"/>
            <a:ext cx="3231450" cy="251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网页的基本标签</a:t>
            </a:r>
            <a:r>
              <a:rPr lang="en-US" altLang="zh-CN" dirty="0" smtClean="0"/>
              <a:t>6-3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251520" y="699543"/>
            <a:ext cx="8892480" cy="4068912"/>
          </a:xfrm>
        </p:spPr>
        <p:txBody>
          <a:bodyPr/>
          <a:lstStyle/>
          <a:p>
            <a:r>
              <a:rPr lang="zh-CN" altLang="en-US" dirty="0" smtClean="0"/>
              <a:t>换行标签</a:t>
            </a:r>
            <a:endParaRPr lang="en-US" altLang="zh-C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1768073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591756" y="1908246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97055" y="4681534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换行标签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1200" y="1387529"/>
            <a:ext cx="1000132" cy="400110"/>
            <a:chOff x="1000100" y="2469339"/>
            <a:chExt cx="1000132" cy="533480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99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3317" y="2079533"/>
            <a:ext cx="3117859" cy="25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网页的基本标签</a:t>
            </a:r>
            <a:r>
              <a:rPr lang="en-US" altLang="zh-CN" dirty="0" smtClean="0"/>
              <a:t>6-4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251520" y="699543"/>
            <a:ext cx="8892480" cy="4068912"/>
          </a:xfrm>
        </p:spPr>
        <p:txBody>
          <a:bodyPr/>
          <a:lstStyle/>
          <a:p>
            <a:r>
              <a:rPr lang="zh-CN" altLang="en-US" dirty="0" smtClean="0"/>
              <a:t>水平线标签</a:t>
            </a:r>
            <a:endParaRPr lang="en-US" altLang="zh-CN" dirty="0" smtClean="0"/>
          </a:p>
          <a:p>
            <a:pPr lvl="1"/>
            <a:r>
              <a:rPr lang="en-US" dirty="0" smtClean="0"/>
              <a:t>&lt;hr/&gt;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1660915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937709" y="1583811"/>
            <a:ext cx="969968" cy="8036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03574" y="4623976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67867" y="5187962"/>
              <a:ext cx="2786360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水平线标签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251" y="1246546"/>
            <a:ext cx="1000132" cy="400110"/>
            <a:chOff x="1000100" y="2469339"/>
            <a:chExt cx="1000132" cy="533480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961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网页的基本标签</a:t>
            </a:r>
            <a:r>
              <a:rPr lang="en-US" altLang="zh-CN" dirty="0" smtClean="0"/>
              <a:t>6-5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251520" y="771551"/>
            <a:ext cx="8892480" cy="3996904"/>
          </a:xfrm>
        </p:spPr>
        <p:txBody>
          <a:bodyPr/>
          <a:lstStyle/>
          <a:p>
            <a:r>
              <a:rPr lang="zh-CN" altLang="en-US" dirty="0" smtClean="0"/>
              <a:t>字体样式标签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加粗：</a:t>
            </a:r>
            <a:r>
              <a:rPr lang="en-US" dirty="0" smtClean="0"/>
              <a:t>&lt;strong&gt;…&lt;/strong&gt;</a:t>
            </a:r>
          </a:p>
          <a:p>
            <a:pPr lvl="1"/>
            <a:r>
              <a:rPr lang="zh-CN" altLang="en-US" dirty="0" smtClean="0"/>
              <a:t>斜体：</a:t>
            </a:r>
            <a:r>
              <a:rPr lang="en-US" altLang="zh-CN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&gt;…&lt;/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089544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&lt;strong&gt;</a:t>
            </a:r>
            <a:r>
              <a:rPr lang="zh-CN" altLang="en-US" b="1" dirty="0" smtClean="0">
                <a:latin typeface="+mn-lt"/>
              </a:rPr>
              <a:t>徐志摩人物简介</a:t>
            </a:r>
            <a:r>
              <a:rPr lang="en-US" altLang="zh-CN" b="1" dirty="0" smtClean="0">
                <a:latin typeface="+mn-lt"/>
              </a:rPr>
              <a:t>&lt;/strong&gt;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&gt;1910&lt;/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年入杭州学堂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&gt;1918&lt;/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年赴美国克拉大学学习银行学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6511774" y="2576514"/>
            <a:ext cx="969968" cy="594513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907527" y="4677982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246037" y="5187962"/>
              <a:ext cx="303001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字体样式标签</a:t>
              </a:r>
            </a:p>
          </p:txBody>
        </p:sp>
      </p:grp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11811"/>
            <a:ext cx="3024336" cy="17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3515" y="1663029"/>
            <a:ext cx="1000132" cy="400110"/>
            <a:chOff x="1000100" y="2469339"/>
            <a:chExt cx="1000132" cy="533480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78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网页的基本标签</a:t>
            </a:r>
            <a:r>
              <a:rPr lang="en-US" altLang="zh-CN" dirty="0" smtClean="0"/>
              <a:t>6-6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251520" y="699543"/>
            <a:ext cx="8892480" cy="4068912"/>
          </a:xfrm>
        </p:spPr>
        <p:txBody>
          <a:bodyPr/>
          <a:lstStyle/>
          <a:p>
            <a:r>
              <a:rPr lang="zh-CN" altLang="en-US" dirty="0" smtClean="0"/>
              <a:t>注释和特殊符号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83029"/>
              </p:ext>
            </p:extLst>
          </p:nvPr>
        </p:nvGraphicFramePr>
        <p:xfrm>
          <a:off x="428596" y="1500180"/>
          <a:ext cx="8501122" cy="239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4446"/>
                <a:gridCol w="6000792"/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500" dirty="0" smtClean="0"/>
                        <a:t>特殊符号</a:t>
                      </a:r>
                      <a:endParaRPr lang="zh-CN" altLang="en-US" sz="15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500" dirty="0" smtClean="0"/>
                        <a:t>字符实体</a:t>
                      </a:r>
                      <a:endParaRPr lang="zh-CN" altLang="en-US" sz="15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500" dirty="0" smtClean="0"/>
                        <a:t>示例</a:t>
                      </a:r>
                      <a:endParaRPr lang="zh-CN" altLang="en-US" sz="15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空格</a:t>
                      </a:r>
                      <a:endParaRPr lang="zh-CN" altLang="en-US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&amp;</a:t>
                      </a:r>
                      <a:r>
                        <a:rPr lang="en-US" altLang="zh-CN" sz="1400" b="1" dirty="0" err="1" smtClean="0"/>
                        <a:t>nbsp</a:t>
                      </a:r>
                      <a:r>
                        <a:rPr lang="en-US" altLang="zh-CN" sz="1400" b="1" dirty="0" smtClean="0"/>
                        <a:t>;</a:t>
                      </a:r>
                      <a:endParaRPr lang="zh-CN" altLang="en-US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627784" y="4546918"/>
            <a:ext cx="4572000" cy="371891"/>
            <a:chOff x="3143240" y="5143512"/>
            <a:chExt cx="4572032" cy="49585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19824" y="5187962"/>
              <a:ext cx="3682444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注释和特殊符号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12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清平乐</a:t>
            </a:r>
            <a:r>
              <a:rPr lang="en-US" altLang="zh-CN" dirty="0" smtClean="0"/>
              <a:t>》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179512" y="910829"/>
            <a:ext cx="8964488" cy="3857625"/>
          </a:xfrm>
        </p:spPr>
        <p:txBody>
          <a:bodyPr/>
          <a:lstStyle/>
          <a:p>
            <a:r>
              <a:rPr lang="zh-CN" altLang="en-US" sz="2000" dirty="0" smtClean="0"/>
              <a:t>训练要点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标签的嵌套使用</a:t>
            </a:r>
          </a:p>
          <a:p>
            <a:pPr lvl="1"/>
            <a:r>
              <a:rPr lang="zh-CN" altLang="en-US" sz="2000" dirty="0" smtClean="0"/>
              <a:t>网页中基本标签的使用</a:t>
            </a:r>
            <a:endParaRPr lang="en-US" altLang="zh-CN" sz="2000" dirty="0" smtClean="0"/>
          </a:p>
          <a:p>
            <a:r>
              <a:rPr lang="zh-CN" altLang="en-US" sz="2000" dirty="0" smtClean="0"/>
              <a:t>需求说明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标题用</a:t>
            </a:r>
            <a:r>
              <a:rPr lang="en-US" altLang="zh-CN" sz="2000" dirty="0" smtClean="0"/>
              <a:t>&lt;h2&gt;</a:t>
            </a:r>
            <a:r>
              <a:rPr lang="zh-CN" altLang="en-US" sz="2000" dirty="0" smtClean="0"/>
              <a:t>标签，文字用</a:t>
            </a:r>
            <a:r>
              <a:rPr lang="en-US" altLang="zh-CN" sz="2000" dirty="0" smtClean="0"/>
              <a:t>&lt;p&gt;</a:t>
            </a:r>
            <a:r>
              <a:rPr lang="zh-CN" altLang="en-US" sz="2000" dirty="0" smtClean="0"/>
              <a:t>标签，标题与正文之间的分隔线使用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hr</a:t>
            </a:r>
            <a:r>
              <a:rPr lang="en-US" altLang="zh-CN" sz="2000" dirty="0" smtClean="0"/>
              <a:t>/&gt;</a:t>
            </a:r>
            <a:r>
              <a:rPr lang="zh-CN" altLang="en-US" sz="2000" dirty="0" smtClean="0"/>
              <a:t>标签，词结束后使用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/&gt;</a:t>
            </a:r>
            <a:r>
              <a:rPr lang="zh-CN" altLang="en-US" sz="2000" dirty="0" smtClean="0"/>
              <a:t>标签换行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5536" y="3147814"/>
            <a:ext cx="7643812" cy="1017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sz="2000" dirty="0"/>
              <a:t>实现思路</a:t>
            </a:r>
            <a:endParaRPr lang="en-US" altLang="zh-CN" sz="2000" dirty="0"/>
          </a:p>
          <a:p>
            <a:pPr lvl="1"/>
            <a:r>
              <a:rPr lang="zh-CN" altLang="en-US" sz="2000" dirty="0"/>
              <a:t>诗词内容均放在一个</a:t>
            </a:r>
            <a:r>
              <a:rPr lang="en-US" altLang="zh-CN" sz="2000" dirty="0"/>
              <a:t>&lt;p&gt;…&lt;/p&gt;</a:t>
            </a:r>
            <a:r>
              <a:rPr lang="zh-CN" altLang="en-US" sz="2000" dirty="0"/>
              <a:t>标签中，诗词中需要换行时使用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/&gt;</a:t>
            </a:r>
            <a:r>
              <a:rPr lang="zh-CN" altLang="en-US" sz="2000" dirty="0"/>
              <a:t>换行，使用标签的嵌套</a:t>
            </a:r>
          </a:p>
        </p:txBody>
      </p: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1122364" y="4623976"/>
            <a:ext cx="2714625" cy="371891"/>
            <a:chOff x="3143240" y="5143512"/>
            <a:chExt cx="2714644" cy="49585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3006" y="5187962"/>
              <a:ext cx="164661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>
            <a:grpSpLocks/>
          </p:cNvGrpSpPr>
          <p:nvPr/>
        </p:nvGrpSpPr>
        <p:grpSpPr bwMode="auto">
          <a:xfrm>
            <a:off x="4356101" y="4623976"/>
            <a:ext cx="2786063" cy="371891"/>
            <a:chOff x="3714744" y="5143512"/>
            <a:chExt cx="2786082" cy="49585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2439" y="680033"/>
            <a:ext cx="3479448" cy="15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36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制作李清照简介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251520" y="910829"/>
            <a:ext cx="8892480" cy="3857625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标题用标题标签，人名加粗显示，时间斜体显示，并制作页面版权部分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285740" y="4623976"/>
            <a:ext cx="2786063" cy="371891"/>
            <a:chOff x="3714744" y="5143512"/>
            <a:chExt cx="2786082" cy="49585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7" name="Picture 3" descr="C:\Users\Administrator\Desktop\图片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211710"/>
            <a:ext cx="4610030" cy="2472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80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图像标签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idx="4294967295"/>
          </p:nvPr>
        </p:nvSpPr>
        <p:spPr>
          <a:xfrm>
            <a:off x="251520" y="627535"/>
            <a:ext cx="8568952" cy="2664295"/>
          </a:xfrm>
        </p:spPr>
        <p:txBody>
          <a:bodyPr/>
          <a:lstStyle/>
          <a:p>
            <a:r>
              <a:rPr lang="zh-CN" altLang="en-US" dirty="0" smtClean="0"/>
              <a:t>常见的图像格式</a:t>
            </a:r>
            <a:endParaRPr lang="en-US" altLang="zh-CN" dirty="0" smtClean="0"/>
          </a:p>
          <a:p>
            <a:pPr lvl="1"/>
            <a:r>
              <a:rPr lang="en-US" dirty="0" smtClean="0"/>
              <a:t>JPG</a:t>
            </a:r>
            <a:endParaRPr lang="en-US" altLang="zh-CN" dirty="0" smtClean="0"/>
          </a:p>
          <a:p>
            <a:pPr lvl="1"/>
            <a:r>
              <a:rPr lang="en-US" dirty="0" smtClean="0"/>
              <a:t>GIF</a:t>
            </a:r>
            <a:endParaRPr lang="en-US" altLang="zh-CN" dirty="0" smtClean="0"/>
          </a:p>
          <a:p>
            <a:pPr lvl="1"/>
            <a:r>
              <a:rPr lang="en-US" dirty="0" smtClean="0"/>
              <a:t>PNG</a:t>
            </a:r>
            <a:endParaRPr lang="zh-CN" altLang="en-US" dirty="0" smtClean="0"/>
          </a:p>
          <a:p>
            <a:pPr lvl="1"/>
            <a:r>
              <a:rPr lang="en-US" dirty="0" smtClean="0"/>
              <a:t>BMP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144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627535"/>
            <a:ext cx="8892480" cy="4140920"/>
          </a:xfrm>
        </p:spPr>
        <p:txBody>
          <a:bodyPr/>
          <a:lstStyle/>
          <a:p>
            <a:r>
              <a:rPr lang="zh-CN" altLang="zh-CN" sz="2800" dirty="0"/>
              <a:t>制作李清照的词</a:t>
            </a:r>
            <a:r>
              <a:rPr lang="zh-CN" altLang="zh-CN" sz="2800" dirty="0" smtClean="0"/>
              <a:t>《清平乐》</a:t>
            </a:r>
            <a:endParaRPr lang="en-US" altLang="zh-CN" sz="2800" dirty="0" smtClean="0"/>
          </a:p>
          <a:p>
            <a:r>
              <a:rPr lang="zh-CN" altLang="zh-CN" sz="2800" dirty="0"/>
              <a:t>制作李清照</a:t>
            </a:r>
            <a:r>
              <a:rPr lang="zh-CN" altLang="zh-CN" sz="2800" dirty="0" smtClean="0"/>
              <a:t>简介</a:t>
            </a:r>
            <a:endParaRPr lang="en-US" altLang="zh-CN" sz="2800" dirty="0" smtClean="0"/>
          </a:p>
          <a:p>
            <a:r>
              <a:rPr lang="zh-CN" altLang="zh-CN" sz="2800" dirty="0"/>
              <a:t>制作京东读书新闻资讯</a:t>
            </a:r>
            <a:r>
              <a:rPr lang="zh-CN" altLang="zh-CN" sz="2800" dirty="0" smtClean="0"/>
              <a:t>页面</a:t>
            </a:r>
            <a:endParaRPr lang="en-US" altLang="zh-CN" sz="2800" dirty="0" smtClean="0"/>
          </a:p>
          <a:p>
            <a:r>
              <a:rPr lang="zh-CN" altLang="zh-CN" sz="2800" dirty="0"/>
              <a:t>制作京东快速购物导航</a:t>
            </a:r>
            <a:endParaRPr lang="zh-CN" altLang="en-US" sz="2800" dirty="0" smtClean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7684" y="735546"/>
            <a:ext cx="3685103" cy="16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3632"/>
            <a:ext cx="3096344" cy="17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015" y="2895787"/>
            <a:ext cx="4273551" cy="19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esktop\图片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1144" y="2463738"/>
            <a:ext cx="3132856" cy="16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72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图像标签</a:t>
            </a: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714349" y="1875230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14348" y="2640153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143108" y="2640153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flipV="1">
            <a:off x="1271552" y="2089544"/>
            <a:ext cx="300052" cy="550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2786051" y="2089544"/>
            <a:ext cx="262914" cy="550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2844" y="860803"/>
            <a:ext cx="1000132" cy="400110"/>
            <a:chOff x="1000100" y="1734602"/>
            <a:chExt cx="1000132" cy="533479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734602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2857488" y="1032798"/>
            <a:ext cx="2044149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flipH="1">
            <a:off x="3857622" y="1402130"/>
            <a:ext cx="21941" cy="5266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714876" y="2586574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flipV="1">
            <a:off x="5272080" y="2089543"/>
            <a:ext cx="85740" cy="4970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5929322" y="1032798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>
            <a:off x="6486526" y="1402130"/>
            <a:ext cx="85738" cy="5266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85787" y="3536163"/>
            <a:ext cx="7786715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2844" y="3170067"/>
            <a:ext cx="1000132" cy="400110"/>
            <a:chOff x="1000100" y="2469339"/>
            <a:chExt cx="1000132" cy="533480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18"/>
          <p:cNvGrpSpPr>
            <a:grpSpLocks/>
          </p:cNvGrpSpPr>
          <p:nvPr/>
        </p:nvGrpSpPr>
        <p:grpSpPr bwMode="auto">
          <a:xfrm>
            <a:off x="2090738" y="4471986"/>
            <a:ext cx="4572000" cy="371891"/>
            <a:chOff x="3143240" y="5143512"/>
            <a:chExt cx="4572032" cy="49585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650797" y="5187962"/>
              <a:ext cx="2220496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图像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024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链接标签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214414" y="1821651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1714481" y="1193533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2928927" y="1193533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1928797" y="1562865"/>
            <a:ext cx="342888" cy="3123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flipH="1">
            <a:off x="3357556" y="1562865"/>
            <a:ext cx="709664" cy="3659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85720" y="914382"/>
            <a:ext cx="1000132" cy="400110"/>
            <a:chOff x="1000100" y="1734602"/>
            <a:chExt cx="1000132" cy="533479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734602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8597" y="3214692"/>
            <a:ext cx="8297047" cy="132343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target="_blank"&gt;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target="_blank"&gt;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世界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，欢迎降落在这残酷的世界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5715009" y="1193533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flipH="1">
            <a:off x="4857753" y="1562865"/>
            <a:ext cx="2290612" cy="3123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214679" y="2425839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>
            <a:off x="3969898" y="2795171"/>
            <a:ext cx="1398160" cy="548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120610" y="2781167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flipH="1">
            <a:off x="6977737" y="3150499"/>
            <a:ext cx="898092" cy="79457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14282" y="2795017"/>
            <a:ext cx="1000132" cy="400110"/>
            <a:chOff x="1000100" y="2469339"/>
            <a:chExt cx="1000132" cy="533480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18"/>
          <p:cNvGrpSpPr>
            <a:grpSpLocks/>
          </p:cNvGrpSpPr>
          <p:nvPr/>
        </p:nvGrpSpPr>
        <p:grpSpPr bwMode="auto">
          <a:xfrm>
            <a:off x="2090738" y="4758212"/>
            <a:ext cx="4572000" cy="371891"/>
            <a:chOff x="3143240" y="5143512"/>
            <a:chExt cx="4572032" cy="49585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63482" y="5187962"/>
              <a:ext cx="319512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超链接的应用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522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常用的超链接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251520" y="627535"/>
            <a:ext cx="7645400" cy="2088232"/>
          </a:xfrm>
        </p:spPr>
        <p:txBody>
          <a:bodyPr/>
          <a:lstStyle/>
          <a:p>
            <a:r>
              <a:rPr lang="zh-CN" altLang="en-US" dirty="0" smtClean="0"/>
              <a:t>页面间链接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从一个页面链接到另外一个页面</a:t>
            </a:r>
            <a:endParaRPr lang="en-US" altLang="zh-CN" dirty="0" smtClean="0"/>
          </a:p>
          <a:p>
            <a:r>
              <a:rPr lang="zh-CN" altLang="en-US" dirty="0" smtClean="0"/>
              <a:t>锚链接</a:t>
            </a:r>
            <a:endParaRPr lang="en-US" altLang="zh-CN" dirty="0" smtClean="0"/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979712" y="4626544"/>
            <a:ext cx="4572000" cy="371891"/>
            <a:chOff x="3143240" y="5143512"/>
            <a:chExt cx="4572032" cy="49585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85310" y="5187962"/>
              <a:ext cx="2951470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页面间链接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81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常用的超链接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79512" y="627534"/>
            <a:ext cx="7645400" cy="3857625"/>
          </a:xfrm>
        </p:spPr>
        <p:txBody>
          <a:bodyPr/>
          <a:lstStyle/>
          <a:p>
            <a:r>
              <a:rPr lang="zh-CN" altLang="en-US" sz="2400" dirty="0" smtClean="0"/>
              <a:t>锚链接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页面的甲位置跳转到本页中的乙位置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页面的甲位置跳转到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页面中的乙位置</a:t>
            </a:r>
            <a:endParaRPr lang="en-US" altLang="zh-CN" sz="2400" dirty="0" smtClean="0"/>
          </a:p>
          <a:p>
            <a:r>
              <a:rPr lang="zh-CN" altLang="en-US" sz="2400" dirty="0" smtClean="0"/>
              <a:t>创建步骤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创建跳转标记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sz="2400" dirty="0" smtClean="0"/>
              <a:t>		</a:t>
            </a:r>
          </a:p>
          <a:p>
            <a:pPr lvl="1"/>
            <a:r>
              <a:rPr lang="zh-CN" altLang="en-US" sz="2400" dirty="0" smtClean="0"/>
              <a:t>创建跳转链接</a:t>
            </a:r>
            <a:endParaRPr lang="en-US" altLang="zh-CN" sz="2400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043608" y="2859782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9" y="3750477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4682446"/>
            <a:ext cx="4572000" cy="371891"/>
            <a:chOff x="3143240" y="5143512"/>
            <a:chExt cx="4572032" cy="49585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28970" y="5187962"/>
              <a:ext cx="2464153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锚链接</a:t>
              </a:r>
            </a:p>
          </p:txBody>
        </p:sp>
      </p:grp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2293" y="2355727"/>
            <a:ext cx="3514997" cy="1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44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/>
              <a:t>行</a:t>
            </a:r>
            <a:r>
              <a:rPr lang="zh-CN" altLang="en-US" dirty="0" smtClean="0"/>
              <a:t>内元素和块元素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51520" y="699542"/>
            <a:ext cx="7645400" cy="3857625"/>
          </a:xfrm>
        </p:spPr>
        <p:txBody>
          <a:bodyPr/>
          <a:lstStyle/>
          <a:p>
            <a:r>
              <a:rPr lang="zh-CN" altLang="en-US" sz="2400" dirty="0"/>
              <a:t>块</a:t>
            </a:r>
            <a:r>
              <a:rPr lang="zh-CN" altLang="en-US" sz="2400" dirty="0" smtClean="0"/>
              <a:t>元素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无论</a:t>
            </a:r>
            <a:r>
              <a:rPr lang="zh-CN" altLang="en-US" sz="2400" dirty="0"/>
              <a:t>内容多少，该元素独占</a:t>
            </a:r>
            <a:r>
              <a:rPr lang="zh-CN" altLang="en-US" sz="2400" dirty="0" smtClean="0"/>
              <a:t>一行（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h1-h6…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zh-CN" sz="2400" dirty="0"/>
              <a:t>行内</a:t>
            </a:r>
            <a:r>
              <a:rPr lang="zh-CN" altLang="zh-CN" sz="2400" dirty="0" smtClean="0"/>
              <a:t>元素</a:t>
            </a:r>
            <a:endParaRPr lang="en-US" altLang="zh-CN" sz="2400" dirty="0"/>
          </a:p>
          <a:p>
            <a:pPr lvl="1"/>
            <a:r>
              <a:rPr lang="zh-CN" altLang="zh-CN" sz="2400" dirty="0" smtClean="0"/>
              <a:t>内容</a:t>
            </a:r>
            <a:r>
              <a:rPr lang="zh-CN" altLang="zh-CN" sz="2400" dirty="0"/>
              <a:t>撑开宽度，左右都是行内元素的可以排在</a:t>
            </a:r>
            <a:r>
              <a:rPr lang="zh-CN" altLang="zh-CN" sz="2400" dirty="0" smtClean="0"/>
              <a:t>一行</a:t>
            </a:r>
            <a:r>
              <a:rPr lang="en-US" altLang="zh-CN" sz="2400" dirty="0" smtClean="0"/>
              <a:t>(a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strong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em</a:t>
            </a:r>
            <a:r>
              <a:rPr lang="en-US" altLang="zh-CN" sz="2400" dirty="0" smtClean="0"/>
              <a:t>…)</a:t>
            </a:r>
            <a:endParaRPr lang="zh-CN" altLang="en-US" sz="2400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3107535"/>
            <a:ext cx="6786610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2741439"/>
            <a:ext cx="1000132" cy="400110"/>
            <a:chOff x="1000100" y="2469339"/>
            <a:chExt cx="1000132" cy="533480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866708" y="4697719"/>
            <a:ext cx="4572000" cy="371891"/>
            <a:chOff x="3143240" y="5143512"/>
            <a:chExt cx="4572032" cy="49585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19822" y="5187962"/>
              <a:ext cx="3682444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块元素和行内元素</a:t>
              </a:r>
            </a:p>
          </p:txBody>
        </p:sp>
      </p:grp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3" y="2586907"/>
            <a:ext cx="3212113" cy="18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34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251520" y="987574"/>
            <a:ext cx="8496944" cy="3857625"/>
          </a:xfrm>
        </p:spPr>
        <p:txBody>
          <a:bodyPr/>
          <a:lstStyle/>
          <a:p>
            <a:r>
              <a:rPr lang="zh-CN" altLang="en-US" sz="2400" dirty="0" smtClean="0"/>
              <a:t>需求说明</a:t>
            </a:r>
          </a:p>
          <a:p>
            <a:pPr lvl="1"/>
            <a:r>
              <a:rPr lang="zh-CN" altLang="en-US" sz="2400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  <a:endParaRPr lang="zh-CN" altLang="en-US" sz="2400" dirty="0" smtClean="0"/>
          </a:p>
        </p:txBody>
      </p:sp>
      <p:grpSp>
        <p:nvGrpSpPr>
          <p:cNvPr id="3" name="组合 12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7"/>
          <p:cNvGrpSpPr>
            <a:grpSpLocks/>
          </p:cNvGrpSpPr>
          <p:nvPr/>
        </p:nvGrpSpPr>
        <p:grpSpPr bwMode="auto">
          <a:xfrm>
            <a:off x="2983605" y="4711495"/>
            <a:ext cx="2786063" cy="371891"/>
            <a:chOff x="3714744" y="5143512"/>
            <a:chExt cx="2786082" cy="49585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7372" y="2517744"/>
            <a:ext cx="3786836" cy="21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98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179512" y="910829"/>
            <a:ext cx="8964488" cy="3857625"/>
          </a:xfrm>
        </p:spPr>
        <p:txBody>
          <a:bodyPr/>
          <a:lstStyle/>
          <a:p>
            <a:r>
              <a:rPr lang="zh-CN" altLang="en-US" sz="2400" dirty="0" smtClean="0"/>
              <a:t>训练要点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 err="1"/>
              <a:t>WebStorm</a:t>
            </a:r>
            <a:r>
              <a:rPr lang="zh-CN" altLang="en-US" sz="2400" dirty="0"/>
              <a:t>制作</a:t>
            </a:r>
            <a:r>
              <a:rPr lang="zh-CN" altLang="en-US" sz="2400" dirty="0" smtClean="0"/>
              <a:t>网页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超</a:t>
            </a:r>
            <a:r>
              <a:rPr lang="zh-CN" altLang="en-US" sz="2400" dirty="0"/>
              <a:t>链接和锚点链接的应用</a:t>
            </a:r>
          </a:p>
          <a:p>
            <a:r>
              <a:rPr lang="zh-CN" altLang="en-US" sz="2400" dirty="0" smtClean="0"/>
              <a:t>需求说明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使用学过的标签制作京东快速购物导航页面，单击</a:t>
            </a:r>
            <a:r>
              <a:rPr lang="en-US" altLang="zh-CN" sz="2400" dirty="0"/>
              <a:t>F*</a:t>
            </a:r>
            <a:r>
              <a:rPr lang="zh-CN" altLang="en-US" sz="2400" dirty="0"/>
              <a:t>链接，页面跳转到对应的版块</a:t>
            </a:r>
            <a:endParaRPr lang="zh-CN" altLang="en-US" sz="2400" dirty="0" smtClean="0"/>
          </a:p>
        </p:txBody>
      </p:sp>
      <p:grpSp>
        <p:nvGrpSpPr>
          <p:cNvPr id="3" name="组合 10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6"/>
          <p:cNvGrpSpPr>
            <a:grpSpLocks/>
          </p:cNvGrpSpPr>
          <p:nvPr/>
        </p:nvGrpSpPr>
        <p:grpSpPr bwMode="auto">
          <a:xfrm>
            <a:off x="5493580" y="4751344"/>
            <a:ext cx="2714625" cy="371891"/>
            <a:chOff x="3143240" y="5143512"/>
            <a:chExt cx="2714644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3006" y="5187962"/>
              <a:ext cx="164661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927767"/>
            <a:ext cx="4505154" cy="206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97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043608" y="3651870"/>
            <a:ext cx="7030940" cy="830997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p{position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fixed; right: 5%; top: 50%; font-size: 40px; }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179512" y="987574"/>
            <a:ext cx="8640960" cy="2952327"/>
          </a:xfrm>
        </p:spPr>
        <p:txBody>
          <a:bodyPr/>
          <a:lstStyle/>
          <a:p>
            <a:r>
              <a:rPr lang="zh-CN" altLang="en-US" sz="2000" dirty="0"/>
              <a:t>实现</a:t>
            </a:r>
            <a:r>
              <a:rPr lang="zh-CN" altLang="en-US" sz="2000" dirty="0" smtClean="0"/>
              <a:t>思路</a:t>
            </a:r>
            <a:r>
              <a:rPr lang="zh-CN" altLang="zh-CN" sz="2000" dirty="0"/>
              <a:t>及关键代码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F</a:t>
            </a:r>
            <a:r>
              <a:rPr lang="en-US" altLang="zh-CN" sz="2000" dirty="0"/>
              <a:t>*</a:t>
            </a:r>
            <a:r>
              <a:rPr lang="zh-CN" altLang="en-US" sz="2000" dirty="0"/>
              <a:t>请使用超链接标签，把这些超链接放在</a:t>
            </a:r>
            <a:r>
              <a:rPr lang="en-US" altLang="zh-CN" sz="2000" dirty="0"/>
              <a:t>&lt;p&gt;</a:t>
            </a:r>
            <a:r>
              <a:rPr lang="zh-CN" altLang="en-US" sz="2000" dirty="0"/>
              <a:t>标签中</a:t>
            </a:r>
            <a:r>
              <a:rPr lang="zh-CN" altLang="en-US" sz="2000" dirty="0" smtClean="0"/>
              <a:t>，关键代码如下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左边</a:t>
            </a:r>
            <a:r>
              <a:rPr lang="zh-CN" altLang="en-US" sz="2000" dirty="0"/>
              <a:t>主要内容使用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&gt;</a:t>
            </a:r>
            <a:r>
              <a:rPr lang="zh-CN" altLang="en-US" sz="2000" dirty="0" smtClean="0"/>
              <a:t>标签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把</a:t>
            </a:r>
            <a:r>
              <a:rPr lang="zh-CN" altLang="en-US" sz="2000" dirty="0"/>
              <a:t>以下代码放到</a:t>
            </a:r>
            <a:r>
              <a:rPr lang="en-US" altLang="zh-CN" sz="2000" dirty="0"/>
              <a:t>&lt;head&gt;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里</a:t>
            </a:r>
            <a:endParaRPr lang="zh-CN" altLang="en-US" sz="2000" dirty="0"/>
          </a:p>
        </p:txBody>
      </p:sp>
      <p:grpSp>
        <p:nvGrpSpPr>
          <p:cNvPr id="3" name="组合 10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" name="组合 17"/>
          <p:cNvGrpSpPr>
            <a:grpSpLocks/>
          </p:cNvGrpSpPr>
          <p:nvPr/>
        </p:nvGrpSpPr>
        <p:grpSpPr bwMode="auto">
          <a:xfrm>
            <a:off x="2843809" y="4771197"/>
            <a:ext cx="2786063" cy="371891"/>
            <a:chOff x="3714744" y="5143512"/>
            <a:chExt cx="2786082" cy="49585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043608" y="1779662"/>
            <a:ext cx="6573295" cy="107721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051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1" y="910829"/>
            <a:ext cx="7027863" cy="3857625"/>
          </a:xfrm>
        </p:spPr>
        <p:txBody>
          <a:bodyPr/>
          <a:lstStyle/>
          <a:p>
            <a:pPr lvl="0"/>
            <a:r>
              <a:rPr lang="zh-CN" altLang="zh-CN" sz="2800" dirty="0"/>
              <a:t>会使用HTML5的基本结构创建网页</a:t>
            </a:r>
          </a:p>
          <a:p>
            <a:pPr lvl="0"/>
            <a:r>
              <a:rPr lang="zh-CN" altLang="zh-CN" sz="2800" dirty="0"/>
              <a:t>会使用文本相关标签排版文本信息</a:t>
            </a:r>
          </a:p>
          <a:p>
            <a:pPr lvl="0"/>
            <a:r>
              <a:rPr lang="zh-CN" altLang="zh-CN" sz="2800" dirty="0"/>
              <a:t>会使用图像相关标签实现图文并茂的页面</a:t>
            </a:r>
          </a:p>
          <a:p>
            <a:r>
              <a:rPr lang="zh-CN" altLang="zh-CN" sz="2800" dirty="0"/>
              <a:t>会使用</a:t>
            </a:r>
            <a:r>
              <a:rPr lang="en-US" altLang="zh-CN" sz="2800" dirty="0"/>
              <a:t>&lt;a&gt;</a:t>
            </a:r>
            <a:r>
              <a:rPr lang="zh-CN" altLang="zh-CN" sz="2800" dirty="0"/>
              <a:t>标签创建超链接、锚链接及</a:t>
            </a:r>
            <a:r>
              <a:rPr lang="zh-CN" altLang="zh-CN" sz="2800" dirty="0" smtClean="0"/>
              <a:t>功能性</a:t>
            </a:r>
            <a:r>
              <a:rPr lang="zh-CN" altLang="zh-CN" sz="2800" dirty="0"/>
              <a:t>链接</a:t>
            </a:r>
            <a:endParaRPr lang="zh-CN" altLang="en-US" sz="2800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2721" y="1895921"/>
            <a:ext cx="643477" cy="486251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1446602"/>
            <a:ext cx="714380" cy="539829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735546"/>
            <a:ext cx="714380" cy="539829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1842343"/>
            <a:ext cx="714380" cy="539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178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什么是</a:t>
            </a:r>
            <a:r>
              <a:rPr lang="en-US" altLang="zh-CN" dirty="0" smtClean="0"/>
              <a:t>HTML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699543"/>
            <a:ext cx="8964489" cy="4068912"/>
          </a:xfrm>
        </p:spPr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16216" y="1667695"/>
            <a:ext cx="2448272" cy="1021556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超文本包括：文字、图片、音频、视频、动画等</a:t>
            </a:r>
          </a:p>
        </p:txBody>
      </p:sp>
      <p:grpSp>
        <p:nvGrpSpPr>
          <p:cNvPr id="15" name="Freeform 12"/>
          <p:cNvGrpSpPr>
            <a:grpSpLocks/>
          </p:cNvGrpSpPr>
          <p:nvPr/>
        </p:nvGrpSpPr>
        <p:grpSpPr bwMode="auto">
          <a:xfrm>
            <a:off x="4608513" y="2208610"/>
            <a:ext cx="1670050" cy="525065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78906"/>
            <a:ext cx="1447800" cy="106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>
            <a:grpSpLocks/>
          </p:cNvGrpSpPr>
          <p:nvPr/>
        </p:nvGrpSpPr>
        <p:grpSpPr bwMode="auto">
          <a:xfrm>
            <a:off x="2335214" y="1993106"/>
            <a:ext cx="1584325" cy="4572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6" y="2303860"/>
            <a:ext cx="2714625" cy="2599134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762" y="2803332"/>
            <a:ext cx="4062734" cy="133459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1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771551"/>
            <a:ext cx="8892480" cy="3996904"/>
          </a:xfrm>
        </p:spPr>
        <p:txBody>
          <a:bodyPr/>
          <a:lstStyle/>
          <a:p>
            <a:r>
              <a:rPr lang="zh-CN" altLang="zh-CN" dirty="0"/>
              <a:t>世界知名浏览器厂商对</a:t>
            </a:r>
            <a:r>
              <a:rPr lang="en-US" altLang="zh-CN" dirty="0"/>
              <a:t>HTML5</a:t>
            </a:r>
            <a:r>
              <a:rPr lang="zh-CN" altLang="zh-CN" dirty="0"/>
              <a:t>的</a:t>
            </a:r>
            <a:r>
              <a:rPr lang="zh-CN" altLang="zh-CN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微软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zh-CN" altLang="zh-CN" dirty="0" smtClean="0"/>
              <a:t>苹果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</a:t>
            </a:r>
          </a:p>
          <a:p>
            <a:r>
              <a:rPr lang="zh-CN" altLang="zh-CN" dirty="0"/>
              <a:t>市场的</a:t>
            </a:r>
            <a:r>
              <a:rPr lang="zh-CN" altLang="zh-CN" dirty="0" smtClean="0"/>
              <a:t>需求</a:t>
            </a:r>
            <a:endParaRPr lang="en-US" altLang="zh-CN" dirty="0" smtClean="0"/>
          </a:p>
          <a:p>
            <a:r>
              <a:rPr lang="zh-CN" altLang="zh-CN" dirty="0"/>
              <a:t>跨平台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81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 smtClean="0"/>
          </a:p>
        </p:txBody>
      </p:sp>
      <p:sp>
        <p:nvSpPr>
          <p:cNvPr id="36" name="内容占位符 2"/>
          <p:cNvSpPr>
            <a:spLocks noGrp="1"/>
          </p:cNvSpPr>
          <p:nvPr>
            <p:ph idx="4294967295"/>
          </p:nvPr>
        </p:nvSpPr>
        <p:spPr>
          <a:xfrm>
            <a:off x="179512" y="699543"/>
            <a:ext cx="8964488" cy="3599806"/>
          </a:xfrm>
        </p:spPr>
        <p:txBody>
          <a:bodyPr/>
          <a:lstStyle/>
          <a:p>
            <a:r>
              <a:rPr lang="en-US" altLang="zh-CN" sz="2000" dirty="0" smtClean="0"/>
              <a:t>W3C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/>
              <a:t>orld </a:t>
            </a: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/>
              <a:t>ide </a:t>
            </a: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/>
              <a:t>eb </a:t>
            </a:r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onsortium</a:t>
            </a:r>
            <a:r>
              <a:rPr lang="zh-CN" altLang="en-US" sz="2000" dirty="0"/>
              <a:t>（万维网联盟）</a:t>
            </a:r>
          </a:p>
          <a:p>
            <a:pPr lvl="1"/>
            <a:r>
              <a:rPr lang="zh-CN" altLang="en-US" sz="2000" dirty="0"/>
              <a:t>成立于</a:t>
            </a:r>
            <a:r>
              <a:rPr lang="en-US" altLang="zh-CN" sz="2000" dirty="0"/>
              <a:t>1994</a:t>
            </a:r>
            <a:r>
              <a:rPr lang="zh-CN" altLang="en-US" sz="2000" dirty="0"/>
              <a:t>年，</a:t>
            </a:r>
            <a:r>
              <a:rPr lang="en-US" altLang="zh-CN" sz="2000" dirty="0"/>
              <a:t>Web</a:t>
            </a:r>
            <a:r>
              <a:rPr lang="zh-CN" altLang="en-US" sz="2000" dirty="0"/>
              <a:t>技术领域最权威和具影响力的国际</a:t>
            </a:r>
            <a:r>
              <a:rPr lang="zh-CN" altLang="en-US" sz="2000" dirty="0">
                <a:solidFill>
                  <a:srgbClr val="FF0000"/>
                </a:solidFill>
              </a:rPr>
              <a:t>中立性技术标准机构</a:t>
            </a:r>
          </a:p>
          <a:p>
            <a:pPr lvl="1"/>
            <a:r>
              <a:rPr lang="en-US" altLang="zh-CN" sz="2000" dirty="0"/>
              <a:t>http://www.w3.org/</a:t>
            </a:r>
          </a:p>
          <a:p>
            <a:pPr lvl="1"/>
            <a:r>
              <a:rPr lang="en-US" altLang="zh-CN" sz="2000" dirty="0"/>
              <a:t>http://www.chinaw3c.org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en-US" altLang="zh-CN" sz="2000" dirty="0"/>
              <a:t>W3C</a:t>
            </a:r>
            <a:r>
              <a:rPr lang="zh-CN" altLang="en-US" sz="2000" dirty="0"/>
              <a:t>标准</a:t>
            </a:r>
            <a:r>
              <a:rPr lang="zh-CN" altLang="en-US" sz="2000" dirty="0" smtClean="0"/>
              <a:t>包括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结构</a:t>
            </a:r>
            <a:r>
              <a:rPr lang="zh-CN" altLang="en-US" sz="2000" dirty="0"/>
              <a:t>化标准语言（</a:t>
            </a:r>
            <a:r>
              <a:rPr lang="en-US" altLang="zh-CN" sz="2000" dirty="0"/>
              <a:t>XHTML </a:t>
            </a:r>
            <a:r>
              <a:rPr lang="zh-CN" altLang="en-US" sz="2000" dirty="0"/>
              <a:t>、</a:t>
            </a:r>
            <a:r>
              <a:rPr lang="en-US" altLang="zh-CN" sz="2000" dirty="0"/>
              <a:t>XML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表现</a:t>
            </a:r>
            <a:r>
              <a:rPr lang="zh-CN" altLang="en-US" sz="2000" dirty="0"/>
              <a:t>标准语言（</a:t>
            </a:r>
            <a:r>
              <a:rPr lang="en-US" altLang="zh-CN" sz="2000" dirty="0"/>
              <a:t>CSS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行为</a:t>
            </a:r>
            <a:r>
              <a:rPr lang="zh-CN" altLang="en-US" sz="2000" dirty="0"/>
              <a:t>标准（</a:t>
            </a:r>
            <a:r>
              <a:rPr lang="en-US" altLang="zh-CN" sz="2000" dirty="0"/>
              <a:t>DOM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ECMAScript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331640" y="4758213"/>
            <a:ext cx="5361582" cy="382532"/>
            <a:chOff x="3143240" y="5143512"/>
            <a:chExt cx="5361619" cy="510046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829630" y="5202150"/>
              <a:ext cx="2577967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：查看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w3c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072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网页编辑工具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4294967295"/>
          </p:nvPr>
        </p:nvSpPr>
        <p:spPr>
          <a:xfrm>
            <a:off x="323528" y="699543"/>
            <a:ext cx="8820472" cy="3599806"/>
          </a:xfrm>
        </p:spPr>
        <p:txBody>
          <a:bodyPr/>
          <a:lstStyle/>
          <a:p>
            <a:r>
              <a:rPr lang="zh-CN" altLang="en-US" dirty="0" smtClean="0"/>
              <a:t>记事本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Dreamweaver</a:t>
            </a:r>
          </a:p>
          <a:p>
            <a:endParaRPr lang="en-US" altLang="zh-CN" dirty="0"/>
          </a:p>
          <a:p>
            <a:r>
              <a:rPr lang="en-US" altLang="zh-CN" dirty="0" err="1" smtClean="0"/>
              <a:t>WebStorm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6090" y="735546"/>
            <a:ext cx="780288" cy="4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2090738" y="4471987"/>
            <a:ext cx="5361582" cy="382532"/>
            <a:chOff x="3143240" y="5143512"/>
            <a:chExt cx="5361619" cy="510046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81776" y="5202150"/>
              <a:ext cx="327367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：我的第一个网页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91631"/>
            <a:ext cx="1547432" cy="50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267" y="2294129"/>
            <a:ext cx="925934" cy="7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688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699543"/>
            <a:ext cx="8892480" cy="4068912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网页基本结构</a:t>
            </a:r>
            <a:endParaRPr lang="en-US" altLang="zh-CN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1329612"/>
            <a:ext cx="7000924" cy="262534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1758240"/>
            <a:ext cx="3643338" cy="80367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2669074"/>
            <a:ext cx="3643338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2079711"/>
            <a:ext cx="500066" cy="10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3092555"/>
            <a:ext cx="500066" cy="10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3" y="1816820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3" y="2822660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72108" y="4137924"/>
            <a:ext cx="7460332" cy="74881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&lt;/body&gt;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等成对的标签，分别叫开放标签和闭合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呈现的标签（空元素），如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/&gt;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；意为用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来关闭空元素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68"/>
          <p:cNvGrpSpPr>
            <a:grpSpLocks/>
          </p:cNvGrpSpPr>
          <p:nvPr/>
        </p:nvGrpSpPr>
        <p:grpSpPr bwMode="auto">
          <a:xfrm>
            <a:off x="58342" y="3966496"/>
            <a:ext cx="1058020" cy="400110"/>
            <a:chOff x="1000100" y="3890870"/>
            <a:chExt cx="1058769" cy="533656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890870"/>
              <a:ext cx="701329" cy="53365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797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网页基本信息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179512" y="627535"/>
            <a:ext cx="8964488" cy="4140920"/>
          </a:xfrm>
        </p:spPr>
        <p:txBody>
          <a:bodyPr/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声明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1560" y="1332412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1560" y="1329612"/>
            <a:ext cx="7643866" cy="31463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602202" y="1440725"/>
            <a:ext cx="2286000" cy="715089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告诉浏览器使用什么规范</a:t>
            </a:r>
          </a:p>
        </p:txBody>
      </p:sp>
    </p:spTree>
    <p:extLst>
      <p:ext uri="{BB962C8B-B14F-4D97-AF65-F5344CB8AC3E}">
        <p14:creationId xmlns:p14="http://schemas.microsoft.com/office/powerpoint/2010/main" xmlns="" val="20720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 autoUpdateAnimBg="0"/>
    </p:bld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演示文稿1" id="{F6B7783D-4317-43BB-B03E-FA9785F83A34}" vid="{3C5167AF-F9E5-4072-B6DC-D7EC27C892E9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演示文稿1" id="{F6B7783D-4317-43BB-B03E-FA9785F83A34}" vid="{03CA31C7-6E5A-4E64-8291-E281A908DE6B}"/>
    </a:ext>
  </a:ext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演示文稿1" id="{F6B7783D-4317-43BB-B03E-FA9785F83A34}" vid="{D4E415AE-06A2-4FEC-96A8-0E749FEC2E49}"/>
    </a:ext>
  </a:extLst>
</a:theme>
</file>

<file path=ppt/theme/theme4.xml><?xml version="1.0" encoding="utf-8"?>
<a:theme xmlns:a="http://schemas.openxmlformats.org/drawingml/2006/main" name="3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演示文稿1" id="{F6B7783D-4317-43BB-B03E-FA9785F83A34}" vid="{3C5167AF-F9E5-4072-B6DC-D7EC27C892E9}"/>
    </a:ext>
  </a:extLst>
</a:theme>
</file>

<file path=ppt/theme/theme5.xml><?xml version="1.0" encoding="utf-8"?>
<a:theme xmlns:a="http://schemas.openxmlformats.org/drawingml/2006/main" name="4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演示文稿1" id="{F6B7783D-4317-43BB-B03E-FA9785F83A34}" vid="{03CA31C7-6E5A-4E64-8291-E281A908DE6B}"/>
    </a:ext>
  </a:extLst>
</a:theme>
</file>

<file path=ppt/theme/theme6.xml><?xml version="1.0" encoding="utf-8"?>
<a:theme xmlns:a="http://schemas.openxmlformats.org/drawingml/2006/main" name="5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演示文稿1" id="{F6B7783D-4317-43BB-B03E-FA9785F83A34}" vid="{D4E415AE-06A2-4FEC-96A8-0E749FEC2E49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模板03</Template>
  <TotalTime>7671</TotalTime>
  <Words>4583</Words>
  <Application>Microsoft Office PowerPoint</Application>
  <PresentationFormat>全屏显示(16:9)</PresentationFormat>
  <Paragraphs>384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1_Office 主题</vt:lpstr>
      <vt:lpstr>Office 主题</vt:lpstr>
      <vt:lpstr>2_Office 主题</vt:lpstr>
      <vt:lpstr>3_Office 主题</vt:lpstr>
      <vt:lpstr>4_Office 主题</vt:lpstr>
      <vt:lpstr>5_Office 主题</vt:lpstr>
      <vt:lpstr>第一章  HTML5基础</vt:lpstr>
      <vt:lpstr>本章任务</vt:lpstr>
      <vt:lpstr>本章目标</vt:lpstr>
      <vt:lpstr>什么是HTML</vt:lpstr>
      <vt:lpstr> HTML5的优势</vt:lpstr>
      <vt:lpstr>W3C标准</vt:lpstr>
      <vt:lpstr>网页编辑工具</vt:lpstr>
      <vt:lpstr>HTML基本结构</vt:lpstr>
      <vt:lpstr>网页基本信息3-1</vt:lpstr>
      <vt:lpstr>网页基本信息3-2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学员操作—制作《清平乐》</vt:lpstr>
      <vt:lpstr>学员操作—制作李清照简介</vt:lpstr>
      <vt:lpstr>图像标签</vt:lpstr>
      <vt:lpstr>图像标签</vt:lpstr>
      <vt:lpstr>链接标签</vt:lpstr>
      <vt:lpstr>常用的超链接3-1</vt:lpstr>
      <vt:lpstr>常用的超链接3-2</vt:lpstr>
      <vt:lpstr>行内元素和块元素</vt:lpstr>
      <vt:lpstr>学员操作—制作京东读书新闻资讯页面</vt:lpstr>
      <vt:lpstr>学员操作—制作京东快速购物导航2-1</vt:lpstr>
      <vt:lpstr>学员操作—制作京东快速购物导航2-2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1178</cp:revision>
  <dcterms:created xsi:type="dcterms:W3CDTF">2006-03-08T06:55:38Z</dcterms:created>
  <dcterms:modified xsi:type="dcterms:W3CDTF">2018-05-15T12:08:30Z</dcterms:modified>
</cp:coreProperties>
</file>