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Default Extension="png" ContentType="image/png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33" r:id="rId1"/>
    <p:sldMasterId id="2147484577" r:id="rId2"/>
    <p:sldMasterId id="2147484589" r:id="rId3"/>
  </p:sldMasterIdLst>
  <p:notesMasterIdLst>
    <p:notesMasterId r:id="rId33"/>
  </p:notesMasterIdLst>
  <p:handoutMasterIdLst>
    <p:handoutMasterId r:id="rId34"/>
  </p:handoutMasterIdLst>
  <p:sldIdLst>
    <p:sldId id="256" r:id="rId4"/>
    <p:sldId id="552" r:id="rId5"/>
    <p:sldId id="553" r:id="rId6"/>
    <p:sldId id="554" r:id="rId7"/>
    <p:sldId id="555" r:id="rId8"/>
    <p:sldId id="556" r:id="rId9"/>
    <p:sldId id="557" r:id="rId10"/>
    <p:sldId id="558" r:id="rId11"/>
    <p:sldId id="559" r:id="rId12"/>
    <p:sldId id="592" r:id="rId13"/>
    <p:sldId id="560" r:id="rId14"/>
    <p:sldId id="561" r:id="rId15"/>
    <p:sldId id="562" r:id="rId16"/>
    <p:sldId id="588" r:id="rId17"/>
    <p:sldId id="565" r:id="rId18"/>
    <p:sldId id="566" r:id="rId19"/>
    <p:sldId id="568" r:id="rId20"/>
    <p:sldId id="569" r:id="rId21"/>
    <p:sldId id="570" r:id="rId22"/>
    <p:sldId id="573" r:id="rId23"/>
    <p:sldId id="589" r:id="rId24"/>
    <p:sldId id="601" r:id="rId25"/>
    <p:sldId id="602" r:id="rId26"/>
    <p:sldId id="581" r:id="rId27"/>
    <p:sldId id="582" r:id="rId28"/>
    <p:sldId id="583" r:id="rId29"/>
    <p:sldId id="590" r:id="rId30"/>
    <p:sldId id="591" r:id="rId31"/>
    <p:sldId id="532" r:id="rId3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CDE"/>
    <a:srgbClr val="FFFFFF"/>
    <a:srgbClr val="0C83B8"/>
    <a:srgbClr val="0B7BAD"/>
    <a:srgbClr val="EDF5FD"/>
    <a:srgbClr val="E2F5FE"/>
    <a:srgbClr val="EBF9EC"/>
    <a:srgbClr val="FBFFF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6846" autoAdjust="0"/>
  </p:normalViewPr>
  <p:slideViewPr>
    <p:cSldViewPr>
      <p:cViewPr>
        <p:scale>
          <a:sx n="75" d="100"/>
          <a:sy n="75" d="100"/>
        </p:scale>
        <p:origin x="-72" y="-258"/>
      </p:cViewPr>
      <p:guideLst>
        <p:guide orient="horz" pos="1620"/>
        <p:guide orient="horz" pos="230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32E5353-F470-4CF4-B364-9BEB68DE1F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13531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980B94A9-9180-4A8E-87AA-CBEE5593F0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684395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由于本章需要学员上机操作的练习较多，所以教员要打开这些页面让学员看到实际的页面效果，告诉学员学习完本章后就可以独立制作这样的页面，增加学员学习的自信心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、对比讲解，主要介绍各自的标签含义，应用特点和应用场合，项目符号简单带过即可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、强调列表之间可以互相嵌套，进行页面的局部布局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、首先讲解需求，然后提示学员使用无序列表和列表嵌套来实现，列表前的项目符号使用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属性来实现，也可以根据列表嵌套关系显示不同的列表项目符号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、让学员自己操作，教员巡回指导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、首先讲解需求，然后提示学员使用有序列表和列表嵌套来实现，题目列表前的项目符号使用默认值，试题选项列表项目符号使用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属性设置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、让学员自己操作，教员巡回指导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CD08B-D38A-46D8-B8F0-B146865F4D6D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、简单介绍使用表格的原因，说明表格常用于结构一致的数据，例如学员成绩表、购物网站上购物车中的列表信息等，然后拍出图片讲解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、然后讲解表格的基本结构，对照缩小的图说明表格的行、列和单元格</a:t>
            </a:r>
            <a:endParaRPr lang="en-US" altLang="zh-CN" dirty="0" smtClean="0"/>
          </a:p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  <a:pPr>
                <a:defRPr/>
              </a:pPr>
              <a:t>16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、讲解表格标签，创建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表格标签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&lt;table&gt;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&lt;/table&gt;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；行标签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&lt;tr&gt;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&lt;/tr&gt;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，可以有多行；单元格标签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&lt;td&gt;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&lt;/td&gt;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，可以有多个单元格。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、介绍表格的属性，例如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width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border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，说明这些属性在后面使用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设置表格样式时会讲到，并且制作网页时通常使用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设置表格样式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、边演示边讲解创建表格的步骤：第一步是创建表格标签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&lt;table&gt;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&lt;/table&gt;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；第二步是在表格标签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&lt;table&gt;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&lt;/table&gt;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里创建行标签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&lt;tr&gt;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&lt;/tr&gt;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，可以有多行；第三步是在行标签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&lt;tr&gt;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&lt;/tr&gt;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里创建单元格标签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&lt;td&gt;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&lt;/td&gt;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，可以有多个单元格。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、演示时也要演示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width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border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的作用，并且说明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width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对于单元格也是适用的</a:t>
            </a:r>
          </a:p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colspan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属性的用法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、演示示例，演示如何创建跨列，及跨列的页面效果展示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rowspan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属性的用法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、演示示例，演示如何创建跨行，及跨行的页面效果展示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、简单说明在同一个表格中可以根据需要同时设置跨行和跨列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、演示示例，演示如何在同一个表格中创建跨行和跨列，及展示页面效果，并说明表格设置跨行和跨列后，并不影响表格原始的单元格的宽度和高度，同一列的单元格宽度一致，同一行的单元格高度一致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、打开页面演示完整的页面效果图，让学员根据效果图制作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、让学员自己操作，教员巡回指导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、强调无序列表和定义列表在网页制作中应用非常广泛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可以重用页面内容，在制作网页时可以减少工作量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F16-5A1C-4E06-812C-31A2E125EE49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F16-5A1C-4E06-812C-31A2E125EE49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、与</a:t>
            </a:r>
            <a:r>
              <a:rPr lang="en-US" dirty="0" smtClean="0"/>
              <a:t>&lt;frameset&gt;</a:t>
            </a:r>
            <a:r>
              <a:rPr lang="zh-CN" altLang="en-US" dirty="0" smtClean="0"/>
              <a:t>框架对比讲解参数，然后演示示例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、演示示例时，边演示边讲解说明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、演示示例，主要讲解如何创建在内联框架中打开页面的超链接，并且进行演示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、演示讲解时对比</a:t>
            </a:r>
            <a:r>
              <a:rPr lang="en-US" dirty="0" smtClean="0"/>
              <a:t>&lt;frameset&gt;</a:t>
            </a:r>
            <a:r>
              <a:rPr lang="zh-CN" altLang="en-US" dirty="0" smtClean="0"/>
              <a:t>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、打开页面演示效果，单击章节名称在页面下方显示对应的章节内容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、把素材提供的学员，让学员根据演示效果制作网页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、让学员自己操作，教员巡回指导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教学指导；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总结部分</a:t>
            </a:r>
            <a:r>
              <a:rPr lang="zh-CN" altLang="zh-CN" smtClean="0">
                <a:ea typeface="宋体" charset="-122"/>
              </a:rPr>
              <a:t>主要达到以下几个目的：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zh-CN" altLang="zh-CN" b="1" smtClean="0">
                <a:ea typeface="宋体" charset="-122"/>
              </a:rPr>
              <a:t>回顾内容</a:t>
            </a:r>
            <a:r>
              <a:rPr lang="zh-CN" altLang="en-US" b="1" smtClean="0">
                <a:ea typeface="宋体" charset="-122"/>
              </a:rPr>
              <a:t>。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  <a:ea typeface="宋体" charset="-122"/>
              </a:rPr>
              <a:t>与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  <a:ea typeface="宋体" charset="-122"/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本章任务和目标是</a:t>
            </a:r>
            <a:r>
              <a:rPr lang="zh-CN" altLang="zh-CN" smtClean="0">
                <a:ea typeface="宋体" charset="-122"/>
              </a:rPr>
              <a:t>是强调</a:t>
            </a:r>
            <a:r>
              <a:rPr lang="zh-CN" altLang="en-US" smtClean="0">
                <a:ea typeface="宋体" charset="-122"/>
              </a:rPr>
              <a:t>内容概貌，学到技术，告知要学习什么；总结时，</a:t>
            </a:r>
            <a:r>
              <a:rPr lang="zh-CN" altLang="zh-CN" smtClean="0">
                <a:ea typeface="宋体" charset="-122"/>
              </a:rPr>
              <a:t>要格外强调观点，把每一</a:t>
            </a:r>
            <a:r>
              <a:rPr lang="zh-CN" altLang="en-US" smtClean="0">
                <a:ea typeface="宋体" charset="-122"/>
              </a:rPr>
              <a:t>个知识点</a:t>
            </a:r>
            <a:r>
              <a:rPr lang="zh-CN" altLang="zh-CN" smtClean="0">
                <a:ea typeface="宋体" charset="-122"/>
              </a:rPr>
              <a:t>的观点</a:t>
            </a:r>
            <a:r>
              <a:rPr lang="zh-CN" altLang="en-US" smtClean="0">
                <a:ea typeface="宋体" charset="-122"/>
              </a:rPr>
              <a:t>结论</a:t>
            </a:r>
            <a:r>
              <a:rPr lang="zh-CN" altLang="zh-CN" smtClean="0">
                <a:ea typeface="宋体" charset="-122"/>
              </a:rPr>
              <a:t>都尽量突出出来。</a:t>
            </a:r>
            <a:endParaRPr lang="en-US" altLang="zh-CN" smtClean="0">
              <a:solidFill>
                <a:srgbClr val="C00000"/>
              </a:solidFill>
              <a:ea typeface="宋体" charset="-122"/>
            </a:endParaRPr>
          </a:p>
          <a:p>
            <a:r>
              <a:rPr lang="en-US" altLang="zh-CN" b="1" smtClean="0">
                <a:ea typeface="宋体" charset="-122"/>
              </a:rPr>
              <a:t>2</a:t>
            </a:r>
            <a:r>
              <a:rPr lang="zh-CN" altLang="en-US" b="1" smtClean="0">
                <a:ea typeface="宋体" charset="-122"/>
              </a:rPr>
              <a:t>、</a:t>
            </a:r>
            <a:r>
              <a:rPr lang="zh-CN" altLang="zh-CN" b="1" smtClean="0">
                <a:ea typeface="宋体" charset="-122"/>
              </a:rPr>
              <a:t>整理逻辑</a:t>
            </a:r>
            <a:r>
              <a:rPr lang="zh-CN" altLang="en-US" b="1" smtClean="0">
                <a:ea typeface="宋体" charset="-122"/>
              </a:rPr>
              <a:t>。</a:t>
            </a:r>
            <a:r>
              <a:rPr lang="zh-CN" altLang="zh-CN" smtClean="0">
                <a:ea typeface="宋体" charset="-122"/>
              </a:rPr>
              <a:t>还应该把观点之间的逻辑联系梳理出来</a:t>
            </a:r>
            <a:r>
              <a:rPr lang="zh-CN" altLang="en-US" smtClean="0">
                <a:ea typeface="宋体" charset="-122"/>
              </a:rPr>
              <a:t>。</a:t>
            </a:r>
            <a:r>
              <a:rPr lang="zh-CN" altLang="zh-CN" smtClean="0">
                <a:ea typeface="宋体" charset="-122"/>
              </a:rPr>
              <a:t>从而使</a:t>
            </a:r>
            <a:r>
              <a:rPr lang="zh-CN" altLang="en-US" smtClean="0">
                <a:ea typeface="宋体" charset="-122"/>
              </a:rPr>
              <a:t>知识</a:t>
            </a:r>
            <a:r>
              <a:rPr lang="zh-CN" altLang="zh-CN" smtClean="0">
                <a:ea typeface="宋体" charset="-122"/>
              </a:rPr>
              <a:t>系统化、逻辑化。要帮助</a:t>
            </a:r>
            <a:r>
              <a:rPr lang="zh-CN" altLang="en-US" smtClean="0">
                <a:ea typeface="宋体" charset="-122"/>
              </a:rPr>
              <a:t>学员</a:t>
            </a:r>
            <a:r>
              <a:rPr lang="zh-CN" altLang="zh-CN" smtClean="0">
                <a:ea typeface="宋体" charset="-122"/>
              </a:rPr>
              <a:t>整清逻辑是总结的一大任务</a:t>
            </a:r>
            <a:r>
              <a:rPr lang="zh-CN" altLang="en-US" smtClean="0">
                <a:ea typeface="宋体" charset="-122"/>
              </a:rPr>
              <a:t>。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0B0B1C-76B9-403A-B144-E528BFF32123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3BBD2A-66B5-41A4-AA5B-C5FB9B53B1A0}" type="slidenum">
              <a:rPr lang="zh-CN" altLang="en-US" smtClean="0">
                <a:latin typeface="Calibri" pitchFamily="34" charset="0"/>
              </a:rPr>
              <a:pPr>
                <a:defRPr/>
              </a:pPr>
              <a:t>29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、简单说明什么是列表就可以了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、重点说明网页中常用的几种列表形式，讲解列表分类时对照图说明各种列表在网页上展示的样式，并且说明定义列表常用于图文混排的局部布局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、首先讲解如何创建无序列表，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表示的含义，强调标签均为成对出现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、说明列表项中可以包含图片、文本，还可以嵌套列表、其他标签等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、然后演示示例，边演示边讲解如何创建无序列表，在浏览器中查看演示效果图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、根据示例显示效果总结特性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、首先讲解如何创建有序列表，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ol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表示的含义，强调标签均为成对出现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、说明有序列表默认以数字序号显示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、说明有序列表与无序列表一样，也可以嵌套列表、可以包含图片、文本、其他标签等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、然后演示示例，边演示边讲解如何创建有序列表，在浏览器中查看演示效果图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F7375-6634-4311-8ECD-C6F40EB23721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、说明与无序列表一样，也可以使用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改变有序列表的项目符号，也是简单介绍，并且说明在实际网页制作中通常使用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来设置项目符号，在后面章节讲解，这种方法大家了解即可。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、然后演示示例，边演示边讲解如何创建有序列表，在浏览器中查看演示效果图，主要是看不同取值项目符号的改变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、首先详细讲解定义列表的标签含义，如何创建定义列表，让学员看定义列表显示的效果图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、与无序列表、有序列表对比讲解，说明异同点，定义列表也可以嵌套列表、包含图片、文本、其他标签等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、然后演示示例定义列表，从创建定义列表开始，然后在浏览器中让学员看页面效果图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、最后说明在以后的网页制作中经常会用到定义列表，特别是图文混排的情况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、说明与无序列表一样，也可以使用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改变有序列表的项目符号，也是简单介绍，并且说明在实际网页制作中通常使用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来设置项目符号，在后面章节讲解，这种方法大家了解即可。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、然后演示示例，边演示边讲解如何创建有序列表，在浏览器中查看演示效果图，主要是看不同取值项目符号的改变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889528-7370-4A7F-9964-1699B6165DF1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B1959-E175-4852-9ABD-836CCCAE0BB5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-180528" y="-64890"/>
            <a:ext cx="4143375" cy="62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0" kern="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乘风</a:t>
            </a:r>
            <a:r>
              <a:rPr lang="zh-CN" altLang="en-US" sz="3600" b="0" kern="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破</a:t>
            </a:r>
            <a:r>
              <a:rPr lang="zh-CN" altLang="en-US" sz="2400" b="0" kern="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浪</a:t>
            </a:r>
            <a:r>
              <a:rPr lang="en-US" sz="2400" b="0" kern="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,</a:t>
            </a:r>
            <a:r>
              <a:rPr lang="zh-CN" altLang="en-US" sz="2400" b="0" kern="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世界就在眼前</a:t>
            </a:r>
            <a:endParaRPr lang="zh-CN" altLang="en-US" sz="2400" b="0" kern="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3" name="矩形 16"/>
          <p:cNvSpPr>
            <a:spLocks noChangeArrowheads="1"/>
          </p:cNvSpPr>
          <p:nvPr/>
        </p:nvSpPr>
        <p:spPr bwMode="auto">
          <a:xfrm>
            <a:off x="7786710" y="1125131"/>
            <a:ext cx="42909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3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66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7DEC1D-1DB4-4549-BA20-D5B910183462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85A05-C3A1-428E-89E4-2706AF179CD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6959878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0B9E37-5FFB-446D-B9F6-E894B7767813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04291-1ABE-41C3-989A-73F87AA36F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841930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174ECBD-4D4D-4C9F-A10E-B4832EDEB013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2018/8/8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40326D-37C7-4ACF-B1BB-DC792B131CE0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/>
          </a:p>
        </p:txBody>
      </p:sp>
      <p:pic>
        <p:nvPicPr>
          <p:cNvPr id="6" name="Picture 3" descr="C:\Users\Administrator\Desktop\weix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21601"/>
            <a:ext cx="2762250" cy="2078831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3508656" y="1248769"/>
            <a:ext cx="3930556" cy="203693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电话：</a:t>
            </a:r>
            <a:r>
              <a:rPr lang="en-US" altLang="zh-CN" sz="2400" dirty="0" smtClean="0">
                <a:solidFill>
                  <a:schemeClr val="tx1"/>
                </a:solidFill>
              </a:rPr>
              <a:t>15818704257</a:t>
            </a:r>
          </a:p>
          <a:p>
            <a:pPr algn="ctr"/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邮箱：</a:t>
            </a:r>
            <a:r>
              <a:rPr lang="en-US" altLang="zh-CN" sz="2400" dirty="0" smtClean="0">
                <a:solidFill>
                  <a:schemeClr val="tx1"/>
                </a:solidFill>
              </a:rPr>
              <a:t>746601909@qq.com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28E760-6A4B-4633-BD63-C69D2B77B4FD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42D90-85C1-4D3A-93DF-E1A6ABB77F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12142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A3A5A6-EF4D-46D0-9CA8-AF8D209F94AD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D354BD-B85F-4A8E-B68E-A1503B91C2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2113628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5FC97A-B703-4546-BCD6-DD7623978710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25BB86-AC5A-49CB-9C71-BCCF44DFE3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00578456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148894"/>
            <a:ext cx="4606927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  <a:prstGeom prst="rect">
            <a:avLst/>
          </a:prstGeo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8E18DC-4048-4D2B-A2CB-7A43D030CA40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C4B5F-1B37-49BF-9573-72E28FAF7B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112644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0CF1B4-CE21-4C88-9EF1-247E4D410A01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E845F-426D-4F36-84F5-4EBD173ACC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471454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9C12C8-0AA7-4311-87B4-10C592337676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CF83D-D149-4504-9319-147833CBEB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68946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A9F36F-8DF7-4FA9-9BD9-3DEAA6CD087D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2F57D3-92EE-40E8-A3E1-63160C66C4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125079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96BAEF-2D49-41F5-87FF-ADB8380F3C41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510A77-08B3-4B13-B78E-72E967F66B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2025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01672C-B376-436A-AC3D-C99AD0FE1C8B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E7C88-275C-425A-BB8E-40ACE00AA01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8534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918E59-59E7-4E48-A3B5-0968B9CE30E9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B2589-5FBA-43F0-BDCF-C46B8B9A69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503086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A44EBD-720A-497A-8D08-4BE4A369D65B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40E32-3711-4B7B-9FA2-1D8CDFADB2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8478588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F46234-B99C-430A-8813-FE8E36D349DD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6983B-7DAF-445A-826D-30026F70AC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86564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326150-511F-4085-982B-07BFA4479BE0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68BCA-472F-4F33-8207-150488AA027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551510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CA7B76-EBFE-4173-84A9-08619D6D678C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6FC8C-745F-469B-BEA2-E05E8273BF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752046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8EE1DD-6C9D-420E-8423-AD1497F5785B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C2054-55A1-4227-89BE-38E283A8FD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474539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F42ED2-D917-4F40-88D9-88500DFA870D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028FC-A03B-4B05-A66F-A7045FB126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25057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93ED06-1B14-40EC-B48B-46AD0D160FC1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C6C2D-EB60-4C12-ACC4-ED6CC42208F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63231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D3F8F2-259E-48D3-8E17-826E6F684788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97B9A-B0E1-4C57-B6FD-5CEDD1CD4D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779653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248312-C40F-4790-9D40-1E51723A5335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A76C4-20FE-4131-B2A6-19F726CE1E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926677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91DC5-DAFE-460D-A203-CA4C680EADDF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B30A2-9752-45BB-8F19-C8BD6566B4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5466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107BC-187B-476F-AF9E-59C6E55DAB0B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873801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A032E7-39B8-4056-88BA-048A639BC189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21E02-1F55-4DBE-9511-26CADF8350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33325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FD695B-72AA-457D-88B1-A74DB2A56B5A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6673D2-4AAE-4526-BD90-1D34468A493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511378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B06D77-CFD1-4D77-9169-A6D59802B6D2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44404-8DDE-4A77-9C5A-E722470F22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835676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D9ABA6-11E1-41B6-B22E-F138A5E10D3C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B4BD58-1886-4703-871A-1B64AB02F40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85460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2FCDE8-3A91-4C85-960D-4BB077EB32EC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5888A2-BDD6-4304-B0D8-2C4B9589D7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528354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CE358-52AC-4061-80EE-602B42E4FC1C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1AA13-6F2F-474D-A5C1-9389AB7F30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3551506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答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D154E3A-6982-478F-8EE2-A525ADF3E514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2018/8/8</a:t>
            </a:fld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AFD8D45-6B02-4B44-8662-B7BBDD9EF7BB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mtClean="0"/>
          </a:p>
        </p:txBody>
      </p:sp>
      <p:pic>
        <p:nvPicPr>
          <p:cNvPr id="6" name="Picture 2" descr="C:\Users\Administrator\Desktop\答疑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1" y="1059582"/>
            <a:ext cx="5871381" cy="3302652"/>
          </a:xfrm>
          <a:prstGeom prst="rect">
            <a:avLst/>
          </a:prstGeom>
          <a:noFill/>
        </p:spPr>
      </p:pic>
      <p:sp>
        <p:nvSpPr>
          <p:cNvPr id="7" name="标题 2"/>
          <p:cNvSpPr>
            <a:spLocks noGrp="1"/>
          </p:cNvSpPr>
          <p:nvPr userDrawn="1">
            <p:ph type="title"/>
          </p:nvPr>
        </p:nvSpPr>
        <p:spPr>
          <a:xfrm>
            <a:off x="0" y="141480"/>
            <a:ext cx="9144000" cy="655093"/>
          </a:xfrm>
        </p:spPr>
        <p:txBody>
          <a:bodyPr/>
          <a:lstStyle/>
          <a:p>
            <a:pPr algn="r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D7C20-DB91-4AC0-8868-E44FC71E467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5471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C21C5-890B-4AB1-BB34-93DB2740AA23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398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FECF5-2F10-483B-BC1F-AFE6A2FA59C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732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174ECBD-4D4D-4C9F-A10E-B4832EDEB013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2018/8/8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40326D-37C7-4ACF-B1BB-DC792B131CE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5906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4" r:id="rId1"/>
    <p:sldLayoutId id="2147484535" r:id="rId2"/>
    <p:sldLayoutId id="2147484536" r:id="rId3"/>
    <p:sldLayoutId id="2147484537" r:id="rId4"/>
    <p:sldLayoutId id="2147484538" r:id="rId5"/>
    <p:sldLayoutId id="2147484539" r:id="rId6"/>
    <p:sldLayoutId id="2147484540" r:id="rId7"/>
    <p:sldLayoutId id="2147484541" r:id="rId8"/>
    <p:sldLayoutId id="2147484542" r:id="rId9"/>
    <p:sldLayoutId id="2147484543" r:id="rId10"/>
    <p:sldLayoutId id="2147484544" r:id="rId11"/>
    <p:sldLayoutId id="2147484545" r:id="rId12"/>
    <p:sldLayoutId id="2147484546" r:id="rId13"/>
    <p:sldLayoutId id="2147484547" r:id="rId14"/>
    <p:sldLayoutId id="2147484548" r:id="rId15"/>
    <p:sldLayoutId id="2147484549" r:id="rId16"/>
    <p:sldLayoutId id="2147484550" r:id="rId17"/>
    <p:sldLayoutId id="2147484551" r:id="rId18"/>
    <p:sldLayoutId id="2147484552" r:id="rId19"/>
    <p:sldLayoutId id="2147484553" r:id="rId20"/>
    <p:sldLayoutId id="2147484554" r:id="rId21"/>
    <p:sldLayoutId id="2147484555" r:id="rId22"/>
    <p:sldLayoutId id="2147484556" r:id="rId23"/>
    <p:sldLayoutId id="2147484557" r:id="rId24"/>
    <p:sldLayoutId id="2147484558" r:id="rId25"/>
    <p:sldLayoutId id="2147484559" r:id="rId26"/>
    <p:sldLayoutId id="2147484560" r:id="rId27"/>
    <p:sldLayoutId id="2147484561" r:id="rId28"/>
    <p:sldLayoutId id="2147484562" r:id="rId29"/>
    <p:sldLayoutId id="2147484563" r:id="rId30"/>
    <p:sldLayoutId id="2147484564" r:id="rId31"/>
    <p:sldLayoutId id="2147484565" r:id="rId32"/>
    <p:sldLayoutId id="2147484566" r:id="rId33"/>
    <p:sldLayoutId id="2147484567" r:id="rId34"/>
    <p:sldLayoutId id="2147484568" r:id="rId35"/>
    <p:sldLayoutId id="2147484569" r:id="rId36"/>
    <p:sldLayoutId id="2147484570" r:id="rId37"/>
    <p:sldLayoutId id="2147484571" r:id="rId38"/>
    <p:sldLayoutId id="2147484572" r:id="rId39"/>
    <p:sldLayoutId id="2147484573" r:id="rId40"/>
    <p:sldLayoutId id="2147484574" r:id="rId41"/>
    <p:sldLayoutId id="2147484575" r:id="rId42"/>
    <p:sldLayoutId id="2147484576" r:id="rId4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4DD7B2-E296-4E3F-8358-15FE286D68DE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2018/8/8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077A3BB-556E-4714-BDD4-7E3D412370A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616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8" r:id="rId1"/>
    <p:sldLayoutId id="2147484579" r:id="rId2"/>
    <p:sldLayoutId id="2147484580" r:id="rId3"/>
    <p:sldLayoutId id="2147484581" r:id="rId4"/>
    <p:sldLayoutId id="2147484582" r:id="rId5"/>
    <p:sldLayoutId id="2147484583" r:id="rId6"/>
    <p:sldLayoutId id="2147484584" r:id="rId7"/>
    <p:sldLayoutId id="2147484585" r:id="rId8"/>
    <p:sldLayoutId id="2147484586" r:id="rId9"/>
    <p:sldLayoutId id="2147484587" r:id="rId10"/>
    <p:sldLayoutId id="2147484588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154E3A-6982-478F-8EE2-A525ADF3E514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2018/8/8</a:t>
            </a:fld>
            <a:endParaRPr lang="zh-CN" altLang="en-US" smtClean="0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FD8D45-6B02-4B44-8662-B7BBDD9EF7BB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81377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0" r:id="rId1"/>
    <p:sldLayoutId id="2147484591" r:id="rId2"/>
    <p:sldLayoutId id="2147484592" r:id="rId3"/>
    <p:sldLayoutId id="2147484593" r:id="rId4"/>
    <p:sldLayoutId id="2147484594" r:id="rId5"/>
    <p:sldLayoutId id="2147484595" r:id="rId6"/>
    <p:sldLayoutId id="2147484596" r:id="rId7"/>
    <p:sldLayoutId id="2147484597" r:id="rId8"/>
    <p:sldLayoutId id="2147484598" r:id="rId9"/>
    <p:sldLayoutId id="2147484599" r:id="rId10"/>
    <p:sldLayoutId id="2147484600" r:id="rId11"/>
    <p:sldLayoutId id="2147484601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dirty="0" smtClean="0"/>
              <a:t>第</a:t>
            </a:r>
            <a:r>
              <a:rPr lang="zh-CN" altLang="en-US" dirty="0"/>
              <a:t>二</a:t>
            </a:r>
            <a:r>
              <a:rPr dirty="0" smtClean="0"/>
              <a:t>章 </a:t>
            </a:r>
            <a:r>
              <a:rPr lang="zh-CN" altLang="zh-CN" dirty="0" smtClean="0"/>
              <a:t>列表</a:t>
            </a:r>
            <a:r>
              <a:rPr lang="zh-CN" altLang="zh-CN" dirty="0"/>
              <a:t>、表格与媒体元素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陈凯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143000" y="2610969"/>
            <a:ext cx="7143750" cy="1190"/>
          </a:xfrm>
          <a:prstGeom prst="line">
            <a:avLst/>
          </a:prstGeom>
          <a:ln w="19050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73528"/>
          </a:xfrm>
        </p:spPr>
        <p:txBody>
          <a:bodyPr/>
          <a:lstStyle/>
          <a:p>
            <a:pPr algn="r"/>
            <a:r>
              <a:rPr lang="zh-CN" altLang="en-US" dirty="0" smtClean="0"/>
              <a:t>列表的应用</a:t>
            </a:r>
            <a:r>
              <a:rPr lang="en-US" altLang="zh-CN" dirty="0" smtClean="0"/>
              <a:t>6-6</a:t>
            </a: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35" name="内容占位符 2"/>
          <p:cNvSpPr>
            <a:spLocks noGrp="1"/>
          </p:cNvSpPr>
          <p:nvPr>
            <p:ph idx="4294967295"/>
          </p:nvPr>
        </p:nvSpPr>
        <p:spPr>
          <a:xfrm>
            <a:off x="251521" y="573528"/>
            <a:ext cx="7820025" cy="3857625"/>
          </a:xfrm>
        </p:spPr>
        <p:txBody>
          <a:bodyPr/>
          <a:lstStyle/>
          <a:p>
            <a:r>
              <a:rPr lang="zh-CN" altLang="en-US" dirty="0"/>
              <a:t>定义列表</a:t>
            </a:r>
            <a:r>
              <a:rPr lang="zh-CN" altLang="en-US" dirty="0" smtClean="0"/>
              <a:t>的</a:t>
            </a:r>
            <a:r>
              <a:rPr lang="zh-CN" altLang="en-US" dirty="0"/>
              <a:t>特性</a:t>
            </a:r>
          </a:p>
          <a:p>
            <a:pPr lvl="1"/>
            <a:r>
              <a:rPr lang="zh-CN" altLang="en-US" dirty="0"/>
              <a:t>没有顺序，每个</a:t>
            </a:r>
            <a:r>
              <a:rPr lang="en-US" altLang="zh-CN" dirty="0"/>
              <a:t>&lt;</a:t>
            </a:r>
            <a:r>
              <a:rPr lang="en-US" altLang="zh-CN" dirty="0" err="1"/>
              <a:t>dt</a:t>
            </a:r>
            <a:r>
              <a:rPr lang="en-US" altLang="zh-CN" dirty="0"/>
              <a:t>&gt;</a:t>
            </a:r>
            <a:r>
              <a:rPr lang="zh-CN" altLang="en-US" dirty="0"/>
              <a:t>标签、</a:t>
            </a:r>
            <a:r>
              <a:rPr lang="en-US" altLang="zh-CN" dirty="0"/>
              <a:t>&lt;</a:t>
            </a:r>
            <a:r>
              <a:rPr lang="en-US" altLang="zh-CN" dirty="0" err="1"/>
              <a:t>dd</a:t>
            </a:r>
            <a:r>
              <a:rPr lang="en-US" altLang="zh-CN" dirty="0"/>
              <a:t>&gt;</a:t>
            </a:r>
            <a:r>
              <a:rPr lang="zh-CN" altLang="en-US" dirty="0"/>
              <a:t>标签独占一行（块元素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zh-CN" altLang="en-US" dirty="0" smtClean="0"/>
              <a:t>默认</a:t>
            </a:r>
            <a:r>
              <a:rPr lang="zh-CN" altLang="en-US" dirty="0"/>
              <a:t>没有</a:t>
            </a:r>
            <a:r>
              <a:rPr lang="zh-CN" altLang="en-US" dirty="0" smtClean="0"/>
              <a:t>标记</a:t>
            </a:r>
            <a:endParaRPr lang="zh-CN" altLang="en-US" dirty="0"/>
          </a:p>
          <a:p>
            <a:pPr lvl="1"/>
            <a:r>
              <a:rPr lang="zh-CN" altLang="en-US" dirty="0" smtClean="0"/>
              <a:t>一般用于一</a:t>
            </a:r>
            <a:r>
              <a:rPr lang="zh-CN" altLang="en-US" dirty="0"/>
              <a:t>个标题下有一个或多个列表</a:t>
            </a:r>
            <a:r>
              <a:rPr lang="zh-CN" altLang="en-US" dirty="0" smtClean="0"/>
              <a:t>项的情况</a:t>
            </a:r>
            <a:endParaRPr lang="zh-CN" altLang="en-US" dirty="0"/>
          </a:p>
        </p:txBody>
      </p:sp>
      <p:pic>
        <p:nvPicPr>
          <p:cNvPr id="4098" name="Picture 2" descr="C:\Users\yaling.he\Desktop\Chapter02截图\Chapter02截图\图2.7  定义列表使用参考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03797"/>
            <a:ext cx="8405017" cy="117334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2980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1540"/>
          </a:xfrm>
        </p:spPr>
        <p:txBody>
          <a:bodyPr/>
          <a:lstStyle/>
          <a:p>
            <a:pPr algn="r"/>
            <a:r>
              <a:rPr lang="zh-CN" altLang="en-US" dirty="0" smtClean="0"/>
              <a:t>小结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idx="4294967295"/>
          </p:nvPr>
        </p:nvSpPr>
        <p:spPr>
          <a:xfrm>
            <a:off x="251520" y="573528"/>
            <a:ext cx="7645400" cy="3857625"/>
          </a:xfrm>
        </p:spPr>
        <p:txBody>
          <a:bodyPr/>
          <a:lstStyle/>
          <a:p>
            <a:r>
              <a:rPr lang="zh-CN" altLang="en-US" dirty="0" smtClean="0"/>
              <a:t>列表对比</a:t>
            </a:r>
          </a:p>
        </p:txBody>
      </p:sp>
      <p:graphicFrame>
        <p:nvGraphicFramePr>
          <p:cNvPr id="8" name="Group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11521358"/>
              </p:ext>
            </p:extLst>
          </p:nvPr>
        </p:nvGraphicFramePr>
        <p:xfrm>
          <a:off x="357159" y="1221600"/>
          <a:ext cx="8072494" cy="340343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214445"/>
                <a:gridCol w="2643206"/>
                <a:gridCol w="4214843"/>
              </a:tblGrid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类型</a:t>
                      </a:r>
                      <a:endParaRPr kumimoji="0" lang="en-US" altLang="zh-CN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说明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项目符号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9258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 smtClean="0">
                          <a:latin typeface="+mn-lt"/>
                          <a:ea typeface="+mn-ea"/>
                          <a:cs typeface="Times New Roman"/>
                        </a:rPr>
                        <a:t>无序列表</a:t>
                      </a:r>
                      <a:endParaRPr lang="zh-CN" sz="14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400" b="1" kern="100" dirty="0">
                          <a:latin typeface="+mn-lt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sz="1400" b="1" kern="100" dirty="0" err="1">
                          <a:latin typeface="+mn-lt"/>
                          <a:ea typeface="+mn-ea"/>
                          <a:cs typeface="Times New Roman"/>
                        </a:rPr>
                        <a:t>ul</a:t>
                      </a:r>
                      <a:r>
                        <a:rPr lang="en-US" sz="1400" b="1" kern="100" dirty="0">
                          <a:latin typeface="+mn-lt"/>
                          <a:ea typeface="+mn-ea"/>
                          <a:cs typeface="Times New Roman"/>
                        </a:rPr>
                        <a:t>&gt;</a:t>
                      </a:r>
                      <a:r>
                        <a:rPr lang="zh-CN" sz="1400" b="1" kern="100" dirty="0">
                          <a:latin typeface="+mn-lt"/>
                          <a:ea typeface="+mn-ea"/>
                          <a:cs typeface="Times New Roman"/>
                        </a:rPr>
                        <a:t>标签来实现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400" b="1" kern="100" dirty="0">
                          <a:latin typeface="+mn-lt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sz="1400" b="1" kern="100" dirty="0" err="1">
                          <a:latin typeface="+mn-lt"/>
                          <a:ea typeface="+mn-ea"/>
                          <a:cs typeface="Times New Roman"/>
                        </a:rPr>
                        <a:t>li</a:t>
                      </a:r>
                      <a:r>
                        <a:rPr lang="en-US" sz="1400" b="1" kern="100" dirty="0">
                          <a:latin typeface="+mn-lt"/>
                          <a:ea typeface="+mn-ea"/>
                          <a:cs typeface="Times New Roman"/>
                        </a:rPr>
                        <a:t>&gt;</a:t>
                      </a:r>
                      <a:r>
                        <a:rPr lang="zh-CN" sz="1400" b="1" kern="100" dirty="0">
                          <a:latin typeface="+mn-lt"/>
                          <a:ea typeface="+mn-ea"/>
                          <a:cs typeface="Times New Roman"/>
                        </a:rPr>
                        <a:t>标签表示列表项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latin typeface="+mn-lt"/>
                          <a:ea typeface="+mn-ea"/>
                          <a:cs typeface="Times New Roman"/>
                        </a:rPr>
                        <a:t>无序列表中的每项都是平级的，没有级别之分，并且列表中的内容一般都是相对简单的标题性质的网页内容</a:t>
                      </a:r>
                      <a:endParaRPr lang="zh-CN" sz="14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45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+mn-lt"/>
                          <a:ea typeface="+mn-ea"/>
                          <a:cs typeface="Times New Roman"/>
                        </a:rPr>
                        <a:t>有序列表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 smtClean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400" b="1" kern="100" dirty="0" smtClean="0">
                          <a:latin typeface="+mn-lt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sz="1400" b="1" kern="100" dirty="0" err="1" smtClean="0">
                          <a:latin typeface="+mn-lt"/>
                          <a:ea typeface="+mn-ea"/>
                          <a:cs typeface="Times New Roman"/>
                        </a:rPr>
                        <a:t>ol</a:t>
                      </a:r>
                      <a:r>
                        <a:rPr lang="en-US" sz="1400" b="1" kern="100" dirty="0" smtClean="0">
                          <a:latin typeface="+mn-lt"/>
                          <a:ea typeface="+mn-ea"/>
                          <a:cs typeface="Times New Roman"/>
                        </a:rPr>
                        <a:t>&gt;</a:t>
                      </a:r>
                      <a:r>
                        <a:rPr lang="zh-CN" sz="1400" b="1" kern="100" dirty="0" smtClean="0">
                          <a:latin typeface="+mn-lt"/>
                          <a:ea typeface="+mn-ea"/>
                          <a:cs typeface="Times New Roman"/>
                        </a:rPr>
                        <a:t>标签来实现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 smtClean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400" b="1" kern="100" dirty="0" smtClean="0">
                          <a:latin typeface="+mn-lt"/>
                          <a:ea typeface="+mn-ea"/>
                          <a:cs typeface="Times New Roman"/>
                        </a:rPr>
                        <a:t>&lt;li&gt;</a:t>
                      </a:r>
                      <a:r>
                        <a:rPr lang="zh-CN" sz="1400" b="1" kern="100" dirty="0" smtClean="0">
                          <a:latin typeface="+mn-lt"/>
                          <a:ea typeface="+mn-ea"/>
                          <a:cs typeface="Times New Roman"/>
                        </a:rPr>
                        <a:t>标签表示列表项</a:t>
                      </a:r>
                      <a:endParaRPr lang="zh-CN" sz="14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latin typeface="+mn-lt"/>
                          <a:ea typeface="+mn-ea"/>
                          <a:cs typeface="Times New Roman"/>
                        </a:rPr>
                        <a:t>有序列表</a:t>
                      </a:r>
                      <a:r>
                        <a:rPr lang="en-US" altLang="zh-CN" sz="1400" b="1" kern="100" dirty="0" err="1" smtClean="0">
                          <a:latin typeface="+mn-lt"/>
                          <a:ea typeface="+mn-ea"/>
                          <a:cs typeface="Times New Roman"/>
                        </a:rPr>
                        <a:t>ol</a:t>
                      </a:r>
                      <a:r>
                        <a:rPr lang="en-US" altLang="zh-CN" sz="1400" b="1" kern="100" dirty="0" smtClean="0">
                          <a:latin typeface="+mn-lt"/>
                          <a:ea typeface="+mn-ea"/>
                          <a:cs typeface="Times New Roman"/>
                        </a:rPr>
                        <a:t>-li</a:t>
                      </a:r>
                      <a:r>
                        <a:rPr lang="zh-CN" altLang="en-US" sz="1400" b="1" kern="100" dirty="0" smtClean="0">
                          <a:latin typeface="+mn-lt"/>
                          <a:ea typeface="+mn-ea"/>
                          <a:cs typeface="Times New Roman"/>
                        </a:rPr>
                        <a:t>一般用于显示带有顺序编号的特定场合</a:t>
                      </a:r>
                      <a:endParaRPr lang="zh-CN" sz="14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58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+mn-lt"/>
                          <a:ea typeface="+mn-ea"/>
                          <a:cs typeface="Times New Roman"/>
                        </a:rPr>
                        <a:t>定义类表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400" b="1" kern="100" dirty="0">
                          <a:latin typeface="+mn-lt"/>
                          <a:ea typeface="+mn-ea"/>
                          <a:cs typeface="Times New Roman"/>
                        </a:rPr>
                        <a:t>&lt;dl&gt;</a:t>
                      </a:r>
                      <a:r>
                        <a:rPr lang="zh-CN" sz="1400" b="1" kern="100" dirty="0" smtClean="0">
                          <a:latin typeface="+mn-lt"/>
                          <a:ea typeface="+mn-ea"/>
                          <a:cs typeface="Times New Roman"/>
                        </a:rPr>
                        <a:t>标签</a:t>
                      </a:r>
                      <a:r>
                        <a:rPr lang="zh-CN" altLang="en-US" sz="1400" b="1" kern="100" dirty="0" smtClean="0">
                          <a:latin typeface="+mn-lt"/>
                          <a:ea typeface="+mn-ea"/>
                          <a:cs typeface="Times New Roman"/>
                        </a:rPr>
                        <a:t>来</a:t>
                      </a:r>
                      <a:r>
                        <a:rPr lang="zh-CN" sz="1400" b="1" kern="100" dirty="0" smtClean="0">
                          <a:latin typeface="+mn-lt"/>
                          <a:ea typeface="+mn-ea"/>
                          <a:cs typeface="Times New Roman"/>
                        </a:rPr>
                        <a:t>实现</a:t>
                      </a:r>
                      <a:endParaRPr lang="zh-CN" sz="1400" b="1" kern="100" dirty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400" b="1" kern="100" dirty="0">
                          <a:latin typeface="+mn-lt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sz="1400" b="1" kern="100" dirty="0" err="1">
                          <a:latin typeface="+mn-lt"/>
                          <a:ea typeface="+mn-ea"/>
                          <a:cs typeface="Times New Roman"/>
                        </a:rPr>
                        <a:t>dt</a:t>
                      </a:r>
                      <a:r>
                        <a:rPr lang="en-US" sz="1400" b="1" kern="100" dirty="0">
                          <a:latin typeface="+mn-lt"/>
                          <a:ea typeface="+mn-ea"/>
                          <a:cs typeface="Times New Roman"/>
                        </a:rPr>
                        <a:t>&gt;</a:t>
                      </a:r>
                      <a:r>
                        <a:rPr lang="zh-CN" sz="1400" b="1" kern="100" dirty="0">
                          <a:latin typeface="+mn-lt"/>
                          <a:ea typeface="+mn-ea"/>
                          <a:cs typeface="Times New Roman"/>
                        </a:rPr>
                        <a:t>标签定义列表项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400" b="1" kern="100" dirty="0">
                          <a:latin typeface="+mn-lt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sz="1400" b="1" kern="100" dirty="0" err="1">
                          <a:latin typeface="+mn-lt"/>
                          <a:ea typeface="+mn-ea"/>
                          <a:cs typeface="Times New Roman"/>
                        </a:rPr>
                        <a:t>dd</a:t>
                      </a:r>
                      <a:r>
                        <a:rPr lang="en-US" sz="1400" b="1" kern="100" dirty="0">
                          <a:latin typeface="+mn-lt"/>
                          <a:ea typeface="+mn-ea"/>
                          <a:cs typeface="Times New Roman"/>
                        </a:rPr>
                        <a:t>&gt;</a:t>
                      </a:r>
                      <a:r>
                        <a:rPr lang="zh-CN" sz="1400" b="1" kern="100" dirty="0">
                          <a:latin typeface="+mn-lt"/>
                          <a:ea typeface="+mn-ea"/>
                          <a:cs typeface="Times New Roman"/>
                        </a:rPr>
                        <a:t>标签定义内容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latin typeface="+mn-lt"/>
                          <a:ea typeface="+mn-ea"/>
                          <a:cs typeface="Times New Roman"/>
                        </a:rPr>
                        <a:t>定义列表一般适用于带有标题和标题解释性内容的场合</a:t>
                      </a:r>
                      <a:endParaRPr lang="zh-CN" sz="14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0528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制作音乐排行榜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910829"/>
            <a:ext cx="5508104" cy="3857625"/>
          </a:xfrm>
        </p:spPr>
        <p:txBody>
          <a:bodyPr/>
          <a:lstStyle/>
          <a:p>
            <a:r>
              <a:rPr lang="zh-CN" altLang="en-US" sz="2400" dirty="0" smtClean="0"/>
              <a:t>需求说明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使用</a:t>
            </a:r>
            <a:r>
              <a:rPr lang="zh-CN" altLang="en-US" sz="2400" dirty="0"/>
              <a:t>无</a:t>
            </a:r>
            <a:r>
              <a:rPr lang="zh-CN" altLang="en-US" sz="2400" dirty="0" smtClean="0"/>
              <a:t>序列</a:t>
            </a:r>
            <a:r>
              <a:rPr lang="zh-CN" altLang="en-US" sz="2400" dirty="0"/>
              <a:t>表制作音乐排行</a:t>
            </a:r>
            <a:r>
              <a:rPr lang="zh-CN" altLang="en-US" sz="2400" dirty="0" smtClean="0"/>
              <a:t>榜热门活动</a:t>
            </a:r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zh-CN" sz="2400" dirty="0" smtClean="0"/>
              <a:t>标签</a:t>
            </a:r>
            <a:r>
              <a:rPr lang="zh-CN" altLang="zh-CN" sz="2400" dirty="0"/>
              <a:t>嵌套及标签语义化使用，理解标签</a:t>
            </a:r>
            <a:r>
              <a:rPr lang="zh-CN" altLang="zh-CN" sz="2400" dirty="0" smtClean="0"/>
              <a:t>语义化</a:t>
            </a:r>
            <a:endParaRPr lang="zh-CN" altLang="en-US" sz="2400" dirty="0" smtClean="0"/>
          </a:p>
        </p:txBody>
      </p:sp>
      <p:grpSp>
        <p:nvGrpSpPr>
          <p:cNvPr id="14" name="组合 13"/>
          <p:cNvGrpSpPr/>
          <p:nvPr/>
        </p:nvGrpSpPr>
        <p:grpSpPr>
          <a:xfrm>
            <a:off x="142844" y="611959"/>
            <a:ext cx="928694" cy="400110"/>
            <a:chOff x="3786182" y="1129398"/>
            <a:chExt cx="928694" cy="533479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29398"/>
              <a:ext cx="700833" cy="53347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5" name="组合 17"/>
          <p:cNvGrpSpPr>
            <a:grpSpLocks/>
          </p:cNvGrpSpPr>
          <p:nvPr/>
        </p:nvGrpSpPr>
        <p:grpSpPr bwMode="auto">
          <a:xfrm>
            <a:off x="1907705" y="4503025"/>
            <a:ext cx="2786063" cy="371891"/>
            <a:chOff x="3714744" y="5143512"/>
            <a:chExt cx="2786082" cy="49585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62612" y="5187962"/>
              <a:ext cx="2220495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122" name="Picture 2" descr="C:\Users\yaling.he\Desktop\Chapter02截图\Chapter02截图\图2.8  热门活动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060190"/>
            <a:ext cx="2952328" cy="36041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组合 56"/>
          <p:cNvGrpSpPr>
            <a:grpSpLocks/>
          </p:cNvGrpSpPr>
          <p:nvPr/>
        </p:nvGrpSpPr>
        <p:grpSpPr bwMode="auto">
          <a:xfrm>
            <a:off x="-1" y="2112883"/>
            <a:ext cx="986583" cy="400110"/>
            <a:chOff x="3786182" y="3789011"/>
            <a:chExt cx="987332" cy="532970"/>
          </a:xfrm>
        </p:grpSpPr>
        <p:sp>
          <p:nvSpPr>
            <p:cNvPr id="22" name="TextBox 21"/>
            <p:cNvSpPr txBox="1"/>
            <p:nvPr/>
          </p:nvSpPr>
          <p:spPr>
            <a:xfrm>
              <a:off x="4072149" y="3789011"/>
              <a:ext cx="701365" cy="53297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2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3833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573528"/>
          </a:xfrm>
        </p:spPr>
        <p:txBody>
          <a:bodyPr/>
          <a:lstStyle/>
          <a:p>
            <a:pPr algn="r"/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制作音乐排行榜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910829"/>
            <a:ext cx="5372100" cy="3857625"/>
          </a:xfrm>
        </p:spPr>
        <p:txBody>
          <a:bodyPr/>
          <a:lstStyle/>
          <a:p>
            <a:r>
              <a:rPr lang="zh-CN" altLang="en-US" sz="2400" dirty="0" smtClean="0"/>
              <a:t>需求说明</a:t>
            </a:r>
          </a:p>
          <a:p>
            <a:pPr lvl="1"/>
            <a:r>
              <a:rPr lang="zh-CN" altLang="en-US" sz="2400" dirty="0"/>
              <a:t>使用有序列表制作音乐排行榜</a:t>
            </a:r>
            <a:endParaRPr lang="zh-CN" altLang="en-US" sz="2400" dirty="0" smtClean="0"/>
          </a:p>
        </p:txBody>
      </p:sp>
      <p:grpSp>
        <p:nvGrpSpPr>
          <p:cNvPr id="3" name="组合 13"/>
          <p:cNvGrpSpPr/>
          <p:nvPr/>
        </p:nvGrpSpPr>
        <p:grpSpPr>
          <a:xfrm>
            <a:off x="142844" y="611959"/>
            <a:ext cx="928694" cy="400110"/>
            <a:chOff x="3786182" y="1129398"/>
            <a:chExt cx="928694" cy="533479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29398"/>
              <a:ext cx="700833" cy="53347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5" name="组合 17"/>
          <p:cNvGrpSpPr>
            <a:grpSpLocks/>
          </p:cNvGrpSpPr>
          <p:nvPr/>
        </p:nvGrpSpPr>
        <p:grpSpPr bwMode="auto">
          <a:xfrm>
            <a:off x="1137866" y="3867892"/>
            <a:ext cx="2786063" cy="371891"/>
            <a:chOff x="3714744" y="5143512"/>
            <a:chExt cx="2786082" cy="49585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612" y="5187962"/>
              <a:ext cx="2220495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6146" name="Picture 2" descr="C:\Users\yaling.he\Desktop\Chapter02截图\Chapter02截图\图2.9 音乐排行榜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67595"/>
            <a:ext cx="3744416" cy="29350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7676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573528"/>
          </a:xfrm>
        </p:spPr>
        <p:txBody>
          <a:bodyPr/>
          <a:lstStyle/>
          <a:p>
            <a:pPr algn="r" eaLnBrk="1" hangingPunct="1"/>
            <a:r>
              <a:rPr dirty="0" err="1" smtClean="0">
                <a:solidFill>
                  <a:srgbClr val="121F55"/>
                </a:solidFill>
              </a:rPr>
              <a:t>共性问题集中讲解</a:t>
            </a:r>
            <a:endParaRPr dirty="0" smtClean="0">
              <a:solidFill>
                <a:srgbClr val="121F55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25604" name="内容占位符 2"/>
          <p:cNvSpPr>
            <a:spLocks noGrp="1"/>
          </p:cNvSpPr>
          <p:nvPr>
            <p:ph idx="4294967295"/>
          </p:nvPr>
        </p:nvSpPr>
        <p:spPr>
          <a:xfrm>
            <a:off x="179512" y="627534"/>
            <a:ext cx="7645400" cy="3857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grpSp>
        <p:nvGrpSpPr>
          <p:cNvPr id="67588" name="组合 29"/>
          <p:cNvGrpSpPr>
            <a:grpSpLocks/>
          </p:cNvGrpSpPr>
          <p:nvPr/>
        </p:nvGrpSpPr>
        <p:grpSpPr bwMode="auto">
          <a:xfrm>
            <a:off x="1857376" y="2411017"/>
            <a:ext cx="5929313" cy="1544241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>
              <a:grpSpLocks/>
            </p:cNvGrpSpPr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67592" name="组合 19"/>
              <p:cNvGrpSpPr>
                <a:grpSpLocks/>
              </p:cNvGrpSpPr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>
                  <a:grpSpLocks/>
                </p:cNvGrpSpPr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87814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="" xmlns:p14="http://schemas.microsoft.com/office/powerpoint/2010/main" val="13617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8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573528"/>
          </a:xfrm>
        </p:spPr>
        <p:txBody>
          <a:bodyPr/>
          <a:lstStyle/>
          <a:p>
            <a:pPr algn="r"/>
            <a:r>
              <a:rPr lang="zh-CN" altLang="en-US" dirty="0" smtClean="0"/>
              <a:t>表格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26626" name="内容占位符 6"/>
          <p:cNvSpPr>
            <a:spLocks noGrp="1"/>
          </p:cNvSpPr>
          <p:nvPr>
            <p:ph idx="4294967295"/>
          </p:nvPr>
        </p:nvSpPr>
        <p:spPr>
          <a:xfrm>
            <a:off x="179512" y="519522"/>
            <a:ext cx="7645400" cy="3857625"/>
          </a:xfrm>
        </p:spPr>
        <p:txBody>
          <a:bodyPr/>
          <a:lstStyle/>
          <a:p>
            <a:r>
              <a:rPr lang="zh-CN" altLang="en-US" sz="2400" dirty="0" smtClean="0"/>
              <a:t>为什么使用表格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简单通用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结构稳定</a:t>
            </a:r>
            <a:endParaRPr lang="en-US" altLang="zh-CN" sz="2400" dirty="0" smtClean="0"/>
          </a:p>
          <a:p>
            <a:r>
              <a:rPr lang="zh-CN" altLang="en-US" sz="2400" dirty="0" smtClean="0"/>
              <a:t>基本结构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单元格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行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列</a:t>
            </a:r>
          </a:p>
          <a:p>
            <a:pPr lvl="1"/>
            <a:endParaRPr lang="zh-CN" altLang="en-US" sz="2400" dirty="0" smtClean="0"/>
          </a:p>
        </p:txBody>
      </p:sp>
      <p:pic>
        <p:nvPicPr>
          <p:cNvPr id="102402" name="Picture 2" descr="https://timgsa.baidu.com/timg?image&amp;quality=80&amp;size=b9999_10000&amp;sec=1526397489951&amp;di=173c2543d3be1f32aff1b3fc7bf5f0c4&amp;imgtype=0&amp;src=http%3A%2F%2Fh.hiphotos.baidu.com%2Fzhidao%2Fpic%2Fitem%2Fd0c8a786c9177f3ed075cb5973cf3bc79f3d562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1275606"/>
            <a:ext cx="5698009" cy="31243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7520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519522"/>
          </a:xfrm>
        </p:spPr>
        <p:txBody>
          <a:bodyPr/>
          <a:lstStyle/>
          <a:p>
            <a:pPr algn="r"/>
            <a:r>
              <a:rPr lang="zh-CN" altLang="en-US" dirty="0" smtClean="0"/>
              <a:t>表格的基本语法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506884" name="AutoShape 4"/>
          <p:cNvSpPr>
            <a:spLocks noChangeArrowheads="1"/>
          </p:cNvSpPr>
          <p:nvPr/>
        </p:nvSpPr>
        <p:spPr bwMode="auto">
          <a:xfrm>
            <a:off x="928663" y="1285866"/>
            <a:ext cx="7326313" cy="3046988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&lt;table&gt;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&lt;td&gt;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第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个单元格的内容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&lt;td&gt;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第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个单元格的内容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……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&lt;/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&lt;td&gt;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第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个单元格的内容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&lt;td&gt;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第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个单元格的内容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……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&lt;/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&lt;/table&gt;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2571736" y="818484"/>
            <a:ext cx="111440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表格标签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3" name="直接箭头连接符 12"/>
          <p:cNvCxnSpPr>
            <a:stCxn id="11" idx="1"/>
          </p:cNvCxnSpPr>
          <p:nvPr/>
        </p:nvCxnSpPr>
        <p:spPr>
          <a:xfrm flipH="1">
            <a:off x="1714480" y="1003150"/>
            <a:ext cx="857256" cy="38987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71"/>
          <p:cNvGrpSpPr/>
          <p:nvPr/>
        </p:nvGrpSpPr>
        <p:grpSpPr>
          <a:xfrm>
            <a:off x="500034" y="807225"/>
            <a:ext cx="1071570" cy="400110"/>
            <a:chOff x="1000100" y="1734602"/>
            <a:chExt cx="1071570" cy="533479"/>
          </a:xfrm>
        </p:grpSpPr>
        <p:pic>
          <p:nvPicPr>
            <p:cNvPr id="1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370837" y="1734602"/>
              <a:ext cx="700833" cy="53347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6" name="矩形标注 25"/>
          <p:cNvSpPr/>
          <p:nvPr/>
        </p:nvSpPr>
        <p:spPr bwMode="auto">
          <a:xfrm>
            <a:off x="2857488" y="1247112"/>
            <a:ext cx="107157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行标签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7" name="直接箭头连接符 26"/>
          <p:cNvCxnSpPr>
            <a:stCxn id="26" idx="1"/>
          </p:cNvCxnSpPr>
          <p:nvPr/>
        </p:nvCxnSpPr>
        <p:spPr>
          <a:xfrm flipH="1">
            <a:off x="1643042" y="1431778"/>
            <a:ext cx="1214446" cy="22913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矩形标注 29"/>
          <p:cNvSpPr/>
          <p:nvPr/>
        </p:nvSpPr>
        <p:spPr bwMode="auto">
          <a:xfrm>
            <a:off x="5357818" y="1300690"/>
            <a:ext cx="134684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单元格标签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1" name="直接箭头连接符 30"/>
          <p:cNvCxnSpPr>
            <a:stCxn id="30" idx="1"/>
          </p:cNvCxnSpPr>
          <p:nvPr/>
        </p:nvCxnSpPr>
        <p:spPr>
          <a:xfrm flipH="1">
            <a:off x="4500562" y="1485356"/>
            <a:ext cx="857256" cy="38987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组合 14"/>
          <p:cNvGrpSpPr>
            <a:grpSpLocks/>
          </p:cNvGrpSpPr>
          <p:nvPr/>
        </p:nvGrpSpPr>
        <p:grpSpPr bwMode="auto">
          <a:xfrm>
            <a:off x="2365988" y="4304584"/>
            <a:ext cx="4572000" cy="371891"/>
            <a:chOff x="3143240" y="5143512"/>
            <a:chExt cx="4572032" cy="49585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 bwMode="auto">
            <a:xfrm>
              <a:off x="4488900" y="5187962"/>
              <a:ext cx="2542701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基本表格</a:t>
              </a:r>
            </a:p>
          </p:txBody>
        </p:sp>
      </p:grpSp>
      <p:pic>
        <p:nvPicPr>
          <p:cNvPr id="2050" name="Picture 2" descr="C:\Users\yaling.he\Desktop\Chapter02截图\Chapter02截图\图2.11　创建基本表格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305" y="2355726"/>
            <a:ext cx="3791367" cy="17541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3588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6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573528"/>
          </a:xfrm>
        </p:spPr>
        <p:txBody>
          <a:bodyPr/>
          <a:lstStyle/>
          <a:p>
            <a:pPr algn="r"/>
            <a:r>
              <a:rPr lang="zh-CN" altLang="en-US" dirty="0" smtClean="0"/>
              <a:t>表格的跨行和跨列</a:t>
            </a:r>
            <a:r>
              <a:rPr lang="en-US" altLang="zh-CN" dirty="0" smtClean="0"/>
              <a:t>3-1</a:t>
            </a: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27" name="内容占位符 2"/>
          <p:cNvSpPr>
            <a:spLocks noGrp="1"/>
          </p:cNvSpPr>
          <p:nvPr>
            <p:ph idx="4294967295"/>
          </p:nvPr>
        </p:nvSpPr>
        <p:spPr>
          <a:xfrm>
            <a:off x="251520" y="519522"/>
            <a:ext cx="7645400" cy="3857625"/>
          </a:xfrm>
        </p:spPr>
        <p:txBody>
          <a:bodyPr/>
          <a:lstStyle/>
          <a:p>
            <a:r>
              <a:rPr lang="zh-CN" altLang="en-US" dirty="0" smtClean="0"/>
              <a:t>表格的跨列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928663" y="1607337"/>
            <a:ext cx="7326313" cy="286232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&lt;table&gt;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 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colspan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="n"&gt;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单元格内容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单元格内容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……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......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&lt;/table&gt;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" name="矩形标注 28"/>
          <p:cNvSpPr/>
          <p:nvPr/>
        </p:nvSpPr>
        <p:spPr bwMode="auto">
          <a:xfrm>
            <a:off x="3428992" y="1515004"/>
            <a:ext cx="134684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所跨的列数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4" name="直接箭头连接符 33"/>
          <p:cNvCxnSpPr>
            <a:stCxn id="29" idx="1"/>
          </p:cNvCxnSpPr>
          <p:nvPr/>
        </p:nvCxnSpPr>
        <p:spPr>
          <a:xfrm flipH="1">
            <a:off x="2857488" y="1699670"/>
            <a:ext cx="571504" cy="38987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2195736" y="4495296"/>
            <a:ext cx="4572000" cy="371891"/>
            <a:chOff x="3143240" y="5143512"/>
            <a:chExt cx="4572032" cy="49585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4367072" y="5187962"/>
              <a:ext cx="2786360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表格的跨列</a:t>
              </a:r>
            </a:p>
          </p:txBody>
        </p:sp>
      </p:grpSp>
      <p:grpSp>
        <p:nvGrpSpPr>
          <p:cNvPr id="13" name="组合 70"/>
          <p:cNvGrpSpPr>
            <a:grpSpLocks/>
          </p:cNvGrpSpPr>
          <p:nvPr/>
        </p:nvGrpSpPr>
        <p:grpSpPr bwMode="auto">
          <a:xfrm>
            <a:off x="179513" y="1190207"/>
            <a:ext cx="1000871" cy="400110"/>
            <a:chOff x="1000100" y="2469253"/>
            <a:chExt cx="1000878" cy="533657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300140" y="2469253"/>
              <a:ext cx="700838" cy="533657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pic>
        <p:nvPicPr>
          <p:cNvPr id="3074" name="Picture 2" descr="C:\Users\yaling.he\Desktop\Chapter02截图\Chapter02截图\图2.12　跨列的表格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47714"/>
            <a:ext cx="3222088" cy="20570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4275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519522"/>
          </a:xfrm>
        </p:spPr>
        <p:txBody>
          <a:bodyPr/>
          <a:lstStyle/>
          <a:p>
            <a:pPr algn="r"/>
            <a:r>
              <a:rPr lang="zh-CN" altLang="en-US" dirty="0" smtClean="0"/>
              <a:t>表格的跨行和跨列</a:t>
            </a:r>
            <a:r>
              <a:rPr lang="en-US" altLang="zh-CN" dirty="0" smtClean="0"/>
              <a:t>3-2</a:t>
            </a: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27" name="内容占位符 2"/>
          <p:cNvSpPr>
            <a:spLocks noGrp="1"/>
          </p:cNvSpPr>
          <p:nvPr>
            <p:ph idx="4294967295"/>
          </p:nvPr>
        </p:nvSpPr>
        <p:spPr>
          <a:xfrm>
            <a:off x="251520" y="465516"/>
            <a:ext cx="7645400" cy="486054"/>
          </a:xfrm>
        </p:spPr>
        <p:txBody>
          <a:bodyPr/>
          <a:lstStyle/>
          <a:p>
            <a:r>
              <a:rPr lang="zh-CN" altLang="en-US" dirty="0" smtClean="0"/>
              <a:t>表格的跨行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928663" y="1607338"/>
            <a:ext cx="7326313" cy="2585323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&lt;table 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 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rowspan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n"&gt;&amp;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nbsp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&lt;td&gt;&amp;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nbsp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&lt;td&gt;&amp;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nbsp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&lt;/table&gt;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" name="矩形标注 28"/>
          <p:cNvSpPr/>
          <p:nvPr/>
        </p:nvSpPr>
        <p:spPr bwMode="auto">
          <a:xfrm>
            <a:off x="3428992" y="1515004"/>
            <a:ext cx="134684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所跨的行数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4" name="直接箭头连接符 33"/>
          <p:cNvCxnSpPr>
            <a:stCxn id="29" idx="1"/>
          </p:cNvCxnSpPr>
          <p:nvPr/>
        </p:nvCxnSpPr>
        <p:spPr>
          <a:xfrm flipH="1">
            <a:off x="2857488" y="1699670"/>
            <a:ext cx="571504" cy="38987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2123728" y="4623976"/>
            <a:ext cx="4572000" cy="371891"/>
            <a:chOff x="3143240" y="5143512"/>
            <a:chExt cx="4572032" cy="49585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4367072" y="5187962"/>
              <a:ext cx="2786360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表格的跨行</a:t>
              </a:r>
            </a:p>
          </p:txBody>
        </p:sp>
      </p:grpSp>
      <p:grpSp>
        <p:nvGrpSpPr>
          <p:cNvPr id="13" name="组合 70"/>
          <p:cNvGrpSpPr>
            <a:grpSpLocks/>
          </p:cNvGrpSpPr>
          <p:nvPr/>
        </p:nvGrpSpPr>
        <p:grpSpPr bwMode="auto">
          <a:xfrm>
            <a:off x="179513" y="1176923"/>
            <a:ext cx="1000871" cy="400110"/>
            <a:chOff x="1000100" y="2469253"/>
            <a:chExt cx="1000878" cy="533657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300140" y="2469253"/>
              <a:ext cx="700838" cy="533657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pic>
        <p:nvPicPr>
          <p:cNvPr id="4098" name="Picture 2" descr="C:\Users\yaling.he\Desktop\Chapter02截图\Chapter02截图\图2.13　跨行的表格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238" y="2193708"/>
            <a:ext cx="3107684" cy="20306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1195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573528"/>
          </a:xfrm>
        </p:spPr>
        <p:txBody>
          <a:bodyPr/>
          <a:lstStyle/>
          <a:p>
            <a:pPr algn="r"/>
            <a:r>
              <a:rPr lang="zh-CN" altLang="en-US" dirty="0" smtClean="0"/>
              <a:t>表格的跨行和跨列</a:t>
            </a:r>
            <a:r>
              <a:rPr lang="en-US" altLang="zh-CN" dirty="0" smtClean="0"/>
              <a:t>3-2</a:t>
            </a: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27" name="内容占位符 2"/>
          <p:cNvSpPr>
            <a:spLocks noGrp="1"/>
          </p:cNvSpPr>
          <p:nvPr>
            <p:ph idx="4294967295"/>
          </p:nvPr>
        </p:nvSpPr>
        <p:spPr>
          <a:xfrm>
            <a:off x="251520" y="465516"/>
            <a:ext cx="7645400" cy="486054"/>
          </a:xfrm>
        </p:spPr>
        <p:txBody>
          <a:bodyPr/>
          <a:lstStyle/>
          <a:p>
            <a:r>
              <a:rPr lang="zh-CN" altLang="en-US" dirty="0" smtClean="0"/>
              <a:t>表格的跨行和跨列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928663" y="1607337"/>
            <a:ext cx="7326313" cy="286232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&lt;td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colspan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="3"&gt;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学生成绩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&lt;td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rowspan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="2"&gt;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&lt;td&gt;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语文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&lt;td&gt;98&lt;/td&gt;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" name="矩形标注 28"/>
          <p:cNvSpPr/>
          <p:nvPr/>
        </p:nvSpPr>
        <p:spPr bwMode="auto">
          <a:xfrm>
            <a:off x="3071802" y="1515004"/>
            <a:ext cx="649537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跨列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4" name="直接箭头连接符 33"/>
          <p:cNvCxnSpPr>
            <a:stCxn id="29" idx="1"/>
          </p:cNvCxnSpPr>
          <p:nvPr/>
        </p:nvCxnSpPr>
        <p:spPr>
          <a:xfrm flipH="1">
            <a:off x="2500298" y="1699670"/>
            <a:ext cx="571504" cy="38987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矩形标注 11"/>
          <p:cNvSpPr/>
          <p:nvPr/>
        </p:nvSpPr>
        <p:spPr bwMode="auto">
          <a:xfrm>
            <a:off x="3143240" y="2255997"/>
            <a:ext cx="649537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跨行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3" name="直接箭头连接符 12"/>
          <p:cNvCxnSpPr>
            <a:stCxn id="12" idx="1"/>
          </p:cNvCxnSpPr>
          <p:nvPr/>
        </p:nvCxnSpPr>
        <p:spPr>
          <a:xfrm flipH="1">
            <a:off x="2786050" y="2440663"/>
            <a:ext cx="357190" cy="29182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组合 14"/>
          <p:cNvGrpSpPr>
            <a:grpSpLocks/>
          </p:cNvGrpSpPr>
          <p:nvPr/>
        </p:nvGrpSpPr>
        <p:grpSpPr bwMode="auto">
          <a:xfrm>
            <a:off x="2049005" y="4677982"/>
            <a:ext cx="4572000" cy="371891"/>
            <a:chOff x="3143240" y="5143512"/>
            <a:chExt cx="4572032" cy="49585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4123413" y="5187962"/>
              <a:ext cx="3273675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跨行跨列的表格</a:t>
              </a:r>
            </a:p>
          </p:txBody>
        </p:sp>
      </p:grpSp>
      <p:grpSp>
        <p:nvGrpSpPr>
          <p:cNvPr id="15" name="组合 70"/>
          <p:cNvGrpSpPr>
            <a:grpSpLocks/>
          </p:cNvGrpSpPr>
          <p:nvPr/>
        </p:nvGrpSpPr>
        <p:grpSpPr bwMode="auto">
          <a:xfrm>
            <a:off x="179513" y="1176923"/>
            <a:ext cx="1000871" cy="400110"/>
            <a:chOff x="1000100" y="2469253"/>
            <a:chExt cx="1000878" cy="533657"/>
          </a:xfrm>
        </p:grpSpPr>
        <p:pic>
          <p:nvPicPr>
            <p:cNvPr id="1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2469253"/>
              <a:ext cx="700838" cy="533657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pic>
        <p:nvPicPr>
          <p:cNvPr id="5122" name="Picture 2" descr="C:\Users\yaling.he\Desktop\Chapter02截图\Chapter02截图\图2.14　跨行、跨列的综合应用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364608"/>
            <a:ext cx="3525060" cy="21883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7718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/>
              <a:t>本章任务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23528" y="681540"/>
            <a:ext cx="8820472" cy="4086914"/>
          </a:xfrm>
        </p:spPr>
        <p:txBody>
          <a:bodyPr/>
          <a:lstStyle/>
          <a:p>
            <a:r>
              <a:rPr lang="zh-CN" altLang="en-US" dirty="0"/>
              <a:t>使用列表展示数据</a:t>
            </a:r>
          </a:p>
          <a:p>
            <a:r>
              <a:rPr lang="zh-CN" altLang="en-US" dirty="0" smtClean="0"/>
              <a:t>使用</a:t>
            </a:r>
            <a:r>
              <a:rPr lang="zh-CN" altLang="en-US" dirty="0"/>
              <a:t>表格展示数</a:t>
            </a:r>
            <a:r>
              <a:rPr lang="zh-CN" altLang="en-US" dirty="0" smtClean="0"/>
              <a:t>据</a:t>
            </a:r>
            <a:endParaRPr lang="zh-CN" altLang="en-US" dirty="0"/>
          </a:p>
          <a:p>
            <a:r>
              <a:rPr lang="zh-CN" altLang="en-US" dirty="0" smtClean="0"/>
              <a:t>使用</a:t>
            </a:r>
            <a:r>
              <a:rPr lang="en-US" altLang="zh-CN" dirty="0"/>
              <a:t>HTML5</a:t>
            </a:r>
            <a:r>
              <a:rPr lang="zh-CN" altLang="en-US" dirty="0"/>
              <a:t>结构元素进行网页布局</a:t>
            </a:r>
          </a:p>
        </p:txBody>
      </p:sp>
      <p:pic>
        <p:nvPicPr>
          <p:cNvPr id="1026" name="Picture 2" descr="C:\Users\yaling.he\Desktop\Chapter02截图\Chapter02截图\图2.9 音乐排行榜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248" y="1829791"/>
            <a:ext cx="2088232" cy="16368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ling.he\Desktop\Chapter02截图\Chapter02截图\图2.8  热门活动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7437"/>
            <a:ext cx="2160240" cy="26372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ling.he\Desktop\Chapter02截图\Chapter02截图\图2.15  流量调查表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932" y="1761660"/>
            <a:ext cx="3588221" cy="20963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yaling.he\Desktop\Chapter02截图\Chapter02截图\图2.28　贵美购物车页面结构布局.b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517744"/>
            <a:ext cx="3737520" cy="20880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3341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519522"/>
          </a:xfrm>
        </p:spPr>
        <p:txBody>
          <a:bodyPr/>
          <a:lstStyle/>
          <a:p>
            <a:pPr algn="r"/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制作流量调查表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3528" y="1005576"/>
            <a:ext cx="7645400" cy="3857625"/>
          </a:xfrm>
        </p:spPr>
        <p:txBody>
          <a:bodyPr/>
          <a:lstStyle/>
          <a:p>
            <a:r>
              <a:rPr lang="zh-CN" altLang="en-US" sz="2400" dirty="0" smtClean="0"/>
              <a:t>需求说明</a:t>
            </a:r>
          </a:p>
          <a:p>
            <a:pPr lvl="1"/>
            <a:r>
              <a:rPr lang="zh-CN" altLang="en-US" sz="2400" dirty="0"/>
              <a:t>使用表格标签</a:t>
            </a:r>
            <a:r>
              <a:rPr lang="zh-CN" altLang="en-US" sz="2400" dirty="0" smtClean="0"/>
              <a:t>制作流量</a:t>
            </a:r>
            <a:r>
              <a:rPr lang="zh-CN" altLang="en-US" sz="2400" dirty="0"/>
              <a:t>调查表</a:t>
            </a:r>
            <a:endParaRPr lang="zh-CN" altLang="en-US" sz="2400" dirty="0" smtClean="0"/>
          </a:p>
        </p:txBody>
      </p:sp>
      <p:grpSp>
        <p:nvGrpSpPr>
          <p:cNvPr id="3" name="组合 13"/>
          <p:cNvGrpSpPr/>
          <p:nvPr/>
        </p:nvGrpSpPr>
        <p:grpSpPr>
          <a:xfrm>
            <a:off x="142844" y="611959"/>
            <a:ext cx="928694" cy="400110"/>
            <a:chOff x="3786182" y="1129398"/>
            <a:chExt cx="928694" cy="533479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29398"/>
              <a:ext cx="700833" cy="53347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5" name="组合 17"/>
          <p:cNvGrpSpPr>
            <a:grpSpLocks/>
          </p:cNvGrpSpPr>
          <p:nvPr/>
        </p:nvGrpSpPr>
        <p:grpSpPr bwMode="auto">
          <a:xfrm>
            <a:off x="2123729" y="4320391"/>
            <a:ext cx="2786063" cy="371891"/>
            <a:chOff x="3714744" y="5143512"/>
            <a:chExt cx="2786082" cy="49585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612" y="5187962"/>
              <a:ext cx="2220495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7170" name="Picture 2" descr="C:\Users\yaling.he\Desktop\Chapter02截图\Chapter02截图\图2.15  流量调查表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51670"/>
            <a:ext cx="4176464" cy="24399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591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41480"/>
            <a:ext cx="8229600" cy="648072"/>
          </a:xfrm>
        </p:spPr>
        <p:txBody>
          <a:bodyPr/>
          <a:lstStyle/>
          <a:p>
            <a:pPr algn="r" eaLnBrk="1" hangingPunct="1"/>
            <a:r>
              <a:rPr dirty="0" err="1" smtClean="0">
                <a:solidFill>
                  <a:srgbClr val="121F55"/>
                </a:solidFill>
              </a:rPr>
              <a:t>共性问题集中讲解</a:t>
            </a:r>
            <a:endParaRPr dirty="0" smtClean="0">
              <a:solidFill>
                <a:srgbClr val="121F55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25604" name="内容占位符 2"/>
          <p:cNvSpPr>
            <a:spLocks noGrp="1"/>
          </p:cNvSpPr>
          <p:nvPr>
            <p:ph idx="4294967295"/>
          </p:nvPr>
        </p:nvSpPr>
        <p:spPr>
          <a:xfrm>
            <a:off x="323528" y="735546"/>
            <a:ext cx="7645400" cy="3857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grpSp>
        <p:nvGrpSpPr>
          <p:cNvPr id="67588" name="组合 29"/>
          <p:cNvGrpSpPr>
            <a:grpSpLocks/>
          </p:cNvGrpSpPr>
          <p:nvPr/>
        </p:nvGrpSpPr>
        <p:grpSpPr bwMode="auto">
          <a:xfrm>
            <a:off x="1857376" y="2411017"/>
            <a:ext cx="5929313" cy="1544241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>
              <a:grpSpLocks/>
            </p:cNvGrpSpPr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67592" name="组合 19"/>
              <p:cNvGrpSpPr>
                <a:grpSpLocks/>
              </p:cNvGrpSpPr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>
                  <a:grpSpLocks/>
                </p:cNvGrpSpPr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87814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="" xmlns:p14="http://schemas.microsoft.com/office/powerpoint/2010/main" val="13617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40060"/>
          </a:xfrm>
        </p:spPr>
        <p:txBody>
          <a:bodyPr/>
          <a:lstStyle/>
          <a:p>
            <a:pPr algn="r"/>
            <a:r>
              <a:rPr lang="zh-CN" altLang="en-US" dirty="0" smtClean="0"/>
              <a:t>页面</a:t>
            </a:r>
            <a:r>
              <a:rPr lang="zh-CN" altLang="zh-CN" dirty="0" smtClean="0"/>
              <a:t>结构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23528" y="519522"/>
            <a:ext cx="7645400" cy="432048"/>
          </a:xfrm>
        </p:spPr>
        <p:txBody>
          <a:bodyPr/>
          <a:lstStyle/>
          <a:p>
            <a:r>
              <a:rPr lang="zh-CN" altLang="zh-CN" sz="2400" dirty="0"/>
              <a:t>页面布局分析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110661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zh-CN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浏览器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329613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zh-CN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视频格式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6146" name="Picture 2" descr="C:\Users\yaling.he\Desktop\Chapter02截图\Chapter02截图\图2.21  网易邮箱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836" y="977717"/>
            <a:ext cx="6432748" cy="35431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1723492" y="1245119"/>
            <a:ext cx="6304892" cy="3228719"/>
          </a:xfrm>
          <a:prstGeom prst="rect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矩形标注 21"/>
          <p:cNvSpPr/>
          <p:nvPr/>
        </p:nvSpPr>
        <p:spPr bwMode="auto">
          <a:xfrm>
            <a:off x="4734019" y="427189"/>
            <a:ext cx="119965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整个页面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5148064" y="821229"/>
            <a:ext cx="162588" cy="45437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auto">
          <a:xfrm>
            <a:off x="1871702" y="1329612"/>
            <a:ext cx="6012666" cy="242374"/>
          </a:xfrm>
          <a:prstGeom prst="rect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标注 25"/>
          <p:cNvSpPr/>
          <p:nvPr/>
        </p:nvSpPr>
        <p:spPr bwMode="auto">
          <a:xfrm>
            <a:off x="0" y="1507309"/>
            <a:ext cx="119965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页面头部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7" name="直接箭头连接符 26"/>
          <p:cNvCxnSpPr>
            <a:stCxn id="26" idx="3"/>
          </p:cNvCxnSpPr>
          <p:nvPr/>
        </p:nvCxnSpPr>
        <p:spPr>
          <a:xfrm flipV="1">
            <a:off x="1199650" y="1468112"/>
            <a:ext cx="924078" cy="22386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 bwMode="auto">
          <a:xfrm>
            <a:off x="1835696" y="1738142"/>
            <a:ext cx="6048672" cy="2291771"/>
          </a:xfrm>
          <a:prstGeom prst="rect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标注 29"/>
          <p:cNvSpPr/>
          <p:nvPr/>
        </p:nvSpPr>
        <p:spPr bwMode="auto">
          <a:xfrm>
            <a:off x="152400" y="2526454"/>
            <a:ext cx="119965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页面主体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1" name="直接箭头连接符 30"/>
          <p:cNvCxnSpPr>
            <a:stCxn id="30" idx="3"/>
          </p:cNvCxnSpPr>
          <p:nvPr/>
        </p:nvCxnSpPr>
        <p:spPr>
          <a:xfrm flipV="1">
            <a:off x="1352050" y="2487257"/>
            <a:ext cx="924078" cy="22386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auto">
          <a:xfrm>
            <a:off x="1871702" y="4137924"/>
            <a:ext cx="6012666" cy="242374"/>
          </a:xfrm>
          <a:prstGeom prst="rect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标注 32"/>
          <p:cNvSpPr/>
          <p:nvPr/>
        </p:nvSpPr>
        <p:spPr bwMode="auto">
          <a:xfrm>
            <a:off x="72008" y="4308652"/>
            <a:ext cx="119965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页面底部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4" name="直接箭头连接符 33"/>
          <p:cNvCxnSpPr>
            <a:stCxn id="33" idx="3"/>
          </p:cNvCxnSpPr>
          <p:nvPr/>
        </p:nvCxnSpPr>
        <p:spPr>
          <a:xfrm flipV="1">
            <a:off x="1271658" y="4269455"/>
            <a:ext cx="924078" cy="22386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0875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8" grpId="0" animBg="1"/>
      <p:bldP spid="26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19522"/>
          </a:xfrm>
        </p:spPr>
        <p:txBody>
          <a:bodyPr/>
          <a:lstStyle/>
          <a:p>
            <a:pPr algn="r"/>
            <a:r>
              <a:rPr lang="zh-CN" altLang="zh-CN" dirty="0"/>
              <a:t> </a:t>
            </a:r>
            <a:r>
              <a:rPr lang="en-US" altLang="zh-CN" dirty="0"/>
              <a:t>HTML5</a:t>
            </a:r>
            <a:r>
              <a:rPr lang="zh-CN" altLang="zh-CN" dirty="0"/>
              <a:t>的结构元素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143065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zh-CN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浏览器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65364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zh-CN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视频格式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22" name="Group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6775311"/>
              </p:ext>
            </p:extLst>
          </p:nvPr>
        </p:nvGraphicFramePr>
        <p:xfrm>
          <a:off x="683569" y="627534"/>
          <a:ext cx="7548665" cy="2646294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499993"/>
                <a:gridCol w="6048672"/>
              </a:tblGrid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元素名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描  述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274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header</a:t>
                      </a:r>
                      <a:endParaRPr lang="zh-CN" sz="12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333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标题头部区域的内容（用于页面或页面中的一块区域）</a:t>
                      </a:r>
                    </a:p>
                  </a:txBody>
                  <a:tcPr marL="36195" marR="36195" marT="0" marB="1333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footer</a:t>
                      </a:r>
                      <a:endParaRPr lang="zh-CN" sz="12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333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标记脚部区域的内容（用于整个页面或页面的一块区域）</a:t>
                      </a:r>
                    </a:p>
                  </a:txBody>
                  <a:tcPr marL="36195" marR="36195" marT="0" marB="1333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section</a:t>
                      </a:r>
                      <a:endParaRPr lang="zh-CN" sz="12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333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Web</a:t>
                      </a:r>
                      <a:r>
                        <a:rPr lang="zh-CN" sz="12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页面中的一块独立区域</a:t>
                      </a:r>
                    </a:p>
                  </a:txBody>
                  <a:tcPr marL="36195" marR="36195" marT="0" marB="1333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article</a:t>
                      </a:r>
                      <a:endParaRPr lang="zh-CN" sz="12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333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独立的文章内容</a:t>
                      </a:r>
                    </a:p>
                  </a:txBody>
                  <a:tcPr marL="36195" marR="36195" marT="0" marB="1333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aside</a:t>
                      </a:r>
                      <a:endParaRPr lang="zh-CN" sz="12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333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相关内容或应用（常用于侧边栏）</a:t>
                      </a:r>
                    </a:p>
                  </a:txBody>
                  <a:tcPr marL="36195" marR="36195" marT="0" marB="1333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nav</a:t>
                      </a:r>
                      <a:endParaRPr lang="zh-CN" sz="12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333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导航类辅助内容</a:t>
                      </a:r>
                    </a:p>
                  </a:txBody>
                  <a:tcPr marL="36195" marR="36195" marT="0" marB="1333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1259632" y="3592636"/>
            <a:ext cx="4968552" cy="923330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header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h2&gt;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网页头部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&lt;/h2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header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section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h2&gt;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网页主体部分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&lt;/h2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&gt;&lt;/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section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footer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h2&gt;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网页底部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&lt;/h2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&gt;&lt;/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footer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</p:txBody>
      </p:sp>
      <p:grpSp>
        <p:nvGrpSpPr>
          <p:cNvPr id="24" name="组合 70"/>
          <p:cNvGrpSpPr>
            <a:grpSpLocks/>
          </p:cNvGrpSpPr>
          <p:nvPr/>
        </p:nvGrpSpPr>
        <p:grpSpPr bwMode="auto">
          <a:xfrm>
            <a:off x="43484" y="3445175"/>
            <a:ext cx="1000871" cy="400110"/>
            <a:chOff x="1000100" y="2469253"/>
            <a:chExt cx="1000878" cy="533657"/>
          </a:xfrm>
        </p:grpSpPr>
        <p:pic>
          <p:nvPicPr>
            <p:cNvPr id="2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300140" y="2469253"/>
              <a:ext cx="700838" cy="533657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16" name="组合 14"/>
          <p:cNvGrpSpPr>
            <a:grpSpLocks/>
          </p:cNvGrpSpPr>
          <p:nvPr/>
        </p:nvGrpSpPr>
        <p:grpSpPr bwMode="auto">
          <a:xfrm>
            <a:off x="2089007" y="4694633"/>
            <a:ext cx="4572000" cy="371889"/>
            <a:chOff x="3143240" y="5143512"/>
            <a:chExt cx="4572032" cy="495855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919029" y="5187959"/>
              <a:ext cx="3682444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：网易邮箱页面布局</a:t>
              </a:r>
            </a:p>
          </p:txBody>
        </p:sp>
      </p:grpSp>
      <p:pic>
        <p:nvPicPr>
          <p:cNvPr id="7170" name="Picture 2" descr="C:\Users\yaling.he\Desktop\Chapter02截图\Chapter02截图\图2.23  用HTML5结构元素布局网易邮箱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440" y="2708372"/>
            <a:ext cx="2387948" cy="19862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641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19522"/>
          </a:xfrm>
        </p:spPr>
        <p:txBody>
          <a:bodyPr/>
          <a:lstStyle/>
          <a:p>
            <a:pPr algn="r"/>
            <a:r>
              <a:rPr lang="en-US" dirty="0" smtClean="0"/>
              <a:t>&lt;</a:t>
            </a:r>
            <a:r>
              <a:rPr lang="en-US" dirty="0" err="1" smtClean="0"/>
              <a:t>iframe</a:t>
            </a:r>
            <a:r>
              <a:rPr lang="en-US" dirty="0" smtClean="0"/>
              <a:t>&gt;</a:t>
            </a:r>
            <a:r>
              <a:rPr lang="zh-CN" altLang="en-US" dirty="0" smtClean="0"/>
              <a:t>内联框架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85720" y="2035966"/>
            <a:ext cx="6662544" cy="507831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iframe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path" name="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mainFrame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&gt;&lt;/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iframe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6" name="组合 71"/>
          <p:cNvGrpSpPr/>
          <p:nvPr/>
        </p:nvGrpSpPr>
        <p:grpSpPr>
          <a:xfrm>
            <a:off x="179513" y="577521"/>
            <a:ext cx="1058023" cy="400110"/>
            <a:chOff x="1000100" y="1734602"/>
            <a:chExt cx="1058023" cy="533479"/>
          </a:xfrm>
        </p:grpSpPr>
        <p:pic>
          <p:nvPicPr>
            <p:cNvPr id="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357290" y="1734602"/>
              <a:ext cx="700833" cy="53347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9" name="矩形标注 8"/>
          <p:cNvSpPr/>
          <p:nvPr/>
        </p:nvSpPr>
        <p:spPr bwMode="auto">
          <a:xfrm>
            <a:off x="1571604" y="1193533"/>
            <a:ext cx="178595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引用页面地址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 flipH="1">
            <a:off x="2000233" y="1562865"/>
            <a:ext cx="464346" cy="63383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标注 12"/>
          <p:cNvSpPr/>
          <p:nvPr/>
        </p:nvSpPr>
        <p:spPr bwMode="auto">
          <a:xfrm>
            <a:off x="3500430" y="1193533"/>
            <a:ext cx="1571636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框架标识名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4" name="直接箭头连接符 13"/>
          <p:cNvCxnSpPr>
            <a:stCxn id="13" idx="2"/>
          </p:cNvCxnSpPr>
          <p:nvPr/>
        </p:nvCxnSpPr>
        <p:spPr>
          <a:xfrm flipH="1">
            <a:off x="3643307" y="1562865"/>
            <a:ext cx="642941" cy="58025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2" name="组合 14"/>
          <p:cNvGrpSpPr>
            <a:grpSpLocks/>
          </p:cNvGrpSpPr>
          <p:nvPr/>
        </p:nvGrpSpPr>
        <p:grpSpPr bwMode="auto">
          <a:xfrm>
            <a:off x="1800200" y="4439080"/>
            <a:ext cx="4572000" cy="371891"/>
            <a:chOff x="3143240" y="5143512"/>
            <a:chExt cx="4572032" cy="49585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7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/>
            <p:cNvSpPr txBox="1"/>
            <p:nvPr/>
          </p:nvSpPr>
          <p:spPr bwMode="auto">
            <a:xfrm>
              <a:off x="4149061" y="5187962"/>
              <a:ext cx="3222379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 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iframe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框架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9512" y="3500523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400" dirty="0">
                <a:latin typeface="+mn-lt"/>
                <a:ea typeface="微软雅黑" pitchFamily="34" charset="-122"/>
              </a:rPr>
              <a:t>可以设置</a:t>
            </a:r>
            <a:r>
              <a:rPr lang="en-US" altLang="zh-CN" sz="2400" dirty="0" err="1">
                <a:latin typeface="+mn-lt"/>
                <a:ea typeface="微软雅黑" pitchFamily="34" charset="-122"/>
              </a:rPr>
              <a:t>src</a:t>
            </a:r>
            <a:r>
              <a:rPr lang="zh-CN" altLang="en-US" sz="2400" dirty="0">
                <a:latin typeface="+mn-lt"/>
                <a:ea typeface="微软雅黑" pitchFamily="34" charset="-122"/>
              </a:rPr>
              <a:t>的属性值为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http://</a:t>
            </a:r>
            <a:r>
              <a:rPr lang="en-US" altLang="zh-CN" sz="2400" dirty="0" smtClean="0">
                <a:latin typeface="+mn-lt"/>
                <a:ea typeface="微软雅黑" pitchFamily="34" charset="-122"/>
              </a:rPr>
              <a:t>www.baidu.com</a:t>
            </a:r>
            <a:r>
              <a:rPr lang="zh-CN" altLang="en-US" sz="2400" dirty="0" smtClean="0">
                <a:latin typeface="+mn-lt"/>
                <a:ea typeface="微软雅黑" pitchFamily="34" charset="-122"/>
              </a:rPr>
              <a:t>，在</a:t>
            </a:r>
            <a:r>
              <a:rPr lang="zh-CN" altLang="en-US" sz="2400" dirty="0">
                <a:latin typeface="+mn-lt"/>
                <a:ea typeface="微软雅黑" pitchFamily="34" charset="-122"/>
              </a:rPr>
              <a:t>这个页面中也可以打开一个线上的网页</a:t>
            </a:r>
          </a:p>
        </p:txBody>
      </p:sp>
      <p:grpSp>
        <p:nvGrpSpPr>
          <p:cNvPr id="29" name="组合 56"/>
          <p:cNvGrpSpPr>
            <a:grpSpLocks/>
          </p:cNvGrpSpPr>
          <p:nvPr/>
        </p:nvGrpSpPr>
        <p:grpSpPr bwMode="auto">
          <a:xfrm>
            <a:off x="17883" y="3160951"/>
            <a:ext cx="986583" cy="400110"/>
            <a:chOff x="3786182" y="3789011"/>
            <a:chExt cx="987332" cy="532970"/>
          </a:xfrm>
        </p:grpSpPr>
        <p:sp>
          <p:nvSpPr>
            <p:cNvPr id="39" name="TextBox 38"/>
            <p:cNvSpPr txBox="1"/>
            <p:nvPr/>
          </p:nvSpPr>
          <p:spPr>
            <a:xfrm>
              <a:off x="4072149" y="3789011"/>
              <a:ext cx="701365" cy="53297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42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283671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73528"/>
          </a:xfrm>
        </p:spPr>
        <p:txBody>
          <a:bodyPr/>
          <a:lstStyle/>
          <a:p>
            <a:pPr algn="r"/>
            <a:r>
              <a:rPr lang="en-US" dirty="0" smtClean="0"/>
              <a:t>&lt;</a:t>
            </a:r>
            <a:r>
              <a:rPr lang="en-US" dirty="0" err="1" smtClean="0"/>
              <a:t>iframe</a:t>
            </a:r>
            <a:r>
              <a:rPr lang="en-US" dirty="0" smtClean="0"/>
              <a:t>&gt;</a:t>
            </a:r>
            <a:r>
              <a:rPr lang="zh-CN" altLang="en-US" dirty="0" smtClean="0"/>
              <a:t>内联框架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1520" y="519522"/>
            <a:ext cx="7645400" cy="1944216"/>
          </a:xfrm>
        </p:spPr>
        <p:txBody>
          <a:bodyPr/>
          <a:lstStyle/>
          <a:p>
            <a:r>
              <a:rPr lang="en-US" altLang="zh-CN" sz="2400" dirty="0"/>
              <a:t> &lt;</a:t>
            </a:r>
            <a:r>
              <a:rPr lang="en-US" altLang="zh-CN" sz="2400" dirty="0" err="1"/>
              <a:t>iframe</a:t>
            </a:r>
            <a:r>
              <a:rPr lang="en-US" altLang="zh-CN" sz="2400" dirty="0"/>
              <a:t>&gt;</a:t>
            </a:r>
            <a:r>
              <a:rPr lang="zh-CN" altLang="en-US" sz="2400" dirty="0"/>
              <a:t>属性</a:t>
            </a:r>
            <a:r>
              <a:rPr lang="zh-CN" altLang="en-US" sz="2400" dirty="0" smtClean="0"/>
              <a:t>（实现</a:t>
            </a:r>
            <a:r>
              <a:rPr lang="zh-CN" altLang="en-US" sz="2400" dirty="0"/>
              <a:t>页面间的相互跳转）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在被打开的框架上加</a:t>
            </a:r>
            <a:r>
              <a:rPr lang="en-US" altLang="zh-CN" sz="2400" dirty="0"/>
              <a:t>name</a:t>
            </a:r>
            <a:r>
              <a:rPr lang="zh-CN" altLang="en-US" sz="2400" dirty="0" smtClean="0"/>
              <a:t>属性</a:t>
            </a:r>
            <a:endParaRPr lang="zh-CN" altLang="en-US" sz="2400" dirty="0"/>
          </a:p>
          <a:p>
            <a:pPr lvl="1"/>
            <a:endParaRPr lang="zh-CN" altLang="en-US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 smtClean="0"/>
              <a:t>在</a:t>
            </a:r>
            <a:r>
              <a:rPr lang="zh-CN" altLang="en-US" sz="2400" dirty="0"/>
              <a:t>超链接上设置</a:t>
            </a:r>
            <a:r>
              <a:rPr lang="en-US" altLang="zh-CN" sz="2400" dirty="0"/>
              <a:t>target</a:t>
            </a:r>
            <a:r>
              <a:rPr lang="zh-CN" altLang="en-US" sz="2400" dirty="0"/>
              <a:t>目标窗口属性为希望显示的框架窗口</a:t>
            </a:r>
            <a:r>
              <a:rPr lang="zh-CN" altLang="en-US" sz="2400" dirty="0" smtClean="0"/>
              <a:t>名</a:t>
            </a:r>
            <a:endParaRPr lang="zh-CN" altLang="en-US" sz="2400" dirty="0"/>
          </a:p>
          <a:p>
            <a:pPr lvl="1"/>
            <a:endParaRPr lang="zh-CN" altLang="en-US" sz="2400" dirty="0"/>
          </a:p>
          <a:p>
            <a:pPr lvl="1"/>
            <a:endParaRPr lang="zh-CN" altLang="en-US" sz="2400" dirty="0"/>
          </a:p>
        </p:txBody>
      </p:sp>
      <p:grpSp>
        <p:nvGrpSpPr>
          <p:cNvPr id="13" name="组合 14"/>
          <p:cNvGrpSpPr>
            <a:grpSpLocks/>
          </p:cNvGrpSpPr>
          <p:nvPr/>
        </p:nvGrpSpPr>
        <p:grpSpPr bwMode="auto">
          <a:xfrm>
            <a:off x="2267744" y="4029910"/>
            <a:ext cx="4572000" cy="371891"/>
            <a:chOff x="3143240" y="5143512"/>
            <a:chExt cx="4572032" cy="49585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955097" y="5187962"/>
              <a:ext cx="3610309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iframe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常用属性</a:t>
              </a:r>
            </a:p>
          </p:txBody>
        </p:sp>
      </p:grp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539552" y="1559863"/>
            <a:ext cx="7992888" cy="507831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iframe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mainFrame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subframe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/the_second.html" /&gt;</a:t>
            </a: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539552" y="3216047"/>
            <a:ext cx="8064896" cy="507831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subframe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/the_second.html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target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mainFrame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下边显示第二页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6555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3528"/>
          </a:xfrm>
        </p:spPr>
        <p:txBody>
          <a:bodyPr/>
          <a:lstStyle/>
          <a:p>
            <a:pPr algn="r"/>
            <a:r>
              <a:rPr lang="zh-CN" altLang="en-US" dirty="0" smtClean="0"/>
              <a:t>使</a:t>
            </a:r>
            <a:r>
              <a:rPr lang="zh-CN" altLang="en-US" dirty="0"/>
              <a:t>用</a:t>
            </a:r>
            <a:r>
              <a:rPr lang="en-US" altLang="zh-CN" dirty="0"/>
              <a:t>&lt;</a:t>
            </a:r>
            <a:r>
              <a:rPr lang="en-US" altLang="zh-CN" dirty="0" err="1"/>
              <a:t>iframe</a:t>
            </a:r>
            <a:r>
              <a:rPr lang="en-US" altLang="zh-CN" dirty="0"/>
              <a:t>&gt;</a:t>
            </a:r>
            <a:r>
              <a:rPr lang="zh-CN" altLang="en-US" dirty="0"/>
              <a:t>实现不同页面的嵌套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9512" y="951570"/>
            <a:ext cx="8640960" cy="3857625"/>
          </a:xfrm>
        </p:spPr>
        <p:txBody>
          <a:bodyPr/>
          <a:lstStyle/>
          <a:p>
            <a:r>
              <a:rPr lang="zh-CN" altLang="en-US" sz="2400" dirty="0" smtClean="0"/>
              <a:t>需求说明</a:t>
            </a:r>
          </a:p>
          <a:p>
            <a:pPr lvl="1"/>
            <a:r>
              <a:rPr lang="zh-CN" altLang="en-US" sz="2400" dirty="0"/>
              <a:t>使用</a:t>
            </a:r>
            <a:r>
              <a:rPr lang="en-US" altLang="zh-CN" sz="2400" dirty="0" err="1"/>
              <a:t>iframe</a:t>
            </a:r>
            <a:r>
              <a:rPr lang="zh-CN" altLang="en-US" sz="2400" dirty="0"/>
              <a:t>元素配合超链接元素实现不同页面</a:t>
            </a:r>
            <a:r>
              <a:rPr lang="zh-CN" altLang="en-US" sz="2400" dirty="0" smtClean="0"/>
              <a:t>嵌套</a:t>
            </a:r>
            <a:endParaRPr lang="en-US" altLang="zh-CN" sz="2400" dirty="0" smtClean="0"/>
          </a:p>
          <a:p>
            <a:pPr lvl="2"/>
            <a:r>
              <a:rPr lang="zh-CN" altLang="en-US" dirty="0"/>
              <a:t>单击“点击打开百度”超链接时，在下面的</a:t>
            </a:r>
            <a:r>
              <a:rPr lang="en-US" altLang="zh-CN" dirty="0"/>
              <a:t>&lt;</a:t>
            </a:r>
            <a:r>
              <a:rPr lang="en-US" altLang="zh-CN" dirty="0" err="1"/>
              <a:t>iframe</a:t>
            </a:r>
            <a:r>
              <a:rPr lang="en-US" altLang="zh-CN" dirty="0"/>
              <a:t>&gt;</a:t>
            </a:r>
            <a:r>
              <a:rPr lang="zh-CN" altLang="en-US" dirty="0"/>
              <a:t>框内显示百度的</a:t>
            </a:r>
            <a:r>
              <a:rPr lang="zh-CN" altLang="en-US" dirty="0" smtClean="0"/>
              <a:t>主页</a:t>
            </a:r>
            <a:endParaRPr lang="zh-CN" altLang="en-US" dirty="0"/>
          </a:p>
          <a:p>
            <a:pPr lvl="2"/>
            <a:r>
              <a:rPr lang="zh-CN" altLang="en-US" dirty="0" smtClean="0"/>
              <a:t>单击</a:t>
            </a:r>
            <a:r>
              <a:rPr lang="zh-CN" altLang="en-US" dirty="0"/>
              <a:t>“点击打</a:t>
            </a:r>
            <a:r>
              <a:rPr lang="zh-CN" altLang="en-US" dirty="0" smtClean="0"/>
              <a:t>开京东”</a:t>
            </a:r>
            <a:r>
              <a:rPr lang="zh-CN" altLang="en-US" dirty="0"/>
              <a:t>超链接时，在下面的</a:t>
            </a:r>
            <a:r>
              <a:rPr lang="en-US" altLang="zh-CN" dirty="0"/>
              <a:t>&lt;</a:t>
            </a:r>
            <a:r>
              <a:rPr lang="en-US" altLang="zh-CN" dirty="0" err="1"/>
              <a:t>iframe</a:t>
            </a:r>
            <a:r>
              <a:rPr lang="en-US" altLang="zh-CN" dirty="0"/>
              <a:t>&gt;</a:t>
            </a:r>
            <a:r>
              <a:rPr lang="zh-CN" altLang="en-US" dirty="0" smtClean="0"/>
              <a:t>框京东的主页</a:t>
            </a:r>
            <a:endParaRPr lang="zh-CN" altLang="en-US" dirty="0"/>
          </a:p>
          <a:p>
            <a:pPr lvl="2"/>
            <a:r>
              <a:rPr lang="zh-CN" altLang="en-US" dirty="0" smtClean="0"/>
              <a:t>单击</a:t>
            </a:r>
            <a:r>
              <a:rPr lang="zh-CN" altLang="en-US" dirty="0"/>
              <a:t>“点击打开了一个</a:t>
            </a:r>
            <a:r>
              <a:rPr lang="en-US" altLang="zh-CN" dirty="0"/>
              <a:t>HTML</a:t>
            </a:r>
            <a:r>
              <a:rPr lang="zh-CN" altLang="en-US" dirty="0"/>
              <a:t>页面”超链接时，在下面的</a:t>
            </a:r>
            <a:r>
              <a:rPr lang="en-US" altLang="zh-CN" dirty="0"/>
              <a:t>&lt;</a:t>
            </a:r>
            <a:r>
              <a:rPr lang="en-US" altLang="zh-CN" dirty="0" err="1"/>
              <a:t>iframe</a:t>
            </a:r>
            <a:r>
              <a:rPr lang="en-US" altLang="zh-CN" dirty="0"/>
              <a:t>&gt;</a:t>
            </a:r>
            <a:r>
              <a:rPr lang="zh-CN" altLang="en-US" dirty="0"/>
              <a:t>框内显示本地的一个</a:t>
            </a:r>
            <a:r>
              <a:rPr lang="en-US" altLang="zh-CN" dirty="0"/>
              <a:t>HTML</a:t>
            </a:r>
            <a:r>
              <a:rPr lang="zh-CN" altLang="en-US" dirty="0"/>
              <a:t>的网页</a:t>
            </a:r>
          </a:p>
          <a:p>
            <a:pPr lvl="2"/>
            <a:endParaRPr lang="en-US" altLang="zh-CN" dirty="0" smtClean="0"/>
          </a:p>
        </p:txBody>
      </p:sp>
      <p:grpSp>
        <p:nvGrpSpPr>
          <p:cNvPr id="3" name="组合 13"/>
          <p:cNvGrpSpPr/>
          <p:nvPr/>
        </p:nvGrpSpPr>
        <p:grpSpPr>
          <a:xfrm>
            <a:off x="142844" y="611959"/>
            <a:ext cx="928694" cy="400110"/>
            <a:chOff x="3786182" y="1129398"/>
            <a:chExt cx="928694" cy="533479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29398"/>
              <a:ext cx="700833" cy="53347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4" name="组合 17"/>
          <p:cNvGrpSpPr>
            <a:grpSpLocks/>
          </p:cNvGrpSpPr>
          <p:nvPr/>
        </p:nvGrpSpPr>
        <p:grpSpPr bwMode="auto">
          <a:xfrm>
            <a:off x="4755652" y="4675597"/>
            <a:ext cx="2786063" cy="371891"/>
            <a:chOff x="3714744" y="5143512"/>
            <a:chExt cx="2786082" cy="49585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62612" y="5187962"/>
              <a:ext cx="2220495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11029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573528"/>
          </a:xfrm>
        </p:spPr>
        <p:txBody>
          <a:bodyPr/>
          <a:lstStyle/>
          <a:p>
            <a:pPr algn="r" eaLnBrk="1" hangingPunct="1"/>
            <a:r>
              <a:rPr dirty="0" err="1" smtClean="0">
                <a:solidFill>
                  <a:srgbClr val="121F55"/>
                </a:solidFill>
              </a:rPr>
              <a:t>共性问题集中讲解</a:t>
            </a:r>
            <a:endParaRPr dirty="0" smtClean="0">
              <a:solidFill>
                <a:srgbClr val="121F55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25604" name="内容占位符 2"/>
          <p:cNvSpPr>
            <a:spLocks noGrp="1"/>
          </p:cNvSpPr>
          <p:nvPr>
            <p:ph idx="4294967295"/>
          </p:nvPr>
        </p:nvSpPr>
        <p:spPr>
          <a:xfrm>
            <a:off x="251520" y="627534"/>
            <a:ext cx="7645400" cy="3857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grpSp>
        <p:nvGrpSpPr>
          <p:cNvPr id="67588" name="组合 29"/>
          <p:cNvGrpSpPr>
            <a:grpSpLocks/>
          </p:cNvGrpSpPr>
          <p:nvPr/>
        </p:nvGrpSpPr>
        <p:grpSpPr bwMode="auto">
          <a:xfrm>
            <a:off x="1857376" y="2411017"/>
            <a:ext cx="5929313" cy="1544241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>
              <a:grpSpLocks/>
            </p:cNvGrpSpPr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67592" name="组合 19"/>
              <p:cNvGrpSpPr>
                <a:grpSpLocks/>
              </p:cNvGrpSpPr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>
                  <a:grpSpLocks/>
                </p:cNvGrpSpPr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87814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="" xmlns:p14="http://schemas.microsoft.com/office/powerpoint/2010/main" val="13617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465516"/>
          </a:xfrm>
        </p:spPr>
        <p:txBody>
          <a:bodyPr/>
          <a:lstStyle/>
          <a:p>
            <a:pPr algn="r" eaLnBrk="1" hangingPunct="1"/>
            <a:r>
              <a:rPr dirty="0" err="1" smtClean="0">
                <a:solidFill>
                  <a:srgbClr val="121F55"/>
                </a:solidFill>
              </a:rPr>
              <a:t>总结</a:t>
            </a:r>
            <a:endParaRPr dirty="0" smtClean="0">
              <a:solidFill>
                <a:srgbClr val="121F55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2149475" y="1213229"/>
            <a:ext cx="655287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 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列表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表格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结构</a:t>
            </a:r>
            <a:r>
              <a:rPr lang="zh-CN" altLang="zh-CN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元素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（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header</a:t>
            </a:r>
            <a:r>
              <a:rPr lang="zh-CN" altLang="zh-CN" sz="20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section</a:t>
            </a:r>
            <a:r>
              <a:rPr lang="zh-CN" altLang="zh-CN" sz="20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article</a:t>
            </a:r>
            <a:r>
              <a:rPr lang="zh-CN" altLang="zh-CN" sz="20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nav</a:t>
            </a:r>
            <a:r>
              <a:rPr lang="zh-CN" altLang="zh-CN" sz="20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aside</a:t>
            </a:r>
            <a:r>
              <a:rPr lang="zh-CN" altLang="zh-CN" sz="20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footer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）的使用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>
                <a:ea typeface="微软雅黑" pitchFamily="34" charset="-122"/>
                <a:cs typeface="Arial" charset="0"/>
              </a:rPr>
              <a:t>&lt;</a:t>
            </a:r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iframe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&gt;</a:t>
            </a:r>
            <a:r>
              <a:rPr lang="zh-CN" altLang="zh-CN" sz="2000" b="1" dirty="0">
                <a:ea typeface="微软雅黑" pitchFamily="34" charset="-122"/>
                <a:cs typeface="Arial" charset="0"/>
              </a:rPr>
              <a:t>内联框架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的使用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0" name="AutoShape 3"/>
          <p:cNvSpPr>
            <a:spLocks/>
          </p:cNvSpPr>
          <p:nvPr/>
        </p:nvSpPr>
        <p:spPr bwMode="auto">
          <a:xfrm>
            <a:off x="2771800" y="2301720"/>
            <a:ext cx="179388" cy="52863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70661" name="TextBox 11"/>
          <p:cNvSpPr txBox="1">
            <a:spLocks noChangeArrowheads="1"/>
          </p:cNvSpPr>
          <p:nvPr/>
        </p:nvSpPr>
        <p:spPr bwMode="auto">
          <a:xfrm>
            <a:off x="3129261" y="791729"/>
            <a:ext cx="377031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无序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列表及使用场合</a:t>
            </a:r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有序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列表及使用场合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定义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列表及使用场合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2" name="TextBox 12"/>
          <p:cNvSpPr txBox="1">
            <a:spLocks noChangeArrowheads="1"/>
          </p:cNvSpPr>
          <p:nvPr/>
        </p:nvSpPr>
        <p:spPr bwMode="auto">
          <a:xfrm>
            <a:off x="2915816" y="2193708"/>
            <a:ext cx="242865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表格的基本使用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方法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：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制作跨列、跨行的表格</a:t>
            </a:r>
          </a:p>
        </p:txBody>
      </p:sp>
      <p:sp>
        <p:nvSpPr>
          <p:cNvPr id="70663" name="AutoShape 3"/>
          <p:cNvSpPr>
            <a:spLocks/>
          </p:cNvSpPr>
          <p:nvPr/>
        </p:nvSpPr>
        <p:spPr bwMode="auto">
          <a:xfrm>
            <a:off x="2880668" y="842833"/>
            <a:ext cx="214313" cy="810815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70664" name="TextBox 15"/>
          <p:cNvSpPr txBox="1">
            <a:spLocks noChangeArrowheads="1"/>
          </p:cNvSpPr>
          <p:nvPr/>
        </p:nvSpPr>
        <p:spPr bwMode="auto">
          <a:xfrm>
            <a:off x="-1" y="2796919"/>
            <a:ext cx="1819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列表、表格与媒体元素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5" name="AutoShape 3"/>
          <p:cNvSpPr>
            <a:spLocks/>
          </p:cNvSpPr>
          <p:nvPr/>
        </p:nvSpPr>
        <p:spPr bwMode="auto">
          <a:xfrm>
            <a:off x="1836738" y="1215628"/>
            <a:ext cx="312736" cy="3529336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2" name="AutoShape 3"/>
          <p:cNvSpPr>
            <a:spLocks/>
          </p:cNvSpPr>
          <p:nvPr/>
        </p:nvSpPr>
        <p:spPr bwMode="auto">
          <a:xfrm>
            <a:off x="5084762" y="2571750"/>
            <a:ext cx="179388" cy="52863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4932041" y="2193708"/>
            <a:ext cx="37703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使用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&lt;table&gt;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&lt;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tr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&gt;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&lt;td&gt;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创建表格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5175325" y="2517744"/>
            <a:ext cx="37703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跨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列：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colspan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="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横向跨的单元格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数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"</a:t>
            </a:r>
          </a:p>
          <a:p>
            <a:pPr eaLnBrk="1" hangingPunct="1"/>
            <a:endParaRPr lang="zh-CN" altLang="en-US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跨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行：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rowspan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="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纵向跨的单元格数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"</a:t>
            </a:r>
          </a:p>
        </p:txBody>
      </p:sp>
    </p:spTree>
    <p:extLst>
      <p:ext uri="{BB962C8B-B14F-4D97-AF65-F5344CB8AC3E}">
        <p14:creationId xmlns="" xmlns:p14="http://schemas.microsoft.com/office/powerpoint/2010/main" val="34271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/>
          <a:lstStyle/>
          <a:p>
            <a:pPr algn="r"/>
            <a:r>
              <a:rPr lang="zh-CN" altLang="en-US" dirty="0" smtClean="0"/>
              <a:t>本章目标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4294967295"/>
          </p:nvPr>
        </p:nvSpPr>
        <p:spPr>
          <a:xfrm>
            <a:off x="251520" y="627534"/>
            <a:ext cx="7645400" cy="3857625"/>
          </a:xfrm>
        </p:spPr>
        <p:txBody>
          <a:bodyPr/>
          <a:lstStyle/>
          <a:p>
            <a:pPr fontAlgn="auto"/>
            <a:r>
              <a:rPr lang="zh-CN" altLang="zh-CN" dirty="0"/>
              <a:t>会使用有序列表、无序列表、定义列表实现数据展示</a:t>
            </a:r>
          </a:p>
          <a:p>
            <a:pPr fontAlgn="auto"/>
            <a:r>
              <a:rPr lang="zh-CN" altLang="zh-CN" dirty="0" smtClean="0"/>
              <a:t>会</a:t>
            </a:r>
            <a:r>
              <a:rPr lang="zh-CN" altLang="zh-CN" dirty="0"/>
              <a:t>使用表格实现数据展示</a:t>
            </a:r>
          </a:p>
          <a:p>
            <a:pPr fontAlgn="auto"/>
            <a:r>
              <a:rPr lang="zh-CN" altLang="zh-CN" dirty="0" smtClean="0"/>
              <a:t>会</a:t>
            </a:r>
            <a:r>
              <a:rPr lang="zh-CN" altLang="zh-CN" dirty="0"/>
              <a:t>使用HTML5结构元素进行网页布局</a:t>
            </a:r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761660"/>
            <a:ext cx="714380" cy="539829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784425"/>
            <a:ext cx="714380" cy="539829"/>
          </a:xfrm>
          <a:prstGeom prst="rect">
            <a:avLst/>
          </a:prstGeom>
          <a:noFill/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275606"/>
            <a:ext cx="714380" cy="5398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474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29568"/>
          </a:xfrm>
        </p:spPr>
        <p:txBody>
          <a:bodyPr/>
          <a:lstStyle/>
          <a:p>
            <a:pPr algn="r"/>
            <a:r>
              <a:rPr lang="zh-CN" altLang="en-US" dirty="0" smtClean="0"/>
              <a:t>列表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79512" y="519522"/>
            <a:ext cx="7789416" cy="3857625"/>
          </a:xfrm>
        </p:spPr>
        <p:txBody>
          <a:bodyPr/>
          <a:lstStyle/>
          <a:p>
            <a:r>
              <a:rPr lang="zh-CN" altLang="en-US" dirty="0" smtClean="0"/>
              <a:t>什么是列表</a:t>
            </a:r>
            <a:endParaRPr lang="en-US" altLang="zh-CN" dirty="0" smtClean="0"/>
          </a:p>
          <a:p>
            <a:pPr lvl="1"/>
            <a:r>
              <a:rPr lang="zh-CN" altLang="zh-CN" dirty="0"/>
              <a:t>列表就是信息资源的一种展示形式。它可以使信息结构化和条理化，并以列表的样式显示出来，以便浏览者能更快捷地获得相应的信息</a:t>
            </a:r>
            <a:endParaRPr lang="en-US" altLang="zh-CN" dirty="0" smtClean="0"/>
          </a:p>
          <a:p>
            <a:r>
              <a:rPr lang="zh-CN" altLang="en-US" dirty="0" smtClean="0"/>
              <a:t>列表的分类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无序列表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有序列表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定义列表</a:t>
            </a:r>
            <a:endParaRPr lang="en-US" altLang="zh-CN" dirty="0" smtClean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1071552"/>
            <a:ext cx="4295236" cy="289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6643702" y="2362438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有序列表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8" name="直接箭头连接符 17"/>
          <p:cNvCxnSpPr>
            <a:stCxn id="17" idx="1"/>
          </p:cNvCxnSpPr>
          <p:nvPr/>
        </p:nvCxnSpPr>
        <p:spPr bwMode="auto">
          <a:xfrm flipH="1">
            <a:off x="5643570" y="2566750"/>
            <a:ext cx="1000132" cy="5857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6643702" y="3391138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无序列表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2" name="直接箭头连接符 31"/>
          <p:cNvCxnSpPr>
            <a:stCxn id="31" idx="1"/>
          </p:cNvCxnSpPr>
          <p:nvPr/>
        </p:nvCxnSpPr>
        <p:spPr bwMode="auto">
          <a:xfrm flipH="1">
            <a:off x="6215074" y="3595450"/>
            <a:ext cx="428628" cy="4787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4" name="图片 33" descr="2－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2464344"/>
            <a:ext cx="7684358" cy="2645688"/>
          </a:xfrm>
          <a:prstGeom prst="rect">
            <a:avLst/>
          </a:prstGeom>
        </p:spPr>
      </p:pic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3707905" y="2487163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定义列表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183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1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1540"/>
          </a:xfrm>
        </p:spPr>
        <p:txBody>
          <a:bodyPr/>
          <a:lstStyle/>
          <a:p>
            <a:pPr algn="r"/>
            <a:r>
              <a:rPr lang="zh-CN" altLang="en-US" dirty="0" smtClean="0"/>
              <a:t>列表的应用</a:t>
            </a:r>
            <a:r>
              <a:rPr lang="en-US" altLang="zh-CN" dirty="0"/>
              <a:t>6</a:t>
            </a:r>
            <a:r>
              <a:rPr lang="en-US" altLang="zh-CN" dirty="0" smtClean="0"/>
              <a:t>-1</a:t>
            </a: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35" name="内容占位符 2"/>
          <p:cNvSpPr>
            <a:spLocks noGrp="1"/>
          </p:cNvSpPr>
          <p:nvPr>
            <p:ph idx="4294967295"/>
          </p:nvPr>
        </p:nvSpPr>
        <p:spPr>
          <a:xfrm>
            <a:off x="179512" y="573528"/>
            <a:ext cx="7645400" cy="3857625"/>
          </a:xfrm>
        </p:spPr>
        <p:txBody>
          <a:bodyPr/>
          <a:lstStyle/>
          <a:p>
            <a:r>
              <a:rPr lang="zh-CN" altLang="en-US" dirty="0" smtClean="0"/>
              <a:t>无序列表</a:t>
            </a:r>
            <a:endParaRPr lang="en-US" altLang="zh-CN" dirty="0" smtClean="0"/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1357290" y="1714494"/>
            <a:ext cx="3429024" cy="222540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sz="1600" b="1" dirty="0">
                <a:solidFill>
                  <a:schemeClr val="accent5">
                    <a:lumMod val="10000"/>
                  </a:schemeClr>
                </a:solidFill>
              </a:rPr>
              <a:t>&lt;ul&gt;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sz="1600" b="1" dirty="0">
                <a:solidFill>
                  <a:schemeClr val="accent5">
                    <a:lumMod val="10000"/>
                  </a:schemeClr>
                </a:solidFill>
              </a:rPr>
              <a:t>      &lt;li&gt;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范冰冰演藏族女孩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sz="1600" b="1" dirty="0">
                <a:solidFill>
                  <a:schemeClr val="accent5">
                    <a:lumMod val="10000"/>
                  </a:schemeClr>
                </a:solidFill>
              </a:rPr>
              <a:t>li&gt;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sz="1600" b="1" dirty="0">
                <a:solidFill>
                  <a:schemeClr val="accent5">
                    <a:lumMod val="10000"/>
                  </a:schemeClr>
                </a:solidFill>
              </a:rPr>
              <a:t>      &lt;li&gt;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撞死两个人后自拍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sz="1600" b="1" dirty="0">
                <a:solidFill>
                  <a:schemeClr val="accent5">
                    <a:lumMod val="10000"/>
                  </a:schemeClr>
                </a:solidFill>
              </a:rPr>
              <a:t>li&gt;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sz="1600" b="1" dirty="0">
                <a:solidFill>
                  <a:schemeClr val="accent5">
                    <a:lumMod val="10000"/>
                  </a:schemeClr>
                </a:solidFill>
              </a:rPr>
              <a:t>      &lt;li&gt;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诗隆甜蜜出游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sz="1600" b="1" dirty="0">
                <a:solidFill>
                  <a:schemeClr val="accent5">
                    <a:lumMod val="10000"/>
                  </a:schemeClr>
                </a:solidFill>
              </a:rPr>
              <a:t>li&gt;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sz="1600" b="1" dirty="0">
                <a:solidFill>
                  <a:schemeClr val="accent5">
                    <a:lumMod val="10000"/>
                  </a:schemeClr>
                </a:solidFill>
              </a:rPr>
              <a:t>      &lt;li&gt;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一线城市楼市退烧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sz="1600" b="1" dirty="0">
                <a:solidFill>
                  <a:schemeClr val="accent5">
                    <a:lumMod val="10000"/>
                  </a:schemeClr>
                </a:solidFill>
              </a:rPr>
              <a:t>li&gt;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sz="1600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it-IT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sz="1600" b="1" dirty="0">
                <a:solidFill>
                  <a:schemeClr val="accent5">
                    <a:lumMod val="10000"/>
                  </a:schemeClr>
                </a:solidFill>
              </a:rPr>
              <a:t>ul&gt;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sz="16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sz="1600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2786050" y="1398025"/>
            <a:ext cx="1609825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声明无序列表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8" name="直接箭头连接符 37"/>
          <p:cNvCxnSpPr>
            <a:stCxn id="37" idx="1"/>
          </p:cNvCxnSpPr>
          <p:nvPr/>
        </p:nvCxnSpPr>
        <p:spPr bwMode="auto">
          <a:xfrm flipH="1">
            <a:off x="1928794" y="1602337"/>
            <a:ext cx="857256" cy="27289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AutoShape 5"/>
          <p:cNvSpPr>
            <a:spLocks noChangeArrowheads="1"/>
          </p:cNvSpPr>
          <p:nvPr/>
        </p:nvSpPr>
        <p:spPr bwMode="auto">
          <a:xfrm>
            <a:off x="3071802" y="3258268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声明列表项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44" name="直接箭头连接符 43"/>
          <p:cNvCxnSpPr>
            <a:stCxn id="43" idx="1"/>
          </p:cNvCxnSpPr>
          <p:nvPr/>
        </p:nvCxnSpPr>
        <p:spPr bwMode="auto">
          <a:xfrm flipH="1" flipV="1">
            <a:off x="2071670" y="3199688"/>
            <a:ext cx="1000132" cy="26289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6" idx="3"/>
          </p:cNvCxnSpPr>
          <p:nvPr/>
        </p:nvCxnSpPr>
        <p:spPr bwMode="auto">
          <a:xfrm flipV="1">
            <a:off x="4786314" y="2541980"/>
            <a:ext cx="642942" cy="28521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14"/>
          <p:cNvGrpSpPr>
            <a:grpSpLocks/>
          </p:cNvGrpSpPr>
          <p:nvPr/>
        </p:nvGrpSpPr>
        <p:grpSpPr bwMode="auto">
          <a:xfrm>
            <a:off x="2416799" y="4304584"/>
            <a:ext cx="4572000" cy="371891"/>
            <a:chOff x="3143240" y="5143512"/>
            <a:chExt cx="4572032" cy="49585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488901" y="5187962"/>
              <a:ext cx="2542701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：无序列表</a:t>
              </a:r>
            </a:p>
          </p:txBody>
        </p:sp>
      </p:grpSp>
      <p:pic>
        <p:nvPicPr>
          <p:cNvPr id="1026" name="Picture 2" descr="C:\Users\yaling.he\Desktop\Chapter02截图\Chapter02截图\图2.4  无序列表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58" y="1599643"/>
            <a:ext cx="3087282" cy="21941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70"/>
          <p:cNvGrpSpPr>
            <a:grpSpLocks/>
          </p:cNvGrpSpPr>
          <p:nvPr/>
        </p:nvGrpSpPr>
        <p:grpSpPr bwMode="auto">
          <a:xfrm>
            <a:off x="228201" y="1451218"/>
            <a:ext cx="1000871" cy="400110"/>
            <a:chOff x="1000100" y="2469253"/>
            <a:chExt cx="1000878" cy="533657"/>
          </a:xfrm>
        </p:grpSpPr>
        <p:pic>
          <p:nvPicPr>
            <p:cNvPr id="1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300140" y="2469253"/>
              <a:ext cx="700838" cy="533657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43732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27534"/>
          </a:xfrm>
        </p:spPr>
        <p:txBody>
          <a:bodyPr/>
          <a:lstStyle/>
          <a:p>
            <a:pPr algn="r"/>
            <a:r>
              <a:rPr lang="zh-CN" altLang="en-US" dirty="0" smtClean="0"/>
              <a:t>列表的应用</a:t>
            </a:r>
            <a:r>
              <a:rPr lang="en-US" altLang="zh-CN" dirty="0"/>
              <a:t>6</a:t>
            </a:r>
            <a:r>
              <a:rPr lang="en-US" altLang="zh-CN" dirty="0" smtClean="0"/>
              <a:t>-2</a:t>
            </a: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35" name="内容占位符 2"/>
          <p:cNvSpPr>
            <a:spLocks noGrp="1"/>
          </p:cNvSpPr>
          <p:nvPr>
            <p:ph idx="4294967295"/>
          </p:nvPr>
        </p:nvSpPr>
        <p:spPr>
          <a:xfrm>
            <a:off x="179512" y="627534"/>
            <a:ext cx="7675562" cy="3857625"/>
          </a:xfrm>
        </p:spPr>
        <p:txBody>
          <a:bodyPr/>
          <a:lstStyle/>
          <a:p>
            <a:r>
              <a:rPr lang="zh-CN" altLang="en-US" dirty="0" smtClean="0"/>
              <a:t>无序列表的特性</a:t>
            </a:r>
            <a:endParaRPr lang="zh-CN" altLang="en-US" dirty="0"/>
          </a:p>
          <a:p>
            <a:pPr lvl="1"/>
            <a:r>
              <a:rPr lang="zh-CN" altLang="en-US" dirty="0" smtClean="0"/>
              <a:t>没有</a:t>
            </a:r>
            <a:r>
              <a:rPr lang="zh-CN" altLang="en-US" dirty="0"/>
              <a:t>顺序，每个</a:t>
            </a:r>
            <a:r>
              <a:rPr lang="en-US" altLang="zh-CN" dirty="0"/>
              <a:t>&lt;li&gt;</a:t>
            </a:r>
            <a:r>
              <a:rPr lang="zh-CN" altLang="en-US" dirty="0"/>
              <a:t>标签独占一行（块元素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zh-CN" altLang="en-US" dirty="0" smtClean="0"/>
              <a:t>默认</a:t>
            </a:r>
            <a:r>
              <a:rPr lang="en-US" altLang="zh-CN" dirty="0"/>
              <a:t>&lt;li&gt;</a:t>
            </a:r>
            <a:r>
              <a:rPr lang="zh-CN" altLang="en-US" dirty="0"/>
              <a:t>标签项前面有个实心小</a:t>
            </a:r>
            <a:r>
              <a:rPr lang="zh-CN" altLang="en-US" dirty="0" smtClean="0"/>
              <a:t>圆点</a:t>
            </a:r>
            <a:endParaRPr lang="zh-CN" altLang="en-US" dirty="0"/>
          </a:p>
          <a:p>
            <a:pPr lvl="1"/>
            <a:r>
              <a:rPr lang="zh-CN" altLang="en-US" dirty="0" smtClean="0"/>
              <a:t>一般</a:t>
            </a:r>
            <a:r>
              <a:rPr lang="zh-CN" altLang="en-US" dirty="0"/>
              <a:t>用于无序类型的列表，如导航、侧边栏新闻、有规律的图文组合模块等</a:t>
            </a:r>
          </a:p>
        </p:txBody>
      </p:sp>
    </p:spTree>
    <p:extLst>
      <p:ext uri="{BB962C8B-B14F-4D97-AF65-F5344CB8AC3E}">
        <p14:creationId xmlns="" xmlns:p14="http://schemas.microsoft.com/office/powerpoint/2010/main" val="31831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73528"/>
          </a:xfrm>
        </p:spPr>
        <p:txBody>
          <a:bodyPr/>
          <a:lstStyle/>
          <a:p>
            <a:pPr algn="r"/>
            <a:r>
              <a:rPr lang="zh-CN" altLang="en-US" dirty="0" smtClean="0"/>
              <a:t>列表的应用</a:t>
            </a:r>
            <a:r>
              <a:rPr lang="en-US" altLang="zh-CN" dirty="0" smtClean="0"/>
              <a:t>6-3</a:t>
            </a: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4294967295"/>
          </p:nvPr>
        </p:nvSpPr>
        <p:spPr>
          <a:xfrm>
            <a:off x="179512" y="573529"/>
            <a:ext cx="8424936" cy="630070"/>
          </a:xfrm>
        </p:spPr>
        <p:txBody>
          <a:bodyPr/>
          <a:lstStyle/>
          <a:p>
            <a:r>
              <a:rPr lang="zh-CN" altLang="en-US" dirty="0" smtClean="0"/>
              <a:t>有序列表</a:t>
            </a: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1357290" y="1714494"/>
            <a:ext cx="3571898" cy="229741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sz="1600" b="1" dirty="0">
                <a:solidFill>
                  <a:schemeClr val="accent5">
                    <a:lumMod val="10000"/>
                  </a:schemeClr>
                </a:solidFill>
              </a:rPr>
              <a:t>&lt;ol&gt;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sz="1600" b="1" dirty="0">
                <a:solidFill>
                  <a:schemeClr val="accent5">
                    <a:lumMod val="10000"/>
                  </a:schemeClr>
                </a:solidFill>
              </a:rPr>
              <a:t>  &lt;li&gt;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范冰冰演藏族女孩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sz="1600" b="1" dirty="0">
                <a:solidFill>
                  <a:schemeClr val="accent5">
                    <a:lumMod val="10000"/>
                  </a:schemeClr>
                </a:solidFill>
              </a:rPr>
              <a:t>li&gt;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sz="1600" b="1" dirty="0">
                <a:solidFill>
                  <a:schemeClr val="accent5">
                    <a:lumMod val="10000"/>
                  </a:schemeClr>
                </a:solidFill>
              </a:rPr>
              <a:t>  &lt;li&gt;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撞死两个人后自拍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sz="1600" b="1" dirty="0">
                <a:solidFill>
                  <a:schemeClr val="accent5">
                    <a:lumMod val="10000"/>
                  </a:schemeClr>
                </a:solidFill>
              </a:rPr>
              <a:t>li&gt;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sz="1600" b="1" dirty="0">
                <a:solidFill>
                  <a:schemeClr val="accent5">
                    <a:lumMod val="10000"/>
                  </a:schemeClr>
                </a:solidFill>
              </a:rPr>
              <a:t>  &lt;li&gt;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诗隆甜蜜出游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sz="1600" b="1" dirty="0">
                <a:solidFill>
                  <a:schemeClr val="accent5">
                    <a:lumMod val="10000"/>
                  </a:schemeClr>
                </a:solidFill>
              </a:rPr>
              <a:t>li&gt;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sz="1600" b="1" dirty="0">
                <a:solidFill>
                  <a:schemeClr val="accent5">
                    <a:lumMod val="10000"/>
                  </a:schemeClr>
                </a:solidFill>
              </a:rPr>
              <a:t>  &lt;li&gt;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一线城市楼市退烧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sz="1600" b="1" dirty="0">
                <a:solidFill>
                  <a:schemeClr val="accent5">
                    <a:lumMod val="10000"/>
                  </a:schemeClr>
                </a:solidFill>
              </a:rPr>
              <a:t>li&gt;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sz="1600" b="1" dirty="0">
                <a:solidFill>
                  <a:schemeClr val="accent5">
                    <a:lumMod val="10000"/>
                  </a:schemeClr>
                </a:solidFill>
              </a:rPr>
              <a:t>&lt;/ol&gt;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sz="16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sz="1600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rot="10800000" flipV="1">
            <a:off x="1928794" y="1653414"/>
            <a:ext cx="857256" cy="22181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2928939" y="3258268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声明列表项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1" name="直接箭头连接符 30"/>
          <p:cNvCxnSpPr>
            <a:stCxn id="30" idx="1"/>
          </p:cNvCxnSpPr>
          <p:nvPr/>
        </p:nvCxnSpPr>
        <p:spPr bwMode="auto">
          <a:xfrm flipH="1" flipV="1">
            <a:off x="1928807" y="3199688"/>
            <a:ext cx="1000132" cy="26289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2786050" y="1398025"/>
            <a:ext cx="1609825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声明有序列表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4" name="直接箭头连接符 33"/>
          <p:cNvCxnSpPr>
            <a:stCxn id="24" idx="3"/>
          </p:cNvCxnSpPr>
          <p:nvPr/>
        </p:nvCxnSpPr>
        <p:spPr bwMode="auto">
          <a:xfrm flipV="1">
            <a:off x="4929188" y="2581284"/>
            <a:ext cx="857258" cy="28191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14"/>
          <p:cNvGrpSpPr>
            <a:grpSpLocks/>
          </p:cNvGrpSpPr>
          <p:nvPr/>
        </p:nvGrpSpPr>
        <p:grpSpPr bwMode="auto">
          <a:xfrm>
            <a:off x="2346228" y="4295023"/>
            <a:ext cx="4572000" cy="371891"/>
            <a:chOff x="3143240" y="5143512"/>
            <a:chExt cx="4572032" cy="49585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488900" y="5187962"/>
              <a:ext cx="2542701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有序列表</a:t>
              </a:r>
            </a:p>
          </p:txBody>
        </p:sp>
      </p:grpSp>
      <p:pic>
        <p:nvPicPr>
          <p:cNvPr id="2050" name="Picture 2" descr="C:\Users\yaling.he\Desktop\Chapter02截图\Chapter02截图\图2.5  有序列表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568" y="1599643"/>
            <a:ext cx="3131347" cy="22254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70"/>
          <p:cNvGrpSpPr>
            <a:grpSpLocks/>
          </p:cNvGrpSpPr>
          <p:nvPr/>
        </p:nvGrpSpPr>
        <p:grpSpPr bwMode="auto">
          <a:xfrm>
            <a:off x="228201" y="1451218"/>
            <a:ext cx="1000871" cy="400110"/>
            <a:chOff x="1000100" y="2469253"/>
            <a:chExt cx="1000878" cy="533657"/>
          </a:xfrm>
        </p:grpSpPr>
        <p:pic>
          <p:nvPicPr>
            <p:cNvPr id="1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300140" y="2469253"/>
              <a:ext cx="700838" cy="533657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40516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73528"/>
          </a:xfrm>
        </p:spPr>
        <p:txBody>
          <a:bodyPr/>
          <a:lstStyle/>
          <a:p>
            <a:pPr algn="r"/>
            <a:r>
              <a:rPr lang="zh-CN" altLang="en-US" dirty="0" smtClean="0"/>
              <a:t>列表的应用</a:t>
            </a:r>
            <a:r>
              <a:rPr lang="en-US" altLang="zh-CN" dirty="0"/>
              <a:t>6</a:t>
            </a:r>
            <a:r>
              <a:rPr lang="en-US" altLang="zh-CN" dirty="0" smtClean="0"/>
              <a:t>-4</a:t>
            </a: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35" name="内容占位符 2"/>
          <p:cNvSpPr>
            <a:spLocks noGrp="1"/>
          </p:cNvSpPr>
          <p:nvPr>
            <p:ph idx="4294967295"/>
          </p:nvPr>
        </p:nvSpPr>
        <p:spPr>
          <a:xfrm>
            <a:off x="179512" y="627534"/>
            <a:ext cx="7645400" cy="3857625"/>
          </a:xfrm>
        </p:spPr>
        <p:txBody>
          <a:bodyPr/>
          <a:lstStyle/>
          <a:p>
            <a:r>
              <a:rPr lang="zh-CN" altLang="en-US" dirty="0" smtClean="0"/>
              <a:t>有序列表的</a:t>
            </a:r>
            <a:r>
              <a:rPr lang="zh-CN" altLang="en-US" dirty="0"/>
              <a:t>特性</a:t>
            </a:r>
          </a:p>
          <a:p>
            <a:pPr lvl="1"/>
            <a:r>
              <a:rPr lang="zh-CN" altLang="en-US" dirty="0"/>
              <a:t>有顺序，每个</a:t>
            </a:r>
            <a:r>
              <a:rPr lang="en-US" altLang="zh-CN" dirty="0"/>
              <a:t>&lt;li&gt;</a:t>
            </a:r>
            <a:r>
              <a:rPr lang="zh-CN" altLang="en-US" dirty="0"/>
              <a:t>标签独占一行（块元素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zh-CN" altLang="en-US" dirty="0" smtClean="0"/>
              <a:t>默认</a:t>
            </a:r>
            <a:r>
              <a:rPr lang="en-US" altLang="zh-CN" dirty="0"/>
              <a:t>&lt;li&gt;</a:t>
            </a:r>
            <a:r>
              <a:rPr lang="zh-CN" altLang="en-US" dirty="0"/>
              <a:t>标签项前面有顺序</a:t>
            </a:r>
            <a:r>
              <a:rPr lang="zh-CN" altLang="en-US" dirty="0" smtClean="0"/>
              <a:t>标记</a:t>
            </a:r>
            <a:endParaRPr lang="zh-CN" altLang="en-US" dirty="0"/>
          </a:p>
          <a:p>
            <a:pPr lvl="1"/>
            <a:r>
              <a:rPr lang="zh-CN" altLang="en-US" dirty="0" smtClean="0"/>
              <a:t>一般</a:t>
            </a:r>
            <a:r>
              <a:rPr lang="zh-CN" altLang="en-US" dirty="0"/>
              <a:t>用于排序类型的列表，如试卷、问卷选项等</a:t>
            </a:r>
          </a:p>
        </p:txBody>
      </p:sp>
    </p:spTree>
    <p:extLst>
      <p:ext uri="{BB962C8B-B14F-4D97-AF65-F5344CB8AC3E}">
        <p14:creationId xmlns="" xmlns:p14="http://schemas.microsoft.com/office/powerpoint/2010/main" val="501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73528"/>
          </a:xfrm>
        </p:spPr>
        <p:txBody>
          <a:bodyPr/>
          <a:lstStyle/>
          <a:p>
            <a:pPr algn="r"/>
            <a:r>
              <a:rPr lang="zh-CN" altLang="en-US" dirty="0" smtClean="0"/>
              <a:t>列表的应用</a:t>
            </a:r>
            <a:r>
              <a:rPr lang="en-US" altLang="zh-CN" dirty="0"/>
              <a:t>6</a:t>
            </a:r>
            <a:r>
              <a:rPr lang="en-US" altLang="zh-CN" dirty="0" smtClean="0"/>
              <a:t>-5</a:t>
            </a: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4294967295"/>
          </p:nvPr>
        </p:nvSpPr>
        <p:spPr>
          <a:xfrm>
            <a:off x="179512" y="465516"/>
            <a:ext cx="7645400" cy="3857625"/>
          </a:xfrm>
        </p:spPr>
        <p:txBody>
          <a:bodyPr/>
          <a:lstStyle/>
          <a:p>
            <a:r>
              <a:rPr lang="zh-CN" altLang="en-US" dirty="0" smtClean="0"/>
              <a:t>定义列表</a:t>
            </a: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1142976" y="1553758"/>
            <a:ext cx="4077096" cy="231413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&lt;dl&gt;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    &lt;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dt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水果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dt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    &lt;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苹果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    &lt;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桃子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    &lt;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李子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dl&gt;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sz="1600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cxnSp>
        <p:nvCxnSpPr>
          <p:cNvPr id="25" name="直接箭头连接符 24"/>
          <p:cNvCxnSpPr>
            <a:stCxn id="26" idx="1"/>
          </p:cNvCxnSpPr>
          <p:nvPr/>
        </p:nvCxnSpPr>
        <p:spPr bwMode="auto">
          <a:xfrm flipH="1">
            <a:off x="1643042" y="1441601"/>
            <a:ext cx="928694" cy="32647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2571736" y="1237289"/>
            <a:ext cx="1609825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声明定义列表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8" name="直接箭头连接符 27"/>
          <p:cNvCxnSpPr>
            <a:stCxn id="29" idx="1"/>
          </p:cNvCxnSpPr>
          <p:nvPr/>
        </p:nvCxnSpPr>
        <p:spPr bwMode="auto">
          <a:xfrm flipH="1">
            <a:off x="3009172" y="1870229"/>
            <a:ext cx="571504" cy="16573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3580676" y="1665917"/>
            <a:ext cx="138592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声明列表项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3" name="直接箭头连接符 32"/>
          <p:cNvCxnSpPr>
            <a:stCxn id="34" idx="1"/>
          </p:cNvCxnSpPr>
          <p:nvPr/>
        </p:nvCxnSpPr>
        <p:spPr bwMode="auto">
          <a:xfrm flipH="1" flipV="1">
            <a:off x="1928794" y="3053961"/>
            <a:ext cx="500066" cy="37004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2428860" y="3219694"/>
            <a:ext cx="207170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定义列表项内容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7" name="直接箭头连接符 36"/>
          <p:cNvCxnSpPr>
            <a:stCxn id="24" idx="3"/>
          </p:cNvCxnSpPr>
          <p:nvPr/>
        </p:nvCxnSpPr>
        <p:spPr bwMode="auto">
          <a:xfrm flipV="1">
            <a:off x="5220072" y="2533644"/>
            <a:ext cx="566374" cy="17718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" name="组合 14"/>
          <p:cNvGrpSpPr>
            <a:grpSpLocks/>
          </p:cNvGrpSpPr>
          <p:nvPr/>
        </p:nvGrpSpPr>
        <p:grpSpPr bwMode="auto">
          <a:xfrm>
            <a:off x="2357438" y="4242269"/>
            <a:ext cx="4572000" cy="371891"/>
            <a:chOff x="3143240" y="5143512"/>
            <a:chExt cx="4572032" cy="49585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4488900" y="5187962"/>
              <a:ext cx="2542701" cy="45140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定义列表</a:t>
              </a:r>
            </a:p>
          </p:txBody>
        </p:sp>
      </p:grpSp>
      <p:pic>
        <p:nvPicPr>
          <p:cNvPr id="3074" name="Picture 2" descr="C:\Users\yaling.he\Desktop\Chapter02截图\Chapter02截图\图2.6  定义列表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534837"/>
            <a:ext cx="3171942" cy="19550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组合 70"/>
          <p:cNvGrpSpPr>
            <a:grpSpLocks/>
          </p:cNvGrpSpPr>
          <p:nvPr/>
        </p:nvGrpSpPr>
        <p:grpSpPr bwMode="auto">
          <a:xfrm>
            <a:off x="179513" y="1230929"/>
            <a:ext cx="1000871" cy="400110"/>
            <a:chOff x="1000100" y="2469253"/>
            <a:chExt cx="1000878" cy="533657"/>
          </a:xfrm>
        </p:grpSpPr>
        <p:pic>
          <p:nvPicPr>
            <p:cNvPr id="2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300140" y="2469253"/>
              <a:ext cx="700838" cy="533657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38807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4" grpId="0" animBg="1"/>
    </p:bldLst>
  </p:timing>
</p:sld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57CDC0"/>
      </a:accent1>
      <a:accent2>
        <a:srgbClr val="66CD84"/>
      </a:accent2>
      <a:accent3>
        <a:srgbClr val="FFFFFF"/>
      </a:accent3>
      <a:accent4>
        <a:srgbClr val="000000"/>
      </a:accent4>
      <a:accent5>
        <a:srgbClr val="B4E3DC"/>
      </a:accent5>
      <a:accent6>
        <a:srgbClr val="5CBA77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57CDC0"/>
        </a:accent1>
        <a:accent2>
          <a:srgbClr val="66CD84"/>
        </a:accent2>
        <a:accent3>
          <a:srgbClr val="FFFFFF"/>
        </a:accent3>
        <a:accent4>
          <a:srgbClr val="000000"/>
        </a:accent4>
        <a:accent5>
          <a:srgbClr val="B4E3DC"/>
        </a:accent5>
        <a:accent6>
          <a:srgbClr val="5CBA77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演示文稿1" id="{F6B7783D-4317-43BB-B03E-FA9785F83A34}" vid="{3C5167AF-F9E5-4072-B6DC-D7EC27C892E9}"/>
    </a:ext>
  </a:extLst>
</a:theme>
</file>

<file path=ppt/theme/theme2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57CDC0"/>
      </a:accent1>
      <a:accent2>
        <a:srgbClr val="66CD84"/>
      </a:accent2>
      <a:accent3>
        <a:srgbClr val="FFFFFF"/>
      </a:accent3>
      <a:accent4>
        <a:srgbClr val="000000"/>
      </a:accent4>
      <a:accent5>
        <a:srgbClr val="B4E3DC"/>
      </a:accent5>
      <a:accent6>
        <a:srgbClr val="5CBA77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57CDC0"/>
        </a:accent1>
        <a:accent2>
          <a:srgbClr val="66CD84"/>
        </a:accent2>
        <a:accent3>
          <a:srgbClr val="FFFFFF"/>
        </a:accent3>
        <a:accent4>
          <a:srgbClr val="000000"/>
        </a:accent4>
        <a:accent5>
          <a:srgbClr val="B4E3DC"/>
        </a:accent5>
        <a:accent6>
          <a:srgbClr val="5CBA77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演示文稿1" id="{F6B7783D-4317-43BB-B03E-FA9785F83A34}" vid="{03CA31C7-6E5A-4E64-8291-E281A908DE6B}"/>
    </a:ext>
  </a:extLst>
</a:theme>
</file>

<file path=ppt/theme/theme3.xml><?xml version="1.0" encoding="utf-8"?>
<a:theme xmlns:a="http://schemas.openxmlformats.org/drawingml/2006/main" name="2_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57CDC0"/>
      </a:accent1>
      <a:accent2>
        <a:srgbClr val="66CD84"/>
      </a:accent2>
      <a:accent3>
        <a:srgbClr val="FFFFFF"/>
      </a:accent3>
      <a:accent4>
        <a:srgbClr val="000000"/>
      </a:accent4>
      <a:accent5>
        <a:srgbClr val="B4E3DC"/>
      </a:accent5>
      <a:accent6>
        <a:srgbClr val="5CBA77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57CDC0"/>
        </a:accent1>
        <a:accent2>
          <a:srgbClr val="66CD84"/>
        </a:accent2>
        <a:accent3>
          <a:srgbClr val="FFFFFF"/>
        </a:accent3>
        <a:accent4>
          <a:srgbClr val="000000"/>
        </a:accent4>
        <a:accent5>
          <a:srgbClr val="B4E3DC"/>
        </a:accent5>
        <a:accent6>
          <a:srgbClr val="5CBA77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演示文稿1" id="{F6B7783D-4317-43BB-B03E-FA9785F83A34}" vid="{D4E415AE-06A2-4FEC-96A8-0E749FEC2E49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模板03</Template>
  <TotalTime>7783</TotalTime>
  <Words>4422</Words>
  <Application>Microsoft Office PowerPoint</Application>
  <PresentationFormat>全屏显示(16:9)</PresentationFormat>
  <Paragraphs>412</Paragraphs>
  <Slides>29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32" baseType="lpstr">
      <vt:lpstr>1_Office 主题</vt:lpstr>
      <vt:lpstr>Office 主题</vt:lpstr>
      <vt:lpstr>2_Office 主题</vt:lpstr>
      <vt:lpstr>第二章 列表、表格与媒体元素</vt:lpstr>
      <vt:lpstr>本章任务</vt:lpstr>
      <vt:lpstr>本章目标</vt:lpstr>
      <vt:lpstr>列表</vt:lpstr>
      <vt:lpstr>列表的应用6-1</vt:lpstr>
      <vt:lpstr>列表的应用6-2</vt:lpstr>
      <vt:lpstr>列表的应用6-3</vt:lpstr>
      <vt:lpstr>列表的应用6-4</vt:lpstr>
      <vt:lpstr>列表的应用6-5</vt:lpstr>
      <vt:lpstr>列表的应用6-6</vt:lpstr>
      <vt:lpstr>小结</vt:lpstr>
      <vt:lpstr>学员操作—制作音乐排行榜</vt:lpstr>
      <vt:lpstr>学员操作—制作音乐排行榜</vt:lpstr>
      <vt:lpstr>共性问题集中讲解</vt:lpstr>
      <vt:lpstr>表格</vt:lpstr>
      <vt:lpstr>表格的基本语法</vt:lpstr>
      <vt:lpstr>表格的跨行和跨列3-1</vt:lpstr>
      <vt:lpstr>表格的跨行和跨列3-2</vt:lpstr>
      <vt:lpstr>表格的跨行和跨列3-2</vt:lpstr>
      <vt:lpstr>学员操作—制作流量调查表</vt:lpstr>
      <vt:lpstr>共性问题集中讲解</vt:lpstr>
      <vt:lpstr>页面结构分析</vt:lpstr>
      <vt:lpstr> HTML5的结构元素</vt:lpstr>
      <vt:lpstr>&lt;iframe&gt;内联框架2-1</vt:lpstr>
      <vt:lpstr>&lt;iframe&gt;内联框架2-2</vt:lpstr>
      <vt:lpstr>使用&lt;iframe&gt;实现不同页面的嵌套</vt:lpstr>
      <vt:lpstr>共性问题集中讲解</vt:lpstr>
      <vt:lpstr>总结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Administrator</cp:lastModifiedBy>
  <cp:revision>1237</cp:revision>
  <dcterms:created xsi:type="dcterms:W3CDTF">2006-03-08T06:55:38Z</dcterms:created>
  <dcterms:modified xsi:type="dcterms:W3CDTF">2018-08-08T11:02:42Z</dcterms:modified>
</cp:coreProperties>
</file>