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63.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35" r:id="rId1"/>
    <p:sldMasterId id="2147484588" r:id="rId2"/>
    <p:sldMasterId id="2147484600" r:id="rId3"/>
  </p:sldMasterIdLst>
  <p:notesMasterIdLst>
    <p:notesMasterId r:id="rId44"/>
  </p:notesMasterIdLst>
  <p:handoutMasterIdLst>
    <p:handoutMasterId r:id="rId45"/>
  </p:handoutMasterIdLst>
  <p:sldIdLst>
    <p:sldId id="256" r:id="rId4"/>
    <p:sldId id="552" r:id="rId5"/>
    <p:sldId id="553" r:id="rId6"/>
    <p:sldId id="554" r:id="rId7"/>
    <p:sldId id="555" r:id="rId8"/>
    <p:sldId id="556" r:id="rId9"/>
    <p:sldId id="557" r:id="rId10"/>
    <p:sldId id="558" r:id="rId11"/>
    <p:sldId id="559" r:id="rId12"/>
    <p:sldId id="560" r:id="rId13"/>
    <p:sldId id="561" r:id="rId14"/>
    <p:sldId id="562" r:id="rId15"/>
    <p:sldId id="563" r:id="rId16"/>
    <p:sldId id="564" r:id="rId17"/>
    <p:sldId id="587" r:id="rId18"/>
    <p:sldId id="588" r:id="rId19"/>
    <p:sldId id="589" r:id="rId20"/>
    <p:sldId id="592" r:id="rId21"/>
    <p:sldId id="591" r:id="rId22"/>
    <p:sldId id="565" r:id="rId23"/>
    <p:sldId id="593" r:id="rId24"/>
    <p:sldId id="566" r:id="rId25"/>
    <p:sldId id="583" r:id="rId26"/>
    <p:sldId id="567" r:id="rId27"/>
    <p:sldId id="594" r:id="rId28"/>
    <p:sldId id="569" r:id="rId29"/>
    <p:sldId id="570" r:id="rId30"/>
    <p:sldId id="571" r:id="rId31"/>
    <p:sldId id="576" r:id="rId32"/>
    <p:sldId id="572" r:id="rId33"/>
    <p:sldId id="584" r:id="rId34"/>
    <p:sldId id="574" r:id="rId35"/>
    <p:sldId id="575" r:id="rId36"/>
    <p:sldId id="596" r:id="rId37"/>
    <p:sldId id="599" r:id="rId38"/>
    <p:sldId id="600" r:id="rId39"/>
    <p:sldId id="601" r:id="rId40"/>
    <p:sldId id="602" r:id="rId41"/>
    <p:sldId id="586" r:id="rId42"/>
    <p:sldId id="532" r:id="rId43"/>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83B8"/>
    <a:srgbClr val="0E9CDE"/>
    <a:srgbClr val="FFFFFF"/>
    <a:srgbClr val="0B7BAD"/>
    <a:srgbClr val="EDF5FD"/>
    <a:srgbClr val="E2F5FE"/>
    <a:srgbClr val="EBF9EC"/>
    <a:srgbClr val="FBFFF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3756" autoAdjust="0"/>
  </p:normalViewPr>
  <p:slideViewPr>
    <p:cSldViewPr>
      <p:cViewPr varScale="1">
        <p:scale>
          <a:sx n="78" d="100"/>
          <a:sy n="78" d="100"/>
        </p:scale>
        <p:origin x="-1086" y="-84"/>
      </p:cViewPr>
      <p:guideLst>
        <p:guide orient="horz" pos="1620"/>
        <p:guide orient="horz" pos="2306"/>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432E5353-F470-4CF4-B364-9BEB68DE1F29}" type="slidenum">
              <a:rPr lang="zh-CN" altLang="en-US"/>
              <a:pPr>
                <a:defRPr/>
              </a:pPr>
              <a:t>‹#›</a:t>
            </a:fld>
            <a:endParaRPr lang="en-US" altLang="zh-CN"/>
          </a:p>
        </p:txBody>
      </p:sp>
    </p:spTree>
    <p:extLst>
      <p:ext uri="{BB962C8B-B14F-4D97-AF65-F5344CB8AC3E}">
        <p14:creationId xmlns="" xmlns:p14="http://schemas.microsoft.com/office/powerpoint/2010/main" val="211353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980B94A9-9180-4A8E-87AA-CBEE5593F035}" type="slidenum">
              <a:rPr lang="zh-CN" altLang="en-US"/>
              <a:pPr>
                <a:defRPr/>
              </a:pPr>
              <a:t>‹#›</a:t>
            </a:fld>
            <a:endParaRPr lang="en-US" altLang="zh-CN"/>
          </a:p>
        </p:txBody>
      </p:sp>
    </p:spTree>
    <p:extLst>
      <p:ext uri="{BB962C8B-B14F-4D97-AF65-F5344CB8AC3E}">
        <p14:creationId xmlns="" xmlns:p14="http://schemas.microsoft.com/office/powerpoint/2010/main" val="684395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、简单说明本章要完成的上机练习即可</a:t>
            </a:r>
            <a:endParaRPr lang="en-US" altLang="zh-CN" dirty="0" smtClean="0"/>
          </a:p>
          <a:p>
            <a:r>
              <a:rPr lang="en-US" altLang="zh-CN" dirty="0" smtClean="0"/>
              <a:t>2</a:t>
            </a:r>
            <a:r>
              <a:rPr lang="zh-CN" altLang="en-US" dirty="0" smtClean="0"/>
              <a:t>、打开本章要完成的上机练习页面，让学员看到本章要完成的作业效果图就可以了</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、讲解下拉列表框的语法</a:t>
            </a:r>
            <a:r>
              <a:rPr lang="en-US" altLang="zh-CN" dirty="0" smtClean="0"/>
              <a:t>,</a:t>
            </a:r>
            <a:r>
              <a:rPr lang="zh-CN" altLang="en-US" dirty="0" smtClean="0"/>
              <a:t>重点说明它的标签组成，一个</a:t>
            </a:r>
            <a:r>
              <a:rPr lang="en-US" altLang="zh-CN" dirty="0" smtClean="0"/>
              <a:t>&lt;select&gt;</a:t>
            </a:r>
            <a:r>
              <a:rPr lang="zh-CN" altLang="en-US" dirty="0" smtClean="0"/>
              <a:t>中至少包含一下</a:t>
            </a:r>
            <a:r>
              <a:rPr lang="en-US" altLang="zh-CN" dirty="0" smtClean="0"/>
              <a:t>&lt;option&gt;</a:t>
            </a:r>
            <a:r>
              <a:rPr lang="zh-CN" altLang="en-US" dirty="0" smtClean="0"/>
              <a:t>。</a:t>
            </a:r>
            <a:endParaRPr lang="en-US" altLang="zh-CN" dirty="0" smtClean="0"/>
          </a:p>
          <a:p>
            <a:r>
              <a:rPr lang="en-US" altLang="zh-CN" dirty="0" smtClean="0"/>
              <a:t>2</a:t>
            </a:r>
            <a:r>
              <a:rPr lang="zh-CN" altLang="en-US" dirty="0" smtClean="0"/>
              <a:t>、</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a:t>
            </a:r>
            <a:r>
              <a:rPr lang="zh-CN" altLang="en-US" sz="1200" kern="1200" dirty="0" smtClean="0">
                <a:solidFill>
                  <a:schemeClr val="tx1"/>
                </a:solidFill>
                <a:latin typeface="Times New Roman" pitchFamily="18" charset="0"/>
                <a:ea typeface="宋体" pitchFamily="2" charset="-122"/>
                <a:cs typeface="+mn-cs"/>
              </a:rPr>
              <a:t>一个列表框中只能有一个列表项默认被选中。</a:t>
            </a:r>
            <a:endParaRPr lang="en-US" altLang="zh-CN" baseline="0" dirty="0" smtClean="0"/>
          </a:p>
          <a:p>
            <a:r>
              <a:rPr lang="en-US" altLang="zh-CN" baseline="0" dirty="0" smtClean="0"/>
              <a:t>4</a:t>
            </a:r>
            <a:r>
              <a:rPr lang="zh-CN" altLang="en-US" baseline="0" dirty="0" smtClean="0"/>
              <a:t>、演示示例，边演示边讲解，希望在页面加载时有默认选中的选中项，则必须使用</a:t>
            </a:r>
            <a:r>
              <a:rPr lang="en-US" altLang="zh-CN" sz="1000" b="0" i="0" kern="1200" dirty="0" smtClean="0">
                <a:solidFill>
                  <a:schemeClr val="tx1"/>
                </a:solidFill>
                <a:latin typeface="Times New Roman" pitchFamily="18" charset="0"/>
                <a:ea typeface="宋体" pitchFamily="2" charset="-122"/>
                <a:cs typeface="+mn-cs"/>
              </a:rPr>
              <a:t>selected</a:t>
            </a:r>
            <a:r>
              <a:rPr lang="zh-CN" altLang="en-US" b="0" i="0" baseline="0" dirty="0" smtClean="0"/>
              <a:t>属</a:t>
            </a:r>
            <a:r>
              <a:rPr lang="zh-CN" altLang="en-US" baseline="0" dirty="0" smtClean="0"/>
              <a:t>性，如果没有默认选中项则第一个选项默认被选中</a:t>
            </a:r>
            <a:r>
              <a:rPr lang="zh-CN" altLang="en-US" sz="1200" kern="1200" baseline="0" dirty="0" smtClean="0">
                <a:solidFill>
                  <a:schemeClr val="tx1"/>
                </a:solidFill>
                <a:latin typeface="Times New Roman" pitchFamily="18" charset="0"/>
                <a:ea typeface="宋体" pitchFamily="2" charset="-122"/>
                <a:cs typeface="+mn-cs"/>
              </a:rPr>
              <a:t>；演示时改变</a:t>
            </a:r>
            <a:r>
              <a:rPr lang="en-US" altLang="zh-CN" sz="1200" kern="1200" baseline="0" dirty="0" smtClean="0">
                <a:solidFill>
                  <a:schemeClr val="tx1"/>
                </a:solidFill>
                <a:latin typeface="Times New Roman" pitchFamily="18" charset="0"/>
                <a:ea typeface="宋体" pitchFamily="2" charset="-122"/>
                <a:cs typeface="+mn-cs"/>
              </a:rPr>
              <a:t>size</a:t>
            </a:r>
            <a:r>
              <a:rPr lang="zh-CN" altLang="en-US" sz="1200" kern="1200" baseline="0" dirty="0" smtClean="0">
                <a:solidFill>
                  <a:schemeClr val="tx1"/>
                </a:solidFill>
                <a:latin typeface="Times New Roman" pitchFamily="18" charset="0"/>
                <a:ea typeface="宋体" pitchFamily="2" charset="-122"/>
                <a:cs typeface="+mn-cs"/>
              </a:rPr>
              <a:t>的值和</a:t>
            </a:r>
            <a:r>
              <a:rPr lang="en-US" altLang="zh-CN" sz="1200" kern="1200" baseline="0" dirty="0" smtClean="0">
                <a:solidFill>
                  <a:schemeClr val="tx1"/>
                </a:solidFill>
                <a:latin typeface="Times New Roman" pitchFamily="18" charset="0"/>
                <a:ea typeface="宋体" pitchFamily="2" charset="-122"/>
                <a:cs typeface="+mn-cs"/>
              </a:rPr>
              <a:t>selected</a:t>
            </a:r>
            <a:r>
              <a:rPr lang="zh-CN" altLang="en-US" sz="1200" kern="1200" baseline="0" dirty="0" smtClean="0">
                <a:solidFill>
                  <a:schemeClr val="tx1"/>
                </a:solidFill>
                <a:latin typeface="Times New Roman" pitchFamily="18" charset="0"/>
                <a:ea typeface="宋体" pitchFamily="2" charset="-122"/>
                <a:cs typeface="+mn-cs"/>
              </a:rPr>
              <a:t>默认值，让学员看显示效果，加深对这两个属性的理解。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、对比讲解三种按钮的语法</a:t>
            </a:r>
            <a:r>
              <a:rPr lang="en-US" altLang="zh-CN" dirty="0" smtClean="0"/>
              <a:t>,</a:t>
            </a:r>
            <a:r>
              <a:rPr lang="zh-CN" altLang="en-US" dirty="0" smtClean="0"/>
              <a:t>说明</a:t>
            </a:r>
            <a:r>
              <a:rPr lang="en-US" altLang="zh-CN" dirty="0" smtClean="0"/>
              <a:t>type</a:t>
            </a:r>
            <a:r>
              <a:rPr lang="zh-CN" altLang="en-US" dirty="0" smtClean="0"/>
              <a:t>取值不同表示不同的功能，讲解各种按钮的功能。</a:t>
            </a:r>
            <a:endParaRPr lang="en-US" altLang="zh-CN" dirty="0" smtClean="0"/>
          </a:p>
          <a:p>
            <a:r>
              <a:rPr lang="en-US" altLang="zh-CN" dirty="0" smtClean="0"/>
              <a:t>2</a:t>
            </a:r>
            <a:r>
              <a:rPr lang="zh-CN" altLang="en-US" dirty="0" smtClean="0"/>
              <a:t>、</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、演示示例，边演示边讲解，单击三个按钮，</a:t>
            </a:r>
            <a:r>
              <a:rPr lang="zh-CN" altLang="en-US" sz="1200" kern="1200" baseline="0" dirty="0" smtClean="0">
                <a:solidFill>
                  <a:schemeClr val="tx1"/>
                </a:solidFill>
                <a:latin typeface="Times New Roman" pitchFamily="18" charset="0"/>
                <a:ea typeface="宋体" pitchFamily="2" charset="-122"/>
                <a:cs typeface="+mn-cs"/>
              </a:rPr>
              <a:t>让学员看三个按钮提交后显示的不同效果，主要演示提交按钮和重置按钮，提一下</a:t>
            </a:r>
            <a:r>
              <a:rPr lang="zh-CN" altLang="en-US" sz="1200" kern="1200" dirty="0" smtClean="0">
                <a:solidFill>
                  <a:schemeClr val="tx1"/>
                </a:solidFill>
                <a:latin typeface="Times New Roman" pitchFamily="18" charset="0"/>
                <a:ea typeface="宋体" pitchFamily="2" charset="-122"/>
                <a:cs typeface="+mn-cs"/>
              </a:rPr>
              <a:t>普通按钮是需要添加</a:t>
            </a:r>
            <a:r>
              <a:rPr lang="en-US" sz="1200" kern="1200" dirty="0" err="1" smtClean="0">
                <a:solidFill>
                  <a:schemeClr val="tx1"/>
                </a:solidFill>
                <a:latin typeface="Times New Roman" pitchFamily="18" charset="0"/>
                <a:ea typeface="宋体" pitchFamily="2" charset="-122"/>
                <a:cs typeface="+mn-cs"/>
              </a:rPr>
              <a:t>onclick</a:t>
            </a:r>
            <a:r>
              <a:rPr lang="zh-CN" altLang="en-US" sz="1200" kern="1200" dirty="0" smtClean="0">
                <a:solidFill>
                  <a:schemeClr val="tx1"/>
                </a:solidFill>
                <a:latin typeface="Times New Roman" pitchFamily="18" charset="0"/>
                <a:ea typeface="宋体" pitchFamily="2" charset="-122"/>
                <a:cs typeface="+mn-cs"/>
              </a:rPr>
              <a:t>事件的，后期课程会讲解，这里稍微提一下就可以了</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4</a:t>
            </a:r>
            <a:r>
              <a:rPr lang="zh-CN" altLang="en-US" sz="1200" kern="1200" baseline="0" dirty="0" smtClean="0">
                <a:solidFill>
                  <a:schemeClr val="tx1"/>
                </a:solidFill>
                <a:latin typeface="Times New Roman" pitchFamily="18" charset="0"/>
                <a:ea typeface="宋体" pitchFamily="2" charset="-122"/>
                <a:cs typeface="+mn-cs"/>
              </a:rPr>
              <a:t>、最后说明有时会使用图片代替按钮，讲解图片按钮的用法，强调</a:t>
            </a:r>
            <a:r>
              <a:rPr lang="en-US" altLang="zh-CN" sz="1200" kern="1200" baseline="0" dirty="0" smtClean="0">
                <a:solidFill>
                  <a:schemeClr val="tx1"/>
                </a:solidFill>
                <a:latin typeface="Times New Roman" pitchFamily="18" charset="0"/>
                <a:ea typeface="宋体" pitchFamily="2" charset="-122"/>
                <a:cs typeface="+mn-cs"/>
              </a:rPr>
              <a:t>type</a:t>
            </a:r>
            <a:r>
              <a:rPr lang="zh-CN" altLang="en-US" sz="1200" kern="1200" baseline="0" dirty="0" smtClean="0">
                <a:solidFill>
                  <a:schemeClr val="tx1"/>
                </a:solidFill>
                <a:latin typeface="Times New Roman" pitchFamily="18" charset="0"/>
                <a:ea typeface="宋体" pitchFamily="2" charset="-122"/>
                <a:cs typeface="+mn-cs"/>
              </a:rPr>
              <a:t>和</a:t>
            </a:r>
            <a:r>
              <a:rPr lang="en-US" altLang="zh-CN" sz="1200" kern="1200" baseline="0" dirty="0" err="1" smtClean="0">
                <a:solidFill>
                  <a:schemeClr val="tx1"/>
                </a:solidFill>
                <a:latin typeface="Times New Roman" pitchFamily="18" charset="0"/>
                <a:ea typeface="宋体" pitchFamily="2" charset="-122"/>
                <a:cs typeface="+mn-cs"/>
              </a:rPr>
              <a:t>src</a:t>
            </a:r>
            <a:r>
              <a:rPr lang="zh-CN" altLang="en-US" sz="1200" kern="1200" baseline="0" dirty="0" smtClean="0">
                <a:solidFill>
                  <a:schemeClr val="tx1"/>
                </a:solidFill>
                <a:latin typeface="Times New Roman" pitchFamily="18" charset="0"/>
                <a:ea typeface="宋体" pitchFamily="2" charset="-122"/>
                <a:cs typeface="+mn-cs"/>
              </a:rPr>
              <a:t>属性，强调</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type</a:t>
            </a:r>
            <a:r>
              <a:rPr lang="zh-CN" altLang="en-US" sz="1200" kern="1200" dirty="0" smtClean="0">
                <a:solidFill>
                  <a:schemeClr val="tx1"/>
                </a:solidFill>
                <a:latin typeface="Times New Roman" pitchFamily="18" charset="0"/>
                <a:ea typeface="宋体" pitchFamily="2" charset="-122"/>
                <a:cs typeface="+mn-cs"/>
              </a:rPr>
              <a:t>”属性没有设置为“</a:t>
            </a:r>
            <a:r>
              <a:rPr lang="en-US" sz="1200" kern="1200" dirty="0" smtClean="0">
                <a:solidFill>
                  <a:schemeClr val="tx1"/>
                </a:solidFill>
                <a:latin typeface="Times New Roman" pitchFamily="18" charset="0"/>
                <a:ea typeface="宋体" pitchFamily="2" charset="-122"/>
                <a:cs typeface="+mn-cs"/>
              </a:rPr>
              <a:t>submit</a:t>
            </a:r>
            <a:r>
              <a:rPr lang="zh-CN" altLang="en-US" sz="1200" kern="1200" dirty="0" smtClean="0">
                <a:solidFill>
                  <a:schemeClr val="tx1"/>
                </a:solidFill>
                <a:latin typeface="Times New Roman" pitchFamily="18" charset="0"/>
                <a:ea typeface="宋体" pitchFamily="2" charset="-122"/>
                <a:cs typeface="+mn-cs"/>
              </a:rPr>
              <a:t>”，但仍然具备提交表单的功能。</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、讲解多行文本域的语法，以及经常使用的场合。</a:t>
            </a:r>
            <a:endParaRPr lang="en-US" altLang="zh-CN" dirty="0" smtClean="0"/>
          </a:p>
          <a:p>
            <a:r>
              <a:rPr lang="en-US" altLang="zh-CN" baseline="0" dirty="0" smtClean="0"/>
              <a:t>2</a:t>
            </a:r>
            <a:r>
              <a:rPr lang="zh-CN" altLang="en-US" baseline="0" dirty="0" smtClean="0"/>
              <a:t>、演示示例，边演示边讲解，演示时改变</a:t>
            </a:r>
            <a:r>
              <a:rPr lang="en-US" altLang="zh-CN" baseline="0" dirty="0" smtClean="0"/>
              <a:t>cols</a:t>
            </a:r>
            <a:r>
              <a:rPr lang="zh-CN" altLang="en-US" baseline="0" dirty="0" smtClean="0"/>
              <a:t>和</a:t>
            </a:r>
            <a:r>
              <a:rPr lang="en-US" altLang="zh-CN" baseline="0" dirty="0" smtClean="0"/>
              <a:t>rows</a:t>
            </a:r>
            <a:r>
              <a:rPr lang="zh-CN" altLang="en-US" baseline="0" dirty="0" smtClean="0"/>
              <a:t>的值，让学员看到由于这两个值的改变，文本框内容显示的改变</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、强调多行文本域的内容是在</a:t>
            </a:r>
            <a:r>
              <a:rPr lang="en-US" altLang="zh-CN" sz="1000" b="0" kern="1200" dirty="0" smtClean="0">
                <a:solidFill>
                  <a:srgbClr val="FF0000"/>
                </a:solidFill>
                <a:latin typeface="Times New Roman" pitchFamily="18" charset="0"/>
                <a:ea typeface="宋体" pitchFamily="2" charset="-122"/>
                <a:cs typeface="+mn-cs"/>
              </a:rPr>
              <a:t>&lt;</a:t>
            </a:r>
            <a:r>
              <a:rPr lang="en-US" altLang="zh-CN" sz="1000" b="0" kern="1200" dirty="0" err="1" smtClean="0">
                <a:solidFill>
                  <a:srgbClr val="FF0000"/>
                </a:solidFill>
                <a:latin typeface="Times New Roman" pitchFamily="18" charset="0"/>
                <a:ea typeface="宋体" pitchFamily="2" charset="-122"/>
                <a:cs typeface="+mn-cs"/>
              </a:rPr>
              <a:t>textarea</a:t>
            </a:r>
            <a:r>
              <a:rPr lang="en-US" altLang="zh-CN" sz="1000" b="0" kern="1200" dirty="0" smtClean="0">
                <a:solidFill>
                  <a:srgbClr val="FF0000"/>
                </a:solidFill>
                <a:latin typeface="Times New Roman" pitchFamily="18" charset="0"/>
                <a:ea typeface="宋体" pitchFamily="2" charset="-122"/>
                <a:cs typeface="+mn-cs"/>
              </a:rPr>
              <a:t> &gt;</a:t>
            </a:r>
            <a:r>
              <a:rPr lang="zh-CN" altLang="en-US" sz="1000" b="0" kern="1200" dirty="0" smtClean="0">
                <a:solidFill>
                  <a:srgbClr val="FF0000"/>
                </a:solidFill>
                <a:latin typeface="Times New Roman" pitchFamily="18" charset="0"/>
                <a:ea typeface="宋体" pitchFamily="2" charset="-122"/>
                <a:cs typeface="+mn-cs"/>
              </a:rPr>
              <a:t>和</a:t>
            </a:r>
            <a:r>
              <a:rPr lang="en-US" altLang="zh-CN" sz="1000" b="0" kern="1200" dirty="0" smtClean="0">
                <a:solidFill>
                  <a:srgbClr val="FF0000"/>
                </a:solidFill>
                <a:latin typeface="Times New Roman" pitchFamily="18" charset="0"/>
                <a:ea typeface="宋体" pitchFamily="2" charset="-122"/>
                <a:cs typeface="+mn-cs"/>
              </a:rPr>
              <a:t>&lt;/</a:t>
            </a:r>
            <a:r>
              <a:rPr lang="en-US" altLang="zh-CN" sz="1000" b="0" kern="1200" dirty="0" err="1" smtClean="0">
                <a:solidFill>
                  <a:srgbClr val="FF0000"/>
                </a:solidFill>
                <a:latin typeface="Times New Roman" pitchFamily="18" charset="0"/>
                <a:ea typeface="宋体" pitchFamily="2" charset="-122"/>
                <a:cs typeface="+mn-cs"/>
              </a:rPr>
              <a:t>textarea</a:t>
            </a:r>
            <a:r>
              <a:rPr lang="en-US" altLang="zh-CN" sz="1000" b="0" kern="1200" dirty="0" smtClean="0">
                <a:solidFill>
                  <a:srgbClr val="FF0000"/>
                </a:solidFill>
                <a:latin typeface="Times New Roman" pitchFamily="18" charset="0"/>
                <a:ea typeface="宋体" pitchFamily="2" charset="-122"/>
                <a:cs typeface="+mn-cs"/>
              </a:rPr>
              <a:t> &gt;</a:t>
            </a:r>
            <a:r>
              <a:rPr lang="zh-CN" altLang="en-US" sz="1000" b="0" kern="1200" dirty="0" smtClean="0">
                <a:solidFill>
                  <a:srgbClr val="FF0000"/>
                </a:solidFill>
                <a:latin typeface="Times New Roman" pitchFamily="18" charset="0"/>
                <a:ea typeface="宋体" pitchFamily="2" charset="-122"/>
                <a:cs typeface="+mn-cs"/>
              </a:rPr>
              <a:t>之间</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、讲解多行文件域的语法及功能，说明</a:t>
            </a:r>
            <a:r>
              <a:rPr lang="en-US" altLang="zh-CN" dirty="0" smtClean="0"/>
              <a:t>type</a:t>
            </a:r>
            <a:r>
              <a:rPr lang="zh-CN" altLang="en-US" dirty="0" smtClean="0"/>
              <a:t>值为</a:t>
            </a:r>
            <a:r>
              <a:rPr lang="en-US" altLang="zh-CN" dirty="0" smtClean="0"/>
              <a:t>file</a:t>
            </a:r>
            <a:r>
              <a:rPr lang="zh-CN" altLang="en-US" dirty="0" smtClean="0"/>
              <a:t>即为文件域。</a:t>
            </a:r>
            <a:endParaRPr lang="en-US" altLang="zh-CN" dirty="0" smtClean="0"/>
          </a:p>
          <a:p>
            <a:r>
              <a:rPr lang="en-US" altLang="zh-CN" baseline="0" dirty="0" smtClean="0"/>
              <a:t>2</a:t>
            </a:r>
            <a:r>
              <a:rPr lang="zh-CN" altLang="en-US" baseline="0" dirty="0" smtClean="0"/>
              <a:t>、演示示例，边演示边讲解，演示文件域的使用方法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、强调在表单中使用文件域时，必须设置表单的“</a:t>
            </a:r>
            <a:r>
              <a:rPr lang="en-US" altLang="zh-CN" sz="1200" kern="1200" baseline="0" dirty="0" err="1" smtClean="0">
                <a:solidFill>
                  <a:schemeClr val="tx1"/>
                </a:solidFill>
                <a:latin typeface="Times New Roman" pitchFamily="18" charset="0"/>
                <a:ea typeface="宋体" pitchFamily="2" charset="-122"/>
                <a:cs typeface="+mn-cs"/>
              </a:rPr>
              <a:t>enctype</a:t>
            </a:r>
            <a:r>
              <a:rPr lang="en-US" altLang="zh-CN" sz="1200" kern="1200" baseline="0" dirty="0" smtClean="0">
                <a:solidFill>
                  <a:schemeClr val="tx1"/>
                </a:solidFill>
                <a:latin typeface="Times New Roman" pitchFamily="18" charset="0"/>
                <a:ea typeface="宋体" pitchFamily="2" charset="-122"/>
                <a:cs typeface="+mn-cs"/>
              </a:rPr>
              <a:t>”</a:t>
            </a:r>
            <a:r>
              <a:rPr lang="zh-CN" altLang="en-US" sz="1200" kern="1200" baseline="0" dirty="0" smtClean="0">
                <a:solidFill>
                  <a:schemeClr val="tx1"/>
                </a:solidFill>
                <a:latin typeface="Times New Roman" pitchFamily="18" charset="0"/>
                <a:ea typeface="宋体" pitchFamily="2" charset="-122"/>
                <a:cs typeface="+mn-cs"/>
              </a:rPr>
              <a:t>编码属性为“</a:t>
            </a:r>
            <a:r>
              <a:rPr lang="en-US" altLang="zh-CN" sz="1200" kern="1200" baseline="0" dirty="0" smtClean="0">
                <a:solidFill>
                  <a:schemeClr val="tx1"/>
                </a:solidFill>
                <a:latin typeface="Times New Roman" pitchFamily="18" charset="0"/>
                <a:ea typeface="宋体" pitchFamily="2" charset="-122"/>
                <a:cs typeface="+mn-cs"/>
              </a:rPr>
              <a:t>multipart/form-data”</a:t>
            </a:r>
            <a:r>
              <a:rPr lang="zh-CN" altLang="en-US" sz="1200" kern="1200" baseline="0" dirty="0" smtClean="0">
                <a:solidFill>
                  <a:schemeClr val="tx1"/>
                </a:solidFill>
                <a:latin typeface="Times New Roman" pitchFamily="18" charset="0"/>
                <a:ea typeface="宋体" pitchFamily="2" charset="-122"/>
                <a:cs typeface="+mn-cs"/>
              </a:rPr>
              <a:t>，表示将表单数据分为多部分提交。简单说明即或，并且告诉学员这部分的内容，在后续课程中会有详细的讲解。</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、讲解邮箱的语法及功能，说明</a:t>
            </a:r>
            <a:r>
              <a:rPr lang="en-US" altLang="zh-CN" dirty="0" smtClean="0"/>
              <a:t>type</a:t>
            </a:r>
            <a:r>
              <a:rPr lang="zh-CN" altLang="en-US" dirty="0" smtClean="0"/>
              <a:t>值为</a:t>
            </a:r>
            <a:r>
              <a:rPr lang="en-US" altLang="zh-CN" dirty="0" smtClean="0"/>
              <a:t>email</a:t>
            </a:r>
            <a:r>
              <a:rPr lang="zh-CN" altLang="en-US" dirty="0" smtClean="0"/>
              <a:t>即为邮箱。</a:t>
            </a:r>
            <a:endParaRPr lang="en-US" altLang="zh-CN" dirty="0" smtClean="0"/>
          </a:p>
          <a:p>
            <a:r>
              <a:rPr lang="en-US" altLang="zh-CN" baseline="0" dirty="0" smtClean="0"/>
              <a:t>2</a:t>
            </a:r>
            <a:r>
              <a:rPr lang="zh-CN" altLang="en-US" baseline="0" dirty="0" smtClean="0"/>
              <a:t>、演示示例，边演示边讲解，演示邮箱的使用方法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、演示邮箱自动验证格式。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、讲解网址的语法及功能，说明</a:t>
            </a:r>
            <a:r>
              <a:rPr lang="en-US" altLang="zh-CN" dirty="0" smtClean="0"/>
              <a:t>type</a:t>
            </a:r>
            <a:r>
              <a:rPr lang="zh-CN" altLang="en-US" dirty="0" smtClean="0"/>
              <a:t>值为</a:t>
            </a:r>
            <a:r>
              <a:rPr lang="en-US" altLang="zh-CN" dirty="0" err="1" smtClean="0"/>
              <a:t>url</a:t>
            </a:r>
            <a:r>
              <a:rPr lang="zh-CN" altLang="en-US" dirty="0" smtClean="0"/>
              <a:t>即为网址。</a:t>
            </a:r>
            <a:endParaRPr lang="en-US" altLang="zh-CN" dirty="0" smtClean="0"/>
          </a:p>
          <a:p>
            <a:r>
              <a:rPr lang="en-US" altLang="zh-CN" baseline="0" dirty="0" smtClean="0"/>
              <a:t>2</a:t>
            </a:r>
            <a:r>
              <a:rPr lang="zh-CN" altLang="en-US" baseline="0" dirty="0" smtClean="0"/>
              <a:t>、演示示例，边演示边讲解，演示网址的使用方法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、演示网址自动验证格式。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、讲解数字的语法及功能，说明</a:t>
            </a:r>
            <a:r>
              <a:rPr lang="en-US" altLang="zh-CN" dirty="0" smtClean="0"/>
              <a:t>type</a:t>
            </a:r>
            <a:r>
              <a:rPr lang="zh-CN" altLang="en-US" dirty="0" smtClean="0"/>
              <a:t>值为</a:t>
            </a:r>
            <a:r>
              <a:rPr lang="en-US" altLang="zh-CN" dirty="0" smtClean="0"/>
              <a:t>number</a:t>
            </a:r>
            <a:r>
              <a:rPr lang="zh-CN" altLang="en-US" dirty="0" smtClean="0"/>
              <a:t>即为数字。</a:t>
            </a:r>
            <a:endParaRPr lang="en-US" altLang="zh-CN" dirty="0" smtClean="0"/>
          </a:p>
          <a:p>
            <a:r>
              <a:rPr lang="en-US" altLang="zh-CN" baseline="0" dirty="0" smtClean="0"/>
              <a:t>2</a:t>
            </a:r>
            <a:r>
              <a:rPr lang="zh-CN" altLang="en-US" baseline="0" dirty="0" smtClean="0"/>
              <a:t>、演示示例，边演示边讲解，演示数字的使用方法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、演示数字自动验证格式。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、讲解滑块的语法及功能，说明</a:t>
            </a:r>
            <a:r>
              <a:rPr lang="en-US" altLang="zh-CN" dirty="0" smtClean="0"/>
              <a:t>type</a:t>
            </a:r>
            <a:r>
              <a:rPr lang="zh-CN" altLang="en-US" dirty="0" smtClean="0"/>
              <a:t>值为</a:t>
            </a:r>
            <a:r>
              <a:rPr lang="en-US" altLang="zh-CN" dirty="0" smtClean="0"/>
              <a:t>range</a:t>
            </a:r>
            <a:r>
              <a:rPr lang="zh-CN" altLang="en-US" dirty="0" smtClean="0"/>
              <a:t>即为滑块。</a:t>
            </a:r>
            <a:endParaRPr lang="en-US" altLang="zh-CN" dirty="0" smtClean="0"/>
          </a:p>
          <a:p>
            <a:r>
              <a:rPr lang="en-US" altLang="zh-CN" baseline="0" dirty="0" smtClean="0"/>
              <a:t>2</a:t>
            </a:r>
            <a:r>
              <a:rPr lang="zh-CN" altLang="en-US" baseline="0" dirty="0" smtClean="0"/>
              <a:t>、演示示例，边演示边讲解，演示滑块的使用方法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、讲解搜索框的语法及功能，说明</a:t>
            </a:r>
            <a:r>
              <a:rPr lang="en-US" altLang="zh-CN" dirty="0" smtClean="0"/>
              <a:t>type</a:t>
            </a:r>
            <a:r>
              <a:rPr lang="zh-CN" altLang="en-US" dirty="0" smtClean="0"/>
              <a:t>值为</a:t>
            </a:r>
            <a:r>
              <a:rPr lang="en-US" altLang="zh-CN" dirty="0" smtClean="0"/>
              <a:t>search</a:t>
            </a:r>
            <a:r>
              <a:rPr lang="zh-CN" altLang="en-US" dirty="0" smtClean="0"/>
              <a:t>即为搜索框。</a:t>
            </a:r>
            <a:endParaRPr lang="en-US" altLang="zh-CN" dirty="0" smtClean="0"/>
          </a:p>
          <a:p>
            <a:r>
              <a:rPr lang="en-US" altLang="zh-CN" baseline="0" dirty="0" smtClean="0"/>
              <a:t>2</a:t>
            </a:r>
            <a:r>
              <a:rPr lang="zh-CN" altLang="en-US" baseline="0" dirty="0" smtClean="0"/>
              <a:t>、演示示例，边演示边讲解，演示搜索框的使用方法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、主要制作右侧的用注登录部分</a:t>
            </a:r>
            <a:endParaRPr lang="en-US" altLang="zh-CN" dirty="0" smtClean="0"/>
          </a:p>
          <a:p>
            <a:r>
              <a:rPr lang="en-US" altLang="zh-CN" dirty="0" smtClean="0"/>
              <a:t>3</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、主要制作右侧的用注登录部分</a:t>
            </a:r>
            <a:endParaRPr lang="en-US" altLang="zh-CN" dirty="0" smtClean="0"/>
          </a:p>
          <a:p>
            <a:r>
              <a:rPr lang="en-US" altLang="zh-CN" dirty="0" smtClean="0"/>
              <a:t>3</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、讲解需求，提示学员使用表格进行布局页面，让学员自己独立完成</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381000" y="685800"/>
            <a:ext cx="6096000" cy="3429000"/>
          </a:xfrm>
          <a:ln/>
        </p:spPr>
      </p:sp>
      <p:sp>
        <p:nvSpPr>
          <p:cNvPr id="11571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、讲解需求，提示学员使用表格进行布局页面，让学员自己独立完成</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381000" y="685800"/>
            <a:ext cx="6096000" cy="3429000"/>
          </a:xfrm>
          <a:ln/>
        </p:spPr>
      </p:sp>
      <p:sp>
        <p:nvSpPr>
          <p:cNvPr id="11571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837FE78C-5C2A-4C5F-B7BD-7F8CAA7B8610}" type="slidenum">
              <a:rPr lang="zh-CN" altLang="en-US" smtClean="0"/>
              <a:pPr>
                <a:defRPr/>
              </a:pPr>
              <a:t>26</a:t>
            </a:fld>
            <a:endParaRPr lang="en-US" altLang="zh-CN" smtClean="0"/>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xfrm>
            <a:off x="685800" y="4343400"/>
            <a:ext cx="5486400" cy="4114800"/>
          </a:xfrm>
          <a:noFill/>
          <a:ln/>
        </p:spPr>
        <p:txBody>
          <a:bodyPr/>
          <a:lstStyle/>
          <a:p>
            <a:r>
              <a:rPr lang="zh-CN" altLang="en-US" dirty="0" smtClean="0"/>
              <a:t>教学指导：</a:t>
            </a:r>
            <a:endParaRPr lang="en-US" altLang="zh-CN" dirty="0" smtClean="0"/>
          </a:p>
          <a:p>
            <a:pPr eaLnBrk="1" hangingPunct="1"/>
            <a:r>
              <a:rPr lang="en-US" altLang="zh-CN" dirty="0" smtClean="0">
                <a:ea typeface="宋体" charset="-122"/>
              </a:rPr>
              <a:t>1</a:t>
            </a:r>
            <a:r>
              <a:rPr lang="zh-CN" altLang="en-US" dirty="0" smtClean="0">
                <a:ea typeface="宋体" charset="-122"/>
              </a:rPr>
              <a:t>、简单介绍为什么网站上需要这些高级的应用，以及隐藏域、只读和禁用功能的使用场合</a:t>
            </a:r>
            <a:endParaRPr lang="en-US" altLang="zh-CN" dirty="0" smtClean="0">
              <a:ea typeface="宋体" charset="-122"/>
            </a:endParaRPr>
          </a:p>
          <a:p>
            <a:pPr eaLnBrk="1" hangingPunct="1"/>
            <a:r>
              <a:rPr lang="en-US" altLang="zh-CN" dirty="0" smtClean="0">
                <a:ea typeface="宋体" charset="-122"/>
              </a:rPr>
              <a:t>2</a:t>
            </a:r>
            <a:r>
              <a:rPr lang="zh-CN" altLang="en-US" dirty="0" smtClean="0">
                <a:ea typeface="宋体" charset="-122"/>
              </a:rPr>
              <a:t>、可以根据图片讲解只读禁用，例如在某些注册页面或本图片中订单信息页面，必须同意一些条款按钮才能使用等等</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、说明隐藏域的语法，强调只是把</a:t>
            </a:r>
            <a:r>
              <a:rPr lang="en-US" altLang="zh-CN" dirty="0" smtClean="0"/>
              <a:t>type</a:t>
            </a:r>
            <a:r>
              <a:rPr lang="zh-CN" altLang="en-US" dirty="0" smtClean="0"/>
              <a:t>属性值设置为</a:t>
            </a:r>
            <a:r>
              <a:rPr lang="en-US" altLang="zh-CN" dirty="0" smtClean="0"/>
              <a:t>hidden</a:t>
            </a:r>
          </a:p>
          <a:p>
            <a:r>
              <a:rPr lang="en-US" altLang="zh-CN" b="0" dirty="0" smtClean="0"/>
              <a:t>2</a:t>
            </a:r>
            <a:r>
              <a:rPr lang="zh-CN" altLang="en-US" b="0" dirty="0" smtClean="0"/>
              <a:t>、说明隐藏域的用法</a:t>
            </a:r>
            <a:endParaRPr lang="en-US" altLang="zh-CN" b="0" dirty="0" smtClean="0"/>
          </a:p>
          <a:p>
            <a:r>
              <a:rPr lang="en-US" altLang="zh-CN" b="0" dirty="0" smtClean="0"/>
              <a:t>3</a:t>
            </a:r>
            <a:r>
              <a:rPr lang="zh-CN" altLang="en-US" b="0" dirty="0" smtClean="0"/>
              <a:t>、演示示例，在浏览器中看不到隐藏域，但是在提交表单时可以看到隐藏域的内容被提交至服务器</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695E1633-31D3-483A-B493-0CCF0D75DE87}" type="slidenum">
              <a:rPr lang="zh-CN" altLang="en-US" smtClean="0"/>
              <a:pPr>
                <a:defRPr/>
              </a:pPr>
              <a:t>28</a:t>
            </a:fld>
            <a:endParaRPr lang="en-US" altLang="zh-CN" smtClean="0"/>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xfrm>
            <a:off x="685800" y="4343400"/>
            <a:ext cx="5486400" cy="4114800"/>
          </a:xfrm>
          <a:noFill/>
          <a:ln/>
        </p:spPr>
        <p:txBody>
          <a:bodyPr/>
          <a:lstStyle/>
          <a:p>
            <a:r>
              <a:rPr lang="zh-CN" altLang="en-US" dirty="0" smtClean="0"/>
              <a:t>教学指导：</a:t>
            </a:r>
            <a:endParaRPr lang="en-US" altLang="zh-CN" dirty="0" smtClean="0"/>
          </a:p>
          <a:p>
            <a:r>
              <a:rPr lang="en-US" altLang="zh-CN" dirty="0" smtClean="0"/>
              <a:t>1</a:t>
            </a:r>
            <a:r>
              <a:rPr lang="zh-CN" altLang="en-US" dirty="0" smtClean="0"/>
              <a:t>、讲解只读和禁用的语法，强调不能单写</a:t>
            </a:r>
            <a:r>
              <a:rPr lang="en-US" altLang="zh-CN" dirty="0" err="1" smtClean="0"/>
              <a:t>readonly</a:t>
            </a:r>
            <a:r>
              <a:rPr lang="zh-CN" altLang="en-US" dirty="0" smtClean="0"/>
              <a:t>或</a:t>
            </a:r>
            <a:r>
              <a:rPr lang="en-US" altLang="zh-CN" dirty="0" smtClean="0"/>
              <a:t>disabled</a:t>
            </a:r>
            <a:r>
              <a:rPr lang="zh-CN" altLang="en-US" dirty="0" smtClean="0"/>
              <a:t>，必须写</a:t>
            </a:r>
            <a:r>
              <a:rPr lang="en-US" altLang="zh-CN" dirty="0" err="1" smtClean="0"/>
              <a:t>readonly</a:t>
            </a:r>
            <a:r>
              <a:rPr lang="zh-CN" altLang="en-US" dirty="0" smtClean="0"/>
              <a:t>＝</a:t>
            </a:r>
            <a:r>
              <a:rPr lang="en-US" altLang="zh-CN" dirty="0" smtClean="0"/>
              <a:t>”</a:t>
            </a:r>
            <a:r>
              <a:rPr lang="en-US" altLang="zh-CN" dirty="0" err="1" smtClean="0"/>
              <a:t>readonly</a:t>
            </a:r>
            <a:r>
              <a:rPr lang="en-US" altLang="zh-CN" dirty="0" smtClean="0"/>
              <a:t>”</a:t>
            </a:r>
            <a:r>
              <a:rPr lang="zh-CN" altLang="en-US" dirty="0" smtClean="0"/>
              <a:t>和</a:t>
            </a:r>
            <a:r>
              <a:rPr lang="en-US" altLang="zh-CN" dirty="0" smtClean="0"/>
              <a:t>disabled=“disabled”</a:t>
            </a:r>
            <a:r>
              <a:rPr lang="zh-CN" altLang="en-US" dirty="0" smtClean="0"/>
              <a:t>，介绍只读和禁用的使用场合</a:t>
            </a:r>
            <a:endParaRPr lang="en-US" altLang="zh-CN" dirty="0" smtClean="0"/>
          </a:p>
          <a:p>
            <a:r>
              <a:rPr lang="en-US" altLang="zh-CN" dirty="0" smtClean="0"/>
              <a:t>2</a:t>
            </a:r>
            <a:r>
              <a:rPr lang="zh-CN" altLang="en-US" dirty="0" smtClean="0"/>
              <a:t>、演示示例，主要演示只读和禁用的使用方法和页面显示效果</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a:t>
            </a:r>
            <a:r>
              <a:rPr lang="en-US" sz="1200" kern="1200" dirty="0" smtClean="0">
                <a:solidFill>
                  <a:schemeClr val="tx1"/>
                </a:solidFill>
                <a:latin typeface="Times New Roman" pitchFamily="18" charset="0"/>
                <a:ea typeface="宋体" pitchFamily="2" charset="-122"/>
                <a:cs typeface="+mn-cs"/>
              </a:rPr>
              <a:t>&lt;label&gt;</a:t>
            </a:r>
            <a:r>
              <a:rPr lang="zh-CN" altLang="en-US" sz="1200" kern="1200" dirty="0" smtClean="0">
                <a:solidFill>
                  <a:schemeClr val="tx1"/>
                </a:solidFill>
                <a:latin typeface="Times New Roman" pitchFamily="18" charset="0"/>
                <a:ea typeface="宋体" pitchFamily="2" charset="-122"/>
                <a:cs typeface="+mn-cs"/>
              </a:rPr>
              <a:t>标签的作用，它的</a:t>
            </a:r>
            <a:r>
              <a:rPr lang="en-US" altLang="zh-CN" sz="1200" kern="1200" dirty="0" smtClean="0">
                <a:solidFill>
                  <a:schemeClr val="tx1"/>
                </a:solidFill>
                <a:latin typeface="Times New Roman" pitchFamily="18" charset="0"/>
                <a:ea typeface="宋体" pitchFamily="2" charset="-122"/>
                <a:cs typeface="+mn-cs"/>
              </a:rPr>
              <a:t>for</a:t>
            </a:r>
            <a:r>
              <a:rPr lang="zh-CN" altLang="en-US" sz="1200" kern="1200" dirty="0" smtClean="0">
                <a:solidFill>
                  <a:schemeClr val="tx1"/>
                </a:solidFill>
                <a:latin typeface="Times New Roman" pitchFamily="18" charset="0"/>
                <a:ea typeface="宋体" pitchFamily="2" charset="-122"/>
                <a:cs typeface="+mn-cs"/>
              </a:rPr>
              <a:t>属性对应的</a:t>
            </a:r>
            <a:r>
              <a:rPr lang="en-US" altLang="zh-CN"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与表单元素</a:t>
            </a:r>
            <a:r>
              <a:rPr lang="en-US" altLang="zh-CN"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一致</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2</a:t>
            </a:r>
            <a:r>
              <a:rPr lang="zh-CN" altLang="en-US" sz="1200" kern="1200" dirty="0" smtClean="0">
                <a:solidFill>
                  <a:schemeClr val="tx1"/>
                </a:solidFill>
                <a:latin typeface="Times New Roman" pitchFamily="18" charset="0"/>
                <a:ea typeface="宋体" pitchFamily="2" charset="-122"/>
                <a:cs typeface="+mn-cs"/>
              </a:rPr>
              <a:t>、说明</a:t>
            </a:r>
            <a:r>
              <a:rPr lang="en-US" sz="1200" kern="1200" dirty="0" smtClean="0">
                <a:solidFill>
                  <a:schemeClr val="tx1"/>
                </a:solidFill>
                <a:latin typeface="Times New Roman" pitchFamily="18" charset="0"/>
                <a:ea typeface="宋体" pitchFamily="2" charset="-122"/>
                <a:cs typeface="+mn-cs"/>
              </a:rPr>
              <a:t>name</a:t>
            </a:r>
            <a:r>
              <a:rPr lang="zh-CN" altLang="en-US" sz="1200" kern="1200" dirty="0" smtClean="0">
                <a:solidFill>
                  <a:schemeClr val="tx1"/>
                </a:solidFill>
                <a:latin typeface="Times New Roman" pitchFamily="18" charset="0"/>
                <a:ea typeface="宋体" pitchFamily="2" charset="-122"/>
                <a:cs typeface="+mn-cs"/>
              </a:rPr>
              <a:t>属性与</a:t>
            </a:r>
            <a:r>
              <a:rPr lang="en-US"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属性都是必须的。</a:t>
            </a:r>
            <a:r>
              <a:rPr lang="en-US" sz="1200" kern="1200" dirty="0" smtClean="0">
                <a:solidFill>
                  <a:schemeClr val="tx1"/>
                </a:solidFill>
                <a:latin typeface="Times New Roman" pitchFamily="18" charset="0"/>
                <a:ea typeface="宋体" pitchFamily="2" charset="-122"/>
                <a:cs typeface="+mn-cs"/>
              </a:rPr>
              <a:t>name</a:t>
            </a:r>
            <a:r>
              <a:rPr lang="zh-CN" altLang="en-US" sz="1200" kern="1200" dirty="0" smtClean="0">
                <a:solidFill>
                  <a:schemeClr val="tx1"/>
                </a:solidFill>
                <a:latin typeface="Times New Roman" pitchFamily="18" charset="0"/>
                <a:ea typeface="宋体" pitchFamily="2" charset="-122"/>
                <a:cs typeface="+mn-cs"/>
              </a:rPr>
              <a:t>属性是由表单负责处理，而</a:t>
            </a:r>
            <a:r>
              <a:rPr lang="en-US"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属性是给</a:t>
            </a:r>
            <a:r>
              <a:rPr lang="en-US" sz="1200" kern="1200" dirty="0" smtClean="0">
                <a:solidFill>
                  <a:schemeClr val="tx1"/>
                </a:solidFill>
                <a:latin typeface="Times New Roman" pitchFamily="18" charset="0"/>
                <a:ea typeface="宋体" pitchFamily="2" charset="-122"/>
                <a:cs typeface="+mn-cs"/>
              </a:rPr>
              <a:t>label</a:t>
            </a:r>
            <a:r>
              <a:rPr lang="zh-CN" altLang="en-US" sz="1200" kern="1200" dirty="0" smtClean="0">
                <a:solidFill>
                  <a:schemeClr val="tx1"/>
                </a:solidFill>
                <a:latin typeface="Times New Roman" pitchFamily="18" charset="0"/>
                <a:ea typeface="宋体" pitchFamily="2" charset="-122"/>
                <a:cs typeface="+mn-cs"/>
              </a:rPr>
              <a:t>标签和表单元素进行关联使用的</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3</a:t>
            </a:r>
            <a:r>
              <a:rPr lang="zh-CN" altLang="en-US" sz="1200" kern="1200" dirty="0" smtClean="0">
                <a:solidFill>
                  <a:schemeClr val="tx1"/>
                </a:solidFill>
                <a:latin typeface="Times New Roman" pitchFamily="18" charset="0"/>
                <a:ea typeface="宋体" pitchFamily="2" charset="-122"/>
                <a:cs typeface="+mn-cs"/>
              </a:rPr>
              <a:t>、演示示例，在网页中如何创建标注和对应的关联表单元素，在浏览器中演示效果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、以问题的方式引导学员回答，然后说明表单的网页中的重要作用，以及应用场合</a:t>
            </a:r>
            <a:endParaRPr lang="en-US" altLang="zh-CN" dirty="0" smtClean="0"/>
          </a:p>
          <a:p>
            <a:r>
              <a:rPr lang="en-US" altLang="zh-CN" dirty="0" smtClean="0"/>
              <a:t>2</a:t>
            </a:r>
            <a:r>
              <a:rPr lang="zh-CN" altLang="en-US" dirty="0" smtClean="0"/>
              <a:t>、并且以图为例说明常用的表单元素，常用的表单元素在这里简单说明即可</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381000" y="685800"/>
            <a:ext cx="6096000" cy="3429000"/>
          </a:xfrm>
          <a:ln/>
        </p:spPr>
      </p:sp>
      <p:sp>
        <p:nvSpPr>
          <p:cNvPr id="11571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r>
              <a:rPr lang="zh-CN" altLang="zh-CN" sz="1200" kern="1200" dirty="0" smtClean="0">
                <a:solidFill>
                  <a:schemeClr val="tx1"/>
                </a:solidFill>
                <a:effectLst/>
                <a:latin typeface="Times New Roman" pitchFamily="18" charset="0"/>
                <a:ea typeface="宋体" pitchFamily="2" charset="-122"/>
                <a:cs typeface="+mn-cs"/>
              </a:rPr>
              <a:t>如果用户填写的表单内容不进行验证就发给服务器，那么服务器发现填写的不合法，或是没有填写，就会返回响应给用户，用户重新填写再提交，如此多次持续直到用户输入正确。它们之间的通信是通过网络进行的，如果网络很差，那么注册一个账号就得花很长时间，对用户来说是非常烦的，对服务器来说也增加了其工作压力。</a:t>
            </a:r>
          </a:p>
          <a:p>
            <a:r>
              <a:rPr lang="zh-CN" altLang="zh-CN" sz="1200" kern="1200" dirty="0" smtClean="0">
                <a:solidFill>
                  <a:schemeClr val="tx1"/>
                </a:solidFill>
                <a:effectLst/>
                <a:latin typeface="Times New Roman" pitchFamily="18" charset="0"/>
                <a:ea typeface="宋体" pitchFamily="2" charset="-122"/>
                <a:cs typeface="+mn-cs"/>
              </a:rPr>
              <a:t>要是有恶意的用户向服务器发送病毒或是有害于服务器安全的程序就更危险了。</a:t>
            </a:r>
          </a:p>
          <a:p>
            <a:r>
              <a:rPr lang="zh-CN" altLang="zh-CN" sz="1200" kern="1200" dirty="0" smtClean="0">
                <a:solidFill>
                  <a:schemeClr val="tx1"/>
                </a:solidFill>
                <a:effectLst/>
                <a:latin typeface="Times New Roman" pitchFamily="18" charset="0"/>
                <a:ea typeface="宋体" pitchFamily="2" charset="-122"/>
                <a:cs typeface="+mn-cs"/>
              </a:rPr>
              <a:t>表单验证的好处：</a:t>
            </a:r>
          </a:p>
          <a:p>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a:t>
            </a:r>
            <a:r>
              <a:rPr lang="zh-CN" altLang="zh-CN" sz="1200" kern="1200" dirty="0" smtClean="0">
                <a:solidFill>
                  <a:schemeClr val="tx1"/>
                </a:solidFill>
                <a:effectLst/>
                <a:latin typeface="Times New Roman" pitchFamily="18" charset="0"/>
                <a:ea typeface="宋体" pitchFamily="2" charset="-122"/>
                <a:cs typeface="+mn-cs"/>
              </a:rPr>
              <a:t>）减轻服务器的压力。</a:t>
            </a:r>
          </a:p>
          <a:p>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2</a:t>
            </a:r>
            <a:r>
              <a:rPr lang="zh-CN" altLang="zh-CN" sz="1200" kern="1200" dirty="0" smtClean="0">
                <a:solidFill>
                  <a:schemeClr val="tx1"/>
                </a:solidFill>
                <a:effectLst/>
                <a:latin typeface="Times New Roman" pitchFamily="18" charset="0"/>
                <a:ea typeface="宋体" pitchFamily="2" charset="-122"/>
                <a:cs typeface="+mn-cs"/>
              </a:rPr>
              <a:t>）保证数据的可行性和安全性。</a:t>
            </a:r>
          </a:p>
          <a:p>
            <a:r>
              <a:rPr lang="zh-CN" altLang="zh-CN" sz="1200" kern="1200" dirty="0" smtClean="0">
                <a:solidFill>
                  <a:schemeClr val="tx1"/>
                </a:solidFill>
                <a:effectLst/>
                <a:latin typeface="Times New Roman" pitchFamily="18" charset="0"/>
                <a:ea typeface="宋体" pitchFamily="2" charset="-122"/>
                <a:cs typeface="+mn-cs"/>
              </a:rPr>
              <a:t>在客户端就对表单进行验证是非常有必要的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、教员可以告知学员这三个属性是</a:t>
            </a:r>
            <a:r>
              <a:rPr lang="en-US" altLang="zh-CN" dirty="0" smtClean="0"/>
              <a:t>html5</a:t>
            </a:r>
            <a:r>
              <a:rPr lang="zh-CN" altLang="en-US" dirty="0" smtClean="0"/>
              <a:t>中很实用的属性，后面</a:t>
            </a:r>
            <a:r>
              <a:rPr lang="en-US" altLang="zh-CN" dirty="0" err="1" smtClean="0"/>
              <a:t>javaScript</a:t>
            </a:r>
            <a:r>
              <a:rPr lang="zh-CN" altLang="en-US" dirty="0" smtClean="0"/>
              <a:t>课程中还会详细的讲解。现在大家就大概认识者三种属性即可。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a:t>
            </a:r>
            <a:r>
              <a:rPr lang="zh-CN" altLang="en-US" sz="2600" dirty="0" smtClean="0">
                <a:cs typeface="+mn-cs"/>
              </a:rPr>
              <a:t>（</a:t>
            </a:r>
            <a:r>
              <a:rPr lang="en-US" altLang="zh-CN" sz="2600" dirty="0" err="1" smtClean="0">
                <a:cs typeface="+mn-cs"/>
              </a:rPr>
              <a:t>javaScript</a:t>
            </a:r>
            <a:r>
              <a:rPr lang="zh-CN" altLang="en-US" sz="2600" smtClean="0">
                <a:cs typeface="+mn-cs"/>
              </a:rPr>
              <a:t>课程会</a:t>
            </a:r>
            <a:r>
              <a:rPr lang="zh-CN" altLang="en-US" sz="2600" dirty="0" smtClean="0">
                <a:cs typeface="+mn-cs"/>
              </a:rPr>
              <a:t>详解）</a:t>
            </a:r>
            <a:endParaRPr lang="en-US" altLang="zh-CN" sz="2600" dirty="0" smtClean="0">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37</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381000" y="685800"/>
            <a:ext cx="6096000" cy="3429000"/>
          </a:xfrm>
          <a:ln/>
        </p:spPr>
      </p:sp>
      <p:sp>
        <p:nvSpPr>
          <p:cNvPr id="11571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38</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381000" y="685800"/>
            <a:ext cx="6096000" cy="3429000"/>
          </a:xfrm>
          <a:ln/>
        </p:spPr>
      </p:sp>
      <p:sp>
        <p:nvSpPr>
          <p:cNvPr id="118787"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zh-CN" altLang="en-US" smtClean="0">
                <a:ea typeface="宋体" charset="-122"/>
              </a:rPr>
              <a:t>总结部分</a:t>
            </a:r>
            <a:r>
              <a:rPr lang="zh-CN" altLang="zh-CN" smtClean="0">
                <a:ea typeface="宋体" charset="-122"/>
              </a:rPr>
              <a:t>主要达到以下几个目的：</a:t>
            </a:r>
            <a:endParaRPr lang="en-US" altLang="zh-CN" smtClean="0">
              <a:ea typeface="宋体" charset="-122"/>
            </a:endParaRPr>
          </a:p>
          <a:p>
            <a:r>
              <a:rPr lang="en-US" altLang="zh-CN" smtClean="0">
                <a:ea typeface="宋体" charset="-122"/>
              </a:rPr>
              <a:t>1</a:t>
            </a:r>
            <a:r>
              <a:rPr lang="zh-CN" altLang="en-US" smtClean="0">
                <a:ea typeface="宋体" charset="-122"/>
              </a:rPr>
              <a:t>、</a:t>
            </a:r>
            <a:r>
              <a:rPr lang="zh-CN" altLang="zh-CN" b="1" smtClean="0">
                <a:ea typeface="宋体" charset="-122"/>
              </a:rPr>
              <a:t>回顾内容</a:t>
            </a:r>
            <a:r>
              <a:rPr lang="zh-CN" altLang="en-US" b="1" smtClean="0">
                <a:ea typeface="宋体" charset="-122"/>
              </a:rPr>
              <a:t>。</a:t>
            </a:r>
            <a:r>
              <a:rPr lang="zh-CN" altLang="en-US" smtClean="0">
                <a:solidFill>
                  <a:srgbClr val="C00000"/>
                </a:solidFill>
                <a:ea typeface="宋体" charset="-122"/>
              </a:rPr>
              <a:t>注意与</a:t>
            </a:r>
            <a:r>
              <a:rPr lang="zh-CN" altLang="zh-CN" smtClean="0">
                <a:solidFill>
                  <a:srgbClr val="C00000"/>
                </a:solidFill>
                <a:ea typeface="宋体" charset="-122"/>
              </a:rPr>
              <a:t>与</a:t>
            </a:r>
            <a:r>
              <a:rPr lang="zh-CN" altLang="en-US" smtClean="0">
                <a:solidFill>
                  <a:srgbClr val="C00000"/>
                </a:solidFill>
                <a:ea typeface="宋体" charset="-122"/>
              </a:rPr>
              <a:t>本章任务和目标</a:t>
            </a:r>
            <a:r>
              <a:rPr lang="zh-CN" altLang="zh-CN" smtClean="0">
                <a:solidFill>
                  <a:srgbClr val="C00000"/>
                </a:solidFill>
                <a:ea typeface="宋体" charset="-122"/>
              </a:rPr>
              <a:t>不一样。</a:t>
            </a:r>
            <a:r>
              <a:rPr lang="zh-CN" altLang="en-US" smtClean="0">
                <a:solidFill>
                  <a:srgbClr val="C00000"/>
                </a:solidFill>
                <a:ea typeface="宋体" charset="-122"/>
              </a:rPr>
              <a:t>本章任务和目标是</a:t>
            </a:r>
            <a:r>
              <a:rPr lang="zh-CN" altLang="zh-CN" smtClean="0">
                <a:ea typeface="宋体" charset="-122"/>
              </a:rPr>
              <a:t>是强调</a:t>
            </a:r>
            <a:r>
              <a:rPr lang="zh-CN" altLang="en-US" smtClean="0">
                <a:ea typeface="宋体" charset="-122"/>
              </a:rPr>
              <a:t>内容概貌，学到技术，告知要学习什么；总结时，</a:t>
            </a:r>
            <a:r>
              <a:rPr lang="zh-CN" altLang="zh-CN" smtClean="0">
                <a:ea typeface="宋体" charset="-122"/>
              </a:rPr>
              <a:t>要格外强调观点，把每一</a:t>
            </a:r>
            <a:r>
              <a:rPr lang="zh-CN" altLang="en-US" smtClean="0">
                <a:ea typeface="宋体" charset="-122"/>
              </a:rPr>
              <a:t>个知识点</a:t>
            </a:r>
            <a:r>
              <a:rPr lang="zh-CN" altLang="zh-CN" smtClean="0">
                <a:ea typeface="宋体" charset="-122"/>
              </a:rPr>
              <a:t>的观点</a:t>
            </a:r>
            <a:r>
              <a:rPr lang="zh-CN" altLang="en-US" smtClean="0">
                <a:ea typeface="宋体" charset="-122"/>
              </a:rPr>
              <a:t>结论</a:t>
            </a:r>
            <a:r>
              <a:rPr lang="zh-CN" altLang="zh-CN" smtClean="0">
                <a:ea typeface="宋体" charset="-122"/>
              </a:rPr>
              <a:t>都尽量突出出来。</a:t>
            </a:r>
            <a:endParaRPr lang="en-US" altLang="zh-CN" smtClean="0">
              <a:solidFill>
                <a:srgbClr val="C00000"/>
              </a:solidFill>
              <a:ea typeface="宋体" charset="-122"/>
            </a:endParaRPr>
          </a:p>
          <a:p>
            <a:r>
              <a:rPr lang="en-US" altLang="zh-CN" b="1" smtClean="0">
                <a:ea typeface="宋体" charset="-122"/>
              </a:rPr>
              <a:t>2</a:t>
            </a:r>
            <a:r>
              <a:rPr lang="zh-CN" altLang="en-US" b="1" smtClean="0">
                <a:ea typeface="宋体" charset="-122"/>
              </a:rPr>
              <a:t>、</a:t>
            </a:r>
            <a:r>
              <a:rPr lang="zh-CN" altLang="zh-CN" b="1" smtClean="0">
                <a:ea typeface="宋体" charset="-122"/>
              </a:rPr>
              <a:t>整理逻辑</a:t>
            </a:r>
            <a:r>
              <a:rPr lang="zh-CN" altLang="en-US" b="1" smtClean="0">
                <a:ea typeface="宋体" charset="-122"/>
              </a:rPr>
              <a:t>。</a:t>
            </a:r>
            <a:r>
              <a:rPr lang="zh-CN" altLang="zh-CN" smtClean="0">
                <a:ea typeface="宋体" charset="-122"/>
              </a:rPr>
              <a:t>还应该把观点之间的逻辑联系梳理出来</a:t>
            </a:r>
            <a:r>
              <a:rPr lang="zh-CN" altLang="en-US" smtClean="0">
                <a:ea typeface="宋体" charset="-122"/>
              </a:rPr>
              <a:t>。</a:t>
            </a:r>
            <a:r>
              <a:rPr lang="zh-CN" altLang="zh-CN" smtClean="0">
                <a:ea typeface="宋体" charset="-122"/>
              </a:rPr>
              <a:t>从而使</a:t>
            </a:r>
            <a:r>
              <a:rPr lang="zh-CN" altLang="en-US" smtClean="0">
                <a:ea typeface="宋体" charset="-122"/>
              </a:rPr>
              <a:t>知识</a:t>
            </a:r>
            <a:r>
              <a:rPr lang="zh-CN" altLang="zh-CN" smtClean="0">
                <a:ea typeface="宋体" charset="-122"/>
              </a:rPr>
              <a:t>系统化、逻辑化。要帮助</a:t>
            </a:r>
            <a:r>
              <a:rPr lang="zh-CN" altLang="en-US" smtClean="0">
                <a:ea typeface="宋体" charset="-122"/>
              </a:rPr>
              <a:t>学员</a:t>
            </a:r>
            <a:r>
              <a:rPr lang="zh-CN" altLang="zh-CN" smtClean="0">
                <a:ea typeface="宋体" charset="-122"/>
              </a:rPr>
              <a:t>整清逻辑是总结的一大任务</a:t>
            </a:r>
            <a:r>
              <a:rPr lang="zh-CN" altLang="en-US" smtClean="0">
                <a:ea typeface="宋体" charset="-122"/>
              </a:rPr>
              <a:t>。</a:t>
            </a:r>
            <a:endParaRPr lang="en-US" altLang="zh-CN" smtClean="0">
              <a:ea typeface="宋体"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pPr>
                <a:defRPr/>
              </a:pPr>
              <a:t>39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p:spPr>
      </p:sp>
      <p:sp>
        <p:nvSpPr>
          <p:cNvPr id="1843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dirty="0" smtClean="0">
              <a:ea typeface="宋体" charset="-122"/>
            </a:endParaRPr>
          </a:p>
        </p:txBody>
      </p:sp>
      <p:sp>
        <p:nvSpPr>
          <p:cNvPr id="97284" name="灯片编号占位符 3"/>
          <p:cNvSpPr>
            <a:spLocks noGrp="1"/>
          </p:cNvSpPr>
          <p:nvPr>
            <p:ph type="sldNum" sz="quarter" idx="5"/>
          </p:nvPr>
        </p:nvSpPr>
        <p:spPr/>
        <p:txBody>
          <a:bodyPr/>
          <a:lstStyle/>
          <a:p>
            <a:pPr>
              <a:defRPr/>
            </a:pPr>
            <a:fld id="{513BBD2A-66B5-41A4-AA5B-C5FB9B53B1A0}" type="slidenum">
              <a:rPr lang="zh-CN" altLang="en-US" smtClean="0">
                <a:latin typeface="Calibri" pitchFamily="34" charset="0"/>
              </a:rPr>
              <a:pPr>
                <a:defRPr/>
              </a:pPr>
              <a:t>40</a:t>
            </a:fld>
            <a:endParaRPr lang="zh-CN" alt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、详细讲解表单的创建方法，以及</a:t>
            </a:r>
            <a:r>
              <a:rPr lang="en-US" altLang="zh-CN" dirty="0" smtClean="0"/>
              <a:t>method</a:t>
            </a:r>
            <a:r>
              <a:rPr lang="zh-CN" altLang="en-US" dirty="0" smtClean="0"/>
              <a:t>和</a:t>
            </a:r>
            <a:r>
              <a:rPr lang="en-US" altLang="zh-CN" dirty="0" smtClean="0"/>
              <a:t>action</a:t>
            </a:r>
            <a:r>
              <a:rPr lang="zh-CN" altLang="en-US" dirty="0" smtClean="0"/>
              <a:t>的作用</a:t>
            </a:r>
            <a:endParaRPr lang="en-US" altLang="zh-CN" dirty="0" smtClean="0"/>
          </a:p>
          <a:p>
            <a:r>
              <a:rPr lang="en-US" altLang="zh-CN" dirty="0" smtClean="0"/>
              <a:t>2</a:t>
            </a:r>
            <a:r>
              <a:rPr lang="zh-CN" altLang="en-US" dirty="0" smtClean="0"/>
              <a:t>、演示案例，分别把</a:t>
            </a:r>
            <a:r>
              <a:rPr lang="en-US" altLang="zh-CN" dirty="0" smtClean="0"/>
              <a:t>method</a:t>
            </a:r>
            <a:r>
              <a:rPr lang="zh-CN" altLang="en-US" dirty="0" smtClean="0"/>
              <a:t>的值设置为</a:t>
            </a:r>
            <a:r>
              <a:rPr lang="en-US" altLang="zh-CN" dirty="0" smtClean="0"/>
              <a:t>get</a:t>
            </a:r>
            <a:r>
              <a:rPr lang="zh-CN" altLang="en-US" dirty="0" smtClean="0"/>
              <a:t>和</a:t>
            </a:r>
            <a:r>
              <a:rPr lang="en-US" altLang="zh-CN" dirty="0" smtClean="0"/>
              <a:t>post</a:t>
            </a:r>
            <a:r>
              <a:rPr lang="zh-CN" altLang="en-US" dirty="0" smtClean="0"/>
              <a:t>，然后提交表单，查看页面效果；通过演示可看到</a:t>
            </a:r>
            <a:r>
              <a:rPr lang="en-US" altLang="zh-CN" dirty="0" smtClean="0"/>
              <a:t>method</a:t>
            </a:r>
            <a:r>
              <a:rPr lang="zh-CN" altLang="en-US" dirty="0" smtClean="0"/>
              <a:t>设置不同值时，表单数据在地址栏显示的不同情况</a:t>
            </a:r>
            <a:endParaRPr lang="en-US" altLang="zh-CN" dirty="0" smtClean="0"/>
          </a:p>
          <a:p>
            <a:r>
              <a:rPr lang="en-US" altLang="zh-CN" dirty="0" smtClean="0"/>
              <a:t>3</a:t>
            </a:r>
            <a:r>
              <a:rPr lang="zh-CN" altLang="en-US" dirty="0" smtClean="0"/>
              <a:t>、最后根据演示情况说明</a:t>
            </a:r>
            <a:r>
              <a:rPr lang="en-US" altLang="zh-CN" dirty="0" smtClean="0"/>
              <a:t>get</a:t>
            </a:r>
            <a:r>
              <a:rPr lang="zh-CN" altLang="en-US" dirty="0" smtClean="0"/>
              <a:t>和</a:t>
            </a:r>
            <a:r>
              <a:rPr lang="en-US" altLang="zh-CN" dirty="0" smtClean="0"/>
              <a:t>post</a:t>
            </a:r>
            <a:r>
              <a:rPr lang="zh-CN" altLang="en-US" dirty="0" smtClean="0"/>
              <a:t>两者的区别</a:t>
            </a:r>
            <a:endParaRPr lang="en-US" altLang="zh-CN" dirty="0" smtClean="0"/>
          </a:p>
          <a:p>
            <a:r>
              <a:rPr lang="en-US" altLang="zh-CN" dirty="0" smtClean="0"/>
              <a:t>4</a:t>
            </a:r>
            <a:r>
              <a:rPr lang="zh-CN" altLang="en-US" dirty="0" smtClean="0"/>
              <a:t>、最后总结：</a:t>
            </a:r>
            <a:r>
              <a:rPr lang="en-US" sz="1200" kern="1200" dirty="0" smtClean="0">
                <a:solidFill>
                  <a:schemeClr val="tx1"/>
                </a:solidFill>
                <a:latin typeface="Times New Roman" pitchFamily="18" charset="0"/>
                <a:ea typeface="宋体" pitchFamily="2" charset="-122"/>
                <a:cs typeface="+mn-cs"/>
              </a:rPr>
              <a:t>post</a:t>
            </a:r>
            <a:r>
              <a:rPr lang="zh-CN" altLang="en-US" sz="1200" kern="1200" dirty="0" smtClean="0">
                <a:solidFill>
                  <a:schemeClr val="tx1"/>
                </a:solidFill>
                <a:latin typeface="Times New Roman" pitchFamily="18" charset="0"/>
                <a:ea typeface="宋体" pitchFamily="2" charset="-122"/>
                <a:cs typeface="+mn-cs"/>
              </a:rPr>
              <a:t>方式提交的数据安全性要明显高于</a:t>
            </a:r>
            <a:r>
              <a:rPr lang="en-US" sz="1200" kern="1200" dirty="0" smtClean="0">
                <a:solidFill>
                  <a:schemeClr val="tx1"/>
                </a:solidFill>
                <a:latin typeface="Times New Roman" pitchFamily="18" charset="0"/>
                <a:ea typeface="宋体" pitchFamily="2" charset="-122"/>
                <a:cs typeface="+mn-cs"/>
              </a:rPr>
              <a:t>get</a:t>
            </a:r>
            <a:r>
              <a:rPr lang="zh-CN" altLang="en-US" sz="1200" kern="1200" dirty="0" smtClean="0">
                <a:solidFill>
                  <a:schemeClr val="tx1"/>
                </a:solidFill>
                <a:latin typeface="Times New Roman" pitchFamily="18" charset="0"/>
                <a:ea typeface="宋体" pitchFamily="2" charset="-122"/>
                <a:cs typeface="+mn-cs"/>
              </a:rPr>
              <a:t>方式提交的数据。因此在实际开发中通常采用</a:t>
            </a:r>
            <a:r>
              <a:rPr lang="en-US" sz="1200" kern="1200" dirty="0" smtClean="0">
                <a:solidFill>
                  <a:schemeClr val="tx1"/>
                </a:solidFill>
                <a:latin typeface="Times New Roman" pitchFamily="18" charset="0"/>
                <a:ea typeface="宋体" pitchFamily="2" charset="-122"/>
                <a:cs typeface="+mn-cs"/>
              </a:rPr>
              <a:t>post</a:t>
            </a:r>
            <a:r>
              <a:rPr lang="zh-CN" altLang="en-US" sz="1200" kern="1200" dirty="0" smtClean="0">
                <a:solidFill>
                  <a:schemeClr val="tx1"/>
                </a:solidFill>
                <a:latin typeface="Times New Roman" pitchFamily="18" charset="0"/>
                <a:ea typeface="宋体" pitchFamily="2" charset="-122"/>
                <a:cs typeface="+mn-cs"/>
              </a:rPr>
              <a:t>方式提交表单数据。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381000" y="685800"/>
            <a:ext cx="6096000" cy="3429000"/>
          </a:xfrm>
          <a:ln/>
        </p:spPr>
      </p:sp>
      <p:sp>
        <p:nvSpPr>
          <p:cNvPr id="50179"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en-US" altLang="zh-CN" dirty="0" smtClean="0"/>
              <a:t>1</a:t>
            </a:r>
            <a:r>
              <a:rPr lang="zh-CN" altLang="en-US" dirty="0" smtClean="0"/>
              <a:t>、首先讲解</a:t>
            </a:r>
            <a:r>
              <a:rPr lang="en-US" altLang="zh-CN" dirty="0" smtClean="0"/>
              <a:t>input</a:t>
            </a:r>
            <a:r>
              <a:rPr lang="zh-CN" altLang="en-US" dirty="0" smtClean="0"/>
              <a:t>元素的基本语法，说明各个参数的含义</a:t>
            </a:r>
            <a:endParaRPr lang="en-US" altLang="zh-CN" dirty="0" smtClean="0"/>
          </a:p>
          <a:p>
            <a:r>
              <a:rPr lang="en-US" altLang="zh-CN" dirty="0" smtClean="0"/>
              <a:t>2</a:t>
            </a:r>
            <a:r>
              <a:rPr lang="zh-CN" altLang="en-US" dirty="0" smtClean="0"/>
              <a:t>、然后讲解</a:t>
            </a:r>
            <a:r>
              <a:rPr lang="en-US" altLang="zh-CN" dirty="0" smtClean="0"/>
              <a:t>input</a:t>
            </a:r>
            <a:r>
              <a:rPr lang="zh-CN" altLang="en-US" dirty="0" smtClean="0"/>
              <a:t>的属性，说明</a:t>
            </a:r>
            <a:r>
              <a:rPr lang="en-US" altLang="zh-CN" dirty="0" smtClean="0"/>
              <a:t>type</a:t>
            </a:r>
            <a:r>
              <a:rPr lang="zh-CN" altLang="en-US" dirty="0" smtClean="0"/>
              <a:t>取不同值时，表示不同的表单元素，并且讲解表格中每个值表示的表单元素</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、讲解文本框的语法，重点说明当</a:t>
            </a:r>
            <a:r>
              <a:rPr lang="en-US" altLang="zh-CN" baseline="0" dirty="0" smtClean="0"/>
              <a:t>type</a:t>
            </a:r>
            <a:r>
              <a:rPr lang="zh-CN" altLang="en-US" baseline="0" dirty="0" smtClean="0"/>
              <a:t>取值为</a:t>
            </a:r>
            <a:r>
              <a:rPr lang="en-US" altLang="zh-CN" baseline="0" dirty="0" smtClean="0"/>
              <a:t>text</a:t>
            </a:r>
            <a:r>
              <a:rPr lang="zh-CN" altLang="en-US" baseline="0" dirty="0" smtClean="0"/>
              <a:t>时为文本框，</a:t>
            </a:r>
            <a:r>
              <a:rPr lang="en-US" altLang="zh-CN" baseline="0" dirty="0" smtClean="0"/>
              <a:t>name</a:t>
            </a:r>
            <a:r>
              <a:rPr lang="zh-CN" altLang="en-US" baseline="0" dirty="0" smtClean="0"/>
              <a:t>属性是必须的，其他几个属性并不是必须的，其他几个属性将根据表单需要而设置</a:t>
            </a:r>
            <a:endParaRPr lang="en-US" altLang="zh-CN" baseline="0" dirty="0" smtClean="0"/>
          </a:p>
          <a:p>
            <a:r>
              <a:rPr lang="en-US" altLang="zh-CN" baseline="0" dirty="0" smtClean="0"/>
              <a:t>2</a:t>
            </a:r>
            <a:r>
              <a:rPr lang="zh-CN" altLang="en-US" baseline="0" dirty="0" smtClean="0"/>
              <a:t>、演示示例，边演示边讲解，演示</a:t>
            </a:r>
            <a:r>
              <a:rPr lang="en-US" altLang="zh-CN" baseline="0" dirty="0" smtClean="0"/>
              <a:t>value</a:t>
            </a:r>
            <a:r>
              <a:rPr lang="zh-CN" altLang="en-US" baseline="0" dirty="0" smtClean="0"/>
              <a:t>的初始值，</a:t>
            </a:r>
            <a:r>
              <a:rPr lang="en-US" altLang="zh-CN" baseline="0" dirty="0" smtClean="0"/>
              <a:t>size</a:t>
            </a:r>
            <a:r>
              <a:rPr lang="zh-CN" altLang="en-US" baseline="0" dirty="0" smtClean="0"/>
              <a:t>与</a:t>
            </a:r>
            <a:r>
              <a:rPr lang="en-US" altLang="zh-CN" baseline="0" dirty="0" err="1" smtClean="0"/>
              <a:t>maxlength</a:t>
            </a:r>
            <a:r>
              <a:rPr lang="zh-CN" altLang="en-US" baseline="0" dirty="0" smtClean="0"/>
              <a:t>的区别，当没有设置</a:t>
            </a:r>
            <a:r>
              <a:rPr lang="en-US" altLang="zh-CN" baseline="0" dirty="0" err="1" smtClean="0"/>
              <a:t>maxlength</a:t>
            </a:r>
            <a:r>
              <a:rPr lang="zh-CN" altLang="en-US" baseline="0" dirty="0" smtClean="0"/>
              <a:t>时向文本框中输入内容没有限制，当设置</a:t>
            </a:r>
            <a:r>
              <a:rPr lang="en-US" altLang="zh-CN" baseline="0" dirty="0" err="1" smtClean="0"/>
              <a:t>maxlength</a:t>
            </a:r>
            <a:r>
              <a:rPr lang="zh-CN" altLang="en-US" baseline="0" dirty="0" smtClean="0"/>
              <a:t>时再向文本框中输入值将会有字符数的限制</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、讲解密码框的语法，与文本框对比讲解，讲解异同点。</a:t>
            </a:r>
            <a:endParaRPr lang="en-US" altLang="zh-CN" dirty="0" smtClean="0"/>
          </a:p>
          <a:p>
            <a:r>
              <a:rPr lang="en-US" altLang="zh-CN" dirty="0" smtClean="0"/>
              <a:t>2</a:t>
            </a:r>
            <a:r>
              <a:rPr lang="zh-CN" altLang="en-US" dirty="0" smtClean="0"/>
              <a:t>、重点说明当</a:t>
            </a:r>
            <a:r>
              <a:rPr lang="en-US" altLang="zh-CN" baseline="0" dirty="0" smtClean="0"/>
              <a:t>type</a:t>
            </a:r>
            <a:r>
              <a:rPr lang="zh-CN" altLang="en-US" baseline="0" dirty="0" smtClean="0"/>
              <a:t>取值为</a:t>
            </a:r>
            <a:r>
              <a:rPr lang="en-US" altLang="zh-CN" sz="1000" b="0" kern="1200" dirty="0" smtClean="0">
                <a:solidFill>
                  <a:srgbClr val="FF0000"/>
                </a:solidFill>
                <a:latin typeface="Times New Roman" pitchFamily="18" charset="0"/>
                <a:ea typeface="宋体" pitchFamily="2" charset="-122"/>
                <a:cs typeface="+mn-cs"/>
              </a:rPr>
              <a:t>password</a:t>
            </a:r>
            <a:r>
              <a:rPr lang="zh-CN" altLang="en-US" baseline="0" dirty="0" smtClean="0"/>
              <a:t>时为密码框，</a:t>
            </a:r>
            <a:r>
              <a:rPr lang="en-US" altLang="zh-CN" baseline="0" dirty="0" smtClean="0"/>
              <a:t>name</a:t>
            </a:r>
            <a:r>
              <a:rPr lang="zh-CN" altLang="en-US" baseline="0" dirty="0" smtClean="0"/>
              <a:t>属性是必须的，其他属性并不是必须的，实际开发中通常不设置</a:t>
            </a:r>
            <a:r>
              <a:rPr lang="en-US" altLang="zh-CN" baseline="0" dirty="0" smtClean="0"/>
              <a:t>value</a:t>
            </a:r>
            <a:r>
              <a:rPr lang="zh-CN" altLang="en-US" baseline="0" dirty="0" smtClean="0"/>
              <a:t>初始值。</a:t>
            </a:r>
            <a:endParaRPr lang="en-US" altLang="zh-CN" baseline="0" dirty="0" smtClean="0"/>
          </a:p>
          <a:p>
            <a:r>
              <a:rPr lang="en-US" altLang="zh-CN" baseline="0" dirty="0" smtClean="0"/>
              <a:t>3</a:t>
            </a:r>
            <a:r>
              <a:rPr lang="zh-CN" altLang="en-US" baseline="0" dirty="0" smtClean="0"/>
              <a:t>、演示示例，边演示边讲解，演示向密码框中输入字符时，显示的效果，密码字符</a:t>
            </a:r>
            <a:r>
              <a:rPr lang="zh-CN" altLang="en-US" sz="1200" kern="1200" dirty="0" smtClean="0">
                <a:solidFill>
                  <a:schemeClr val="tx1"/>
                </a:solidFill>
                <a:latin typeface="Times New Roman" pitchFamily="18" charset="0"/>
                <a:ea typeface="宋体" pitchFamily="2" charset="-122"/>
                <a:cs typeface="+mn-cs"/>
              </a:rPr>
              <a:t>以黑色实心的圆点来显示。</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、讲解单选按钮的语法，与文本框或密码框对比讲解，讲解异同点。</a:t>
            </a:r>
            <a:endParaRPr lang="en-US" altLang="zh-CN" dirty="0" smtClean="0"/>
          </a:p>
          <a:p>
            <a:r>
              <a:rPr lang="en-US" altLang="zh-CN" dirty="0" smtClean="0"/>
              <a:t>2</a:t>
            </a:r>
            <a:r>
              <a:rPr lang="zh-CN" altLang="en-US" dirty="0" smtClean="0"/>
              <a:t>、重点说明当</a:t>
            </a:r>
            <a:r>
              <a:rPr lang="en-US" altLang="zh-CN" baseline="0" dirty="0" smtClean="0"/>
              <a:t>type</a:t>
            </a:r>
            <a:r>
              <a:rPr lang="zh-CN" altLang="en-US" baseline="0" dirty="0" smtClean="0"/>
              <a:t>取值为</a:t>
            </a:r>
            <a:r>
              <a:rPr lang="en-US" altLang="zh-CN" sz="1000" b="0" kern="1200" dirty="0" smtClean="0">
                <a:solidFill>
                  <a:srgbClr val="FF0000"/>
                </a:solidFill>
                <a:latin typeface="Times New Roman" pitchFamily="18" charset="0"/>
                <a:ea typeface="宋体" pitchFamily="2" charset="-122"/>
                <a:cs typeface="+mn-cs"/>
              </a:rPr>
              <a:t>radio</a:t>
            </a:r>
            <a:r>
              <a:rPr lang="zh-CN" altLang="en-US" baseline="0" dirty="0" smtClean="0"/>
              <a:t>时为单选按钮，</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、同一组单选按钮，</a:t>
            </a:r>
            <a:r>
              <a:rPr lang="en-US" altLang="zh-CN" baseline="0" dirty="0" smtClean="0"/>
              <a:t>name</a:t>
            </a:r>
            <a:r>
              <a:rPr lang="zh-CN" altLang="en-US" baseline="0" dirty="0" smtClean="0"/>
              <a:t>属性值必须相同，才能在选中单选按钮时达到互斥</a:t>
            </a:r>
            <a:endParaRPr lang="en-US" altLang="zh-CN" baseline="0" dirty="0" smtClean="0"/>
          </a:p>
          <a:p>
            <a:r>
              <a:rPr lang="en-US" altLang="zh-CN" baseline="0" dirty="0" smtClean="0"/>
              <a:t>4</a:t>
            </a:r>
            <a:r>
              <a:rPr lang="zh-CN" altLang="en-US" baseline="0" dirty="0" smtClean="0"/>
              <a:t>、演示示例，边演示边讲解，希望在页面加载时单选按钮有一个默认的选项，则必须使用</a:t>
            </a:r>
            <a:r>
              <a:rPr lang="en-US" altLang="zh-CN" baseline="0" dirty="0" smtClean="0"/>
              <a:t>checked</a:t>
            </a:r>
            <a:r>
              <a:rPr lang="zh-CN" altLang="en-US" baseline="0" dirty="0" smtClean="0"/>
              <a:t>属性，同一组单选按钮只能有一个默认的</a:t>
            </a:r>
            <a:r>
              <a:rPr lang="en-US" altLang="zh-CN" baseline="0" dirty="0" smtClean="0"/>
              <a:t>checked</a:t>
            </a:r>
            <a:r>
              <a:rPr lang="zh-CN" altLang="en-US" baseline="0" dirty="0" smtClean="0"/>
              <a:t>属性</a:t>
            </a:r>
          </a:p>
          <a:p>
            <a:r>
              <a:rPr lang="zh-CN" altLang="en-US" sz="1200" kern="1200" dirty="0" smtClean="0">
                <a:solidFill>
                  <a:schemeClr val="tx1"/>
                </a:solidFill>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、讲解单选按钮的语法，与单选按钮对比讲解，讲解异同点。</a:t>
            </a:r>
            <a:endParaRPr lang="en-US" altLang="zh-CN" dirty="0" smtClean="0"/>
          </a:p>
          <a:p>
            <a:r>
              <a:rPr lang="en-US" altLang="zh-CN" dirty="0" smtClean="0"/>
              <a:t>2</a:t>
            </a:r>
            <a:r>
              <a:rPr lang="zh-CN" altLang="en-US" dirty="0" smtClean="0"/>
              <a:t>、重点说明当</a:t>
            </a:r>
            <a:r>
              <a:rPr lang="en-US" altLang="zh-CN" baseline="0" dirty="0" smtClean="0"/>
              <a:t>type</a:t>
            </a:r>
            <a:r>
              <a:rPr lang="zh-CN" altLang="en-US" baseline="0" dirty="0" smtClean="0"/>
              <a:t>取值为</a:t>
            </a:r>
            <a:r>
              <a:rPr lang="en-US" altLang="zh-CN" baseline="0" dirty="0" smtClean="0"/>
              <a:t>checkbox</a:t>
            </a:r>
            <a:r>
              <a:rPr lang="zh-CN" altLang="en-US" baseline="0" dirty="0" smtClean="0"/>
              <a:t>时为复选框，</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、同一组复选框，根据需要可设置</a:t>
            </a:r>
            <a:r>
              <a:rPr lang="en-US" altLang="zh-CN" baseline="0" dirty="0" smtClean="0"/>
              <a:t>name</a:t>
            </a:r>
            <a:r>
              <a:rPr lang="zh-CN" altLang="en-US" baseline="0" dirty="0" smtClean="0"/>
              <a:t>属性值相同，也可不同</a:t>
            </a:r>
            <a:endParaRPr lang="en-US" altLang="zh-CN" baseline="0" dirty="0" smtClean="0"/>
          </a:p>
          <a:p>
            <a:r>
              <a:rPr lang="en-US" altLang="zh-CN" baseline="0" dirty="0" smtClean="0"/>
              <a:t>4</a:t>
            </a:r>
            <a:r>
              <a:rPr lang="zh-CN" altLang="en-US" baseline="0" dirty="0" smtClean="0"/>
              <a:t>、演示示例，边演示边讲解，希望在页面加载时有默认选中的复选框，则必须使用</a:t>
            </a:r>
            <a:r>
              <a:rPr lang="en-US" altLang="zh-CN" baseline="0" dirty="0" smtClean="0"/>
              <a:t>checked</a:t>
            </a:r>
            <a:r>
              <a:rPr lang="zh-CN" altLang="en-US" baseline="0" dirty="0" smtClean="0"/>
              <a:t>属性，同一组复选框中允许有多个复选框有默认的</a:t>
            </a:r>
            <a:r>
              <a:rPr lang="en-US" altLang="zh-CN" baseline="0" dirty="0" smtClean="0"/>
              <a:t>checked</a:t>
            </a:r>
            <a:r>
              <a:rPr lang="zh-CN" altLang="en-US" baseline="0" dirty="0" smtClean="0"/>
              <a:t>属性</a:t>
            </a:r>
            <a:r>
              <a:rPr lang="zh-CN" altLang="en-US" sz="1200" kern="1200" dirty="0" smtClean="0">
                <a:solidFill>
                  <a:schemeClr val="tx1"/>
                </a:solidFill>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6A889528-7370-4A7F-9964-1699B6165DF1}"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C9B1959-E175-4852-9ABD-836CCCAE0BB5}" type="slidenum">
              <a:rPr lang="zh-CN" altLang="en-US"/>
              <a:pPr/>
              <a:t>‹#›</a:t>
            </a:fld>
            <a:endParaRPr lang="zh-CN" altLang="en-US"/>
          </a:p>
        </p:txBody>
      </p:sp>
      <p:sp>
        <p:nvSpPr>
          <p:cNvPr id="7" name="标题 1"/>
          <p:cNvSpPr txBox="1">
            <a:spLocks/>
          </p:cNvSpPr>
          <p:nvPr/>
        </p:nvSpPr>
        <p:spPr bwMode="auto">
          <a:xfrm>
            <a:off x="-180527" y="-64890"/>
            <a:ext cx="4143375" cy="629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chemeClr val="tx1"/>
                </a:solidFill>
                <a:latin typeface="+mj-lt"/>
                <a:ea typeface="+mj-ea"/>
                <a:cs typeface="+mj-cs"/>
              </a:defRPr>
            </a:lvl1pPr>
            <a:lvl2pPr algn="ctr" rtl="0" eaLnBrk="1" fontAlgn="base" hangingPunct="1">
              <a:spcBef>
                <a:spcPct val="0"/>
              </a:spcBef>
              <a:spcAft>
                <a:spcPct val="0"/>
              </a:spcAft>
              <a:defRPr sz="4000" b="1">
                <a:solidFill>
                  <a:schemeClr val="tx1"/>
                </a:solidFill>
                <a:latin typeface="Calibri" pitchFamily="34" charset="0"/>
                <a:ea typeface="宋体" pitchFamily="2" charset="-122"/>
              </a:defRPr>
            </a:lvl2pPr>
            <a:lvl3pPr algn="ctr" rtl="0" eaLnBrk="1" fontAlgn="base" hangingPunct="1">
              <a:spcBef>
                <a:spcPct val="0"/>
              </a:spcBef>
              <a:spcAft>
                <a:spcPct val="0"/>
              </a:spcAft>
              <a:defRPr sz="4000" b="1">
                <a:solidFill>
                  <a:schemeClr val="tx1"/>
                </a:solidFill>
                <a:latin typeface="Calibri" pitchFamily="34" charset="0"/>
                <a:ea typeface="宋体" pitchFamily="2" charset="-122"/>
              </a:defRPr>
            </a:lvl3pPr>
            <a:lvl4pPr algn="ctr" rtl="0" eaLnBrk="1" fontAlgn="base" hangingPunct="1">
              <a:spcBef>
                <a:spcPct val="0"/>
              </a:spcBef>
              <a:spcAft>
                <a:spcPct val="0"/>
              </a:spcAft>
              <a:defRPr sz="4000" b="1">
                <a:solidFill>
                  <a:schemeClr val="tx1"/>
                </a:solidFill>
                <a:latin typeface="Calibri" pitchFamily="34" charset="0"/>
                <a:ea typeface="宋体" pitchFamily="2" charset="-122"/>
              </a:defRPr>
            </a:lvl4pPr>
            <a:lvl5pPr algn="ctr" rtl="0" eaLnBrk="1" fontAlgn="base" hangingPunct="1">
              <a:spcBef>
                <a:spcPct val="0"/>
              </a:spcBef>
              <a:spcAft>
                <a:spcPct val="0"/>
              </a:spcAft>
              <a:defRPr sz="4000" b="1">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000" b="1">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000" b="1">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000" b="1">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000" b="1">
                <a:solidFill>
                  <a:schemeClr val="tx1"/>
                </a:solidFill>
                <a:latin typeface="Calibri" pitchFamily="34" charset="0"/>
                <a:ea typeface="宋体" pitchFamily="2" charset="-122"/>
              </a:defRPr>
            </a:lvl9pPr>
          </a:lstStyle>
          <a:p>
            <a:r>
              <a:rPr lang="zh-CN" altLang="en-US" sz="2400" b="0" kern="0" dirty="0" smtClean="0">
                <a:solidFill>
                  <a:schemeClr val="bg1"/>
                </a:solidFill>
                <a:latin typeface="华文行楷" pitchFamily="2" charset="-122"/>
                <a:ea typeface="华文行楷" pitchFamily="2" charset="-122"/>
              </a:rPr>
              <a:t>乘风</a:t>
            </a:r>
            <a:r>
              <a:rPr lang="zh-CN" altLang="en-US" sz="3600" b="0" kern="0" dirty="0" smtClean="0">
                <a:solidFill>
                  <a:schemeClr val="bg1"/>
                </a:solidFill>
                <a:latin typeface="华文行楷" pitchFamily="2" charset="-122"/>
                <a:ea typeface="华文行楷" pitchFamily="2" charset="-122"/>
              </a:rPr>
              <a:t>破</a:t>
            </a:r>
            <a:r>
              <a:rPr lang="zh-CN" altLang="en-US" sz="2400" b="0" kern="0" dirty="0" smtClean="0">
                <a:solidFill>
                  <a:schemeClr val="bg1"/>
                </a:solidFill>
                <a:latin typeface="华文行楷" pitchFamily="2" charset="-122"/>
                <a:ea typeface="华文行楷" pitchFamily="2" charset="-122"/>
              </a:rPr>
              <a:t>浪</a:t>
            </a:r>
            <a:r>
              <a:rPr lang="en-US" sz="2400" b="0" kern="0" dirty="0" smtClean="0">
                <a:solidFill>
                  <a:schemeClr val="bg1"/>
                </a:solidFill>
                <a:latin typeface="华文行楷" pitchFamily="2" charset="-122"/>
                <a:ea typeface="华文行楷" pitchFamily="2" charset="-122"/>
              </a:rPr>
              <a:t>,</a:t>
            </a:r>
            <a:r>
              <a:rPr lang="zh-CN" altLang="en-US" sz="2400" b="0" kern="0" dirty="0" smtClean="0">
                <a:solidFill>
                  <a:schemeClr val="bg1"/>
                </a:solidFill>
                <a:latin typeface="华文行楷" pitchFamily="2" charset="-122"/>
                <a:ea typeface="华文行楷" pitchFamily="2" charset="-122"/>
              </a:rPr>
              <a:t>世界就在眼前</a:t>
            </a:r>
            <a:endParaRPr lang="zh-CN" altLang="en-US" sz="2400" b="0" kern="0" dirty="0">
              <a:solidFill>
                <a:schemeClr val="bg1"/>
              </a:solidFill>
              <a:latin typeface="华文行楷" pitchFamily="2" charset="-122"/>
              <a:ea typeface="华文行楷" pitchFamily="2" charset="-122"/>
            </a:endParaRPr>
          </a:p>
        </p:txBody>
      </p:sp>
    </p:spTree>
    <p:extLst>
      <p:ext uri="{BB962C8B-B14F-4D97-AF65-F5344CB8AC3E}">
        <p14:creationId xmlns:p14="http://schemas.microsoft.com/office/powerpoint/2010/main" xmlns="" val="295665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07DEC1D-1DB4-4549-BA20-D5B910183462}"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3085A05-C3A1-428E-89E4-2706AF179CD9}" type="slidenum">
              <a:rPr lang="zh-CN" altLang="en-US"/>
              <a:pPr/>
              <a:t>‹#›</a:t>
            </a:fld>
            <a:endParaRPr lang="zh-CN" altLang="en-US"/>
          </a:p>
        </p:txBody>
      </p:sp>
    </p:spTree>
    <p:extLst>
      <p:ext uri="{BB962C8B-B14F-4D97-AF65-F5344CB8AC3E}">
        <p14:creationId xmlns:p14="http://schemas.microsoft.com/office/powerpoint/2010/main" xmlns="" val="156959878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B0B9E37-5FFB-446D-B9F6-E894B7767813}"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C404291-1ABE-41C3-989A-73F87AA36FB1}" type="slidenum">
              <a:rPr lang="zh-CN" altLang="en-US"/>
              <a:pPr/>
              <a:t>‹#›</a:t>
            </a:fld>
            <a:endParaRPr lang="zh-CN" altLang="en-US"/>
          </a:p>
        </p:txBody>
      </p:sp>
    </p:spTree>
    <p:extLst>
      <p:ext uri="{BB962C8B-B14F-4D97-AF65-F5344CB8AC3E}">
        <p14:creationId xmlns:p14="http://schemas.microsoft.com/office/powerpoint/2010/main" xmlns="" val="32384193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结束">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fontAlgn="base">
              <a:spcBef>
                <a:spcPct val="0"/>
              </a:spcBef>
              <a:spcAft>
                <a:spcPct val="0"/>
              </a:spcAft>
            </a:pPr>
            <a:fld id="{0174ECBD-4D4D-4C9F-A10E-B4832EDEB013}" type="datetime1">
              <a:rPr lang="zh-CN" altLang="en-US" smtClean="0"/>
              <a:pPr fontAlgn="base">
                <a:spcBef>
                  <a:spcPct val="0"/>
                </a:spcBef>
                <a:spcAft>
                  <a:spcPct val="0"/>
                </a:spcAft>
              </a:pPr>
              <a:t>2018/8/8</a:t>
            </a:fld>
            <a:endParaRPr lang="zh-CN" altLang="en-US"/>
          </a:p>
        </p:txBody>
      </p:sp>
      <p:sp>
        <p:nvSpPr>
          <p:cNvPr id="4" name="页脚占位符 3"/>
          <p:cNvSpPr>
            <a:spLocks noGrp="1"/>
          </p:cNvSpPr>
          <p:nvPr>
            <p:ph type="ftr" sz="quarter" idx="11"/>
          </p:nvPr>
        </p:nvSpPr>
        <p:spPr/>
        <p:txBody>
          <a:bodyPr/>
          <a:lstStyle/>
          <a:p>
            <a:pPr fontAlgn="base">
              <a:spcBef>
                <a:spcPct val="0"/>
              </a:spcBef>
              <a:spcAft>
                <a:spcPct val="0"/>
              </a:spcAft>
            </a:pPr>
            <a:endParaRPr lang="zh-CN" altLang="en-US"/>
          </a:p>
        </p:txBody>
      </p:sp>
      <p:sp>
        <p:nvSpPr>
          <p:cNvPr id="5" name="灯片编号占位符 4"/>
          <p:cNvSpPr>
            <a:spLocks noGrp="1"/>
          </p:cNvSpPr>
          <p:nvPr>
            <p:ph type="sldNum" sz="quarter" idx="12"/>
          </p:nvPr>
        </p:nvSpPr>
        <p:spPr/>
        <p:txBody>
          <a:bodyPr/>
          <a:lstStyle/>
          <a:p>
            <a:pPr fontAlgn="base">
              <a:spcBef>
                <a:spcPct val="0"/>
              </a:spcBef>
              <a:spcAft>
                <a:spcPct val="0"/>
              </a:spcAft>
            </a:pPr>
            <a:fld id="{1640326D-37C7-4ACF-B1BB-DC792B131CE0}" type="slidenum">
              <a:rPr lang="zh-CN" altLang="en-US" smtClean="0"/>
              <a:pPr fontAlgn="base">
                <a:spcBef>
                  <a:spcPct val="0"/>
                </a:spcBef>
                <a:spcAft>
                  <a:spcPct val="0"/>
                </a:spcAft>
              </a:pPr>
              <a:t>‹#›</a:t>
            </a:fld>
            <a:endParaRPr lang="zh-CN" altLang="en-US"/>
          </a:p>
        </p:txBody>
      </p:sp>
      <p:pic>
        <p:nvPicPr>
          <p:cNvPr id="6" name="Picture 3" descr="C:\Users\Administrator\Desktop\weixin.png"/>
          <p:cNvPicPr>
            <a:picLocks noChangeAspect="1" noChangeArrowheads="1"/>
          </p:cNvPicPr>
          <p:nvPr/>
        </p:nvPicPr>
        <p:blipFill>
          <a:blip r:embed="rId2" cstate="print"/>
          <a:srcRect/>
          <a:stretch>
            <a:fillRect/>
          </a:stretch>
        </p:blipFill>
        <p:spPr bwMode="auto">
          <a:xfrm>
            <a:off x="683568" y="1221601"/>
            <a:ext cx="2762250" cy="2078831"/>
          </a:xfrm>
          <a:prstGeom prst="rect">
            <a:avLst/>
          </a:prstGeom>
          <a:noFill/>
        </p:spPr>
      </p:pic>
      <p:sp>
        <p:nvSpPr>
          <p:cNvPr id="7" name="矩形 6"/>
          <p:cNvSpPr/>
          <p:nvPr/>
        </p:nvSpPr>
        <p:spPr>
          <a:xfrm>
            <a:off x="3508656" y="1248769"/>
            <a:ext cx="3930556" cy="2036930"/>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400" dirty="0" smtClean="0">
                <a:solidFill>
                  <a:schemeClr val="tx1"/>
                </a:solidFill>
              </a:rPr>
              <a:t>电话：</a:t>
            </a:r>
            <a:r>
              <a:rPr lang="en-US" altLang="zh-CN" sz="2400" dirty="0" smtClean="0">
                <a:solidFill>
                  <a:schemeClr val="tx1"/>
                </a:solidFill>
              </a:rPr>
              <a:t>15818704257</a:t>
            </a:r>
          </a:p>
          <a:p>
            <a:pPr algn="ctr"/>
            <a:endParaRPr lang="en-US" altLang="zh-CN" sz="2400" dirty="0" smtClean="0">
              <a:solidFill>
                <a:schemeClr val="tx1"/>
              </a:solidFill>
            </a:endParaRPr>
          </a:p>
          <a:p>
            <a:r>
              <a:rPr lang="zh-CN" altLang="en-US" sz="2400" dirty="0" smtClean="0">
                <a:solidFill>
                  <a:schemeClr val="tx1"/>
                </a:solidFill>
              </a:rPr>
              <a:t>邮箱：</a:t>
            </a:r>
            <a:r>
              <a:rPr lang="en-US" altLang="zh-CN" sz="2400" dirty="0" smtClean="0">
                <a:solidFill>
                  <a:schemeClr val="tx1"/>
                </a:solidFill>
              </a:rPr>
              <a:t>746601909@qq.com</a:t>
            </a:r>
            <a:endParaRPr lang="zh-CN" altLang="en-US" sz="2400" dirty="0">
              <a:solidFill>
                <a:schemeClr val="tx1"/>
              </a:solidFill>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928E760-6A4B-4633-BD63-C69D2B77B4FD}"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8042D90-85C1-4D3A-93DF-E1A6ABB77F08}" type="slidenum">
              <a:rPr lang="zh-CN" altLang="en-US"/>
              <a:pPr/>
              <a:t>‹#›</a:t>
            </a:fld>
            <a:endParaRPr lang="zh-CN" altLang="en-US"/>
          </a:p>
        </p:txBody>
      </p:sp>
    </p:spTree>
    <p:extLst>
      <p:ext uri="{BB962C8B-B14F-4D97-AF65-F5344CB8AC3E}">
        <p14:creationId xmlns:p14="http://schemas.microsoft.com/office/powerpoint/2010/main" xmlns="" val="40412142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FA3A5A6-EF4D-46D0-9CA8-AF8D209F94AD}"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BD354BD-B85F-4A8E-B68E-A1503B91C297}" type="slidenum">
              <a:rPr lang="zh-CN" altLang="en-US"/>
              <a:pPr/>
              <a:t>‹#›</a:t>
            </a:fld>
            <a:endParaRPr lang="zh-CN" altLang="en-US"/>
          </a:p>
        </p:txBody>
      </p:sp>
    </p:spTree>
    <p:extLst>
      <p:ext uri="{BB962C8B-B14F-4D97-AF65-F5344CB8AC3E}">
        <p14:creationId xmlns:p14="http://schemas.microsoft.com/office/powerpoint/2010/main" xmlns="" val="3992113628"/>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B5FC97A-B703-4546-BCD6-DD7623978710}"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B25BB86-AC5A-49CB-9C71-BCCF44DFE3CD}" type="slidenum">
              <a:rPr lang="zh-CN" altLang="en-US"/>
              <a:pPr/>
              <a:t>‹#›</a:t>
            </a:fld>
            <a:endParaRPr lang="zh-CN" altLang="en-US"/>
          </a:p>
        </p:txBody>
      </p:sp>
    </p:spTree>
    <p:extLst>
      <p:ext uri="{BB962C8B-B14F-4D97-AF65-F5344CB8AC3E}">
        <p14:creationId xmlns:p14="http://schemas.microsoft.com/office/powerpoint/2010/main" xmlns="" val="2900578456"/>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BE918E59-59E7-4E48-A3B5-0968B9CE30E9}" type="datetime1">
              <a:rPr lang="zh-CN" altLang="en-US" smtClean="0"/>
              <a:pPr/>
              <a:t>2018/8/8</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ACB2589-5FBA-43F0-BDCF-C46B8B9A6957}" type="slidenum">
              <a:rPr lang="zh-CN" altLang="en-US"/>
              <a:pPr/>
              <a:t>‹#›</a:t>
            </a:fld>
            <a:endParaRPr lang="zh-CN" altLang="en-US"/>
          </a:p>
        </p:txBody>
      </p:sp>
    </p:spTree>
    <p:extLst>
      <p:ext uri="{BB962C8B-B14F-4D97-AF65-F5344CB8AC3E}">
        <p14:creationId xmlns:p14="http://schemas.microsoft.com/office/powerpoint/2010/main" xmlns="" val="323503086"/>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148894"/>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Tree>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08E18DC-4048-4D2B-A2CB-7A43D030CA40}"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F5C4B5F-1B37-49BF-9573-72E28FAF7BAF}" type="slidenum">
              <a:rPr lang="zh-CN" altLang="en-US"/>
              <a:pPr/>
              <a:t>‹#›</a:t>
            </a:fld>
            <a:endParaRPr lang="zh-CN" altLang="en-US"/>
          </a:p>
        </p:txBody>
      </p:sp>
    </p:spTree>
    <p:extLst>
      <p:ext uri="{BB962C8B-B14F-4D97-AF65-F5344CB8AC3E}">
        <p14:creationId xmlns:p14="http://schemas.microsoft.com/office/powerpoint/2010/main" xmlns="" val="16112644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30CF1B4-CE21-4C88-9EF1-247E4D410A01}"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CAE845F-426D-4F36-84F5-4EBD173ACC38}" type="slidenum">
              <a:rPr lang="zh-CN" altLang="en-US"/>
              <a:pPr/>
              <a:t>‹#›</a:t>
            </a:fld>
            <a:endParaRPr lang="zh-CN" altLang="en-US"/>
          </a:p>
        </p:txBody>
      </p:sp>
    </p:spTree>
    <p:extLst>
      <p:ext uri="{BB962C8B-B14F-4D97-AF65-F5344CB8AC3E}">
        <p14:creationId xmlns:p14="http://schemas.microsoft.com/office/powerpoint/2010/main" xmlns="" val="32471454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09C12C8-0AA7-4311-87B4-10C592337676}"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02CF83D-D149-4504-9319-147833CBEB16}" type="slidenum">
              <a:rPr lang="zh-CN" altLang="en-US"/>
              <a:pPr/>
              <a:t>‹#›</a:t>
            </a:fld>
            <a:endParaRPr lang="zh-CN" altLang="en-US"/>
          </a:p>
        </p:txBody>
      </p:sp>
    </p:spTree>
    <p:extLst>
      <p:ext uri="{BB962C8B-B14F-4D97-AF65-F5344CB8AC3E}">
        <p14:creationId xmlns:p14="http://schemas.microsoft.com/office/powerpoint/2010/main" xmlns="" val="7768946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6A9F36F-8DF7-4FA9-9BD9-3DEAA6CD087D}"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B2F57D3-92EE-40E8-A3E1-63160C66C43C}" type="slidenum">
              <a:rPr lang="zh-CN" altLang="en-US"/>
              <a:pPr/>
              <a:t>‹#›</a:t>
            </a:fld>
            <a:endParaRPr lang="zh-CN" altLang="en-US"/>
          </a:p>
        </p:txBody>
      </p:sp>
    </p:spTree>
    <p:extLst>
      <p:ext uri="{BB962C8B-B14F-4D97-AF65-F5344CB8AC3E}">
        <p14:creationId xmlns:p14="http://schemas.microsoft.com/office/powerpoint/2010/main" xmlns="" val="39125079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B96BAEF-2D49-41F5-87FF-ADB8380F3C41}" type="datetime1">
              <a:rPr lang="zh-CN" altLang="en-US" smtClean="0"/>
              <a:pPr/>
              <a:t>2018/8/8</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C2510A77-08B3-4B13-B78E-72E967F66BAD}" type="slidenum">
              <a:rPr lang="zh-CN" altLang="en-US"/>
              <a:pPr/>
              <a:t>‹#›</a:t>
            </a:fld>
            <a:endParaRPr lang="zh-CN" altLang="en-US"/>
          </a:p>
        </p:txBody>
      </p:sp>
    </p:spTree>
    <p:extLst>
      <p:ext uri="{BB962C8B-B14F-4D97-AF65-F5344CB8AC3E}">
        <p14:creationId xmlns:p14="http://schemas.microsoft.com/office/powerpoint/2010/main" xmlns="" val="612025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465516"/>
          </a:xfrm>
        </p:spPr>
        <p:txBody>
          <a:bodyPr/>
          <a:lstStyle>
            <a:lvl1pPr algn="r">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501672C-B376-436A-AC3D-C99AD0FE1C8B}" type="datetime1">
              <a:rPr lang="zh-CN" altLang="en-US" smtClean="0"/>
              <a:pPr/>
              <a:t>2018/8/8</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9B0E7C88-275C-425A-BB8E-40ACE00AA019}" type="slidenum">
              <a:rPr lang="zh-CN" altLang="en-US"/>
              <a:pPr/>
              <a:t>‹#›</a:t>
            </a:fld>
            <a:endParaRPr lang="zh-CN" altLang="en-US"/>
          </a:p>
        </p:txBody>
      </p:sp>
    </p:spTree>
    <p:extLst>
      <p:ext uri="{BB962C8B-B14F-4D97-AF65-F5344CB8AC3E}">
        <p14:creationId xmlns:p14="http://schemas.microsoft.com/office/powerpoint/2010/main" xmlns="" val="40853470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AA44EBD-720A-497A-8D08-4BE4A369D65B}" type="datetime1">
              <a:rPr lang="zh-CN" altLang="en-US" smtClean="0"/>
              <a:pPr/>
              <a:t>2018/8/8</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22940E32-3711-4B7B-9FA2-1D8CDFADB2F4}" type="slidenum">
              <a:rPr lang="zh-CN" altLang="en-US"/>
              <a:pPr/>
              <a:t>‹#›</a:t>
            </a:fld>
            <a:endParaRPr lang="zh-CN" altLang="en-US"/>
          </a:p>
        </p:txBody>
      </p:sp>
    </p:spTree>
    <p:extLst>
      <p:ext uri="{BB962C8B-B14F-4D97-AF65-F5344CB8AC3E}">
        <p14:creationId xmlns:p14="http://schemas.microsoft.com/office/powerpoint/2010/main" xmlns="" val="298478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pPr>
              <a:defRPr/>
            </a:pPr>
            <a:fld id="{D64107BC-187B-476F-AF9E-59C6E55DAB0B}" type="slidenum">
              <a:rPr lang="zh-CN" altLang="en-US" smtClean="0"/>
              <a:pPr>
                <a:defRPr/>
              </a:pPr>
              <a:t>‹#›</a:t>
            </a:fld>
            <a:r>
              <a:rPr lang="en-US" altLang="zh-CN" smtClean="0"/>
              <a:t>/43</a:t>
            </a:r>
            <a:endParaRPr lang="zh-CN" altLang="en-US" dirty="0"/>
          </a:p>
        </p:txBody>
      </p:sp>
    </p:spTree>
    <p:extLst>
      <p:ext uri="{BB962C8B-B14F-4D97-AF65-F5344CB8AC3E}">
        <p14:creationId xmlns:p14="http://schemas.microsoft.com/office/powerpoint/2010/main" xmlns="" val="3087380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4F46234-B99C-430A-8813-FE8E36D349DD}"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526983B-7DAF-445A-826D-30026F70ACF6}" type="slidenum">
              <a:rPr lang="zh-CN" altLang="en-US"/>
              <a:pPr/>
              <a:t>‹#›</a:t>
            </a:fld>
            <a:endParaRPr lang="zh-CN" altLang="en-US"/>
          </a:p>
        </p:txBody>
      </p:sp>
    </p:spTree>
    <p:extLst>
      <p:ext uri="{BB962C8B-B14F-4D97-AF65-F5344CB8AC3E}">
        <p14:creationId xmlns:p14="http://schemas.microsoft.com/office/powerpoint/2010/main" xmlns="" val="25886564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B326150-511F-4085-982B-07BFA4479BE0}"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8A68BCA-472F-4F33-8207-150488AA0275}" type="slidenum">
              <a:rPr lang="zh-CN" altLang="en-US"/>
              <a:pPr/>
              <a:t>‹#›</a:t>
            </a:fld>
            <a:endParaRPr lang="zh-CN" altLang="en-US"/>
          </a:p>
        </p:txBody>
      </p:sp>
    </p:spTree>
    <p:extLst>
      <p:ext uri="{BB962C8B-B14F-4D97-AF65-F5344CB8AC3E}">
        <p14:creationId xmlns:p14="http://schemas.microsoft.com/office/powerpoint/2010/main" xmlns="" val="13551510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6CA7B76-EBFE-4173-84A9-08619D6D678C}"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776FC8C-745F-469B-BEA2-E05E8273BFC8}" type="slidenum">
              <a:rPr lang="zh-CN" altLang="en-US"/>
              <a:pPr/>
              <a:t>‹#›</a:t>
            </a:fld>
            <a:endParaRPr lang="zh-CN" altLang="en-US"/>
          </a:p>
        </p:txBody>
      </p:sp>
    </p:spTree>
    <p:extLst>
      <p:ext uri="{BB962C8B-B14F-4D97-AF65-F5344CB8AC3E}">
        <p14:creationId xmlns:p14="http://schemas.microsoft.com/office/powerpoint/2010/main" xmlns="" val="47520460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98EE1DD-6C9D-420E-8423-AD1497F5785B}"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51C2054-55A1-4227-89BE-38E283A8FD6A}" type="slidenum">
              <a:rPr lang="zh-CN" altLang="en-US"/>
              <a:pPr/>
              <a:t>‹#›</a:t>
            </a:fld>
            <a:endParaRPr lang="zh-CN" altLang="en-US"/>
          </a:p>
        </p:txBody>
      </p:sp>
    </p:spTree>
    <p:extLst>
      <p:ext uri="{BB962C8B-B14F-4D97-AF65-F5344CB8AC3E}">
        <p14:creationId xmlns:p14="http://schemas.microsoft.com/office/powerpoint/2010/main" xmlns="" val="42474539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A0F42ED2-D917-4F40-88D9-88500DFA870D}"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CA028FC-A03B-4B05-A66F-A7045FB1267E}" type="slidenum">
              <a:rPr lang="zh-CN" altLang="en-US"/>
              <a:pPr/>
              <a:t>‹#›</a:t>
            </a:fld>
            <a:endParaRPr lang="zh-CN" altLang="en-US"/>
          </a:p>
        </p:txBody>
      </p:sp>
    </p:spTree>
    <p:extLst>
      <p:ext uri="{BB962C8B-B14F-4D97-AF65-F5344CB8AC3E}">
        <p14:creationId xmlns:p14="http://schemas.microsoft.com/office/powerpoint/2010/main" xmlns="" val="42525057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993ED06-1B14-40EC-B48B-46AD0D160FC1}"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27C6C2D-EB60-4C12-ACC4-ED6CC42208F1}" type="slidenum">
              <a:rPr lang="zh-CN" altLang="en-US"/>
              <a:pPr/>
              <a:t>‹#›</a:t>
            </a:fld>
            <a:endParaRPr lang="zh-CN" altLang="en-US"/>
          </a:p>
        </p:txBody>
      </p:sp>
    </p:spTree>
    <p:extLst>
      <p:ext uri="{BB962C8B-B14F-4D97-AF65-F5344CB8AC3E}">
        <p14:creationId xmlns:p14="http://schemas.microsoft.com/office/powerpoint/2010/main" xmlns="" val="25963231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DD3F8F2-259E-48D3-8E17-826E6F684788}"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F997B9A-B0E1-4C57-B6FD-5CEDD1CD4DF2}" type="slidenum">
              <a:rPr lang="zh-CN" altLang="en-US"/>
              <a:pPr/>
              <a:t>‹#›</a:t>
            </a:fld>
            <a:endParaRPr lang="zh-CN" altLang="en-US"/>
          </a:p>
        </p:txBody>
      </p:sp>
    </p:spTree>
    <p:extLst>
      <p:ext uri="{BB962C8B-B14F-4D97-AF65-F5344CB8AC3E}">
        <p14:creationId xmlns:p14="http://schemas.microsoft.com/office/powerpoint/2010/main" xmlns="" val="10779653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24248312-C40F-4790-9D40-1E51723A5335}"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A6A76C4-20FE-4131-B2A6-19F726CE1EDB}" type="slidenum">
              <a:rPr lang="zh-CN" altLang="en-US"/>
              <a:pPr/>
              <a:t>‹#›</a:t>
            </a:fld>
            <a:endParaRPr lang="zh-CN" altLang="en-US"/>
          </a:p>
        </p:txBody>
      </p:sp>
    </p:spTree>
    <p:extLst>
      <p:ext uri="{BB962C8B-B14F-4D97-AF65-F5344CB8AC3E}">
        <p14:creationId xmlns:p14="http://schemas.microsoft.com/office/powerpoint/2010/main" xmlns="" val="2992667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F691DC5-DAFE-460D-A203-CA4C680EADDF}" type="datetime1">
              <a:rPr lang="zh-CN" altLang="en-US" smtClean="0"/>
              <a:pPr/>
              <a:t>2018/8/8</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E98B30A2-9752-45BB-8F19-C8BD6566B4FF}" type="slidenum">
              <a:rPr lang="zh-CN" altLang="en-US"/>
              <a:pPr/>
              <a:t>‹#›</a:t>
            </a:fld>
            <a:endParaRPr lang="zh-CN" altLang="en-US"/>
          </a:p>
        </p:txBody>
      </p:sp>
    </p:spTree>
    <p:extLst>
      <p:ext uri="{BB962C8B-B14F-4D97-AF65-F5344CB8AC3E}">
        <p14:creationId xmlns:p14="http://schemas.microsoft.com/office/powerpoint/2010/main" xmlns="" val="14546684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0A032E7-39B8-4056-88BA-048A639BC189}" type="datetime1">
              <a:rPr lang="zh-CN" altLang="en-US" smtClean="0"/>
              <a:pPr/>
              <a:t>2018/8/8</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7C621E02-1F55-4DBE-9511-26CADF835083}" type="slidenum">
              <a:rPr lang="zh-CN" altLang="en-US"/>
              <a:pPr/>
              <a:t>‹#›</a:t>
            </a:fld>
            <a:endParaRPr lang="zh-CN" altLang="en-US"/>
          </a:p>
        </p:txBody>
      </p:sp>
    </p:spTree>
    <p:extLst>
      <p:ext uri="{BB962C8B-B14F-4D97-AF65-F5344CB8AC3E}">
        <p14:creationId xmlns:p14="http://schemas.microsoft.com/office/powerpoint/2010/main" xmlns="" val="39033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pPr>
              <a:defRPr/>
            </a:pPr>
            <a:fld id="{B55D7C20-DB91-4AC0-8868-E44FC71E4678}" type="slidenum">
              <a:rPr lang="zh-CN" altLang="en-US" smtClean="0"/>
              <a:pPr>
                <a:defRPr/>
              </a:pPr>
              <a:t>‹#›</a:t>
            </a:fld>
            <a:r>
              <a:rPr lang="en-US" altLang="zh-CN" smtClean="0"/>
              <a:t>/43</a:t>
            </a:r>
            <a:endParaRPr lang="zh-CN" altLang="en-US" dirty="0"/>
          </a:p>
        </p:txBody>
      </p:sp>
    </p:spTree>
    <p:extLst>
      <p:ext uri="{BB962C8B-B14F-4D97-AF65-F5344CB8AC3E}">
        <p14:creationId xmlns:p14="http://schemas.microsoft.com/office/powerpoint/2010/main" xmlns="" val="120547174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6FD695B-72AA-457D-88B1-A74DB2A56B5A}" type="datetime1">
              <a:rPr lang="zh-CN" altLang="en-US" smtClean="0"/>
              <a:pPr/>
              <a:t>2018/8/8</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E6673D2-4AAE-4526-BD90-1D34468A493D}" type="slidenum">
              <a:rPr lang="zh-CN" altLang="en-US"/>
              <a:pPr/>
              <a:t>‹#›</a:t>
            </a:fld>
            <a:endParaRPr lang="zh-CN" altLang="en-US"/>
          </a:p>
        </p:txBody>
      </p:sp>
    </p:spTree>
    <p:extLst>
      <p:ext uri="{BB962C8B-B14F-4D97-AF65-F5344CB8AC3E}">
        <p14:creationId xmlns:p14="http://schemas.microsoft.com/office/powerpoint/2010/main" xmlns="" val="36511378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5B06D77-CFD1-4D77-9169-A6D59802B6D2}"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A944404-8DDE-4A77-9C5A-E722470F22FC}" type="slidenum">
              <a:rPr lang="zh-CN" altLang="en-US"/>
              <a:pPr/>
              <a:t>‹#›</a:t>
            </a:fld>
            <a:endParaRPr lang="zh-CN" altLang="en-US"/>
          </a:p>
        </p:txBody>
      </p:sp>
    </p:spTree>
    <p:extLst>
      <p:ext uri="{BB962C8B-B14F-4D97-AF65-F5344CB8AC3E}">
        <p14:creationId xmlns:p14="http://schemas.microsoft.com/office/powerpoint/2010/main" xmlns="" val="40835676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0D9ABA6-11E1-41B6-B22E-F138A5E10D3C}"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AB4BD58-1886-4703-871A-1B64AB02F401}" type="slidenum">
              <a:rPr lang="zh-CN" altLang="en-US"/>
              <a:pPr/>
              <a:t>‹#›</a:t>
            </a:fld>
            <a:endParaRPr lang="zh-CN" altLang="en-US"/>
          </a:p>
        </p:txBody>
      </p:sp>
    </p:spTree>
    <p:extLst>
      <p:ext uri="{BB962C8B-B14F-4D97-AF65-F5344CB8AC3E}">
        <p14:creationId xmlns:p14="http://schemas.microsoft.com/office/powerpoint/2010/main" xmlns="" val="20585460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92FCDE8-3A91-4C85-960D-4BB077EB32EC}"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95888A2-BDD6-4304-B0D8-2C4B9589D7FA}" type="slidenum">
              <a:rPr lang="zh-CN" altLang="en-US"/>
              <a:pPr/>
              <a:t>‹#›</a:t>
            </a:fld>
            <a:endParaRPr lang="zh-CN" altLang="en-US"/>
          </a:p>
        </p:txBody>
      </p:sp>
    </p:spTree>
    <p:extLst>
      <p:ext uri="{BB962C8B-B14F-4D97-AF65-F5344CB8AC3E}">
        <p14:creationId xmlns:p14="http://schemas.microsoft.com/office/powerpoint/2010/main" xmlns="" val="209528354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03CE358-52AC-4061-80EE-602B42E4FC1C}"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C91AA13-6F2F-474D-A5C1-9389AB7F3086}" type="slidenum">
              <a:rPr lang="zh-CN" altLang="en-US"/>
              <a:pPr/>
              <a:t>‹#›</a:t>
            </a:fld>
            <a:endParaRPr lang="zh-CN" altLang="en-US"/>
          </a:p>
        </p:txBody>
      </p:sp>
    </p:spTree>
    <p:extLst>
      <p:ext uri="{BB962C8B-B14F-4D97-AF65-F5344CB8AC3E}">
        <p14:creationId xmlns:p14="http://schemas.microsoft.com/office/powerpoint/2010/main" xmlns="" val="7355150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答疑">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fontAlgn="base">
              <a:spcBef>
                <a:spcPct val="0"/>
              </a:spcBef>
              <a:spcAft>
                <a:spcPct val="0"/>
              </a:spcAft>
            </a:pPr>
            <a:fld id="{1D154E3A-6982-478F-8EE2-A525ADF3E514}" type="datetime1">
              <a:rPr lang="zh-CN" altLang="en-US" smtClean="0"/>
              <a:pPr fontAlgn="base">
                <a:spcBef>
                  <a:spcPct val="0"/>
                </a:spcBef>
                <a:spcAft>
                  <a:spcPct val="0"/>
                </a:spcAft>
              </a:pPr>
              <a:t>2018/8/8</a:t>
            </a:fld>
            <a:endParaRPr lang="zh-CN" altLang="en-US" smtClean="0"/>
          </a:p>
        </p:txBody>
      </p:sp>
      <p:sp>
        <p:nvSpPr>
          <p:cNvPr id="4" name="页脚占位符 3"/>
          <p:cNvSpPr>
            <a:spLocks noGrp="1"/>
          </p:cNvSpPr>
          <p:nvPr>
            <p:ph type="ftr" sz="quarter" idx="11"/>
          </p:nvPr>
        </p:nvSpPr>
        <p:spPr/>
        <p:txBody>
          <a:bodyPr/>
          <a:lstStyle/>
          <a:p>
            <a:pPr fontAlgn="base">
              <a:spcBef>
                <a:spcPct val="0"/>
              </a:spcBef>
              <a:spcAft>
                <a:spcPct val="0"/>
              </a:spcAft>
            </a:pPr>
            <a:endParaRPr lang="zh-CN" altLang="en-US" smtClean="0"/>
          </a:p>
        </p:txBody>
      </p:sp>
      <p:sp>
        <p:nvSpPr>
          <p:cNvPr id="5" name="灯片编号占位符 4"/>
          <p:cNvSpPr>
            <a:spLocks noGrp="1"/>
          </p:cNvSpPr>
          <p:nvPr>
            <p:ph type="sldNum" sz="quarter" idx="12"/>
          </p:nvPr>
        </p:nvSpPr>
        <p:spPr/>
        <p:txBody>
          <a:bodyPr/>
          <a:lstStyle/>
          <a:p>
            <a:pPr fontAlgn="base">
              <a:spcBef>
                <a:spcPct val="0"/>
              </a:spcBef>
              <a:spcAft>
                <a:spcPct val="0"/>
              </a:spcAft>
            </a:pPr>
            <a:fld id="{BAFD8D45-6B02-4B44-8662-B7BBDD9EF7BB}" type="slidenum">
              <a:rPr lang="zh-CN" altLang="en-US" smtClean="0"/>
              <a:pPr fontAlgn="base">
                <a:spcBef>
                  <a:spcPct val="0"/>
                </a:spcBef>
                <a:spcAft>
                  <a:spcPct val="0"/>
                </a:spcAft>
              </a:pPr>
              <a:t>‹#›</a:t>
            </a:fld>
            <a:endParaRPr lang="zh-CN" altLang="en-US" smtClean="0"/>
          </a:p>
        </p:txBody>
      </p:sp>
      <p:pic>
        <p:nvPicPr>
          <p:cNvPr id="6" name="Picture 2" descr="C:\Users\Administrator\Desktop\答疑.jpg"/>
          <p:cNvPicPr>
            <a:picLocks noChangeAspect="1" noChangeArrowheads="1"/>
          </p:cNvPicPr>
          <p:nvPr userDrawn="1"/>
        </p:nvPicPr>
        <p:blipFill>
          <a:blip r:embed="rId2" cstate="print"/>
          <a:srcRect/>
          <a:stretch>
            <a:fillRect/>
          </a:stretch>
        </p:blipFill>
        <p:spPr bwMode="auto">
          <a:xfrm>
            <a:off x="1691681" y="1059582"/>
            <a:ext cx="5871381" cy="3302652"/>
          </a:xfrm>
          <a:prstGeom prst="rect">
            <a:avLst/>
          </a:prstGeom>
          <a:noFill/>
        </p:spPr>
      </p:pic>
      <p:sp>
        <p:nvSpPr>
          <p:cNvPr id="7" name="标题 2"/>
          <p:cNvSpPr>
            <a:spLocks noGrp="1"/>
          </p:cNvSpPr>
          <p:nvPr userDrawn="1">
            <p:ph type="title"/>
          </p:nvPr>
        </p:nvSpPr>
        <p:spPr>
          <a:xfrm>
            <a:off x="0" y="141480"/>
            <a:ext cx="9144000" cy="655093"/>
          </a:xfrm>
        </p:spPr>
        <p:txBody>
          <a:bodyPr/>
          <a:lstStyle/>
          <a:p>
            <a:pPr algn="r"/>
            <a:r>
              <a:rPr lang="zh-CN" altLang="en-US"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4A5C21C5-890B-4AB1-BB34-93DB2740AA23}" type="slidenum">
              <a:rPr lang="zh-CN" altLang="en-US" smtClean="0"/>
              <a:pPr>
                <a:defRPr/>
              </a:pPr>
              <a:t>‹#›</a:t>
            </a:fld>
            <a:r>
              <a:rPr lang="en-US" altLang="zh-CN" smtClean="0"/>
              <a:t>/43</a:t>
            </a:r>
            <a:endParaRPr lang="zh-CN" altLang="en-US" dirty="0"/>
          </a:p>
        </p:txBody>
      </p:sp>
    </p:spTree>
    <p:extLst>
      <p:ext uri="{BB962C8B-B14F-4D97-AF65-F5344CB8AC3E}">
        <p14:creationId xmlns:p14="http://schemas.microsoft.com/office/powerpoint/2010/main" xmlns="" val="8398612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837FECF5-2F10-483B-BC1F-AFE6A2FA59CF}" type="slidenum">
              <a:rPr lang="zh-CN" altLang="en-US" smtClean="0"/>
              <a:pPr>
                <a:defRPr/>
              </a:pPr>
              <a:t>‹#›</a:t>
            </a:fld>
            <a:r>
              <a:rPr lang="en-US" altLang="zh-CN" smtClean="0"/>
              <a:t>/43</a:t>
            </a:r>
            <a:endParaRPr lang="zh-CN" altLang="en-US" dirty="0"/>
          </a:p>
        </p:txBody>
      </p:sp>
    </p:spTree>
    <p:extLst>
      <p:ext uri="{BB962C8B-B14F-4D97-AF65-F5344CB8AC3E}">
        <p14:creationId xmlns:p14="http://schemas.microsoft.com/office/powerpoint/2010/main" xmlns="" val="29873216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image" Target="../media/image3.jpe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2.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3.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54" cstate="print"/>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914400" y="0"/>
            <a:ext cx="8229600" cy="519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文本占位符 2"/>
          <p:cNvSpPr>
            <a:spLocks noGrp="1" noChangeArrowheads="1"/>
          </p:cNvSpPr>
          <p:nvPr>
            <p:ph type="body" idx="1"/>
          </p:nvPr>
        </p:nvSpPr>
        <p:spPr bwMode="auto">
          <a:xfrm>
            <a:off x="467544" y="735546"/>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a:p>
            <a:pPr lvl="4"/>
            <a:r>
              <a:rPr lang="zh-CN" dirty="0" smtClean="0"/>
              <a:t>第五级</a:t>
            </a:r>
          </a:p>
        </p:txBody>
      </p:sp>
      <p:sp>
        <p:nvSpPr>
          <p:cNvPr id="2052"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fontAlgn="base">
              <a:spcBef>
                <a:spcPct val="0"/>
              </a:spcBef>
              <a:spcAft>
                <a:spcPct val="0"/>
              </a:spcAft>
            </a:pPr>
            <a:fld id="{0174ECBD-4D4D-4C9F-A10E-B4832EDEB013}" type="datetime1">
              <a:rPr lang="zh-CN" altLang="en-US" smtClean="0"/>
              <a:pPr fontAlgn="base">
                <a:spcBef>
                  <a:spcPct val="0"/>
                </a:spcBef>
                <a:spcAft>
                  <a:spcPct val="0"/>
                </a:spcAft>
              </a:pPr>
              <a:t>2018/8/8</a:t>
            </a:fld>
            <a:endParaRPr lang="zh-CN" altLang="en-US"/>
          </a:p>
        </p:txBody>
      </p:sp>
      <p:sp>
        <p:nvSpPr>
          <p:cNvPr id="2053"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fontAlgn="base">
              <a:spcBef>
                <a:spcPct val="0"/>
              </a:spcBef>
              <a:spcAft>
                <a:spcPct val="0"/>
              </a:spcAft>
            </a:pPr>
            <a:endParaRPr lang="zh-CN" altLang="en-US"/>
          </a:p>
        </p:txBody>
      </p:sp>
      <p:sp>
        <p:nvSpPr>
          <p:cNvPr id="2054"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1640326D-37C7-4ACF-B1BB-DC792B131CE0}" type="slidenum">
              <a:rPr lang="zh-CN" altLang="en-US"/>
              <a:pPr fontAlgn="base">
                <a:spcBef>
                  <a:spcPct val="0"/>
                </a:spcBef>
                <a:spcAft>
                  <a:spcPct val="0"/>
                </a:spcAft>
              </a:pPr>
              <a:t>‹#›</a:t>
            </a:fld>
            <a:endParaRPr lang="zh-CN" altLang="en-US"/>
          </a:p>
        </p:txBody>
      </p:sp>
    </p:spTree>
    <p:extLst>
      <p:ext uri="{BB962C8B-B14F-4D97-AF65-F5344CB8AC3E}">
        <p14:creationId xmlns:p14="http://schemas.microsoft.com/office/powerpoint/2010/main" xmlns="" val="2459069787"/>
      </p:ext>
    </p:extLst>
  </p:cSld>
  <p:clrMap bg1="lt1" tx1="dk1" bg2="lt2" tx2="dk2" accent1="accent1" accent2="accent2" accent3="accent3" accent4="accent4" accent5="accent5" accent6="accent6" hlink="hlink" folHlink="folHlink"/>
  <p:sldLayoutIdLst>
    <p:sldLayoutId id="2147484536" r:id="rId1"/>
    <p:sldLayoutId id="2147484537" r:id="rId2"/>
    <p:sldLayoutId id="2147484538" r:id="rId3"/>
    <p:sldLayoutId id="2147484539" r:id="rId4"/>
    <p:sldLayoutId id="2147484540" r:id="rId5"/>
    <p:sldLayoutId id="2147484541" r:id="rId6"/>
    <p:sldLayoutId id="2147484542" r:id="rId7"/>
    <p:sldLayoutId id="2147484543" r:id="rId8"/>
    <p:sldLayoutId id="2147484544" r:id="rId9"/>
    <p:sldLayoutId id="2147484545" r:id="rId10"/>
    <p:sldLayoutId id="2147484546" r:id="rId11"/>
    <p:sldLayoutId id="2147484547" r:id="rId12"/>
    <p:sldLayoutId id="2147484548" r:id="rId13"/>
    <p:sldLayoutId id="2147484549" r:id="rId14"/>
    <p:sldLayoutId id="2147484550" r:id="rId15"/>
    <p:sldLayoutId id="2147484551" r:id="rId16"/>
    <p:sldLayoutId id="2147484552" r:id="rId17"/>
    <p:sldLayoutId id="2147484553" r:id="rId18"/>
    <p:sldLayoutId id="2147484554" r:id="rId19"/>
    <p:sldLayoutId id="2147484555" r:id="rId20"/>
    <p:sldLayoutId id="2147484556" r:id="rId21"/>
    <p:sldLayoutId id="2147484557" r:id="rId22"/>
    <p:sldLayoutId id="2147484558" r:id="rId23"/>
    <p:sldLayoutId id="2147484559" r:id="rId24"/>
    <p:sldLayoutId id="2147484560" r:id="rId25"/>
    <p:sldLayoutId id="2147484561" r:id="rId26"/>
    <p:sldLayoutId id="2147484562" r:id="rId27"/>
    <p:sldLayoutId id="2147484563" r:id="rId28"/>
    <p:sldLayoutId id="2147484564" r:id="rId29"/>
    <p:sldLayoutId id="2147484565" r:id="rId30"/>
    <p:sldLayoutId id="2147484566" r:id="rId31"/>
    <p:sldLayoutId id="2147484567" r:id="rId32"/>
    <p:sldLayoutId id="2147484568" r:id="rId33"/>
    <p:sldLayoutId id="2147484569" r:id="rId34"/>
    <p:sldLayoutId id="2147484570" r:id="rId35"/>
    <p:sldLayoutId id="2147484571" r:id="rId36"/>
    <p:sldLayoutId id="2147484572" r:id="rId37"/>
    <p:sldLayoutId id="2147484573" r:id="rId38"/>
    <p:sldLayoutId id="2147484574" r:id="rId39"/>
    <p:sldLayoutId id="2147484575" r:id="rId40"/>
    <p:sldLayoutId id="2147484576" r:id="rId41"/>
    <p:sldLayoutId id="2147484577" r:id="rId42"/>
    <p:sldLayoutId id="2147484578" r:id="rId43"/>
    <p:sldLayoutId id="2147484579" r:id="rId44"/>
    <p:sldLayoutId id="2147484580" r:id="rId45"/>
    <p:sldLayoutId id="2147484581" r:id="rId46"/>
    <p:sldLayoutId id="2147484582" r:id="rId47"/>
    <p:sldLayoutId id="2147484583" r:id="rId48"/>
    <p:sldLayoutId id="2147484584" r:id="rId49"/>
    <p:sldLayoutId id="2147484585" r:id="rId50"/>
    <p:sldLayoutId id="2147484586" r:id="rId51"/>
    <p:sldLayoutId id="2147484587" r:id="rId52"/>
  </p:sldLayoutIdLst>
  <p:timing>
    <p:tnLst>
      <p:par>
        <p:cTn id="1" dur="indefinite" restart="never" nodeType="tmRoot"/>
      </p:par>
    </p:tnLst>
  </p:timing>
  <p:hf hdr="0" ftr="0" dt="0"/>
  <p:txStyles>
    <p:titleStyle>
      <a:lvl1pPr algn="r" rtl="0" eaLnBrk="1" fontAlgn="base" hangingPunct="1">
        <a:spcBef>
          <a:spcPct val="0"/>
        </a:spcBef>
        <a:spcAft>
          <a:spcPct val="0"/>
        </a:spcAft>
        <a:defRPr sz="4000" b="1">
          <a:solidFill>
            <a:schemeClr val="tx1"/>
          </a:solidFill>
          <a:latin typeface="+mj-lt"/>
          <a:ea typeface="+mj-ea"/>
          <a:cs typeface="+mj-cs"/>
        </a:defRPr>
      </a:lvl1pPr>
      <a:lvl2pPr algn="ctr" rtl="0" eaLnBrk="1" fontAlgn="base" hangingPunct="1">
        <a:spcBef>
          <a:spcPct val="0"/>
        </a:spcBef>
        <a:spcAft>
          <a:spcPct val="0"/>
        </a:spcAft>
        <a:defRPr sz="4000" b="1">
          <a:solidFill>
            <a:schemeClr val="tx1"/>
          </a:solidFill>
          <a:latin typeface="Calibri" pitchFamily="34" charset="0"/>
          <a:ea typeface="宋体" pitchFamily="2" charset="-122"/>
        </a:defRPr>
      </a:lvl2pPr>
      <a:lvl3pPr algn="ctr" rtl="0" eaLnBrk="1" fontAlgn="base" hangingPunct="1">
        <a:spcBef>
          <a:spcPct val="0"/>
        </a:spcBef>
        <a:spcAft>
          <a:spcPct val="0"/>
        </a:spcAft>
        <a:defRPr sz="4000" b="1">
          <a:solidFill>
            <a:schemeClr val="tx1"/>
          </a:solidFill>
          <a:latin typeface="Calibri" pitchFamily="34" charset="0"/>
          <a:ea typeface="宋体" pitchFamily="2" charset="-122"/>
        </a:defRPr>
      </a:lvl3pPr>
      <a:lvl4pPr algn="ctr" rtl="0" eaLnBrk="1" fontAlgn="base" hangingPunct="1">
        <a:spcBef>
          <a:spcPct val="0"/>
        </a:spcBef>
        <a:spcAft>
          <a:spcPct val="0"/>
        </a:spcAft>
        <a:defRPr sz="4000" b="1">
          <a:solidFill>
            <a:schemeClr val="tx1"/>
          </a:solidFill>
          <a:latin typeface="Calibri" pitchFamily="34" charset="0"/>
          <a:ea typeface="宋体" pitchFamily="2" charset="-122"/>
        </a:defRPr>
      </a:lvl4pPr>
      <a:lvl5pPr algn="ctr" rtl="0" eaLnBrk="1" fontAlgn="base" hangingPunct="1">
        <a:spcBef>
          <a:spcPct val="0"/>
        </a:spcBef>
        <a:spcAft>
          <a:spcPct val="0"/>
        </a:spcAft>
        <a:defRPr sz="4000" b="1">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000" b="1">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000" b="1">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000" b="1">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000" b="1">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05978"/>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fontAlgn="base">
              <a:spcBef>
                <a:spcPct val="0"/>
              </a:spcBef>
              <a:spcAft>
                <a:spcPct val="0"/>
              </a:spcAft>
            </a:pPr>
            <a:fld id="{864DD7B2-E296-4E3F-8358-15FE286D68DE}" type="datetime1">
              <a:rPr lang="zh-CN" altLang="en-US" smtClean="0"/>
              <a:pPr fontAlgn="base">
                <a:spcBef>
                  <a:spcPct val="0"/>
                </a:spcBef>
                <a:spcAft>
                  <a:spcPct val="0"/>
                </a:spcAft>
              </a:pPr>
              <a:t>2018/8/8</a:t>
            </a:fld>
            <a:endParaRPr lang="zh-CN" altLang="en-US"/>
          </a:p>
        </p:txBody>
      </p:sp>
      <p:sp>
        <p:nvSpPr>
          <p:cNvPr id="1029"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fontAlgn="base">
              <a:spcBef>
                <a:spcPct val="0"/>
              </a:spcBef>
              <a:spcAft>
                <a:spcPct val="0"/>
              </a:spcAft>
            </a:pPr>
            <a:endParaRPr lang="zh-CN" altLang="en-US"/>
          </a:p>
        </p:txBody>
      </p:sp>
      <p:sp>
        <p:nvSpPr>
          <p:cNvPr id="1030"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6077A3BB-556E-4714-BDD4-7E3D412370AC}" type="slidenum">
              <a:rPr lang="zh-CN" altLang="en-US"/>
              <a:pPr fontAlgn="base">
                <a:spcBef>
                  <a:spcPct val="0"/>
                </a:spcBef>
                <a:spcAft>
                  <a:spcPct val="0"/>
                </a:spcAft>
              </a:pPr>
              <a:t>‹#›</a:t>
            </a:fld>
            <a:endParaRPr lang="zh-CN" altLang="en-US"/>
          </a:p>
        </p:txBody>
      </p:sp>
    </p:spTree>
    <p:extLst>
      <p:ext uri="{BB962C8B-B14F-4D97-AF65-F5344CB8AC3E}">
        <p14:creationId xmlns:p14="http://schemas.microsoft.com/office/powerpoint/2010/main" xmlns="" val="3636163824"/>
      </p:ext>
    </p:extLst>
  </p:cSld>
  <p:clrMap bg1="lt1" tx1="dk1" bg2="lt2" tx2="dk2" accent1="accent1" accent2="accent2" accent3="accent3" accent4="accent4" accent5="accent5" accent6="accent6" hlink="hlink" folHlink="folHlink"/>
  <p:sldLayoutIdLst>
    <p:sldLayoutId id="2147484589" r:id="rId1"/>
    <p:sldLayoutId id="2147484590" r:id="rId2"/>
    <p:sldLayoutId id="2147484591" r:id="rId3"/>
    <p:sldLayoutId id="2147484592" r:id="rId4"/>
    <p:sldLayoutId id="2147484593" r:id="rId5"/>
    <p:sldLayoutId id="2147484594" r:id="rId6"/>
    <p:sldLayoutId id="2147484595" r:id="rId7"/>
    <p:sldLayoutId id="2147484596" r:id="rId8"/>
    <p:sldLayoutId id="2147484597" r:id="rId9"/>
    <p:sldLayoutId id="2147484598" r:id="rId10"/>
    <p:sldLayoutId id="2147484599" r:id="rId11"/>
  </p:sldLayoutIdLst>
  <p:hf hdr="0" ftr="0" dt="0"/>
  <p:txStyles>
    <p:titleStyle>
      <a:lvl1pPr algn="ctr" rtl="0" eaLnBrk="1" fontAlgn="base" hangingPunct="1">
        <a:spcBef>
          <a:spcPct val="0"/>
        </a:spcBef>
        <a:spcAft>
          <a:spcPct val="0"/>
        </a:spcAft>
        <a:defRPr sz="4000" b="1">
          <a:solidFill>
            <a:schemeClr val="tx1"/>
          </a:solidFill>
          <a:latin typeface="+mj-lt"/>
          <a:ea typeface="+mj-ea"/>
          <a:cs typeface="+mj-cs"/>
        </a:defRPr>
      </a:lvl1pPr>
      <a:lvl2pPr algn="ctr" rtl="0" eaLnBrk="1" fontAlgn="base" hangingPunct="1">
        <a:spcBef>
          <a:spcPct val="0"/>
        </a:spcBef>
        <a:spcAft>
          <a:spcPct val="0"/>
        </a:spcAft>
        <a:defRPr sz="4000" b="1">
          <a:solidFill>
            <a:schemeClr val="tx1"/>
          </a:solidFill>
          <a:latin typeface="Calibri" pitchFamily="34" charset="0"/>
          <a:ea typeface="宋体" pitchFamily="2" charset="-122"/>
        </a:defRPr>
      </a:lvl2pPr>
      <a:lvl3pPr algn="ctr" rtl="0" eaLnBrk="1" fontAlgn="base" hangingPunct="1">
        <a:spcBef>
          <a:spcPct val="0"/>
        </a:spcBef>
        <a:spcAft>
          <a:spcPct val="0"/>
        </a:spcAft>
        <a:defRPr sz="4000" b="1">
          <a:solidFill>
            <a:schemeClr val="tx1"/>
          </a:solidFill>
          <a:latin typeface="Calibri" pitchFamily="34" charset="0"/>
          <a:ea typeface="宋体" pitchFamily="2" charset="-122"/>
        </a:defRPr>
      </a:lvl3pPr>
      <a:lvl4pPr algn="ctr" rtl="0" eaLnBrk="1" fontAlgn="base" hangingPunct="1">
        <a:spcBef>
          <a:spcPct val="0"/>
        </a:spcBef>
        <a:spcAft>
          <a:spcPct val="0"/>
        </a:spcAft>
        <a:defRPr sz="4000" b="1">
          <a:solidFill>
            <a:schemeClr val="tx1"/>
          </a:solidFill>
          <a:latin typeface="Calibri" pitchFamily="34" charset="0"/>
          <a:ea typeface="宋体" pitchFamily="2" charset="-122"/>
        </a:defRPr>
      </a:lvl4pPr>
      <a:lvl5pPr algn="ctr" rtl="0" eaLnBrk="1" fontAlgn="base" hangingPunct="1">
        <a:spcBef>
          <a:spcPct val="0"/>
        </a:spcBef>
        <a:spcAft>
          <a:spcPct val="0"/>
        </a:spcAft>
        <a:defRPr sz="4000" b="1">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000" b="1">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000" b="1">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000" b="1">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000" b="1">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05978"/>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fontAlgn="base">
              <a:spcBef>
                <a:spcPct val="0"/>
              </a:spcBef>
              <a:spcAft>
                <a:spcPct val="0"/>
              </a:spcAft>
            </a:pPr>
            <a:fld id="{1D154E3A-6982-478F-8EE2-A525ADF3E514}" type="datetime1">
              <a:rPr lang="zh-CN" altLang="en-US" smtClean="0"/>
              <a:pPr fontAlgn="base">
                <a:spcBef>
                  <a:spcPct val="0"/>
                </a:spcBef>
                <a:spcAft>
                  <a:spcPct val="0"/>
                </a:spcAft>
              </a:pPr>
              <a:t>2018/8/8</a:t>
            </a:fld>
            <a:endParaRPr lang="zh-CN" altLang="en-US" smtClean="0"/>
          </a:p>
        </p:txBody>
      </p:sp>
      <p:sp>
        <p:nvSpPr>
          <p:cNvPr id="1029"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fontAlgn="base">
              <a:spcBef>
                <a:spcPct val="0"/>
              </a:spcBef>
              <a:spcAft>
                <a:spcPct val="0"/>
              </a:spcAft>
            </a:pPr>
            <a:endParaRPr lang="zh-CN" altLang="en-US" smtClean="0"/>
          </a:p>
        </p:txBody>
      </p:sp>
      <p:sp>
        <p:nvSpPr>
          <p:cNvPr id="1030"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BAFD8D45-6B02-4B44-8662-B7BBDD9EF7BB}" type="slidenum">
              <a:rPr lang="zh-CN" altLang="en-US" smtClean="0"/>
              <a:pPr fontAlgn="base">
                <a:spcBef>
                  <a:spcPct val="0"/>
                </a:spcBef>
                <a:spcAft>
                  <a:spcPct val="0"/>
                </a:spcAft>
              </a:pPr>
              <a:t>‹#›</a:t>
            </a:fld>
            <a:endParaRPr lang="zh-CN" altLang="en-US" smtClean="0"/>
          </a:p>
        </p:txBody>
      </p:sp>
    </p:spTree>
    <p:extLst>
      <p:ext uri="{BB962C8B-B14F-4D97-AF65-F5344CB8AC3E}">
        <p14:creationId xmlns:p14="http://schemas.microsoft.com/office/powerpoint/2010/main" xmlns="" val="2813777858"/>
      </p:ext>
    </p:extLst>
  </p:cSld>
  <p:clrMap bg1="lt1" tx1="dk1" bg2="lt2" tx2="dk2" accent1="accent1" accent2="accent2" accent3="accent3" accent4="accent4" accent5="accent5" accent6="accent6" hlink="hlink" folHlink="folHlink"/>
  <p:sldLayoutIdLst>
    <p:sldLayoutId id="2147484601" r:id="rId1"/>
    <p:sldLayoutId id="2147484602" r:id="rId2"/>
    <p:sldLayoutId id="2147484603" r:id="rId3"/>
    <p:sldLayoutId id="2147484604" r:id="rId4"/>
    <p:sldLayoutId id="2147484605" r:id="rId5"/>
    <p:sldLayoutId id="2147484606" r:id="rId6"/>
    <p:sldLayoutId id="2147484607" r:id="rId7"/>
    <p:sldLayoutId id="2147484608" r:id="rId8"/>
    <p:sldLayoutId id="2147484609" r:id="rId9"/>
    <p:sldLayoutId id="2147484610" r:id="rId10"/>
    <p:sldLayoutId id="2147484611" r:id="rId11"/>
    <p:sldLayoutId id="2147484612" r:id="rId12"/>
  </p:sldLayoutIdLst>
  <p:hf hdr="0" ftr="0" dt="0"/>
  <p:txStyles>
    <p:titleStyle>
      <a:lvl1pPr algn="ctr" rtl="0" eaLnBrk="1" fontAlgn="base" hangingPunct="1">
        <a:spcBef>
          <a:spcPct val="0"/>
        </a:spcBef>
        <a:spcAft>
          <a:spcPct val="0"/>
        </a:spcAft>
        <a:defRPr sz="4000" b="1">
          <a:solidFill>
            <a:schemeClr val="tx1"/>
          </a:solidFill>
          <a:latin typeface="+mj-lt"/>
          <a:ea typeface="+mj-ea"/>
          <a:cs typeface="+mj-cs"/>
        </a:defRPr>
      </a:lvl1pPr>
      <a:lvl2pPr algn="ctr" rtl="0" eaLnBrk="1" fontAlgn="base" hangingPunct="1">
        <a:spcBef>
          <a:spcPct val="0"/>
        </a:spcBef>
        <a:spcAft>
          <a:spcPct val="0"/>
        </a:spcAft>
        <a:defRPr sz="4000" b="1">
          <a:solidFill>
            <a:schemeClr val="tx1"/>
          </a:solidFill>
          <a:latin typeface="Calibri" pitchFamily="34" charset="0"/>
          <a:ea typeface="宋体" pitchFamily="2" charset="-122"/>
        </a:defRPr>
      </a:lvl2pPr>
      <a:lvl3pPr algn="ctr" rtl="0" eaLnBrk="1" fontAlgn="base" hangingPunct="1">
        <a:spcBef>
          <a:spcPct val="0"/>
        </a:spcBef>
        <a:spcAft>
          <a:spcPct val="0"/>
        </a:spcAft>
        <a:defRPr sz="4000" b="1">
          <a:solidFill>
            <a:schemeClr val="tx1"/>
          </a:solidFill>
          <a:latin typeface="Calibri" pitchFamily="34" charset="0"/>
          <a:ea typeface="宋体" pitchFamily="2" charset="-122"/>
        </a:defRPr>
      </a:lvl3pPr>
      <a:lvl4pPr algn="ctr" rtl="0" eaLnBrk="1" fontAlgn="base" hangingPunct="1">
        <a:spcBef>
          <a:spcPct val="0"/>
        </a:spcBef>
        <a:spcAft>
          <a:spcPct val="0"/>
        </a:spcAft>
        <a:defRPr sz="4000" b="1">
          <a:solidFill>
            <a:schemeClr val="tx1"/>
          </a:solidFill>
          <a:latin typeface="Calibri" pitchFamily="34" charset="0"/>
          <a:ea typeface="宋体" pitchFamily="2" charset="-122"/>
        </a:defRPr>
      </a:lvl4pPr>
      <a:lvl5pPr algn="ctr" rtl="0" eaLnBrk="1" fontAlgn="base" hangingPunct="1">
        <a:spcBef>
          <a:spcPct val="0"/>
        </a:spcBef>
        <a:spcAft>
          <a:spcPct val="0"/>
        </a:spcAft>
        <a:defRPr sz="4000" b="1">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000" b="1">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000" b="1">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000" b="1">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000" b="1">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8.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8.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8.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8.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8.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8.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58.xml"/><Relationship Id="rId5" Type="http://schemas.openxmlformats.org/officeDocument/2006/relationships/image" Target="../media/image21.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8.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8.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8.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8.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8.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8.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prstGeom prst="rect">
            <a:avLst/>
          </a:prstGeom>
        </p:spPr>
        <p:txBody>
          <a:bodyPr>
            <a:noAutofit/>
          </a:bodyPr>
          <a:lstStyle/>
          <a:p>
            <a:pPr algn="ctr" eaLnBrk="1" hangingPunct="1">
              <a:defRPr/>
            </a:pPr>
            <a:r>
              <a:rPr dirty="0" smtClean="0"/>
              <a:t>第</a:t>
            </a:r>
            <a:r>
              <a:rPr lang="zh-CN" altLang="en-US" dirty="0" smtClean="0"/>
              <a:t>三</a:t>
            </a:r>
            <a:r>
              <a:rPr dirty="0" smtClean="0"/>
              <a:t>章</a:t>
            </a:r>
            <a:r>
              <a:rPr lang="zh-CN" altLang="en-US" dirty="0" smtClean="0"/>
              <a:t> 表</a:t>
            </a:r>
            <a:r>
              <a:rPr lang="zh-CN" altLang="en-US" dirty="0"/>
              <a:t>单</a:t>
            </a:r>
          </a:p>
        </p:txBody>
      </p:sp>
      <p:sp>
        <p:nvSpPr>
          <p:cNvPr id="4" name="副标题 3"/>
          <p:cNvSpPr>
            <a:spLocks noGrp="1"/>
          </p:cNvSpPr>
          <p:nvPr>
            <p:ph type="subTitle" idx="1"/>
          </p:nvPr>
        </p:nvSpPr>
        <p:spPr/>
        <p:txBody>
          <a:bodyPr/>
          <a:lstStyle/>
          <a:p>
            <a:r>
              <a:rPr lang="zh-CN" altLang="en-US" dirty="0" smtClean="0"/>
              <a:t>陈凯</a:t>
            </a:r>
            <a:endParaRPr lang="zh-CN" altLang="en-US" dirty="0"/>
          </a:p>
        </p:txBody>
      </p:sp>
      <p:cxnSp>
        <p:nvCxnSpPr>
          <p:cNvPr id="8" name="直接连接符 7"/>
          <p:cNvCxnSpPr/>
          <p:nvPr/>
        </p:nvCxnSpPr>
        <p:spPr bwMode="auto">
          <a:xfrm>
            <a:off x="1143000" y="2610969"/>
            <a:ext cx="7143750" cy="1190"/>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13-4</a:t>
            </a:r>
            <a:endParaRPr lang="zh-CN" altLang="en-US" dirty="0"/>
          </a:p>
        </p:txBody>
      </p:sp>
      <p:sp>
        <p:nvSpPr>
          <p:cNvPr id="15" name="灯片编号占位符 14"/>
          <p:cNvSpPr>
            <a:spLocks noGrp="1"/>
          </p:cNvSpPr>
          <p:nvPr>
            <p:ph type="sldNum" sz="quarter" idx="12"/>
          </p:nvPr>
        </p:nvSpPr>
        <p:spPr/>
        <p:txBody>
          <a:bodyPr/>
          <a:lstStyle/>
          <a:p>
            <a:pPr>
              <a:defRPr/>
            </a:pPr>
            <a:fld id="{A6BFE9AD-FDCB-49EE-8AAC-4269F814AA90}" type="slidenum">
              <a:rPr lang="zh-CN" altLang="en-US" smtClean="0"/>
              <a:pPr>
                <a:defRPr/>
              </a:pPr>
              <a:t>10</a:t>
            </a:fld>
            <a:r>
              <a:rPr lang="en-US" altLang="zh-CN" smtClean="0"/>
              <a:t>/44</a:t>
            </a:r>
            <a:endParaRPr lang="zh-CN" altLang="en-US" dirty="0"/>
          </a:p>
        </p:txBody>
      </p:sp>
      <p:sp>
        <p:nvSpPr>
          <p:cNvPr id="3" name="内容占位符 2"/>
          <p:cNvSpPr>
            <a:spLocks noGrp="1"/>
          </p:cNvSpPr>
          <p:nvPr>
            <p:ph idx="4294967295"/>
          </p:nvPr>
        </p:nvSpPr>
        <p:spPr>
          <a:xfrm>
            <a:off x="251520" y="573528"/>
            <a:ext cx="8892480" cy="4194926"/>
          </a:xfrm>
        </p:spPr>
        <p:txBody>
          <a:bodyPr/>
          <a:lstStyle/>
          <a:p>
            <a:r>
              <a:rPr lang="zh-CN" altLang="en-US" dirty="0" smtClean="0"/>
              <a:t>复选框</a:t>
            </a:r>
            <a:endParaRPr lang="zh-CN" altLang="en-US" dirty="0"/>
          </a:p>
        </p:txBody>
      </p:sp>
      <p:grpSp>
        <p:nvGrpSpPr>
          <p:cNvPr id="5" name="组合 4"/>
          <p:cNvGrpSpPr/>
          <p:nvPr/>
        </p:nvGrpSpPr>
        <p:grpSpPr>
          <a:xfrm>
            <a:off x="142844"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053818"/>
            <a:ext cx="7746084"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checkbox</a:t>
            </a:r>
            <a:r>
              <a:rPr lang="en-US" altLang="zh-CN" b="1" dirty="0" smtClean="0">
                <a:latin typeface="+mn-lt"/>
              </a:rPr>
              <a:t>" name="interest" value="sports</a:t>
            </a:r>
            <a:r>
              <a:rPr lang="en-US" altLang="zh-CN" b="1" dirty="0"/>
              <a:t>"</a:t>
            </a:r>
            <a:r>
              <a:rPr lang="en-US" altLang="zh-CN" b="1" dirty="0" smtClean="0">
                <a:latin typeface="+mn-lt"/>
              </a:rPr>
              <a:t>/&gt;</a:t>
            </a:r>
            <a:r>
              <a:rPr lang="zh-CN" altLang="en-US" b="1" dirty="0" smtClean="0">
                <a:latin typeface="+mn-lt"/>
              </a:rPr>
              <a:t>运动</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checkbox</a:t>
            </a:r>
            <a:r>
              <a:rPr lang="en-US" altLang="zh-CN" b="1" dirty="0" smtClean="0">
                <a:latin typeface="+mn-lt"/>
              </a:rPr>
              <a:t>" name="interest" value="talk" checked /&gt;</a:t>
            </a:r>
            <a:r>
              <a:rPr lang="zh-CN" altLang="en-US" b="1" dirty="0" smtClean="0">
                <a:latin typeface="+mn-lt"/>
              </a:rPr>
              <a:t>聊天</a:t>
            </a:r>
          </a:p>
          <a:p>
            <a:pPr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checkbox</a:t>
            </a:r>
            <a:r>
              <a:rPr lang="en-US" altLang="zh-CN" b="1" dirty="0" smtClean="0">
                <a:latin typeface="+mn-lt"/>
              </a:rPr>
              <a:t>" name="interest" value="play</a:t>
            </a:r>
            <a:r>
              <a:rPr lang="en-US" altLang="zh-CN" b="1" dirty="0"/>
              <a:t>"</a:t>
            </a:r>
            <a:r>
              <a:rPr lang="en-US" altLang="zh-CN" b="1" dirty="0" smtClean="0">
                <a:latin typeface="+mn-lt"/>
              </a:rPr>
              <a:t>/&gt;</a:t>
            </a:r>
            <a:r>
              <a:rPr lang="zh-CN" altLang="en-US" b="1" dirty="0" smtClean="0">
                <a:latin typeface="+mn-lt"/>
              </a:rPr>
              <a:t>玩游戏</a:t>
            </a:r>
            <a:endParaRPr lang="en-US" altLang="zh-CN" b="1" dirty="0" smtClean="0">
              <a:latin typeface="+mn-lt"/>
            </a:endParaRPr>
          </a:p>
        </p:txBody>
      </p:sp>
      <p:sp>
        <p:nvSpPr>
          <p:cNvPr id="9" name="AutoShape 6"/>
          <p:cNvSpPr>
            <a:spLocks noChangeArrowheads="1"/>
          </p:cNvSpPr>
          <p:nvPr/>
        </p:nvSpPr>
        <p:spPr bwMode="auto">
          <a:xfrm>
            <a:off x="1857357" y="1353376"/>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复选框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a:off x="2298344" y="1726280"/>
            <a:ext cx="416270" cy="52400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5583658" y="1353376"/>
            <a:ext cx="41710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a:off x="5792209" y="1726280"/>
            <a:ext cx="494303" cy="47042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5583658" y="3523305"/>
            <a:ext cx="239304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复选框选中状态</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flipV="1">
            <a:off x="6780181" y="2812854"/>
            <a:ext cx="446550" cy="7104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4518532"/>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611524" y="5187962"/>
              <a:ext cx="2299042"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5</a:t>
              </a:r>
              <a:r>
                <a:rPr lang="zh-CN" altLang="en-US" sz="1600" b="1" spc="300" dirty="0">
                  <a:solidFill>
                    <a:srgbClr val="FBFFFE"/>
                  </a:solidFill>
                  <a:latin typeface="微软雅黑" pitchFamily="34" charset="-122"/>
                  <a:ea typeface="微软雅黑" pitchFamily="34" charset="-122"/>
                </a:rPr>
                <a:t>：复选框</a:t>
              </a:r>
            </a:p>
          </p:txBody>
        </p:sp>
      </p:grpSp>
    </p:spTree>
    <p:extLst>
      <p:ext uri="{BB962C8B-B14F-4D97-AF65-F5344CB8AC3E}">
        <p14:creationId xmlns="" xmlns:p14="http://schemas.microsoft.com/office/powerpoint/2010/main" val="36863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13-5</a:t>
            </a:r>
            <a:endParaRPr lang="zh-CN" altLang="en-US" dirty="0"/>
          </a:p>
        </p:txBody>
      </p:sp>
      <p:sp>
        <p:nvSpPr>
          <p:cNvPr id="11" name="灯片编号占位符 10"/>
          <p:cNvSpPr>
            <a:spLocks noGrp="1"/>
          </p:cNvSpPr>
          <p:nvPr>
            <p:ph type="sldNum" sz="quarter" idx="12"/>
          </p:nvPr>
        </p:nvSpPr>
        <p:spPr/>
        <p:txBody>
          <a:bodyPr/>
          <a:lstStyle/>
          <a:p>
            <a:pPr>
              <a:defRPr/>
            </a:pPr>
            <a:fld id="{A6BFE9AD-FDCB-49EE-8AAC-4269F814AA90}" type="slidenum">
              <a:rPr lang="zh-CN" altLang="en-US" smtClean="0"/>
              <a:pPr>
                <a:defRPr/>
              </a:pPr>
              <a:t>11</a:t>
            </a:fld>
            <a:r>
              <a:rPr lang="en-US" altLang="zh-CN" smtClean="0"/>
              <a:t>/44</a:t>
            </a:r>
            <a:endParaRPr lang="zh-CN" altLang="en-US" dirty="0"/>
          </a:p>
        </p:txBody>
      </p:sp>
      <p:sp>
        <p:nvSpPr>
          <p:cNvPr id="3" name="内容占位符 2"/>
          <p:cNvSpPr>
            <a:spLocks noGrp="1"/>
          </p:cNvSpPr>
          <p:nvPr>
            <p:ph idx="4294967295"/>
          </p:nvPr>
        </p:nvSpPr>
        <p:spPr>
          <a:xfrm>
            <a:off x="251520" y="573528"/>
            <a:ext cx="8892480" cy="4194926"/>
          </a:xfrm>
        </p:spPr>
        <p:txBody>
          <a:bodyPr/>
          <a:lstStyle/>
          <a:p>
            <a:r>
              <a:rPr lang="zh-CN" altLang="en-US" dirty="0" smtClean="0"/>
              <a:t>列表框</a:t>
            </a:r>
            <a:endParaRPr lang="zh-CN" altLang="en-US" dirty="0"/>
          </a:p>
        </p:txBody>
      </p:sp>
      <p:grpSp>
        <p:nvGrpSpPr>
          <p:cNvPr id="5" name="组合 4"/>
          <p:cNvGrpSpPr/>
          <p:nvPr/>
        </p:nvGrpSpPr>
        <p:grpSpPr>
          <a:xfrm>
            <a:off x="142844"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053818"/>
            <a:ext cx="7572428" cy="23083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&lt;select </a:t>
            </a:r>
            <a:r>
              <a:rPr lang="en-US" altLang="zh-CN" b="1" dirty="0" smtClean="0">
                <a:latin typeface="+mn-lt"/>
              </a:rPr>
              <a:t>name="</a:t>
            </a:r>
            <a:r>
              <a:rPr lang="zh-CN" altLang="en-US" b="1" dirty="0" smtClean="0">
                <a:latin typeface="+mn-lt"/>
              </a:rPr>
              <a:t>列表名称</a:t>
            </a:r>
            <a:r>
              <a:rPr lang="en-US" altLang="zh-CN" b="1" dirty="0" smtClean="0">
                <a:latin typeface="+mn-lt"/>
              </a:rPr>
              <a:t>" size="</a:t>
            </a:r>
            <a:r>
              <a:rPr lang="zh-CN" altLang="en-US" b="1" dirty="0" smtClean="0">
                <a:latin typeface="+mn-lt"/>
              </a:rPr>
              <a:t>行数</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&lt;option </a:t>
            </a:r>
            <a:r>
              <a:rPr lang="en-US" altLang="zh-CN" b="1" dirty="0" smtClean="0">
                <a:latin typeface="+mn-lt"/>
              </a:rPr>
              <a:t>value="</a:t>
            </a:r>
            <a:r>
              <a:rPr lang="zh-CN" altLang="en-US" b="1" dirty="0" smtClean="0">
                <a:latin typeface="+mn-lt"/>
              </a:rPr>
              <a:t>选项的值</a:t>
            </a:r>
            <a:r>
              <a:rPr lang="en-US" altLang="zh-CN" b="1" dirty="0" smtClean="0">
                <a:latin typeface="+mn-lt"/>
              </a:rPr>
              <a:t>" selected="selected"&gt;…</a:t>
            </a:r>
            <a:r>
              <a:rPr lang="en-US" altLang="zh-CN" b="1" dirty="0" smtClean="0">
                <a:solidFill>
                  <a:srgbClr val="FF0000"/>
                </a:solidFill>
                <a:latin typeface="+mn-lt"/>
              </a:rPr>
              <a:t>&lt;/option &gt;</a:t>
            </a:r>
          </a:p>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&lt;option </a:t>
            </a:r>
            <a:r>
              <a:rPr lang="en-US" altLang="zh-CN" b="1" dirty="0" smtClean="0">
                <a:latin typeface="+mn-lt"/>
              </a:rPr>
              <a:t>value="</a:t>
            </a:r>
            <a:r>
              <a:rPr lang="zh-CN" altLang="en-US" b="1" dirty="0" smtClean="0">
                <a:latin typeface="+mn-lt"/>
              </a:rPr>
              <a:t>选项的值</a:t>
            </a:r>
            <a:r>
              <a:rPr lang="en-US" altLang="zh-CN" b="1" dirty="0" smtClean="0">
                <a:latin typeface="+mn-lt"/>
              </a:rPr>
              <a:t>"&gt;…</a:t>
            </a:r>
            <a:r>
              <a:rPr lang="en-US" altLang="zh-CN" b="1" dirty="0" smtClean="0">
                <a:solidFill>
                  <a:srgbClr val="FF0000"/>
                </a:solidFill>
                <a:latin typeface="+mn-lt"/>
              </a:rPr>
              <a:t>&lt;/option &gt;</a:t>
            </a:r>
          </a:p>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&lt;/select&gt;</a:t>
            </a:r>
          </a:p>
        </p:txBody>
      </p:sp>
      <p:sp>
        <p:nvSpPr>
          <p:cNvPr id="9" name="AutoShape 6"/>
          <p:cNvSpPr>
            <a:spLocks noChangeArrowheads="1"/>
          </p:cNvSpPr>
          <p:nvPr/>
        </p:nvSpPr>
        <p:spPr bwMode="auto">
          <a:xfrm>
            <a:off x="1714481" y="1353376"/>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列表框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1500174" y="1726280"/>
            <a:ext cx="655294" cy="52400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2357422" y="3496516"/>
            <a:ext cx="85725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选项</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flipH="1" flipV="1">
            <a:off x="1428728" y="3214692"/>
            <a:ext cx="1357322" cy="28182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5357818" y="1621268"/>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默认选中项</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flipH="1">
            <a:off x="5214944" y="1994172"/>
            <a:ext cx="892973" cy="68473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4329587"/>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367867" y="5187962"/>
              <a:ext cx="278636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6</a:t>
              </a:r>
              <a:r>
                <a:rPr lang="zh-CN" altLang="en-US" sz="1600" b="1" spc="300" dirty="0">
                  <a:solidFill>
                    <a:srgbClr val="FBFFFE"/>
                  </a:solidFill>
                  <a:latin typeface="微软雅黑" pitchFamily="34" charset="-122"/>
                  <a:ea typeface="微软雅黑" pitchFamily="34" charset="-122"/>
                </a:rPr>
                <a:t>：下拉列表框</a:t>
              </a:r>
            </a:p>
          </p:txBody>
        </p:sp>
      </p:grpSp>
    </p:spTree>
    <p:extLst>
      <p:ext uri="{BB962C8B-B14F-4D97-AF65-F5344CB8AC3E}">
        <p14:creationId xmlns="" xmlns:p14="http://schemas.microsoft.com/office/powerpoint/2010/main" val="254249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right)">
                                      <p:cBhvr>
                                        <p:cTn id="27" dur="500"/>
                                        <p:tgtEl>
                                          <p:spTgt spid="3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13-6</a:t>
            </a:r>
            <a:endParaRPr lang="zh-CN" altLang="en-US" dirty="0"/>
          </a:p>
        </p:txBody>
      </p:sp>
      <p:sp>
        <p:nvSpPr>
          <p:cNvPr id="11" name="灯片编号占位符 10"/>
          <p:cNvSpPr>
            <a:spLocks noGrp="1"/>
          </p:cNvSpPr>
          <p:nvPr>
            <p:ph type="sldNum" sz="quarter" idx="12"/>
          </p:nvPr>
        </p:nvSpPr>
        <p:spPr/>
        <p:txBody>
          <a:bodyPr/>
          <a:lstStyle/>
          <a:p>
            <a:pPr>
              <a:defRPr/>
            </a:pPr>
            <a:fld id="{A6BFE9AD-FDCB-49EE-8AAC-4269F814AA90}" type="slidenum">
              <a:rPr lang="zh-CN" altLang="en-US" smtClean="0"/>
              <a:pPr>
                <a:defRPr/>
              </a:pPr>
              <a:t>12</a:t>
            </a:fld>
            <a:r>
              <a:rPr lang="en-US" altLang="zh-CN" smtClean="0"/>
              <a:t>/44</a:t>
            </a:r>
            <a:endParaRPr lang="zh-CN" altLang="en-US" dirty="0"/>
          </a:p>
        </p:txBody>
      </p:sp>
      <p:sp>
        <p:nvSpPr>
          <p:cNvPr id="3" name="内容占位符 2"/>
          <p:cNvSpPr>
            <a:spLocks noGrp="1"/>
          </p:cNvSpPr>
          <p:nvPr>
            <p:ph idx="4294967295"/>
          </p:nvPr>
        </p:nvSpPr>
        <p:spPr>
          <a:xfrm>
            <a:off x="323528" y="573528"/>
            <a:ext cx="8820472" cy="4194926"/>
          </a:xfrm>
        </p:spPr>
        <p:txBody>
          <a:bodyPr/>
          <a:lstStyle/>
          <a:p>
            <a:r>
              <a:rPr lang="zh-CN" altLang="en-US" dirty="0" smtClean="0"/>
              <a:t>按钮</a:t>
            </a:r>
            <a:endParaRPr lang="en-US" altLang="zh-CN" dirty="0" smtClean="0"/>
          </a:p>
          <a:p>
            <a:pPr lvl="1"/>
            <a:r>
              <a:rPr lang="zh-CN" altLang="en-US" dirty="0" smtClean="0"/>
              <a:t>图片按钮</a:t>
            </a:r>
            <a:endParaRPr lang="zh-CN" altLang="en-US" dirty="0"/>
          </a:p>
        </p:txBody>
      </p:sp>
      <p:grpSp>
        <p:nvGrpSpPr>
          <p:cNvPr id="5" name="组合 4"/>
          <p:cNvGrpSpPr/>
          <p:nvPr/>
        </p:nvGrpSpPr>
        <p:grpSpPr>
          <a:xfrm>
            <a:off x="142844"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322322"/>
            <a:ext cx="7572428"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reset</a:t>
            </a:r>
            <a:r>
              <a:rPr lang="en-US" altLang="zh-CN" b="1" dirty="0" smtClean="0">
                <a:latin typeface="+mn-lt"/>
              </a:rPr>
              <a:t>" name="</a:t>
            </a:r>
            <a:r>
              <a:rPr lang="en-US" altLang="zh-CN" b="1" dirty="0" err="1" smtClean="0">
                <a:latin typeface="+mn-lt"/>
              </a:rPr>
              <a:t>butReset</a:t>
            </a:r>
            <a:r>
              <a:rPr lang="en-US" altLang="zh-CN" b="1" dirty="0" smtClean="0">
                <a:latin typeface="+mn-lt"/>
              </a:rPr>
              <a:t>" value="reset</a:t>
            </a:r>
            <a:r>
              <a:rPr lang="zh-CN" altLang="en-US" b="1" dirty="0" smtClean="0">
                <a:latin typeface="+mn-lt"/>
              </a:rPr>
              <a:t>按钮</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submit</a:t>
            </a:r>
            <a:r>
              <a:rPr lang="en-US" altLang="zh-CN" b="1" dirty="0" smtClean="0">
                <a:latin typeface="+mn-lt"/>
              </a:rPr>
              <a:t>" name="</a:t>
            </a:r>
            <a:r>
              <a:rPr lang="en-US" altLang="zh-CN" b="1" dirty="0" err="1" smtClean="0">
                <a:latin typeface="+mn-lt"/>
              </a:rPr>
              <a:t>butSubmit</a:t>
            </a:r>
            <a:r>
              <a:rPr lang="en-US" altLang="zh-CN" b="1" dirty="0" smtClean="0">
                <a:latin typeface="+mn-lt"/>
              </a:rPr>
              <a:t>" value="submit</a:t>
            </a:r>
            <a:r>
              <a:rPr lang="zh-CN" altLang="en-US" b="1" dirty="0" smtClean="0">
                <a:latin typeface="+mn-lt"/>
              </a:rPr>
              <a:t>按钮</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button</a:t>
            </a:r>
            <a:r>
              <a:rPr lang="en-US" altLang="zh-CN" b="1" dirty="0" smtClean="0">
                <a:latin typeface="+mn-lt"/>
              </a:rPr>
              <a:t>" name="</a:t>
            </a:r>
            <a:r>
              <a:rPr lang="en-US" altLang="zh-CN" b="1" dirty="0" err="1" smtClean="0">
                <a:latin typeface="+mn-lt"/>
              </a:rPr>
              <a:t>butButton</a:t>
            </a:r>
            <a:r>
              <a:rPr lang="en-US" altLang="zh-CN" b="1" dirty="0" smtClean="0">
                <a:latin typeface="+mn-lt"/>
              </a:rPr>
              <a:t>" value="button</a:t>
            </a:r>
            <a:r>
              <a:rPr lang="zh-CN" altLang="en-US" b="1" dirty="0" smtClean="0">
                <a:latin typeface="+mn-lt"/>
              </a:rPr>
              <a:t>按钮</a:t>
            </a:r>
            <a:r>
              <a:rPr lang="en-US" altLang="zh-CN" b="1" dirty="0" smtClean="0">
                <a:latin typeface="+mn-lt"/>
              </a:rPr>
              <a:t>"</a:t>
            </a:r>
            <a:r>
              <a:rPr lang="fr-FR" altLang="zh-CN" b="1" dirty="0" smtClean="0"/>
              <a:t>/</a:t>
            </a:r>
            <a:r>
              <a:rPr lang="en-US" altLang="zh-CN" b="1" dirty="0" smtClean="0">
                <a:latin typeface="+mn-lt"/>
              </a:rPr>
              <a:t>&gt;</a:t>
            </a:r>
          </a:p>
        </p:txBody>
      </p:sp>
      <p:sp>
        <p:nvSpPr>
          <p:cNvPr id="9" name="AutoShape 6"/>
          <p:cNvSpPr>
            <a:spLocks noChangeArrowheads="1"/>
          </p:cNvSpPr>
          <p:nvPr/>
        </p:nvSpPr>
        <p:spPr bwMode="auto">
          <a:xfrm>
            <a:off x="1714481" y="1621880"/>
            <a:ext cx="111440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重置按钮</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a:off x="2271685" y="1994784"/>
            <a:ext cx="228611" cy="52400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2357422" y="3765020"/>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普通按钮</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flipH="1" flipV="1">
            <a:off x="2643175" y="3536776"/>
            <a:ext cx="357189" cy="22824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3071802" y="1782616"/>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提交按钮</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flipH="1">
            <a:off x="2643174" y="2155520"/>
            <a:ext cx="1071570" cy="79189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 name="AutoShape 6"/>
          <p:cNvSpPr>
            <a:spLocks noChangeArrowheads="1"/>
          </p:cNvSpPr>
          <p:nvPr/>
        </p:nvSpPr>
        <p:spPr bwMode="auto">
          <a:xfrm>
            <a:off x="4429124" y="2104087"/>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图片路径</a:t>
            </a:r>
            <a:endParaRPr lang="en-US" altLang="zh-CN" b="1" kern="0" dirty="0">
              <a:solidFill>
                <a:schemeClr val="bg1"/>
              </a:solidFill>
              <a:latin typeface="Arial"/>
              <a:ea typeface="黑体"/>
            </a:endParaRPr>
          </a:p>
        </p:txBody>
      </p:sp>
      <p:sp>
        <p:nvSpPr>
          <p:cNvPr id="33" name="AutoShape 3"/>
          <p:cNvSpPr>
            <a:spLocks noChangeArrowheads="1"/>
          </p:cNvSpPr>
          <p:nvPr/>
        </p:nvSpPr>
        <p:spPr bwMode="auto">
          <a:xfrm>
            <a:off x="714348" y="2786676"/>
            <a:ext cx="7572428"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fr-FR" altLang="zh-CN" b="1" dirty="0" smtClean="0">
                <a:latin typeface="+mn-lt"/>
              </a:rPr>
              <a:t>&lt;input  type="</a:t>
            </a:r>
            <a:r>
              <a:rPr lang="fr-FR" altLang="zh-CN" b="1" dirty="0" smtClean="0">
                <a:solidFill>
                  <a:srgbClr val="FF0000"/>
                </a:solidFill>
                <a:latin typeface="+mn-lt"/>
              </a:rPr>
              <a:t>image</a:t>
            </a:r>
            <a:r>
              <a:rPr lang="fr-FR" altLang="zh-CN" b="1" dirty="0" smtClean="0">
                <a:latin typeface="+mn-lt"/>
              </a:rPr>
              <a:t>"  src="images/login.gif" /&gt;</a:t>
            </a:r>
          </a:p>
        </p:txBody>
      </p:sp>
      <p:sp>
        <p:nvSpPr>
          <p:cNvPr id="34" name="AutoShape 6"/>
          <p:cNvSpPr>
            <a:spLocks noChangeArrowheads="1"/>
          </p:cNvSpPr>
          <p:nvPr/>
        </p:nvSpPr>
        <p:spPr bwMode="auto">
          <a:xfrm>
            <a:off x="5724532" y="1736180"/>
            <a:ext cx="235745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按钮上显示的文字</a:t>
            </a:r>
            <a:endParaRPr lang="en-US" altLang="zh-CN" b="1" kern="0" dirty="0">
              <a:solidFill>
                <a:schemeClr val="bg1"/>
              </a:solidFill>
              <a:latin typeface="Arial"/>
              <a:ea typeface="黑体"/>
            </a:endParaRPr>
          </a:p>
        </p:txBody>
      </p:sp>
      <p:cxnSp>
        <p:nvCxnSpPr>
          <p:cNvPr id="35" name="直接箭头连接符 34"/>
          <p:cNvCxnSpPr>
            <a:stCxn id="34" idx="2"/>
          </p:cNvCxnSpPr>
          <p:nvPr/>
        </p:nvCxnSpPr>
        <p:spPr>
          <a:xfrm flipH="1">
            <a:off x="6643704" y="2109084"/>
            <a:ext cx="259555" cy="40970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24" idx="2"/>
          </p:cNvCxnSpPr>
          <p:nvPr/>
        </p:nvCxnSpPr>
        <p:spPr>
          <a:xfrm flipH="1">
            <a:off x="4857755" y="2476991"/>
            <a:ext cx="214311" cy="47042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2" name="组合 18"/>
          <p:cNvGrpSpPr>
            <a:grpSpLocks/>
          </p:cNvGrpSpPr>
          <p:nvPr/>
        </p:nvGrpSpPr>
        <p:grpSpPr bwMode="auto">
          <a:xfrm>
            <a:off x="2090738" y="4329587"/>
            <a:ext cx="4572000" cy="371891"/>
            <a:chOff x="3143240" y="5143512"/>
            <a:chExt cx="4572032" cy="495858"/>
          </a:xfrm>
        </p:grpSpPr>
        <p:sp>
          <p:nvSpPr>
            <p:cNvPr id="36" name="圆角矩形 3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7" name="圆角矩形 3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8"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 name="TextBox 38"/>
            <p:cNvSpPr txBox="1"/>
            <p:nvPr/>
          </p:nvSpPr>
          <p:spPr bwMode="auto">
            <a:xfrm>
              <a:off x="4733353" y="5187962"/>
              <a:ext cx="205538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7</a:t>
              </a:r>
              <a:r>
                <a:rPr lang="zh-CN" altLang="en-US" sz="1600" b="1" spc="300" dirty="0">
                  <a:solidFill>
                    <a:srgbClr val="FBFFFE"/>
                  </a:solidFill>
                  <a:latin typeface="微软雅黑" pitchFamily="34" charset="-122"/>
                  <a:ea typeface="微软雅黑" pitchFamily="34" charset="-122"/>
                </a:rPr>
                <a:t>：按钮</a:t>
              </a:r>
            </a:p>
          </p:txBody>
        </p:sp>
      </p:grpSp>
    </p:spTree>
    <p:extLst>
      <p:ext uri="{BB962C8B-B14F-4D97-AF65-F5344CB8AC3E}">
        <p14:creationId xmlns="" xmlns:p14="http://schemas.microsoft.com/office/powerpoint/2010/main" val="17595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right)">
                                      <p:cBhvr>
                                        <p:cTn id="27" dur="500"/>
                                        <p:tgtEl>
                                          <p:spTgt spid="3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5"/>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4"/>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35"/>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34"/>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31"/>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0"/>
                                        </p:tgtEl>
                                        <p:attrNameLst>
                                          <p:attrName>style.visibility</p:attrName>
                                        </p:attrNameLst>
                                      </p:cBhvr>
                                      <p:to>
                                        <p:strVal val="hidden"/>
                                      </p:to>
                                    </p:set>
                                  </p:childTnLst>
                                </p:cTn>
                              </p:par>
                            </p:childTnLst>
                          </p:cTn>
                        </p:par>
                        <p:par>
                          <p:cTn id="58" fill="hold">
                            <p:stCondLst>
                              <p:cond delay="0"/>
                            </p:stCondLst>
                            <p:childTnLst>
                              <p:par>
                                <p:cTn id="59" presetID="22" presetClass="entr" presetSubtype="8" fill="hold" nodeType="after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left)">
                                      <p:cBhvr>
                                        <p:cTn id="61" dur="500"/>
                                        <p:tgtEl>
                                          <p:spTgt spid="3">
                                            <p:txEl>
                                              <p:pRg st="1" end="1"/>
                                            </p:tx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left)">
                                      <p:cBhvr>
                                        <p:cTn id="65" dur="500"/>
                                        <p:tgtEl>
                                          <p:spTgt spid="33"/>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childTnLst>
                          </p:cTn>
                        </p:par>
                        <p:par>
                          <p:cTn id="70" fill="hold">
                            <p:stCondLst>
                              <p:cond delay="1500"/>
                            </p:stCondLst>
                            <p:childTnLst>
                              <p:par>
                                <p:cTn id="71" presetID="22" presetClass="entr" presetSubtype="2"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3" grpId="0" animBg="1"/>
      <p:bldP spid="13" grpId="1" animBg="1"/>
      <p:bldP spid="30" grpId="0" animBg="1"/>
      <p:bldP spid="30" grpId="1" animBg="1"/>
      <p:bldP spid="24" grpId="0" animBg="1"/>
      <p:bldP spid="33" grpId="0" animBg="1"/>
      <p:bldP spid="34" grpId="0" animBg="1"/>
      <p:bldP spid="3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13-7</a:t>
            </a:r>
            <a:endParaRPr lang="zh-CN" altLang="en-US" dirty="0"/>
          </a:p>
        </p:txBody>
      </p:sp>
      <p:sp>
        <p:nvSpPr>
          <p:cNvPr id="11" name="灯片编号占位符 10"/>
          <p:cNvSpPr>
            <a:spLocks noGrp="1"/>
          </p:cNvSpPr>
          <p:nvPr>
            <p:ph type="sldNum" sz="quarter" idx="12"/>
          </p:nvPr>
        </p:nvSpPr>
        <p:spPr/>
        <p:txBody>
          <a:bodyPr/>
          <a:lstStyle/>
          <a:p>
            <a:pPr>
              <a:defRPr/>
            </a:pPr>
            <a:fld id="{A6BFE9AD-FDCB-49EE-8AAC-4269F814AA90}" type="slidenum">
              <a:rPr lang="zh-CN" altLang="en-US" smtClean="0"/>
              <a:pPr>
                <a:defRPr/>
              </a:pPr>
              <a:t>13</a:t>
            </a:fld>
            <a:r>
              <a:rPr lang="en-US" altLang="zh-CN" smtClean="0"/>
              <a:t>/44</a:t>
            </a:r>
            <a:endParaRPr lang="zh-CN" altLang="en-US" dirty="0"/>
          </a:p>
        </p:txBody>
      </p:sp>
      <p:sp>
        <p:nvSpPr>
          <p:cNvPr id="3" name="内容占位符 2"/>
          <p:cNvSpPr>
            <a:spLocks noGrp="1"/>
          </p:cNvSpPr>
          <p:nvPr>
            <p:ph idx="4294967295"/>
          </p:nvPr>
        </p:nvSpPr>
        <p:spPr>
          <a:xfrm>
            <a:off x="251520" y="573528"/>
            <a:ext cx="8892480" cy="4194926"/>
          </a:xfrm>
        </p:spPr>
        <p:txBody>
          <a:bodyPr/>
          <a:lstStyle/>
          <a:p>
            <a:r>
              <a:rPr lang="zh-CN" altLang="en-US" dirty="0" smtClean="0"/>
              <a:t>多行文本域</a:t>
            </a:r>
            <a:endParaRPr lang="zh-CN" altLang="en-US" dirty="0"/>
          </a:p>
        </p:txBody>
      </p:sp>
      <p:grpSp>
        <p:nvGrpSpPr>
          <p:cNvPr id="5" name="组合 4"/>
          <p:cNvGrpSpPr/>
          <p:nvPr/>
        </p:nvGrpSpPr>
        <p:grpSpPr>
          <a:xfrm>
            <a:off x="142844"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140581"/>
            <a:ext cx="8143932" cy="6463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a:t>
            </a:r>
            <a:r>
              <a:rPr lang="en-US" altLang="zh-CN" b="1" dirty="0" err="1" smtClean="0">
                <a:solidFill>
                  <a:srgbClr val="FF0000"/>
                </a:solidFill>
                <a:latin typeface="+mn-lt"/>
              </a:rPr>
              <a:t>textarea</a:t>
            </a:r>
            <a:r>
              <a:rPr lang="en-US" altLang="zh-CN" b="1" dirty="0" smtClean="0">
                <a:solidFill>
                  <a:srgbClr val="FF0000"/>
                </a:solidFill>
                <a:latin typeface="+mn-lt"/>
              </a:rPr>
              <a:t>  </a:t>
            </a:r>
            <a:r>
              <a:rPr lang="en-US" altLang="zh-CN" b="1" dirty="0" smtClean="0">
                <a:latin typeface="+mn-lt"/>
              </a:rPr>
              <a:t>name=</a:t>
            </a:r>
            <a:r>
              <a:rPr lang="en-US" altLang="zh-CN" b="1" dirty="0" smtClean="0"/>
              <a:t>"</a:t>
            </a:r>
            <a:r>
              <a:rPr lang="en-US" altLang="zh-CN" b="1" dirty="0" err="1" smtClean="0">
                <a:latin typeface="+mn-lt"/>
              </a:rPr>
              <a:t>showText</a:t>
            </a:r>
            <a:r>
              <a:rPr lang="en-US" altLang="zh-CN" b="1" dirty="0" smtClean="0">
                <a:latin typeface="+mn-lt"/>
              </a:rPr>
              <a:t>"  cols=</a:t>
            </a:r>
            <a:r>
              <a:rPr lang="en-US" altLang="zh-CN" b="1" dirty="0" smtClean="0"/>
              <a:t>"</a:t>
            </a:r>
            <a:r>
              <a:rPr lang="en-US" altLang="zh-CN" b="1" dirty="0" smtClean="0">
                <a:latin typeface="+mn-lt"/>
              </a:rPr>
              <a:t>x</a:t>
            </a:r>
            <a:r>
              <a:rPr lang="en-US" altLang="zh-CN" b="1" dirty="0" smtClean="0"/>
              <a:t>"</a:t>
            </a:r>
            <a:r>
              <a:rPr lang="en-US" altLang="zh-CN" b="1" dirty="0" smtClean="0">
                <a:latin typeface="+mn-lt"/>
              </a:rPr>
              <a:t>  rows=</a:t>
            </a:r>
            <a:r>
              <a:rPr lang="en-US" altLang="zh-CN" b="1" dirty="0" smtClean="0"/>
              <a:t>"</a:t>
            </a:r>
            <a:r>
              <a:rPr lang="en-US" altLang="zh-CN" b="1" dirty="0" smtClean="0">
                <a:latin typeface="+mn-lt"/>
              </a:rPr>
              <a:t>y</a:t>
            </a:r>
            <a:r>
              <a:rPr lang="en-US" altLang="zh-CN" b="1" dirty="0" smtClean="0"/>
              <a:t>"</a:t>
            </a:r>
            <a:r>
              <a:rPr lang="en-US" altLang="zh-CN" b="1" dirty="0" smtClean="0">
                <a:latin typeface="+mn-lt"/>
              </a:rPr>
              <a:t>&gt;</a:t>
            </a:r>
            <a:r>
              <a:rPr lang="zh-CN" altLang="en-US" b="1" dirty="0" smtClean="0">
                <a:latin typeface="+mn-lt"/>
              </a:rPr>
              <a:t>文本内容 </a:t>
            </a:r>
            <a:r>
              <a:rPr lang="en-US" altLang="zh-CN" b="1" dirty="0" smtClean="0">
                <a:solidFill>
                  <a:srgbClr val="FF0000"/>
                </a:solidFill>
                <a:latin typeface="+mn-lt"/>
              </a:rPr>
              <a:t>&lt;/</a:t>
            </a:r>
            <a:r>
              <a:rPr lang="en-US" altLang="zh-CN" b="1" dirty="0" err="1" smtClean="0">
                <a:solidFill>
                  <a:srgbClr val="FF0000"/>
                </a:solidFill>
                <a:latin typeface="+mn-lt"/>
              </a:rPr>
              <a:t>textarea</a:t>
            </a:r>
            <a:r>
              <a:rPr lang="en-US" altLang="zh-CN" b="1" dirty="0" smtClean="0">
                <a:solidFill>
                  <a:srgbClr val="FF0000"/>
                </a:solidFill>
                <a:latin typeface="+mn-lt"/>
              </a:rPr>
              <a:t>  &gt;</a:t>
            </a:r>
          </a:p>
        </p:txBody>
      </p:sp>
      <p:sp>
        <p:nvSpPr>
          <p:cNvPr id="9" name="AutoShape 6"/>
          <p:cNvSpPr>
            <a:spLocks noChangeArrowheads="1"/>
          </p:cNvSpPr>
          <p:nvPr/>
        </p:nvSpPr>
        <p:spPr bwMode="auto">
          <a:xfrm>
            <a:off x="1643042" y="1460533"/>
            <a:ext cx="141096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多行文本域 </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1714480" y="1833437"/>
            <a:ext cx="634044" cy="5239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3428992" y="1460533"/>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显示的列数</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a:off x="4179091" y="1833437"/>
            <a:ext cx="607223" cy="52400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6"/>
          <p:cNvSpPr>
            <a:spLocks noChangeArrowheads="1"/>
          </p:cNvSpPr>
          <p:nvPr/>
        </p:nvSpPr>
        <p:spPr bwMode="auto">
          <a:xfrm>
            <a:off x="5500694" y="1460533"/>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显示的行数</a:t>
            </a:r>
            <a:endParaRPr lang="en-US" altLang="zh-CN" b="1" kern="0" dirty="0">
              <a:solidFill>
                <a:schemeClr val="bg1"/>
              </a:solidFill>
              <a:latin typeface="Arial"/>
              <a:ea typeface="黑体"/>
            </a:endParaRPr>
          </a:p>
        </p:txBody>
      </p:sp>
      <p:cxnSp>
        <p:nvCxnSpPr>
          <p:cNvPr id="21" name="直接箭头连接符 20"/>
          <p:cNvCxnSpPr>
            <a:stCxn id="20" idx="2"/>
          </p:cNvCxnSpPr>
          <p:nvPr/>
        </p:nvCxnSpPr>
        <p:spPr>
          <a:xfrm flipH="1">
            <a:off x="5929324" y="1833437"/>
            <a:ext cx="321469" cy="47042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4329587"/>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611524" y="5187962"/>
              <a:ext cx="2299042"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8</a:t>
              </a:r>
              <a:r>
                <a:rPr lang="zh-CN" altLang="en-US" sz="1600" b="1" spc="300" dirty="0">
                  <a:solidFill>
                    <a:srgbClr val="FBFFFE"/>
                  </a:solidFill>
                  <a:latin typeface="微软雅黑" pitchFamily="34" charset="-122"/>
                  <a:ea typeface="微软雅黑" pitchFamily="34" charset="-122"/>
                </a:rPr>
                <a:t>：文本域</a:t>
              </a:r>
            </a:p>
          </p:txBody>
        </p:sp>
      </p:grpSp>
    </p:spTree>
    <p:extLst>
      <p:ext uri="{BB962C8B-B14F-4D97-AF65-F5344CB8AC3E}">
        <p14:creationId xmlns="" xmlns:p14="http://schemas.microsoft.com/office/powerpoint/2010/main" val="2498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0"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13-8</a:t>
            </a:r>
            <a:endParaRPr lang="zh-CN" altLang="en-US" dirty="0"/>
          </a:p>
        </p:txBody>
      </p:sp>
      <p:sp>
        <p:nvSpPr>
          <p:cNvPr id="11" name="灯片编号占位符 10"/>
          <p:cNvSpPr>
            <a:spLocks noGrp="1"/>
          </p:cNvSpPr>
          <p:nvPr>
            <p:ph type="sldNum" sz="quarter" idx="12"/>
          </p:nvPr>
        </p:nvSpPr>
        <p:spPr/>
        <p:txBody>
          <a:bodyPr/>
          <a:lstStyle/>
          <a:p>
            <a:pPr>
              <a:defRPr/>
            </a:pPr>
            <a:fld id="{A6BFE9AD-FDCB-49EE-8AAC-4269F814AA90}" type="slidenum">
              <a:rPr lang="zh-CN" altLang="en-US" smtClean="0"/>
              <a:pPr>
                <a:defRPr/>
              </a:pPr>
              <a:t>14</a:t>
            </a:fld>
            <a:r>
              <a:rPr lang="en-US" altLang="zh-CN" smtClean="0"/>
              <a:t>/44</a:t>
            </a:r>
            <a:endParaRPr lang="zh-CN" altLang="en-US" dirty="0"/>
          </a:p>
        </p:txBody>
      </p:sp>
      <p:sp>
        <p:nvSpPr>
          <p:cNvPr id="3" name="内容占位符 2"/>
          <p:cNvSpPr>
            <a:spLocks noGrp="1"/>
          </p:cNvSpPr>
          <p:nvPr>
            <p:ph idx="4294967295"/>
          </p:nvPr>
        </p:nvSpPr>
        <p:spPr>
          <a:xfrm>
            <a:off x="323528" y="519522"/>
            <a:ext cx="8820472" cy="4248932"/>
          </a:xfrm>
        </p:spPr>
        <p:txBody>
          <a:bodyPr/>
          <a:lstStyle/>
          <a:p>
            <a:r>
              <a:rPr lang="zh-CN" altLang="en-US" dirty="0" smtClean="0"/>
              <a:t>文件域</a:t>
            </a:r>
            <a:endParaRPr lang="zh-CN" altLang="en-US" dirty="0"/>
          </a:p>
        </p:txBody>
      </p:sp>
      <p:grpSp>
        <p:nvGrpSpPr>
          <p:cNvPr id="5" name="组合 4"/>
          <p:cNvGrpSpPr/>
          <p:nvPr/>
        </p:nvGrpSpPr>
        <p:grpSpPr>
          <a:xfrm>
            <a:off x="142844"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140580"/>
            <a:ext cx="8143932" cy="23083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&lt;form action="" method="post" </a:t>
            </a:r>
            <a:r>
              <a:rPr lang="en-US" altLang="zh-CN" b="1" dirty="0" err="1" smtClean="0">
                <a:solidFill>
                  <a:srgbClr val="FF0000"/>
                </a:solidFill>
                <a:latin typeface="+mn-lt"/>
              </a:rPr>
              <a:t>enctype</a:t>
            </a:r>
            <a:r>
              <a:rPr lang="en-US" altLang="zh-CN" b="1" dirty="0" smtClean="0">
                <a:solidFill>
                  <a:srgbClr val="FF0000"/>
                </a:solidFill>
                <a:latin typeface="+mn-lt"/>
              </a:rPr>
              <a:t>="multipart/form-data"</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  &lt;p&gt;&lt;input type="</a:t>
            </a:r>
            <a:r>
              <a:rPr lang="en-US" altLang="zh-CN" b="1" dirty="0" smtClean="0">
                <a:solidFill>
                  <a:srgbClr val="FF0000"/>
                </a:solidFill>
                <a:latin typeface="+mn-lt"/>
              </a:rPr>
              <a:t>file</a:t>
            </a:r>
            <a:r>
              <a:rPr lang="en-US" altLang="zh-CN" b="1" dirty="0" smtClean="0">
                <a:latin typeface="+mn-lt"/>
              </a:rPr>
              <a:t>" name="files" /&gt;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  &lt;input type="submit" name="upload" value="</a:t>
            </a:r>
            <a:r>
              <a:rPr lang="zh-CN" altLang="en-US" b="1" dirty="0" smtClean="0">
                <a:latin typeface="+mn-lt"/>
              </a:rPr>
              <a:t>上传</a:t>
            </a:r>
            <a:r>
              <a:rPr lang="en-US" altLang="zh-CN" b="1" dirty="0" smtClean="0">
                <a:latin typeface="+mn-lt"/>
              </a:rPr>
              <a:t>" /&gt;&lt;/p&gt;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&lt;/form&gt;</a:t>
            </a:r>
          </a:p>
        </p:txBody>
      </p:sp>
      <p:sp>
        <p:nvSpPr>
          <p:cNvPr id="9" name="AutoShape 6"/>
          <p:cNvSpPr>
            <a:spLocks noChangeArrowheads="1"/>
          </p:cNvSpPr>
          <p:nvPr/>
        </p:nvSpPr>
        <p:spPr bwMode="auto">
          <a:xfrm>
            <a:off x="1643043" y="1460533"/>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文件域</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a:off x="2084030" y="1833437"/>
            <a:ext cx="773460" cy="89905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6"/>
          <p:cNvSpPr>
            <a:spLocks noChangeArrowheads="1"/>
          </p:cNvSpPr>
          <p:nvPr/>
        </p:nvSpPr>
        <p:spPr bwMode="auto">
          <a:xfrm>
            <a:off x="5500694" y="1460533"/>
            <a:ext cx="185738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表单编码属性</a:t>
            </a:r>
            <a:endParaRPr lang="en-US" altLang="zh-CN" b="1" kern="0" dirty="0">
              <a:solidFill>
                <a:schemeClr val="bg1"/>
              </a:solidFill>
              <a:latin typeface="Arial"/>
              <a:ea typeface="黑体"/>
            </a:endParaRPr>
          </a:p>
        </p:txBody>
      </p:sp>
      <p:cxnSp>
        <p:nvCxnSpPr>
          <p:cNvPr id="21" name="直接箭头连接符 20"/>
          <p:cNvCxnSpPr>
            <a:stCxn id="20" idx="2"/>
          </p:cNvCxnSpPr>
          <p:nvPr/>
        </p:nvCxnSpPr>
        <p:spPr>
          <a:xfrm flipH="1">
            <a:off x="5929327" y="1833437"/>
            <a:ext cx="500061" cy="47042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4329587"/>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611524" y="5187962"/>
              <a:ext cx="2299042"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9</a:t>
              </a:r>
              <a:r>
                <a:rPr lang="zh-CN" altLang="en-US" sz="1600" b="1" spc="300" dirty="0">
                  <a:solidFill>
                    <a:srgbClr val="FBFFFE"/>
                  </a:solidFill>
                  <a:latin typeface="微软雅黑" pitchFamily="34" charset="-122"/>
                  <a:ea typeface="微软雅黑" pitchFamily="34" charset="-122"/>
                </a:rPr>
                <a:t>：文件域</a:t>
              </a:r>
            </a:p>
          </p:txBody>
        </p:sp>
      </p:grpSp>
    </p:spTree>
    <p:extLst>
      <p:ext uri="{BB962C8B-B14F-4D97-AF65-F5344CB8AC3E}">
        <p14:creationId xmlns="" xmlns:p14="http://schemas.microsoft.com/office/powerpoint/2010/main" val="346115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500"/>
                                        <p:tgtEl>
                                          <p:spTgt spid="2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13-9</a:t>
            </a:r>
            <a:endParaRPr lang="zh-CN" altLang="en-US"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15</a:t>
            </a:fld>
            <a:r>
              <a:rPr lang="en-US" altLang="zh-CN" smtClean="0"/>
              <a:t>/44</a:t>
            </a:r>
            <a:endParaRPr lang="zh-CN" altLang="en-US" dirty="0"/>
          </a:p>
        </p:txBody>
      </p:sp>
      <p:sp>
        <p:nvSpPr>
          <p:cNvPr id="3" name="内容占位符 2"/>
          <p:cNvSpPr>
            <a:spLocks noGrp="1"/>
          </p:cNvSpPr>
          <p:nvPr>
            <p:ph idx="4294967295"/>
          </p:nvPr>
        </p:nvSpPr>
        <p:spPr>
          <a:xfrm>
            <a:off x="323528" y="465516"/>
            <a:ext cx="8820472" cy="4302938"/>
          </a:xfrm>
        </p:spPr>
        <p:txBody>
          <a:bodyPr/>
          <a:lstStyle/>
          <a:p>
            <a:r>
              <a:rPr lang="zh-CN" altLang="zh-CN" dirty="0"/>
              <a:t>邮箱</a:t>
            </a:r>
            <a:endParaRPr lang="zh-CN" altLang="en-US" dirty="0"/>
          </a:p>
        </p:txBody>
      </p:sp>
      <p:grpSp>
        <p:nvGrpSpPr>
          <p:cNvPr id="5" name="组合 4"/>
          <p:cNvGrpSpPr/>
          <p:nvPr/>
        </p:nvGrpSpPr>
        <p:grpSpPr>
          <a:xfrm>
            <a:off x="142844"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140580"/>
            <a:ext cx="8143932"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smtClean="0">
                <a:latin typeface="+mn-lt"/>
              </a:rPr>
              <a:t>邮箱</a:t>
            </a:r>
            <a:r>
              <a:rPr lang="en-US" altLang="zh-CN" b="1" dirty="0" smtClean="0">
                <a:latin typeface="+mn-lt"/>
              </a:rPr>
              <a:t>:&lt;</a:t>
            </a:r>
            <a:r>
              <a:rPr lang="en-US" altLang="zh-CN" b="1" dirty="0">
                <a:latin typeface="+mn-lt"/>
              </a:rPr>
              <a:t>input type="</a:t>
            </a:r>
            <a:r>
              <a:rPr lang="en-US" altLang="zh-CN" b="1" dirty="0">
                <a:solidFill>
                  <a:srgbClr val="FF0000"/>
                </a:solidFill>
                <a:latin typeface="+mn-lt"/>
              </a:rPr>
              <a:t>email</a:t>
            </a:r>
            <a:r>
              <a:rPr lang="en-US" altLang="zh-CN" b="1" dirty="0">
                <a:latin typeface="+mn-lt"/>
              </a:rPr>
              <a:t>"  name="email</a:t>
            </a:r>
            <a:r>
              <a:rPr lang="en-US" altLang="zh-CN" b="1" dirty="0" smtClean="0">
                <a:latin typeface="+mn-lt"/>
              </a:rPr>
              <a:t>"/&gt;&lt;/</a:t>
            </a:r>
            <a:r>
              <a:rPr lang="en-US" altLang="zh-CN" b="1" dirty="0">
                <a:latin typeface="+mn-lt"/>
              </a:rPr>
              <a: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2510143" y="1280744"/>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邮箱</a:t>
            </a:r>
            <a:endParaRPr lang="en-US" altLang="zh-CN" b="1" kern="0" dirty="0">
              <a:solidFill>
                <a:schemeClr val="bg1"/>
              </a:solidFill>
              <a:latin typeface="Arial"/>
              <a:ea typeface="黑体"/>
            </a:endParaRPr>
          </a:p>
        </p:txBody>
      </p:sp>
      <p:cxnSp>
        <p:nvCxnSpPr>
          <p:cNvPr id="10" name="直接箭头连接符 9"/>
          <p:cNvCxnSpPr/>
          <p:nvPr/>
        </p:nvCxnSpPr>
        <p:spPr>
          <a:xfrm>
            <a:off x="2987827" y="1689352"/>
            <a:ext cx="628599" cy="6569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4464526"/>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650799" y="5187962"/>
              <a:ext cx="2220496"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：邮箱</a:t>
              </a:r>
              <a:endParaRPr lang="zh-CN" altLang="en-US" sz="1600" b="1" spc="300" dirty="0">
                <a:solidFill>
                  <a:srgbClr val="FBFFFE"/>
                </a:solidFill>
                <a:latin typeface="微软雅黑" pitchFamily="34" charset="-122"/>
                <a:ea typeface="微软雅黑" pitchFamily="34" charset="-122"/>
              </a:endParaRPr>
            </a:p>
          </p:txBody>
        </p:sp>
      </p:grpSp>
      <p:sp>
        <p:nvSpPr>
          <p:cNvPr id="26" name="AutoShape 4"/>
          <p:cNvSpPr>
            <a:spLocks noChangeArrowheads="1"/>
          </p:cNvSpPr>
          <p:nvPr/>
        </p:nvSpPr>
        <p:spPr bwMode="auto">
          <a:xfrm>
            <a:off x="1325563" y="3517762"/>
            <a:ext cx="6673850" cy="642938"/>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smtClean="0">
                <a:latin typeface="微软雅黑" pitchFamily="34" charset="-122"/>
                <a:ea typeface="微软雅黑" pitchFamily="34" charset="-122"/>
              </a:rPr>
              <a:t>会自动验证</a:t>
            </a:r>
            <a:r>
              <a:rPr lang="en-US" altLang="zh-CN" b="1" dirty="0">
                <a:latin typeface="微软雅黑" pitchFamily="34" charset="-122"/>
                <a:ea typeface="微软雅黑" pitchFamily="34" charset="-122"/>
              </a:rPr>
              <a:t>Email</a:t>
            </a:r>
            <a:r>
              <a:rPr lang="zh-CN" altLang="en-US" b="1" dirty="0" smtClean="0">
                <a:latin typeface="微软雅黑" pitchFamily="34" charset="-122"/>
                <a:ea typeface="微软雅黑" pitchFamily="34" charset="-122"/>
              </a:rPr>
              <a:t>地址格式是否正确</a:t>
            </a:r>
            <a:endParaRPr lang="zh-CN" altLang="en-US" b="1" dirty="0">
              <a:latin typeface="微软雅黑" pitchFamily="34" charset="-122"/>
              <a:ea typeface="微软雅黑" pitchFamily="34" charset="-122"/>
            </a:endParaRPr>
          </a:p>
        </p:txBody>
      </p:sp>
      <p:grpSp>
        <p:nvGrpSpPr>
          <p:cNvPr id="28" name="组合 68"/>
          <p:cNvGrpSpPr>
            <a:grpSpLocks/>
          </p:cNvGrpSpPr>
          <p:nvPr/>
        </p:nvGrpSpPr>
        <p:grpSpPr bwMode="auto">
          <a:xfrm>
            <a:off x="58342" y="3489735"/>
            <a:ext cx="1058020" cy="400110"/>
            <a:chOff x="1000100" y="3890870"/>
            <a:chExt cx="1058769" cy="533656"/>
          </a:xfrm>
        </p:grpSpPr>
        <p:pic>
          <p:nvPicPr>
            <p:cNvPr id="30" name="Picture 1" descr="E:\设计支持\模板设计\ZY.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 name="TextBox 30"/>
            <p:cNvSpPr txBox="1"/>
            <p:nvPr/>
          </p:nvSpPr>
          <p:spPr>
            <a:xfrm>
              <a:off x="1357540" y="3890870"/>
              <a:ext cx="701329" cy="53365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grpSp>
    </p:spTree>
    <p:extLst>
      <p:ext uri="{BB962C8B-B14F-4D97-AF65-F5344CB8AC3E}">
        <p14:creationId xmlns="" xmlns:p14="http://schemas.microsoft.com/office/powerpoint/2010/main" val="31411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13-10</a:t>
            </a:r>
            <a:endParaRPr lang="zh-CN" altLang="en-US" dirty="0"/>
          </a:p>
        </p:txBody>
      </p:sp>
      <p:sp>
        <p:nvSpPr>
          <p:cNvPr id="11" name="灯片编号占位符 10"/>
          <p:cNvSpPr>
            <a:spLocks noGrp="1"/>
          </p:cNvSpPr>
          <p:nvPr>
            <p:ph type="sldNum" sz="quarter" idx="12"/>
          </p:nvPr>
        </p:nvSpPr>
        <p:spPr/>
        <p:txBody>
          <a:bodyPr/>
          <a:lstStyle/>
          <a:p>
            <a:pPr>
              <a:defRPr/>
            </a:pPr>
            <a:fld id="{A6BFE9AD-FDCB-49EE-8AAC-4269F814AA90}" type="slidenum">
              <a:rPr lang="zh-CN" altLang="en-US" smtClean="0"/>
              <a:pPr>
                <a:defRPr/>
              </a:pPr>
              <a:t>16</a:t>
            </a:fld>
            <a:r>
              <a:rPr lang="en-US" altLang="zh-CN" smtClean="0"/>
              <a:t>/44</a:t>
            </a:r>
            <a:endParaRPr lang="zh-CN" altLang="en-US" dirty="0"/>
          </a:p>
        </p:txBody>
      </p:sp>
      <p:sp>
        <p:nvSpPr>
          <p:cNvPr id="3" name="内容占位符 2"/>
          <p:cNvSpPr>
            <a:spLocks noGrp="1"/>
          </p:cNvSpPr>
          <p:nvPr>
            <p:ph idx="4294967295"/>
          </p:nvPr>
        </p:nvSpPr>
        <p:spPr>
          <a:xfrm>
            <a:off x="323528" y="573528"/>
            <a:ext cx="8820472" cy="4194926"/>
          </a:xfrm>
        </p:spPr>
        <p:txBody>
          <a:bodyPr/>
          <a:lstStyle/>
          <a:p>
            <a:r>
              <a:rPr lang="zh-CN" altLang="zh-CN" dirty="0"/>
              <a:t>网址</a:t>
            </a:r>
            <a:endParaRPr lang="zh-CN" altLang="en-US" dirty="0"/>
          </a:p>
        </p:txBody>
      </p:sp>
      <p:grpSp>
        <p:nvGrpSpPr>
          <p:cNvPr id="5" name="组合 4"/>
          <p:cNvGrpSpPr/>
          <p:nvPr/>
        </p:nvGrpSpPr>
        <p:grpSpPr>
          <a:xfrm>
            <a:off x="142844"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140580"/>
            <a:ext cx="8143932"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请输入你的网址</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err="1">
                <a:solidFill>
                  <a:srgbClr val="FF0000"/>
                </a:solidFill>
                <a:latin typeface="+mn-lt"/>
              </a:rPr>
              <a:t>url</a:t>
            </a:r>
            <a:r>
              <a:rPr lang="en-US" altLang="zh-CN" b="1" dirty="0" smtClean="0">
                <a:latin typeface="+mn-lt"/>
              </a:rPr>
              <a:t>"  </a:t>
            </a:r>
            <a:r>
              <a:rPr lang="en-US" altLang="zh-CN" b="1" dirty="0">
                <a:latin typeface="+mn-lt"/>
              </a:rPr>
              <a:t>name="</a:t>
            </a:r>
            <a:r>
              <a:rPr lang="en-US" altLang="zh-CN" b="1" dirty="0" err="1">
                <a:latin typeface="+mn-lt"/>
              </a:rPr>
              <a:t>userUrl</a:t>
            </a:r>
            <a:r>
              <a:rPr lang="en-US" altLang="zh-CN" b="1" dirty="0">
                <a:latin typeface="+mn-lt"/>
              </a:rPr>
              <a:t>"/&gt;&lt;/p&gt;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3598287" y="1320202"/>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网址</a:t>
            </a:r>
            <a:endParaRPr lang="en-US" altLang="zh-CN" b="1" kern="0" dirty="0">
              <a:solidFill>
                <a:schemeClr val="bg1"/>
              </a:solidFill>
              <a:latin typeface="Arial"/>
              <a:ea typeface="黑体"/>
            </a:endParaRPr>
          </a:p>
        </p:txBody>
      </p:sp>
      <p:cxnSp>
        <p:nvCxnSpPr>
          <p:cNvPr id="10" name="直接箭头连接符 9"/>
          <p:cNvCxnSpPr/>
          <p:nvPr/>
        </p:nvCxnSpPr>
        <p:spPr>
          <a:xfrm>
            <a:off x="3948871" y="1689351"/>
            <a:ext cx="628599" cy="6569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4464526"/>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650799" y="5187962"/>
              <a:ext cx="2220496"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11</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网址</a:t>
              </a:r>
            </a:p>
          </p:txBody>
        </p:sp>
      </p:grpSp>
      <p:sp>
        <p:nvSpPr>
          <p:cNvPr id="26" name="AutoShape 4"/>
          <p:cNvSpPr>
            <a:spLocks noChangeArrowheads="1"/>
          </p:cNvSpPr>
          <p:nvPr/>
        </p:nvSpPr>
        <p:spPr bwMode="auto">
          <a:xfrm>
            <a:off x="1325563" y="3517762"/>
            <a:ext cx="6673850" cy="642938"/>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smtClean="0">
                <a:latin typeface="微软雅黑" pitchFamily="34" charset="-122"/>
                <a:ea typeface="微软雅黑" pitchFamily="34" charset="-122"/>
              </a:rPr>
              <a:t>会自动验证</a:t>
            </a:r>
            <a:r>
              <a:rPr lang="en-US" altLang="zh-CN" b="1" dirty="0" smtClean="0">
                <a:latin typeface="微软雅黑" pitchFamily="34" charset="-122"/>
                <a:ea typeface="微软雅黑" pitchFamily="34" charset="-122"/>
              </a:rPr>
              <a:t>URL</a:t>
            </a:r>
            <a:r>
              <a:rPr lang="zh-CN" altLang="en-US" b="1" dirty="0" smtClean="0">
                <a:latin typeface="微软雅黑" pitchFamily="34" charset="-122"/>
                <a:ea typeface="微软雅黑" pitchFamily="34" charset="-122"/>
              </a:rPr>
              <a:t>地址格式是否正确</a:t>
            </a:r>
            <a:endParaRPr lang="zh-CN" altLang="en-US" b="1" dirty="0">
              <a:latin typeface="微软雅黑" pitchFamily="34" charset="-122"/>
              <a:ea typeface="微软雅黑" pitchFamily="34" charset="-122"/>
            </a:endParaRPr>
          </a:p>
        </p:txBody>
      </p:sp>
      <p:grpSp>
        <p:nvGrpSpPr>
          <p:cNvPr id="28" name="组合 68"/>
          <p:cNvGrpSpPr>
            <a:grpSpLocks/>
          </p:cNvGrpSpPr>
          <p:nvPr/>
        </p:nvGrpSpPr>
        <p:grpSpPr bwMode="auto">
          <a:xfrm>
            <a:off x="58342" y="3489735"/>
            <a:ext cx="1058020" cy="400110"/>
            <a:chOff x="1000100" y="3890870"/>
            <a:chExt cx="1058769" cy="533656"/>
          </a:xfrm>
        </p:grpSpPr>
        <p:pic>
          <p:nvPicPr>
            <p:cNvPr id="30" name="Picture 1" descr="E:\设计支持\模板设计\ZY.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 name="TextBox 30"/>
            <p:cNvSpPr txBox="1"/>
            <p:nvPr/>
          </p:nvSpPr>
          <p:spPr>
            <a:xfrm>
              <a:off x="1357540" y="3890870"/>
              <a:ext cx="701329" cy="53365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grpSp>
    </p:spTree>
    <p:extLst>
      <p:ext uri="{BB962C8B-B14F-4D97-AF65-F5344CB8AC3E}">
        <p14:creationId xmlns="" xmlns:p14="http://schemas.microsoft.com/office/powerpoint/2010/main" val="345973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13-11</a:t>
            </a:r>
            <a:endParaRPr lang="zh-CN" altLang="en-US"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17</a:t>
            </a:fld>
            <a:r>
              <a:rPr lang="en-US" altLang="zh-CN" smtClean="0"/>
              <a:t>/44</a:t>
            </a:r>
            <a:endParaRPr lang="zh-CN" altLang="en-US" dirty="0"/>
          </a:p>
        </p:txBody>
      </p:sp>
      <p:sp>
        <p:nvSpPr>
          <p:cNvPr id="3" name="内容占位符 2"/>
          <p:cNvSpPr>
            <a:spLocks noGrp="1"/>
          </p:cNvSpPr>
          <p:nvPr>
            <p:ph idx="4294967295"/>
          </p:nvPr>
        </p:nvSpPr>
        <p:spPr>
          <a:xfrm>
            <a:off x="323528" y="519522"/>
            <a:ext cx="8820472" cy="4248932"/>
          </a:xfrm>
        </p:spPr>
        <p:txBody>
          <a:bodyPr/>
          <a:lstStyle/>
          <a:p>
            <a:r>
              <a:rPr lang="zh-CN" altLang="zh-CN" dirty="0"/>
              <a:t>数字</a:t>
            </a:r>
            <a:endParaRPr lang="zh-CN" altLang="en-US" dirty="0"/>
          </a:p>
        </p:txBody>
      </p:sp>
      <p:grpSp>
        <p:nvGrpSpPr>
          <p:cNvPr id="5" name="组合 4"/>
          <p:cNvGrpSpPr/>
          <p:nvPr/>
        </p:nvGrpSpPr>
        <p:grpSpPr>
          <a:xfrm>
            <a:off x="142844"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140580"/>
            <a:ext cx="8143932"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请输入数字</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a:solidFill>
                  <a:srgbClr val="FF0000"/>
                </a:solidFill>
                <a:latin typeface="+mn-lt"/>
              </a:rPr>
              <a:t>number</a:t>
            </a:r>
            <a:r>
              <a:rPr lang="en-US" altLang="zh-CN" b="1" dirty="0">
                <a:latin typeface="+mn-lt"/>
              </a:rPr>
              <a:t>"  name="</a:t>
            </a:r>
            <a:r>
              <a:rPr lang="en-US" altLang="zh-CN" b="1" dirty="0" err="1">
                <a:latin typeface="+mn-lt"/>
              </a:rPr>
              <a:t>num</a:t>
            </a:r>
            <a:r>
              <a:rPr lang="en-US" altLang="zh-CN" b="1" dirty="0">
                <a:latin typeface="+mn-lt"/>
              </a:rPr>
              <a:t>" min="0" max="100" step="</a:t>
            </a:r>
            <a:r>
              <a:rPr lang="en-US" altLang="zh-CN" b="1" dirty="0" smtClean="0">
                <a:latin typeface="+mn-lt"/>
              </a:rPr>
              <a:t>10"/&gt;&lt;/</a:t>
            </a:r>
            <a:r>
              <a:rPr lang="en-US" altLang="zh-CN" b="1" dirty="0">
                <a:latin typeface="+mn-lt"/>
              </a:rPr>
              <a: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3951147" y="1367571"/>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数字</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a:off x="4275916" y="1740475"/>
            <a:ext cx="0" cy="6569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4464526"/>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129820" y="5187962"/>
              <a:ext cx="326245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12</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number</a:t>
              </a:r>
              <a:r>
                <a:rPr lang="zh-CN" altLang="en-US" sz="1600" b="1" spc="300" dirty="0">
                  <a:solidFill>
                    <a:srgbClr val="FBFFFE"/>
                  </a:solidFill>
                  <a:latin typeface="微软雅黑" pitchFamily="34" charset="-122"/>
                  <a:ea typeface="微软雅黑" pitchFamily="34" charset="-122"/>
                </a:rPr>
                <a:t>数字</a:t>
              </a:r>
            </a:p>
          </p:txBody>
        </p:sp>
      </p:grpSp>
      <p:sp>
        <p:nvSpPr>
          <p:cNvPr id="27" name="AutoShape 6"/>
          <p:cNvSpPr>
            <a:spLocks noChangeArrowheads="1"/>
          </p:cNvSpPr>
          <p:nvPr/>
        </p:nvSpPr>
        <p:spPr bwMode="auto">
          <a:xfrm>
            <a:off x="5867083" y="1297652"/>
            <a:ext cx="1180605"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a:t>
            </a:r>
            <a:r>
              <a:rPr lang="zh-CN" altLang="en-US" b="1" kern="0" dirty="0" smtClean="0">
                <a:solidFill>
                  <a:schemeClr val="bg1"/>
                </a:solidFill>
                <a:latin typeface="Arial"/>
                <a:ea typeface="黑体"/>
              </a:rPr>
              <a:t>最</a:t>
            </a:r>
            <a:r>
              <a:rPr lang="zh-CN" altLang="en-US" b="1" kern="0" dirty="0">
                <a:solidFill>
                  <a:schemeClr val="bg1"/>
                </a:solidFill>
                <a:latin typeface="Arial"/>
                <a:ea typeface="黑体"/>
              </a:rPr>
              <a:t>小</a:t>
            </a: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32" name="直接箭头连接符 31"/>
          <p:cNvCxnSpPr>
            <a:stCxn id="27" idx="2"/>
          </p:cNvCxnSpPr>
          <p:nvPr/>
        </p:nvCxnSpPr>
        <p:spPr>
          <a:xfrm>
            <a:off x="6457386" y="1950234"/>
            <a:ext cx="282199" cy="46835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3" name="AutoShape 6"/>
          <p:cNvSpPr>
            <a:spLocks noChangeArrowheads="1"/>
          </p:cNvSpPr>
          <p:nvPr/>
        </p:nvSpPr>
        <p:spPr bwMode="auto">
          <a:xfrm>
            <a:off x="7452320" y="1297652"/>
            <a:ext cx="1187624"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允许的最大值</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flipH="1">
            <a:off x="7749226" y="1950234"/>
            <a:ext cx="296906" cy="4472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6"/>
          <p:cNvSpPr>
            <a:spLocks noChangeArrowheads="1"/>
          </p:cNvSpPr>
          <p:nvPr/>
        </p:nvSpPr>
        <p:spPr bwMode="auto">
          <a:xfrm>
            <a:off x="818207" y="3642777"/>
            <a:ext cx="181171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合法的数字间隔</a:t>
            </a:r>
            <a:endParaRPr lang="en-US" altLang="zh-CN" b="1" kern="0" dirty="0">
              <a:solidFill>
                <a:schemeClr val="bg1"/>
              </a:solidFill>
              <a:latin typeface="Arial"/>
              <a:ea typeface="黑体"/>
            </a:endParaRPr>
          </a:p>
        </p:txBody>
      </p:sp>
      <p:cxnSp>
        <p:nvCxnSpPr>
          <p:cNvPr id="36" name="直接箭头连接符 35"/>
          <p:cNvCxnSpPr/>
          <p:nvPr/>
        </p:nvCxnSpPr>
        <p:spPr>
          <a:xfrm flipH="1" flipV="1">
            <a:off x="1142976" y="2895786"/>
            <a:ext cx="1" cy="8402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7166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3000"/>
                            </p:stCondLst>
                            <p:childTnLst>
                              <p:par>
                                <p:cTn id="25" presetID="22" presetClass="entr" presetSubtype="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par>
                          <p:cTn id="32" fill="hold">
                            <p:stCondLst>
                              <p:cond delay="4000"/>
                            </p:stCondLst>
                            <p:childTnLst>
                              <p:par>
                                <p:cTn id="33" presetID="2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par>
                          <p:cTn id="36" fill="hold">
                            <p:stCondLst>
                              <p:cond delay="4500"/>
                            </p:stCondLst>
                            <p:childTnLst>
                              <p:par>
                                <p:cTn id="37" presetID="22" presetClass="entr" presetSubtype="8"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33" grpId="0" animBg="1"/>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13-12</a:t>
            </a:r>
            <a:endParaRPr lang="zh-CN" altLang="en-US" dirty="0"/>
          </a:p>
        </p:txBody>
      </p:sp>
      <p:sp>
        <p:nvSpPr>
          <p:cNvPr id="11" name="灯片编号占位符 10"/>
          <p:cNvSpPr>
            <a:spLocks noGrp="1"/>
          </p:cNvSpPr>
          <p:nvPr>
            <p:ph type="sldNum" sz="quarter" idx="12"/>
          </p:nvPr>
        </p:nvSpPr>
        <p:spPr/>
        <p:txBody>
          <a:bodyPr/>
          <a:lstStyle/>
          <a:p>
            <a:pPr>
              <a:defRPr/>
            </a:pPr>
            <a:fld id="{A6BFE9AD-FDCB-49EE-8AAC-4269F814AA90}" type="slidenum">
              <a:rPr lang="zh-CN" altLang="en-US" smtClean="0"/>
              <a:pPr>
                <a:defRPr/>
              </a:pPr>
              <a:t>18</a:t>
            </a:fld>
            <a:r>
              <a:rPr lang="en-US" altLang="zh-CN" smtClean="0"/>
              <a:t>/44</a:t>
            </a:r>
            <a:endParaRPr lang="zh-CN" altLang="en-US" dirty="0"/>
          </a:p>
        </p:txBody>
      </p:sp>
      <p:sp>
        <p:nvSpPr>
          <p:cNvPr id="3" name="内容占位符 2"/>
          <p:cNvSpPr>
            <a:spLocks noGrp="1"/>
          </p:cNvSpPr>
          <p:nvPr>
            <p:ph idx="4294967295"/>
          </p:nvPr>
        </p:nvSpPr>
        <p:spPr>
          <a:xfrm>
            <a:off x="323528" y="573528"/>
            <a:ext cx="8820472" cy="4194926"/>
          </a:xfrm>
        </p:spPr>
        <p:txBody>
          <a:bodyPr/>
          <a:lstStyle/>
          <a:p>
            <a:r>
              <a:rPr lang="zh-CN" altLang="zh-CN" dirty="0"/>
              <a:t>滑块</a:t>
            </a:r>
            <a:endParaRPr lang="zh-CN" altLang="en-US" dirty="0"/>
          </a:p>
        </p:txBody>
      </p:sp>
      <p:grpSp>
        <p:nvGrpSpPr>
          <p:cNvPr id="5" name="组合 4"/>
          <p:cNvGrpSpPr/>
          <p:nvPr/>
        </p:nvGrpSpPr>
        <p:grpSpPr>
          <a:xfrm>
            <a:off x="142844"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140580"/>
            <a:ext cx="8143932"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请输入数字</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a:solidFill>
                  <a:srgbClr val="FF0000"/>
                </a:solidFill>
                <a:latin typeface="+mn-lt"/>
              </a:rPr>
              <a:t>range</a:t>
            </a:r>
            <a:r>
              <a:rPr lang="en-US" altLang="zh-CN" b="1" dirty="0" smtClean="0">
                <a:latin typeface="+mn-lt"/>
              </a:rPr>
              <a:t>"  </a:t>
            </a:r>
            <a:r>
              <a:rPr lang="en-US" altLang="zh-CN" b="1" dirty="0">
                <a:latin typeface="+mn-lt"/>
              </a:rPr>
              <a:t>name="range1" min="0" max="</a:t>
            </a:r>
            <a:r>
              <a:rPr lang="en-US" altLang="zh-CN" b="1" dirty="0" smtClean="0">
                <a:latin typeface="+mn-lt"/>
              </a:rPr>
              <a:t>10" step=</a:t>
            </a:r>
            <a:r>
              <a:rPr lang="en-US" altLang="zh-CN" b="1" dirty="0"/>
              <a:t>"</a:t>
            </a:r>
            <a:r>
              <a:rPr lang="en-US" altLang="zh-CN" b="1" dirty="0" smtClean="0">
                <a:latin typeface="+mn-lt"/>
              </a:rPr>
              <a:t>2"/&gt;&lt;/</a:t>
            </a:r>
            <a:r>
              <a:rPr lang="en-US" altLang="zh-CN" b="1" dirty="0">
                <a:latin typeface="+mn-lt"/>
              </a:rPr>
              <a: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4012951" y="1335279"/>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滑块</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4275917" y="1708183"/>
            <a:ext cx="61803" cy="68926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4464526"/>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257260" y="5187962"/>
              <a:ext cx="300757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13</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range</a:t>
              </a:r>
              <a:r>
                <a:rPr lang="zh-CN" altLang="en-US" sz="1600" b="1" spc="300" dirty="0">
                  <a:solidFill>
                    <a:srgbClr val="FBFFFE"/>
                  </a:solidFill>
                  <a:latin typeface="微软雅黑" pitchFamily="34" charset="-122"/>
                  <a:ea typeface="微软雅黑" pitchFamily="34" charset="-122"/>
                </a:rPr>
                <a:t>滑块</a:t>
              </a:r>
            </a:p>
          </p:txBody>
        </p:sp>
      </p:grpSp>
      <p:sp>
        <p:nvSpPr>
          <p:cNvPr id="27" name="AutoShape 6"/>
          <p:cNvSpPr>
            <a:spLocks noChangeArrowheads="1"/>
          </p:cNvSpPr>
          <p:nvPr/>
        </p:nvSpPr>
        <p:spPr bwMode="auto">
          <a:xfrm>
            <a:off x="5940153" y="1265359"/>
            <a:ext cx="1180605"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a:t>
            </a:r>
            <a:r>
              <a:rPr lang="zh-CN" altLang="en-US" b="1" kern="0" dirty="0" smtClean="0">
                <a:solidFill>
                  <a:schemeClr val="bg1"/>
                </a:solidFill>
                <a:latin typeface="Arial"/>
                <a:ea typeface="黑体"/>
              </a:rPr>
              <a:t>最</a:t>
            </a:r>
            <a:r>
              <a:rPr lang="zh-CN" altLang="en-US" b="1" kern="0" dirty="0">
                <a:solidFill>
                  <a:schemeClr val="bg1"/>
                </a:solidFill>
                <a:latin typeface="Arial"/>
                <a:ea typeface="黑体"/>
              </a:rPr>
              <a:t>小</a:t>
            </a: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32" name="直接箭头连接符 31"/>
          <p:cNvCxnSpPr>
            <a:stCxn id="27" idx="2"/>
          </p:cNvCxnSpPr>
          <p:nvPr/>
        </p:nvCxnSpPr>
        <p:spPr>
          <a:xfrm>
            <a:off x="6530456" y="1917941"/>
            <a:ext cx="136895" cy="47950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3" name="AutoShape 6"/>
          <p:cNvSpPr>
            <a:spLocks noChangeArrowheads="1"/>
          </p:cNvSpPr>
          <p:nvPr/>
        </p:nvSpPr>
        <p:spPr bwMode="auto">
          <a:xfrm>
            <a:off x="7452320" y="1265359"/>
            <a:ext cx="1187624"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允许的最大值</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flipH="1">
            <a:off x="7695550" y="1917941"/>
            <a:ext cx="350582" cy="48108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6"/>
          <p:cNvSpPr>
            <a:spLocks noChangeArrowheads="1"/>
          </p:cNvSpPr>
          <p:nvPr/>
        </p:nvSpPr>
        <p:spPr bwMode="auto">
          <a:xfrm>
            <a:off x="818207" y="3642777"/>
            <a:ext cx="181171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合法的数字间隔</a:t>
            </a:r>
            <a:endParaRPr lang="en-US" altLang="zh-CN" b="1" kern="0" dirty="0">
              <a:solidFill>
                <a:schemeClr val="bg1"/>
              </a:solidFill>
              <a:latin typeface="Arial"/>
              <a:ea typeface="黑体"/>
            </a:endParaRPr>
          </a:p>
        </p:txBody>
      </p:sp>
      <p:cxnSp>
        <p:nvCxnSpPr>
          <p:cNvPr id="36" name="直接箭头连接符 35"/>
          <p:cNvCxnSpPr/>
          <p:nvPr/>
        </p:nvCxnSpPr>
        <p:spPr>
          <a:xfrm flipH="1" flipV="1">
            <a:off x="1142976" y="2895786"/>
            <a:ext cx="1" cy="8402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893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33"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13-13</a:t>
            </a:r>
            <a:endParaRPr lang="zh-CN" altLang="en-US" dirty="0"/>
          </a:p>
        </p:txBody>
      </p:sp>
      <p:sp>
        <p:nvSpPr>
          <p:cNvPr id="11" name="灯片编号占位符 10"/>
          <p:cNvSpPr>
            <a:spLocks noGrp="1"/>
          </p:cNvSpPr>
          <p:nvPr>
            <p:ph type="sldNum" sz="quarter" idx="12"/>
          </p:nvPr>
        </p:nvSpPr>
        <p:spPr/>
        <p:txBody>
          <a:bodyPr/>
          <a:lstStyle/>
          <a:p>
            <a:pPr>
              <a:defRPr/>
            </a:pPr>
            <a:fld id="{A6BFE9AD-FDCB-49EE-8AAC-4269F814AA90}" type="slidenum">
              <a:rPr lang="zh-CN" altLang="en-US" smtClean="0"/>
              <a:pPr>
                <a:defRPr/>
              </a:pPr>
              <a:t>19</a:t>
            </a:fld>
            <a:r>
              <a:rPr lang="en-US" altLang="zh-CN" smtClean="0"/>
              <a:t>/44</a:t>
            </a:r>
            <a:endParaRPr lang="zh-CN" altLang="en-US" dirty="0"/>
          </a:p>
        </p:txBody>
      </p:sp>
      <p:sp>
        <p:nvSpPr>
          <p:cNvPr id="3" name="内容占位符 2"/>
          <p:cNvSpPr>
            <a:spLocks noGrp="1"/>
          </p:cNvSpPr>
          <p:nvPr>
            <p:ph idx="4294967295"/>
          </p:nvPr>
        </p:nvSpPr>
        <p:spPr>
          <a:xfrm>
            <a:off x="323528" y="573528"/>
            <a:ext cx="8820472" cy="4194926"/>
          </a:xfrm>
        </p:spPr>
        <p:txBody>
          <a:bodyPr/>
          <a:lstStyle/>
          <a:p>
            <a:r>
              <a:rPr lang="zh-CN" altLang="zh-CN" dirty="0"/>
              <a:t>搜索框</a:t>
            </a:r>
            <a:endParaRPr lang="zh-CN" altLang="en-US" dirty="0"/>
          </a:p>
        </p:txBody>
      </p:sp>
      <p:grpSp>
        <p:nvGrpSpPr>
          <p:cNvPr id="5" name="组合 4"/>
          <p:cNvGrpSpPr/>
          <p:nvPr/>
        </p:nvGrpSpPr>
        <p:grpSpPr>
          <a:xfrm>
            <a:off x="142844"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140580"/>
            <a:ext cx="8143932"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请输入搜索的关键词</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a:solidFill>
                  <a:srgbClr val="FF0000"/>
                </a:solidFill>
                <a:latin typeface="+mn-lt"/>
              </a:rPr>
              <a:t>search</a:t>
            </a:r>
            <a:r>
              <a:rPr lang="en-US" altLang="zh-CN" b="1" dirty="0" smtClean="0">
                <a:latin typeface="+mn-lt"/>
              </a:rPr>
              <a:t>"  </a:t>
            </a:r>
            <a:r>
              <a:rPr lang="en-US" altLang="zh-CN" b="1" dirty="0">
                <a:latin typeface="+mn-lt"/>
              </a:rPr>
              <a:t>name="</a:t>
            </a:r>
            <a:r>
              <a:rPr lang="en-US" altLang="zh-CN" b="1" dirty="0" err="1">
                <a:latin typeface="+mn-lt"/>
              </a:rPr>
              <a:t>sousuo</a:t>
            </a:r>
            <a:r>
              <a:rPr lang="en-US" altLang="zh-CN" b="1" dirty="0">
                <a:latin typeface="+mn-lt"/>
              </a:rPr>
              <a:t>"/&gt;&lt;/p&gt;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4211961" y="1309999"/>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搜索框</a:t>
            </a:r>
            <a:endParaRPr lang="en-US" altLang="zh-CN" b="1" kern="0" dirty="0">
              <a:solidFill>
                <a:schemeClr val="bg1"/>
              </a:solidFill>
              <a:latin typeface="Arial"/>
              <a:ea typeface="黑体"/>
            </a:endParaRPr>
          </a:p>
        </p:txBody>
      </p:sp>
      <p:cxnSp>
        <p:nvCxnSpPr>
          <p:cNvPr id="10" name="直接箭头连接符 9"/>
          <p:cNvCxnSpPr/>
          <p:nvPr/>
        </p:nvCxnSpPr>
        <p:spPr>
          <a:xfrm>
            <a:off x="4659408" y="1689352"/>
            <a:ext cx="628599" cy="6569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4464526"/>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081441" y="5187962"/>
              <a:ext cx="3359212"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14</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search</a:t>
              </a:r>
              <a:r>
                <a:rPr lang="zh-CN" altLang="en-US" sz="1600" b="1" spc="300" dirty="0">
                  <a:solidFill>
                    <a:srgbClr val="FBFFFE"/>
                  </a:solidFill>
                  <a:latin typeface="微软雅黑" pitchFamily="34" charset="-122"/>
                  <a:ea typeface="微软雅黑" pitchFamily="34" charset="-122"/>
                </a:rPr>
                <a:t>搜索框</a:t>
              </a:r>
            </a:p>
          </p:txBody>
        </p:sp>
      </p:grpSp>
    </p:spTree>
    <p:extLst>
      <p:ext uri="{BB962C8B-B14F-4D97-AF65-F5344CB8AC3E}">
        <p14:creationId xmlns="" xmlns:p14="http://schemas.microsoft.com/office/powerpoint/2010/main" val="17166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914400" y="0"/>
            <a:ext cx="8229600" cy="573528"/>
          </a:xfrm>
        </p:spPr>
        <p:txBody>
          <a:bodyPr/>
          <a:lstStyle/>
          <a:p>
            <a:pPr algn="r"/>
            <a:r>
              <a:rPr lang="zh-CN" altLang="en-US" dirty="0" smtClean="0"/>
              <a:t>本章任务</a:t>
            </a:r>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2</a:t>
            </a:fld>
            <a:r>
              <a:rPr lang="en-US" altLang="zh-CN" smtClean="0"/>
              <a:t>/44</a:t>
            </a:r>
            <a:endParaRPr lang="zh-CN" altLang="en-US" dirty="0"/>
          </a:p>
        </p:txBody>
      </p:sp>
      <p:sp>
        <p:nvSpPr>
          <p:cNvPr id="481282" name="Rectangle 2"/>
          <p:cNvSpPr>
            <a:spLocks noGrp="1" noChangeArrowheads="1"/>
          </p:cNvSpPr>
          <p:nvPr>
            <p:ph idx="4294967295"/>
          </p:nvPr>
        </p:nvSpPr>
        <p:spPr>
          <a:xfrm>
            <a:off x="467544" y="573528"/>
            <a:ext cx="7645400" cy="432048"/>
          </a:xfrm>
        </p:spPr>
        <p:txBody>
          <a:bodyPr/>
          <a:lstStyle/>
          <a:p>
            <a:r>
              <a:rPr lang="zh-CN" altLang="en-US" dirty="0" smtClean="0"/>
              <a:t>制作语义化的表单</a:t>
            </a:r>
          </a:p>
        </p:txBody>
      </p:sp>
      <p:pic>
        <p:nvPicPr>
          <p:cNvPr id="1027" name="Picture 3" descr="C:\Users\yaling.he\Desktop\Chapter03截图\Chapter03截图\图3.1　典型的表单.bm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7584" y="1599642"/>
            <a:ext cx="4151312" cy="2377679"/>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C:\Users\yaling.he\Desktop\Chapter03截图\Chapter03截图\图3.32  阿里巴巴会员注册页面.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355977" y="1599643"/>
            <a:ext cx="4400035" cy="237767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95698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学员操作</a:t>
            </a:r>
            <a:r>
              <a:rPr lang="en-US" altLang="zh-CN" dirty="0" smtClean="0"/>
              <a:t>—</a:t>
            </a:r>
            <a:r>
              <a:rPr lang="zh-CN" altLang="en-US" dirty="0" smtClean="0"/>
              <a:t>网易邮箱登录页面</a:t>
            </a:r>
            <a:r>
              <a:rPr lang="en-US" altLang="zh-CN" dirty="0" smtClean="0"/>
              <a:t>2-1</a:t>
            </a:r>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20</a:t>
            </a:fld>
            <a:r>
              <a:rPr lang="en-US" altLang="zh-CN" smtClean="0"/>
              <a:t>/44</a:t>
            </a:r>
            <a:endParaRPr lang="zh-CN" altLang="en-US" dirty="0"/>
          </a:p>
        </p:txBody>
      </p:sp>
      <p:sp>
        <p:nvSpPr>
          <p:cNvPr id="18435" name="Rectangle 3"/>
          <p:cNvSpPr>
            <a:spLocks noGrp="1" noChangeArrowheads="1"/>
          </p:cNvSpPr>
          <p:nvPr>
            <p:ph idx="4294967295"/>
          </p:nvPr>
        </p:nvSpPr>
        <p:spPr>
          <a:xfrm>
            <a:off x="395536" y="1059582"/>
            <a:ext cx="8748464" cy="2700300"/>
          </a:xfrm>
        </p:spPr>
        <p:txBody>
          <a:bodyPr/>
          <a:lstStyle/>
          <a:p>
            <a:r>
              <a:rPr lang="zh-CN" altLang="zh-CN" sz="1800" dirty="0"/>
              <a:t>训练要点</a:t>
            </a:r>
          </a:p>
          <a:p>
            <a:pPr lvl="1"/>
            <a:r>
              <a:rPr lang="zh-CN" altLang="en-US" sz="1800" dirty="0"/>
              <a:t>表单元素：文本框、密码框、下拉列表框、复选框、提交</a:t>
            </a:r>
            <a:r>
              <a:rPr lang="zh-CN" altLang="en-US" sz="1800" dirty="0" smtClean="0"/>
              <a:t>按钮</a:t>
            </a:r>
            <a:endParaRPr lang="zh-CN" altLang="en-US" sz="1800" dirty="0"/>
          </a:p>
          <a:p>
            <a:pPr lvl="1"/>
            <a:r>
              <a:rPr lang="en-US" altLang="zh-CN" sz="1800" dirty="0" smtClean="0"/>
              <a:t>HTML5</a:t>
            </a:r>
            <a:r>
              <a:rPr lang="zh-CN" altLang="en-US" sz="1800" dirty="0"/>
              <a:t>结构元素：</a:t>
            </a:r>
            <a:r>
              <a:rPr lang="en-US" altLang="zh-CN" sz="1800" dirty="0"/>
              <a:t>header</a:t>
            </a:r>
            <a:r>
              <a:rPr lang="zh-CN" altLang="en-US" sz="1800" dirty="0"/>
              <a:t>、</a:t>
            </a:r>
            <a:r>
              <a:rPr lang="en-US" altLang="zh-CN" sz="1800" dirty="0"/>
              <a:t>section</a:t>
            </a:r>
            <a:r>
              <a:rPr lang="zh-CN" altLang="en-US" sz="1800" dirty="0"/>
              <a:t>、</a:t>
            </a:r>
            <a:r>
              <a:rPr lang="en-US" altLang="zh-CN" sz="1800" dirty="0"/>
              <a:t>footer</a:t>
            </a:r>
            <a:r>
              <a:rPr lang="zh-CN" altLang="en-US" sz="1800" dirty="0" smtClean="0"/>
              <a:t>等</a:t>
            </a:r>
            <a:endParaRPr lang="zh-CN" altLang="en-US" sz="1800" dirty="0"/>
          </a:p>
          <a:p>
            <a:pPr lvl="1"/>
            <a:r>
              <a:rPr lang="zh-CN" altLang="en-US" sz="1800" dirty="0" smtClean="0"/>
              <a:t>理解</a:t>
            </a:r>
            <a:r>
              <a:rPr lang="zh-CN" altLang="en-US" sz="1800" dirty="0"/>
              <a:t>标签语义化，根据元素的表现选择合适的元素</a:t>
            </a:r>
            <a:r>
              <a:rPr lang="zh-CN" altLang="en-US" sz="1800" dirty="0" smtClean="0"/>
              <a:t>（图片就使用</a:t>
            </a:r>
            <a:r>
              <a:rPr lang="en-US" altLang="zh-CN" sz="1800" dirty="0" err="1"/>
              <a:t>img</a:t>
            </a:r>
            <a:r>
              <a:rPr lang="zh-CN" altLang="en-US" sz="1800" dirty="0"/>
              <a:t>元素</a:t>
            </a:r>
            <a:r>
              <a:rPr lang="zh-CN" altLang="en-US" sz="1800" dirty="0" smtClean="0"/>
              <a:t>，超链接使用</a:t>
            </a:r>
            <a:r>
              <a:rPr lang="en-US" altLang="zh-CN" sz="1800" dirty="0"/>
              <a:t>a</a:t>
            </a:r>
            <a:r>
              <a:rPr lang="zh-CN" altLang="en-US" sz="1800" dirty="0"/>
              <a:t>元素）</a:t>
            </a:r>
          </a:p>
          <a:p>
            <a:endParaRPr lang="en-US" altLang="zh-CN" sz="1800" dirty="0" smtClean="0"/>
          </a:p>
          <a:p>
            <a:r>
              <a:rPr lang="zh-CN" altLang="en-US" sz="1800" dirty="0" smtClean="0"/>
              <a:t>需求说明</a:t>
            </a:r>
          </a:p>
          <a:p>
            <a:pPr lvl="1"/>
            <a:r>
              <a:rPr lang="zh-CN" altLang="en-US" sz="1800" dirty="0" smtClean="0"/>
              <a:t>制作网页邮箱登录页面</a:t>
            </a:r>
            <a:endParaRPr lang="en-US" altLang="zh-CN" sz="1800" dirty="0" smtClean="0"/>
          </a:p>
          <a:p>
            <a:pPr lvl="2"/>
            <a:r>
              <a:rPr lang="zh-CN" altLang="zh-CN" sz="1800" dirty="0"/>
              <a:t>不需要大家排版该页面</a:t>
            </a:r>
            <a:r>
              <a:rPr lang="en-US" altLang="zh-CN" sz="1800" dirty="0"/>
              <a:t>,</a:t>
            </a:r>
            <a:r>
              <a:rPr lang="zh-CN" altLang="zh-CN" sz="1800" dirty="0"/>
              <a:t>只需要用</a:t>
            </a:r>
            <a:r>
              <a:rPr lang="en-US" altLang="zh-CN" sz="1800" dirty="0"/>
              <a:t>HTML5</a:t>
            </a:r>
            <a:r>
              <a:rPr lang="zh-CN" altLang="zh-CN" sz="1800" dirty="0"/>
              <a:t>元素结合标签的语义化把该页面的结构布局出来即可</a:t>
            </a:r>
            <a:endParaRPr lang="zh-CN" altLang="en-US" sz="1800" dirty="0" smtClean="0"/>
          </a:p>
        </p:txBody>
      </p:sp>
      <p:grpSp>
        <p:nvGrpSpPr>
          <p:cNvPr id="22" name="组合 21"/>
          <p:cNvGrpSpPr/>
          <p:nvPr/>
        </p:nvGrpSpPr>
        <p:grpSpPr>
          <a:xfrm>
            <a:off x="142844" y="614301"/>
            <a:ext cx="1109759" cy="403674"/>
            <a:chOff x="6072198" y="1104819"/>
            <a:chExt cx="1109759" cy="538231"/>
          </a:xfrm>
        </p:grpSpPr>
        <p:pic>
          <p:nvPicPr>
            <p:cNvPr id="23" name="Picture 13" descr="C:\Users\meng.zhang\Desktop\ACCP7.0模版图标规范\ge_pad.png"/>
            <p:cNvPicPr>
              <a:picLocks noChangeAspect="1" noChangeArrowheads="1"/>
            </p:cNvPicPr>
            <p:nvPr/>
          </p:nvPicPr>
          <p:blipFill>
            <a:blip r:embed="rId3" cstate="print"/>
            <a:srcRect/>
            <a:stretch>
              <a:fillRect/>
            </a:stretch>
          </p:blipFill>
          <p:spPr bwMode="auto">
            <a:xfrm>
              <a:off x="6072198" y="1142984"/>
              <a:ext cx="500066" cy="500066"/>
            </a:xfrm>
            <a:prstGeom prst="rect">
              <a:avLst/>
            </a:prstGeom>
            <a:noFill/>
          </p:spPr>
        </p:pic>
        <p:sp>
          <p:nvSpPr>
            <p:cNvPr id="24" name="TextBox 23"/>
            <p:cNvSpPr txBox="1"/>
            <p:nvPr/>
          </p:nvSpPr>
          <p:spPr>
            <a:xfrm>
              <a:off x="6481124" y="1104819"/>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25" name="组合 16"/>
          <p:cNvGrpSpPr>
            <a:grpSpLocks/>
          </p:cNvGrpSpPr>
          <p:nvPr/>
        </p:nvGrpSpPr>
        <p:grpSpPr bwMode="auto">
          <a:xfrm>
            <a:off x="3203849" y="4137922"/>
            <a:ext cx="2714625" cy="371891"/>
            <a:chOff x="3143240" y="5143512"/>
            <a:chExt cx="2714644" cy="495858"/>
          </a:xfrm>
        </p:grpSpPr>
        <p:sp>
          <p:nvSpPr>
            <p:cNvPr id="26" name="圆角矩形 2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7" name="圆角矩形 2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8"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3963006" y="5187962"/>
              <a:ext cx="1646617"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讲解需求说明</a:t>
              </a:r>
            </a:p>
          </p:txBody>
        </p:sp>
      </p:grpSp>
    </p:spTree>
    <p:extLst>
      <p:ext uri="{BB962C8B-B14F-4D97-AF65-F5344CB8AC3E}">
        <p14:creationId xmlns="" xmlns:p14="http://schemas.microsoft.com/office/powerpoint/2010/main" val="416365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学员操作</a:t>
            </a:r>
            <a:r>
              <a:rPr lang="en-US" altLang="zh-CN" dirty="0" smtClean="0"/>
              <a:t>—</a:t>
            </a:r>
            <a:r>
              <a:rPr lang="zh-CN" altLang="en-US" dirty="0" smtClean="0"/>
              <a:t>网易邮箱登录页面</a:t>
            </a:r>
            <a:r>
              <a:rPr lang="en-US" altLang="zh-CN" dirty="0" smtClean="0"/>
              <a:t>2-2</a:t>
            </a:r>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21</a:t>
            </a:fld>
            <a:r>
              <a:rPr lang="en-US" altLang="zh-CN" smtClean="0"/>
              <a:t>/44</a:t>
            </a:r>
            <a:endParaRPr lang="zh-CN" altLang="en-US" dirty="0"/>
          </a:p>
        </p:txBody>
      </p:sp>
      <p:sp>
        <p:nvSpPr>
          <p:cNvPr id="18435" name="Rectangle 3"/>
          <p:cNvSpPr>
            <a:spLocks noGrp="1" noChangeArrowheads="1"/>
          </p:cNvSpPr>
          <p:nvPr>
            <p:ph idx="4294967295"/>
          </p:nvPr>
        </p:nvSpPr>
        <p:spPr>
          <a:xfrm>
            <a:off x="251520" y="1059582"/>
            <a:ext cx="8892480" cy="1498904"/>
          </a:xfrm>
        </p:spPr>
        <p:txBody>
          <a:bodyPr/>
          <a:lstStyle/>
          <a:p>
            <a:r>
              <a:rPr lang="zh-CN" altLang="en-US" sz="1800" dirty="0"/>
              <a:t>实现</a:t>
            </a:r>
            <a:r>
              <a:rPr lang="zh-CN" altLang="en-US" sz="1800" dirty="0" smtClean="0"/>
              <a:t>思路</a:t>
            </a:r>
            <a:endParaRPr lang="en-US" altLang="zh-CN" sz="1800" dirty="0" smtClean="0"/>
          </a:p>
          <a:p>
            <a:pPr lvl="1"/>
            <a:r>
              <a:rPr lang="zh-CN" altLang="zh-CN" sz="1800" dirty="0" smtClean="0"/>
              <a:t>网页可以</a:t>
            </a:r>
            <a:r>
              <a:rPr lang="zh-CN" altLang="zh-CN" sz="1800" dirty="0"/>
              <a:t>划分为上中下结构</a:t>
            </a:r>
            <a:r>
              <a:rPr lang="zh-CN" altLang="zh-CN" sz="1800" dirty="0" smtClean="0"/>
              <a:t>，使用</a:t>
            </a:r>
            <a:r>
              <a:rPr lang="nl-NL" altLang="zh-CN" sz="1800" dirty="0"/>
              <a:t>header</a:t>
            </a:r>
            <a:r>
              <a:rPr lang="zh-CN" altLang="zh-CN" sz="1800" dirty="0"/>
              <a:t>、</a:t>
            </a:r>
            <a:r>
              <a:rPr lang="nl-NL" altLang="zh-CN" sz="1800" dirty="0"/>
              <a:t>section</a:t>
            </a:r>
            <a:r>
              <a:rPr lang="zh-CN" altLang="zh-CN" sz="1800" dirty="0"/>
              <a:t>或</a:t>
            </a:r>
            <a:r>
              <a:rPr lang="nl-NL" altLang="zh-CN" sz="1800" dirty="0"/>
              <a:t>article</a:t>
            </a:r>
            <a:r>
              <a:rPr lang="zh-CN" altLang="zh-CN" sz="1800" dirty="0"/>
              <a:t>、</a:t>
            </a:r>
            <a:r>
              <a:rPr lang="nl-NL" altLang="zh-CN" sz="1800" dirty="0" smtClean="0"/>
              <a:t>footer</a:t>
            </a:r>
            <a:r>
              <a:rPr lang="zh-CN" altLang="en-US" sz="1800" dirty="0" smtClean="0"/>
              <a:t>等元素布局网页结构</a:t>
            </a:r>
            <a:endParaRPr lang="en-US" altLang="zh-CN" sz="1800" dirty="0" smtClean="0"/>
          </a:p>
          <a:p>
            <a:pPr lvl="1"/>
            <a:r>
              <a:rPr lang="zh-CN" altLang="en-US" sz="1800" dirty="0" smtClean="0"/>
              <a:t>头部</a:t>
            </a:r>
            <a:r>
              <a:rPr lang="zh-CN" altLang="en-US" sz="1800" dirty="0"/>
              <a:t>里包括</a:t>
            </a:r>
            <a:r>
              <a:rPr lang="en-US" altLang="zh-CN" sz="1800" dirty="0"/>
              <a:t>Logo</a:t>
            </a:r>
            <a:r>
              <a:rPr lang="zh-CN" altLang="en-US" sz="1800" dirty="0"/>
              <a:t>和超</a:t>
            </a:r>
            <a:r>
              <a:rPr lang="zh-CN" altLang="en-US" sz="1800" dirty="0" smtClean="0"/>
              <a:t>链接</a:t>
            </a:r>
            <a:endParaRPr lang="en-US" altLang="zh-CN" sz="1800" dirty="0" smtClean="0"/>
          </a:p>
          <a:p>
            <a:pPr lvl="1"/>
            <a:r>
              <a:rPr lang="zh-CN" altLang="en-US" sz="1800" dirty="0"/>
              <a:t>内容部分包括左边的图片和无序列表，右边是一个表</a:t>
            </a:r>
            <a:r>
              <a:rPr lang="zh-CN" altLang="en-US" sz="1800" dirty="0" smtClean="0"/>
              <a:t>单</a:t>
            </a:r>
            <a:endParaRPr lang="en-US" altLang="zh-CN" sz="1800" dirty="0" smtClean="0"/>
          </a:p>
          <a:p>
            <a:pPr lvl="1"/>
            <a:r>
              <a:rPr lang="zh-CN" altLang="zh-CN" sz="1800" dirty="0"/>
              <a:t>底部是图片和超</a:t>
            </a:r>
            <a:r>
              <a:rPr lang="zh-CN" altLang="zh-CN" sz="1800" dirty="0" smtClean="0"/>
              <a:t>链接</a:t>
            </a:r>
            <a:endParaRPr lang="zh-CN" altLang="en-US" sz="1800" dirty="0" smtClean="0"/>
          </a:p>
        </p:txBody>
      </p:sp>
      <p:grpSp>
        <p:nvGrpSpPr>
          <p:cNvPr id="15" name="组合 18"/>
          <p:cNvGrpSpPr>
            <a:grpSpLocks/>
          </p:cNvGrpSpPr>
          <p:nvPr/>
        </p:nvGrpSpPr>
        <p:grpSpPr bwMode="auto">
          <a:xfrm>
            <a:off x="2111305" y="4801074"/>
            <a:ext cx="4572000" cy="371891"/>
            <a:chOff x="3143240" y="5143512"/>
            <a:chExt cx="4572032" cy="49585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Box 20"/>
            <p:cNvSpPr txBox="1"/>
            <p:nvPr/>
          </p:nvSpPr>
          <p:spPr bwMode="auto">
            <a:xfrm>
              <a:off x="4650797" y="5187962"/>
              <a:ext cx="2220496"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grpSp>
        <p:nvGrpSpPr>
          <p:cNvPr id="22" name="组合 21"/>
          <p:cNvGrpSpPr/>
          <p:nvPr/>
        </p:nvGrpSpPr>
        <p:grpSpPr>
          <a:xfrm>
            <a:off x="142844" y="614301"/>
            <a:ext cx="1109759" cy="403674"/>
            <a:chOff x="6072198" y="1104819"/>
            <a:chExt cx="1109759" cy="538231"/>
          </a:xfrm>
        </p:grpSpPr>
        <p:pic>
          <p:nvPicPr>
            <p:cNvPr id="23" name="Picture 13" descr="C:\Users\meng.zhang\Desktop\ACCP7.0模版图标规范\ge_pad.png"/>
            <p:cNvPicPr>
              <a:picLocks noChangeAspect="1" noChangeArrowheads="1"/>
            </p:cNvPicPr>
            <p:nvPr/>
          </p:nvPicPr>
          <p:blipFill>
            <a:blip r:embed="rId4" cstate="print"/>
            <a:srcRect/>
            <a:stretch>
              <a:fillRect/>
            </a:stretch>
          </p:blipFill>
          <p:spPr bwMode="auto">
            <a:xfrm>
              <a:off x="6072198" y="1142984"/>
              <a:ext cx="500066" cy="500066"/>
            </a:xfrm>
            <a:prstGeom prst="rect">
              <a:avLst/>
            </a:prstGeom>
            <a:noFill/>
          </p:spPr>
        </p:pic>
        <p:sp>
          <p:nvSpPr>
            <p:cNvPr id="24" name="TextBox 23"/>
            <p:cNvSpPr txBox="1"/>
            <p:nvPr/>
          </p:nvSpPr>
          <p:spPr>
            <a:xfrm>
              <a:off x="6481124" y="1104819"/>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pic>
        <p:nvPicPr>
          <p:cNvPr id="3074" name="Picture 2" descr="C:\Users\yaling.he\Desktop\Chapter03截图\Chapter03截图\图3.29　网易邮箱登录页面.bm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60032" y="2355726"/>
            <a:ext cx="3096344" cy="167149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5147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学员操作</a:t>
            </a:r>
            <a:r>
              <a:rPr lang="en-US" altLang="zh-CN" dirty="0" smtClean="0"/>
              <a:t>—</a:t>
            </a:r>
            <a:r>
              <a:rPr lang="zh-CN" altLang="zh-CN" dirty="0"/>
              <a:t>制作人人网注册</a:t>
            </a:r>
            <a:r>
              <a:rPr lang="zh-CN" altLang="zh-CN" dirty="0" smtClean="0"/>
              <a:t>页面</a:t>
            </a:r>
            <a:endParaRPr lang="en-US" altLang="zh-CN" dirty="0" smtClean="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22</a:t>
            </a:fld>
            <a:r>
              <a:rPr lang="en-US" altLang="zh-CN" smtClean="0"/>
              <a:t>/44</a:t>
            </a:r>
            <a:endParaRPr lang="zh-CN" altLang="en-US" dirty="0"/>
          </a:p>
        </p:txBody>
      </p:sp>
      <p:sp>
        <p:nvSpPr>
          <p:cNvPr id="18435" name="Rectangle 3"/>
          <p:cNvSpPr>
            <a:spLocks noGrp="1" noChangeArrowheads="1"/>
          </p:cNvSpPr>
          <p:nvPr>
            <p:ph idx="4294967295"/>
          </p:nvPr>
        </p:nvSpPr>
        <p:spPr>
          <a:xfrm>
            <a:off x="323529" y="1005576"/>
            <a:ext cx="7027863" cy="1512168"/>
          </a:xfrm>
        </p:spPr>
        <p:txBody>
          <a:bodyPr/>
          <a:lstStyle/>
          <a:p>
            <a:r>
              <a:rPr lang="zh-CN" altLang="en-US" sz="1800" dirty="0" smtClean="0"/>
              <a:t>需求说明</a:t>
            </a:r>
          </a:p>
          <a:p>
            <a:pPr lvl="1"/>
            <a:r>
              <a:rPr lang="zh-CN" altLang="en-US" sz="1800" dirty="0"/>
              <a:t>注册邮箱、密码、姓名和验证码最多能容纳的字符数分别是</a:t>
            </a:r>
            <a:r>
              <a:rPr lang="en-US" altLang="zh-CN" sz="1800" dirty="0"/>
              <a:t>50</a:t>
            </a:r>
            <a:r>
              <a:rPr lang="zh-CN" altLang="en-US" sz="1800" dirty="0"/>
              <a:t>、</a:t>
            </a:r>
            <a:r>
              <a:rPr lang="en-US" altLang="zh-CN" sz="1800" dirty="0"/>
              <a:t>16</a:t>
            </a:r>
            <a:r>
              <a:rPr lang="zh-CN" altLang="en-US" sz="1800" dirty="0"/>
              <a:t>、</a:t>
            </a:r>
            <a:r>
              <a:rPr lang="en-US" altLang="zh-CN" sz="1800" dirty="0"/>
              <a:t>8</a:t>
            </a:r>
            <a:r>
              <a:rPr lang="zh-CN" altLang="en-US" sz="1800" dirty="0"/>
              <a:t>和</a:t>
            </a:r>
            <a:r>
              <a:rPr lang="en-US" altLang="zh-CN" sz="1800" dirty="0" smtClean="0"/>
              <a:t>5</a:t>
            </a:r>
            <a:endParaRPr lang="zh-CN" altLang="en-US" sz="1800" dirty="0"/>
          </a:p>
          <a:p>
            <a:pPr lvl="1"/>
            <a:r>
              <a:rPr lang="zh-CN" altLang="en-US" sz="1800" dirty="0" smtClean="0"/>
              <a:t>默认</a:t>
            </a:r>
            <a:r>
              <a:rPr lang="zh-CN" altLang="en-US" sz="1800" dirty="0"/>
              <a:t>情况下，性别中的“男”处于选中</a:t>
            </a:r>
            <a:r>
              <a:rPr lang="zh-CN" altLang="en-US" sz="1800" dirty="0" smtClean="0"/>
              <a:t>状态</a:t>
            </a:r>
            <a:endParaRPr lang="zh-CN" altLang="en-US" sz="1800" dirty="0"/>
          </a:p>
          <a:p>
            <a:pPr lvl="1"/>
            <a:r>
              <a:rPr lang="zh-CN" altLang="en-US" sz="1800" dirty="0" smtClean="0"/>
              <a:t>生日</a:t>
            </a:r>
            <a:r>
              <a:rPr lang="zh-CN" altLang="en-US" sz="1800" dirty="0"/>
              <a:t>下拉列表框中的</a:t>
            </a:r>
            <a:r>
              <a:rPr lang="en-US" altLang="zh-CN" sz="1800" dirty="0"/>
              <a:t>1991</a:t>
            </a:r>
            <a:r>
              <a:rPr lang="zh-CN" altLang="en-US" sz="1800" dirty="0"/>
              <a:t>年</a:t>
            </a:r>
            <a:r>
              <a:rPr lang="en-US" altLang="zh-CN" sz="1800" dirty="0"/>
              <a:t>11</a:t>
            </a:r>
            <a:r>
              <a:rPr lang="zh-CN" altLang="en-US" sz="1800" dirty="0"/>
              <a:t>月</a:t>
            </a:r>
            <a:r>
              <a:rPr lang="en-US" altLang="zh-CN" sz="1800" dirty="0"/>
              <a:t>30</a:t>
            </a:r>
            <a:r>
              <a:rPr lang="zh-CN" altLang="en-US" sz="1800" dirty="0"/>
              <a:t>日处于默认显示</a:t>
            </a:r>
            <a:r>
              <a:rPr lang="zh-CN" altLang="en-US" sz="1800" dirty="0" smtClean="0"/>
              <a:t>状态</a:t>
            </a:r>
            <a:endParaRPr lang="zh-CN" altLang="en-US" sz="1800" dirty="0"/>
          </a:p>
          <a:p>
            <a:pPr lvl="1"/>
            <a:r>
              <a:rPr lang="zh-CN" altLang="en-US" sz="1800" dirty="0" smtClean="0"/>
              <a:t>提交</a:t>
            </a:r>
            <a:r>
              <a:rPr lang="zh-CN" altLang="en-US" sz="1800" dirty="0"/>
              <a:t>按钮使用素材中提供的图片代替</a:t>
            </a:r>
          </a:p>
        </p:txBody>
      </p:sp>
      <p:grpSp>
        <p:nvGrpSpPr>
          <p:cNvPr id="3" name="组合 13"/>
          <p:cNvGrpSpPr/>
          <p:nvPr/>
        </p:nvGrpSpPr>
        <p:grpSpPr>
          <a:xfrm>
            <a:off x="142844" y="611959"/>
            <a:ext cx="928694" cy="400110"/>
            <a:chOff x="3786182" y="1129398"/>
            <a:chExt cx="928694" cy="533479"/>
          </a:xfrm>
        </p:grpSpPr>
        <p:sp>
          <p:nvSpPr>
            <p:cNvPr id="16" name="TextBox 15"/>
            <p:cNvSpPr txBox="1"/>
            <p:nvPr/>
          </p:nvSpPr>
          <p:spPr>
            <a:xfrm>
              <a:off x="4014043" y="1129398"/>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cstate="print"/>
            <a:srcRect/>
            <a:stretch>
              <a:fillRect/>
            </a:stretch>
          </p:blipFill>
          <p:spPr bwMode="auto">
            <a:xfrm>
              <a:off x="3786182" y="1192962"/>
              <a:ext cx="414476" cy="406350"/>
            </a:xfrm>
            <a:prstGeom prst="rect">
              <a:avLst/>
            </a:prstGeom>
            <a:noFill/>
          </p:spPr>
        </p:pic>
      </p:grpSp>
      <p:grpSp>
        <p:nvGrpSpPr>
          <p:cNvPr id="22" name="组合 17"/>
          <p:cNvGrpSpPr>
            <a:grpSpLocks/>
          </p:cNvGrpSpPr>
          <p:nvPr/>
        </p:nvGrpSpPr>
        <p:grpSpPr bwMode="auto">
          <a:xfrm>
            <a:off x="4283968" y="4607716"/>
            <a:ext cx="2786063" cy="371891"/>
            <a:chOff x="3714744" y="5143512"/>
            <a:chExt cx="2786082" cy="495858"/>
          </a:xfrm>
        </p:grpSpPr>
        <p:sp>
          <p:nvSpPr>
            <p:cNvPr id="23" name="圆角矩形 2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TextBox 23"/>
            <p:cNvSpPr txBox="1"/>
            <p:nvPr/>
          </p:nvSpPr>
          <p:spPr bwMode="auto">
            <a:xfrm>
              <a:off x="3962612" y="5187962"/>
              <a:ext cx="222049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4098" name="Picture 2" descr="C:\Users\yaling.he\Desktop\Chapter03截图\Chapter03截图\图3.31　人人网注册页面.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87624" y="2625756"/>
            <a:ext cx="2808312" cy="211694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6153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smtClean="0">
                <a:solidFill>
                  <a:srgbClr val="121F55"/>
                </a:solidFill>
              </a:rPr>
              <a:t>共性问题集中讲解</a:t>
            </a:r>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23</a:t>
            </a:fld>
            <a:r>
              <a:rPr lang="en-US" altLang="zh-CN" smtClean="0"/>
              <a:t>/44</a:t>
            </a:r>
            <a:endParaRPr lang="zh-CN" altLang="en-US" dirty="0"/>
          </a:p>
        </p:txBody>
      </p:sp>
      <p:sp>
        <p:nvSpPr>
          <p:cNvPr id="25604" name="内容占位符 2"/>
          <p:cNvSpPr>
            <a:spLocks noGrp="1"/>
          </p:cNvSpPr>
          <p:nvPr>
            <p:ph idx="4294967295"/>
          </p:nvPr>
        </p:nvSpPr>
        <p:spPr>
          <a:xfrm>
            <a:off x="323528" y="627534"/>
            <a:ext cx="8820472" cy="1296144"/>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grpSp>
        <p:nvGrpSpPr>
          <p:cNvPr id="67588" name="组合 29"/>
          <p:cNvGrpSpPr>
            <a:grpSpLocks/>
          </p:cNvGrpSpPr>
          <p:nvPr/>
        </p:nvGrpSpPr>
        <p:grpSpPr bwMode="auto">
          <a:xfrm>
            <a:off x="1857375"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4031" y="3214688"/>
              <a:ext cx="5862678" cy="2058989"/>
              <a:chOff x="2066315" y="2227264"/>
              <a:chExt cx="5862756" cy="2059018"/>
            </a:xfrm>
          </p:grpSpPr>
          <p:grpSp>
            <p:nvGrpSpPr>
              <p:cNvPr id="67592" name="组合 19"/>
              <p:cNvGrpSpPr>
                <a:grpSpLocks/>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Tree>
    <p:extLst>
      <p:ext uri="{BB962C8B-B14F-4D97-AF65-F5344CB8AC3E}">
        <p14:creationId xmlns="" xmlns:p14="http://schemas.microsoft.com/office/powerpoint/2010/main" val="1681306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练习</a:t>
            </a:r>
            <a:r>
              <a:rPr lang="en-US" altLang="zh-CN" dirty="0" smtClean="0"/>
              <a:t>-</a:t>
            </a:r>
            <a:r>
              <a:rPr lang="zh-CN" altLang="zh-CN" dirty="0" smtClean="0"/>
              <a:t>制</a:t>
            </a:r>
            <a:r>
              <a:rPr lang="zh-CN" altLang="zh-CN" dirty="0"/>
              <a:t>作阿里巴巴会员注册页面</a:t>
            </a:r>
            <a:endParaRPr lang="en-US" altLang="zh-CN" dirty="0" smtClean="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24</a:t>
            </a:fld>
            <a:r>
              <a:rPr lang="en-US" altLang="zh-CN" smtClean="0"/>
              <a:t>/44</a:t>
            </a:r>
            <a:endParaRPr lang="zh-CN" altLang="en-US" dirty="0"/>
          </a:p>
        </p:txBody>
      </p:sp>
      <p:sp>
        <p:nvSpPr>
          <p:cNvPr id="18435" name="Rectangle 3"/>
          <p:cNvSpPr>
            <a:spLocks noGrp="1" noChangeArrowheads="1"/>
          </p:cNvSpPr>
          <p:nvPr>
            <p:ph idx="4294967295"/>
          </p:nvPr>
        </p:nvSpPr>
        <p:spPr>
          <a:xfrm>
            <a:off x="251521" y="1059582"/>
            <a:ext cx="5948363" cy="2160240"/>
          </a:xfrm>
        </p:spPr>
        <p:txBody>
          <a:bodyPr/>
          <a:lstStyle/>
          <a:p>
            <a:r>
              <a:rPr lang="zh-CN" altLang="en-US" sz="1800" dirty="0" smtClean="0"/>
              <a:t>需求说明</a:t>
            </a:r>
          </a:p>
          <a:p>
            <a:pPr lvl="1"/>
            <a:r>
              <a:rPr lang="zh-CN" altLang="en-US" sz="1800" dirty="0" smtClean="0"/>
              <a:t>用</a:t>
            </a:r>
            <a:r>
              <a:rPr lang="en-US" altLang="zh-CN" sz="1800" dirty="0"/>
              <a:t>HTML5</a:t>
            </a:r>
            <a:r>
              <a:rPr lang="zh-CN" altLang="en-US" sz="1800" dirty="0"/>
              <a:t>元素结合标签的语义化把该页面的结构布局</a:t>
            </a:r>
            <a:r>
              <a:rPr lang="zh-CN" altLang="en-US" sz="1800" dirty="0" smtClean="0"/>
              <a:t>出来</a:t>
            </a:r>
            <a:endParaRPr lang="en-US" altLang="zh-CN" sz="1800" dirty="0" smtClean="0"/>
          </a:p>
          <a:p>
            <a:pPr lvl="1"/>
            <a:r>
              <a:rPr lang="zh-CN" altLang="en-US" sz="1800" dirty="0" smtClean="0"/>
              <a:t>电子</a:t>
            </a:r>
            <a:r>
              <a:rPr lang="zh-CN" altLang="en-US" sz="1800" dirty="0"/>
              <a:t>邮箱、会员登录名、密码最多能容纳的字符数是</a:t>
            </a:r>
            <a:r>
              <a:rPr lang="en-US" altLang="zh-CN" sz="1800" dirty="0"/>
              <a:t>32</a:t>
            </a:r>
            <a:r>
              <a:rPr lang="zh-CN" altLang="en-US" sz="1800" dirty="0"/>
              <a:t>个字符，验证码最多能容纳</a:t>
            </a:r>
            <a:r>
              <a:rPr lang="en-US" altLang="zh-CN" sz="1800" dirty="0"/>
              <a:t>5</a:t>
            </a:r>
            <a:r>
              <a:rPr lang="zh-CN" altLang="en-US" sz="1800" dirty="0"/>
              <a:t>个</a:t>
            </a:r>
            <a:r>
              <a:rPr lang="zh-CN" altLang="en-US" sz="1800" dirty="0" smtClean="0"/>
              <a:t>字符</a:t>
            </a:r>
            <a:endParaRPr lang="zh-CN" altLang="en-US" sz="1800" dirty="0"/>
          </a:p>
          <a:p>
            <a:pPr lvl="1"/>
            <a:r>
              <a:rPr lang="zh-CN" altLang="en-US" sz="1800" dirty="0" smtClean="0"/>
              <a:t>默认</a:t>
            </a:r>
            <a:r>
              <a:rPr lang="zh-CN" altLang="en-US" sz="1800" dirty="0"/>
              <a:t>情况下，会员身份中的“买家”处于选中</a:t>
            </a:r>
            <a:r>
              <a:rPr lang="zh-CN" altLang="en-US" sz="1800" dirty="0" smtClean="0"/>
              <a:t>状态</a:t>
            </a:r>
            <a:endParaRPr lang="zh-CN" altLang="en-US" sz="1800" dirty="0"/>
          </a:p>
          <a:p>
            <a:pPr lvl="1"/>
            <a:r>
              <a:rPr lang="zh-CN" altLang="en-US" sz="1800" dirty="0" smtClean="0"/>
              <a:t>提交</a:t>
            </a:r>
            <a:r>
              <a:rPr lang="zh-CN" altLang="en-US" sz="1800" dirty="0"/>
              <a:t>按钮使用素材中提供的图片代替</a:t>
            </a:r>
          </a:p>
        </p:txBody>
      </p:sp>
      <p:grpSp>
        <p:nvGrpSpPr>
          <p:cNvPr id="3" name="组合 13"/>
          <p:cNvGrpSpPr/>
          <p:nvPr/>
        </p:nvGrpSpPr>
        <p:grpSpPr>
          <a:xfrm>
            <a:off x="142844" y="611959"/>
            <a:ext cx="928694" cy="400110"/>
            <a:chOff x="3786182" y="1129398"/>
            <a:chExt cx="928694" cy="533479"/>
          </a:xfrm>
        </p:grpSpPr>
        <p:sp>
          <p:nvSpPr>
            <p:cNvPr id="16" name="TextBox 15"/>
            <p:cNvSpPr txBox="1"/>
            <p:nvPr/>
          </p:nvSpPr>
          <p:spPr>
            <a:xfrm>
              <a:off x="4014043" y="1129398"/>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cstate="print"/>
            <a:srcRect/>
            <a:stretch>
              <a:fillRect/>
            </a:stretch>
          </p:blipFill>
          <p:spPr bwMode="auto">
            <a:xfrm>
              <a:off x="3786182" y="1192962"/>
              <a:ext cx="414476" cy="406350"/>
            </a:xfrm>
            <a:prstGeom prst="rect">
              <a:avLst/>
            </a:prstGeom>
            <a:noFill/>
          </p:spPr>
        </p:pic>
      </p:grpSp>
      <p:grpSp>
        <p:nvGrpSpPr>
          <p:cNvPr id="22" name="组合 17"/>
          <p:cNvGrpSpPr>
            <a:grpSpLocks/>
          </p:cNvGrpSpPr>
          <p:nvPr/>
        </p:nvGrpSpPr>
        <p:grpSpPr bwMode="auto">
          <a:xfrm>
            <a:off x="2627785" y="4245934"/>
            <a:ext cx="2786063" cy="371891"/>
            <a:chOff x="3714744" y="5143512"/>
            <a:chExt cx="2786082" cy="495858"/>
          </a:xfrm>
        </p:grpSpPr>
        <p:sp>
          <p:nvSpPr>
            <p:cNvPr id="23" name="圆角矩形 2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TextBox 23"/>
            <p:cNvSpPr txBox="1"/>
            <p:nvPr/>
          </p:nvSpPr>
          <p:spPr bwMode="auto">
            <a:xfrm>
              <a:off x="3962612" y="5187962"/>
              <a:ext cx="222049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5122" name="Picture 2" descr="C:\Users\yaling.he\Desktop\Chapter03截图\Chapter03截图\图3.33  阿里巴巴会员注册页面HTML5结构实现.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72200" y="1275606"/>
            <a:ext cx="2464558" cy="18839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3619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ipe(left)">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smtClean="0">
                <a:solidFill>
                  <a:srgbClr val="121F55"/>
                </a:solidFill>
              </a:rPr>
              <a:t>共性问题集中讲解</a:t>
            </a:r>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25</a:t>
            </a:fld>
            <a:r>
              <a:rPr lang="en-US" altLang="zh-CN" smtClean="0"/>
              <a:t>/44</a:t>
            </a:r>
            <a:endParaRPr lang="zh-CN" altLang="en-US" dirty="0"/>
          </a:p>
        </p:txBody>
      </p:sp>
      <p:sp>
        <p:nvSpPr>
          <p:cNvPr id="25604" name="内容占位符 2"/>
          <p:cNvSpPr>
            <a:spLocks noGrp="1"/>
          </p:cNvSpPr>
          <p:nvPr>
            <p:ph idx="4294967295"/>
          </p:nvPr>
        </p:nvSpPr>
        <p:spPr>
          <a:xfrm>
            <a:off x="395536" y="627534"/>
            <a:ext cx="7645400" cy="3857625"/>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grpSp>
        <p:nvGrpSpPr>
          <p:cNvPr id="67588" name="组合 29"/>
          <p:cNvGrpSpPr>
            <a:grpSpLocks/>
          </p:cNvGrpSpPr>
          <p:nvPr/>
        </p:nvGrpSpPr>
        <p:grpSpPr bwMode="auto">
          <a:xfrm>
            <a:off x="1857375"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4031" y="3214688"/>
              <a:ext cx="5862678" cy="2058989"/>
              <a:chOff x="2066315" y="2227264"/>
              <a:chExt cx="5862756" cy="2059018"/>
            </a:xfrm>
          </p:grpSpPr>
          <p:grpSp>
            <p:nvGrpSpPr>
              <p:cNvPr id="67592" name="组合 19"/>
              <p:cNvGrpSpPr>
                <a:grpSpLocks/>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Tree>
    <p:extLst>
      <p:ext uri="{BB962C8B-B14F-4D97-AF65-F5344CB8AC3E}">
        <p14:creationId xmlns="" xmlns:p14="http://schemas.microsoft.com/office/powerpoint/2010/main" val="551738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11"/>
          <p:cNvSpPr>
            <a:spLocks noGrp="1" noChangeArrowheads="1"/>
          </p:cNvSpPr>
          <p:nvPr>
            <p:ph type="title"/>
          </p:nvPr>
        </p:nvSpPr>
        <p:spPr/>
        <p:txBody>
          <a:bodyPr/>
          <a:lstStyle/>
          <a:p>
            <a:r>
              <a:rPr lang="zh-CN" altLang="en-US" dirty="0" smtClean="0"/>
              <a:t>表单的高级应用</a:t>
            </a:r>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26</a:t>
            </a:fld>
            <a:r>
              <a:rPr lang="en-US" altLang="zh-CN" smtClean="0"/>
              <a:t>/44</a:t>
            </a:r>
            <a:endParaRPr lang="zh-CN" altLang="en-US" dirty="0"/>
          </a:p>
        </p:txBody>
      </p:sp>
      <p:sp>
        <p:nvSpPr>
          <p:cNvPr id="31751" name="Rectangle 10"/>
          <p:cNvSpPr>
            <a:spLocks noGrp="1" noChangeArrowheads="1"/>
          </p:cNvSpPr>
          <p:nvPr>
            <p:ph idx="4294967295"/>
          </p:nvPr>
        </p:nvSpPr>
        <p:spPr>
          <a:xfrm>
            <a:off x="251520" y="573528"/>
            <a:ext cx="7645400" cy="3857625"/>
          </a:xfrm>
        </p:spPr>
        <p:txBody>
          <a:bodyPr/>
          <a:lstStyle/>
          <a:p>
            <a:r>
              <a:rPr lang="zh-CN" altLang="en-US" dirty="0" smtClean="0"/>
              <a:t>隐藏域</a:t>
            </a:r>
            <a:endParaRPr lang="en-US" altLang="zh-CN" dirty="0" smtClean="0"/>
          </a:p>
          <a:p>
            <a:r>
              <a:rPr lang="zh-CN" altLang="en-US" dirty="0" smtClean="0"/>
              <a:t>只读</a:t>
            </a:r>
            <a:endParaRPr lang="en-US" altLang="zh-CN" dirty="0" smtClean="0"/>
          </a:p>
          <a:p>
            <a:r>
              <a:rPr lang="zh-CN" altLang="en-US" dirty="0" smtClean="0"/>
              <a:t>禁用</a:t>
            </a:r>
            <a:endParaRPr lang="en-US" altLang="zh-CN" dirty="0" smtClean="0"/>
          </a:p>
        </p:txBody>
      </p:sp>
      <p:pic>
        <p:nvPicPr>
          <p:cNvPr id="5" name="图片 4" descr="3－5.JPG"/>
          <p:cNvPicPr>
            <a:picLocks noChangeAspect="1"/>
          </p:cNvPicPr>
          <p:nvPr/>
        </p:nvPicPr>
        <p:blipFill>
          <a:blip r:embed="rId3" cstate="print"/>
          <a:stretch>
            <a:fillRect/>
          </a:stretch>
        </p:blipFill>
        <p:spPr>
          <a:xfrm>
            <a:off x="1691680" y="1059582"/>
            <a:ext cx="7016089" cy="3214710"/>
          </a:xfrm>
          <a:prstGeom prst="rect">
            <a:avLst/>
          </a:prstGeom>
        </p:spPr>
      </p:pic>
      <p:sp>
        <p:nvSpPr>
          <p:cNvPr id="6" name="AutoShape 6"/>
          <p:cNvSpPr>
            <a:spLocks noChangeArrowheads="1"/>
          </p:cNvSpPr>
          <p:nvPr/>
        </p:nvSpPr>
        <p:spPr bwMode="auto">
          <a:xfrm>
            <a:off x="6072198" y="2357437"/>
            <a:ext cx="1571636" cy="321470"/>
          </a:xfrm>
          <a:prstGeom prst="roundRect">
            <a:avLst>
              <a:gd name="adj" fmla="val 1783"/>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只读文本框</a:t>
            </a:r>
          </a:p>
        </p:txBody>
      </p:sp>
      <p:sp>
        <p:nvSpPr>
          <p:cNvPr id="7" name="Line 20"/>
          <p:cNvSpPr>
            <a:spLocks noChangeShapeType="1"/>
          </p:cNvSpPr>
          <p:nvPr/>
        </p:nvSpPr>
        <p:spPr bwMode="auto">
          <a:xfrm flipH="1">
            <a:off x="5643570" y="2625328"/>
            <a:ext cx="428628" cy="16073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8" name="AutoShape 6"/>
          <p:cNvSpPr>
            <a:spLocks noChangeArrowheads="1"/>
          </p:cNvSpPr>
          <p:nvPr/>
        </p:nvSpPr>
        <p:spPr bwMode="auto">
          <a:xfrm>
            <a:off x="2714612" y="4554155"/>
            <a:ext cx="1143008" cy="321470"/>
          </a:xfrm>
          <a:prstGeom prst="roundRect">
            <a:avLst>
              <a:gd name="adj" fmla="val 1783"/>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禁用按钮</a:t>
            </a:r>
          </a:p>
        </p:txBody>
      </p:sp>
      <p:sp>
        <p:nvSpPr>
          <p:cNvPr id="9" name="Line 20"/>
          <p:cNvSpPr>
            <a:spLocks noChangeShapeType="1"/>
          </p:cNvSpPr>
          <p:nvPr/>
        </p:nvSpPr>
        <p:spPr bwMode="auto">
          <a:xfrm>
            <a:off x="3857620" y="4768469"/>
            <a:ext cx="428628" cy="34289"/>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Tree>
    <p:extLst>
      <p:ext uri="{BB962C8B-B14F-4D97-AF65-F5344CB8AC3E}">
        <p14:creationId xmlns="" xmlns:p14="http://schemas.microsoft.com/office/powerpoint/2010/main" val="399823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隐藏域</a:t>
            </a:r>
            <a:endParaRPr lang="zh-CN" altLang="en-US"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27</a:t>
            </a:fld>
            <a:r>
              <a:rPr lang="en-US" altLang="zh-CN" smtClean="0"/>
              <a:t>/44</a:t>
            </a:r>
            <a:endParaRPr lang="zh-CN" altLang="en-US" dirty="0"/>
          </a:p>
        </p:txBody>
      </p:sp>
      <p:grpSp>
        <p:nvGrpSpPr>
          <p:cNvPr id="5" name="组合 4"/>
          <p:cNvGrpSpPr/>
          <p:nvPr/>
        </p:nvGrpSpPr>
        <p:grpSpPr>
          <a:xfrm>
            <a:off x="142844" y="700068"/>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500034" y="1500181"/>
            <a:ext cx="8143932"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hidden</a:t>
            </a:r>
            <a:r>
              <a:rPr lang="en-US" altLang="zh-CN" b="1" dirty="0" smtClean="0">
                <a:latin typeface="+mn-lt"/>
              </a:rPr>
              <a:t>" value="666" name="</a:t>
            </a:r>
            <a:r>
              <a:rPr lang="en-US" altLang="zh-CN" b="1" dirty="0" err="1" smtClean="0">
                <a:latin typeface="+mn-lt"/>
              </a:rPr>
              <a:t>userid</a:t>
            </a:r>
            <a:r>
              <a:rPr lang="en-US" altLang="zh-CN" b="1" dirty="0" smtClean="0">
                <a:latin typeface="+mn-lt"/>
              </a:rPr>
              <a:t>"&gt;</a:t>
            </a:r>
          </a:p>
        </p:txBody>
      </p:sp>
      <p:sp>
        <p:nvSpPr>
          <p:cNvPr id="9" name="AutoShape 6"/>
          <p:cNvSpPr>
            <a:spLocks noChangeArrowheads="1"/>
          </p:cNvSpPr>
          <p:nvPr/>
        </p:nvSpPr>
        <p:spPr bwMode="auto">
          <a:xfrm>
            <a:off x="1571604" y="710434"/>
            <a:ext cx="100013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隐藏域</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a:off x="2071670" y="1083338"/>
            <a:ext cx="214312" cy="57757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8" name="组合 18"/>
          <p:cNvGrpSpPr>
            <a:grpSpLocks/>
          </p:cNvGrpSpPr>
          <p:nvPr/>
        </p:nvGrpSpPr>
        <p:grpSpPr bwMode="auto">
          <a:xfrm>
            <a:off x="2090738" y="4329587"/>
            <a:ext cx="4572000" cy="371891"/>
            <a:chOff x="3143240" y="5143512"/>
            <a:chExt cx="4572032" cy="49585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圆角矩形 1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1"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Box 22"/>
            <p:cNvSpPr txBox="1"/>
            <p:nvPr/>
          </p:nvSpPr>
          <p:spPr bwMode="auto">
            <a:xfrm>
              <a:off x="4528970" y="5187962"/>
              <a:ext cx="2464153"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隐藏域</a:t>
              </a:r>
            </a:p>
          </p:txBody>
        </p:sp>
      </p:grpSp>
    </p:spTree>
    <p:extLst>
      <p:ext uri="{BB962C8B-B14F-4D97-AF65-F5344CB8AC3E}">
        <p14:creationId xmlns="" xmlns:p14="http://schemas.microsoft.com/office/powerpoint/2010/main" val="178451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title"/>
          </p:nvPr>
        </p:nvSpPr>
        <p:spPr/>
        <p:txBody>
          <a:bodyPr/>
          <a:lstStyle/>
          <a:p>
            <a:r>
              <a:rPr lang="zh-CN" altLang="en-US" smtClean="0"/>
              <a:t>只读和禁用</a:t>
            </a:r>
            <a:endParaRPr lang="en-US" altLang="zh-CN" dirty="0" smtClean="0"/>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28</a:t>
            </a:fld>
            <a:r>
              <a:rPr lang="en-US" altLang="zh-CN" smtClean="0"/>
              <a:t>/44</a:t>
            </a:r>
            <a:endParaRPr lang="zh-CN" altLang="en-US" dirty="0"/>
          </a:p>
        </p:txBody>
      </p:sp>
      <p:grpSp>
        <p:nvGrpSpPr>
          <p:cNvPr id="11" name="组合 10"/>
          <p:cNvGrpSpPr/>
          <p:nvPr/>
        </p:nvGrpSpPr>
        <p:grpSpPr>
          <a:xfrm>
            <a:off x="142844" y="700068"/>
            <a:ext cx="1000132" cy="400110"/>
            <a:chOff x="1000100" y="1734602"/>
            <a:chExt cx="1000132" cy="533479"/>
          </a:xfrm>
        </p:grpSpPr>
        <p:pic>
          <p:nvPicPr>
            <p:cNvPr id="12"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16" name="TextBox 15"/>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17" name="AutoShape 3"/>
          <p:cNvSpPr>
            <a:spLocks noChangeArrowheads="1"/>
          </p:cNvSpPr>
          <p:nvPr/>
        </p:nvSpPr>
        <p:spPr bwMode="auto">
          <a:xfrm>
            <a:off x="500034" y="1500180"/>
            <a:ext cx="8072494"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name="name" type="text" value="</a:t>
            </a:r>
            <a:r>
              <a:rPr lang="zh-CN" altLang="en-US" b="1" dirty="0" smtClean="0">
                <a:latin typeface="+mn-lt"/>
              </a:rPr>
              <a:t>张三</a:t>
            </a:r>
            <a:r>
              <a:rPr lang="en-US" altLang="zh-CN" b="1" dirty="0" smtClean="0">
                <a:latin typeface="+mn-lt"/>
              </a:rPr>
              <a:t>"  </a:t>
            </a:r>
            <a:r>
              <a:rPr lang="en-US" altLang="zh-CN" b="1" dirty="0" err="1" smtClean="0">
                <a:solidFill>
                  <a:srgbClr val="FF0000"/>
                </a:solidFill>
                <a:latin typeface="+mn-lt"/>
              </a:rPr>
              <a:t>readonly</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t>"</a:t>
            </a:r>
            <a:r>
              <a:rPr lang="en-US" altLang="zh-CN" b="1" dirty="0" smtClean="0">
                <a:latin typeface="+mn-lt"/>
              </a:rPr>
              <a:t>submit</a:t>
            </a:r>
            <a:r>
              <a:rPr lang="en-US" altLang="zh-CN" b="1" dirty="0" smtClean="0"/>
              <a:t> "</a:t>
            </a:r>
            <a:r>
              <a:rPr lang="en-US" altLang="zh-CN" b="1" dirty="0" smtClean="0">
                <a:latin typeface="+mn-lt"/>
              </a:rPr>
              <a:t>  </a:t>
            </a:r>
            <a:r>
              <a:rPr lang="en-US" altLang="zh-CN" b="1" dirty="0" smtClean="0">
                <a:solidFill>
                  <a:srgbClr val="FF0000"/>
                </a:solidFill>
                <a:latin typeface="+mn-lt"/>
              </a:rPr>
              <a:t>disabled</a:t>
            </a:r>
            <a:r>
              <a:rPr lang="en-US" altLang="zh-CN" b="1" dirty="0">
                <a:solidFill>
                  <a:srgbClr val="FF0000"/>
                </a:solidFill>
              </a:rPr>
              <a:t> </a:t>
            </a:r>
            <a:r>
              <a:rPr lang="en-US" altLang="zh-CN" b="1" dirty="0" smtClean="0">
                <a:solidFill>
                  <a:srgbClr val="FF0000"/>
                </a:solidFill>
              </a:rPr>
              <a:t>  </a:t>
            </a:r>
            <a:r>
              <a:rPr lang="en-US" altLang="zh-CN" b="1" dirty="0" smtClean="0">
                <a:latin typeface="+mn-lt"/>
              </a:rPr>
              <a:t>value=</a:t>
            </a:r>
            <a:r>
              <a:rPr lang="en-US" altLang="zh-CN" b="1" dirty="0" smtClean="0"/>
              <a:t>"</a:t>
            </a:r>
            <a:r>
              <a:rPr lang="zh-CN" altLang="en-US" b="1" dirty="0" smtClean="0">
                <a:latin typeface="+mn-lt"/>
              </a:rPr>
              <a:t>保存</a:t>
            </a:r>
            <a:r>
              <a:rPr lang="en-US" altLang="zh-CN" b="1" dirty="0" smtClean="0">
                <a:latin typeface="+mn-lt"/>
              </a:rPr>
              <a:t>" &gt;</a:t>
            </a:r>
          </a:p>
        </p:txBody>
      </p:sp>
      <p:sp>
        <p:nvSpPr>
          <p:cNvPr id="18" name="AutoShape 6"/>
          <p:cNvSpPr>
            <a:spLocks noChangeArrowheads="1"/>
          </p:cNvSpPr>
          <p:nvPr/>
        </p:nvSpPr>
        <p:spPr bwMode="auto">
          <a:xfrm>
            <a:off x="5518934" y="764012"/>
            <a:ext cx="135732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只读文本框</a:t>
            </a:r>
            <a:endParaRPr lang="en-US" altLang="zh-CN" b="1" kern="0" dirty="0">
              <a:solidFill>
                <a:schemeClr val="bg1"/>
              </a:solidFill>
              <a:latin typeface="Arial"/>
              <a:ea typeface="黑体"/>
            </a:endParaRPr>
          </a:p>
        </p:txBody>
      </p:sp>
      <p:cxnSp>
        <p:nvCxnSpPr>
          <p:cNvPr id="19" name="直接箭头连接符 18"/>
          <p:cNvCxnSpPr>
            <a:stCxn id="18" idx="2"/>
          </p:cNvCxnSpPr>
          <p:nvPr/>
        </p:nvCxnSpPr>
        <p:spPr>
          <a:xfrm>
            <a:off x="6197595" y="1136916"/>
            <a:ext cx="35716" cy="5775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1" name="AutoShape 6"/>
          <p:cNvSpPr>
            <a:spLocks noChangeArrowheads="1"/>
          </p:cNvSpPr>
          <p:nvPr/>
        </p:nvSpPr>
        <p:spPr bwMode="auto">
          <a:xfrm>
            <a:off x="3131840" y="2738906"/>
            <a:ext cx="100013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禁用</a:t>
            </a:r>
            <a:endParaRPr lang="en-US" altLang="zh-CN" b="1" kern="0" dirty="0">
              <a:solidFill>
                <a:schemeClr val="bg1"/>
              </a:solidFill>
              <a:latin typeface="Arial"/>
              <a:ea typeface="黑体"/>
            </a:endParaRPr>
          </a:p>
        </p:txBody>
      </p:sp>
      <p:cxnSp>
        <p:nvCxnSpPr>
          <p:cNvPr id="22" name="直接箭头连接符 21"/>
          <p:cNvCxnSpPr/>
          <p:nvPr/>
        </p:nvCxnSpPr>
        <p:spPr>
          <a:xfrm rot="5400000" flipH="1" flipV="1">
            <a:off x="3296790" y="2573094"/>
            <a:ext cx="535785"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0" name="组合 18"/>
          <p:cNvGrpSpPr>
            <a:grpSpLocks/>
          </p:cNvGrpSpPr>
          <p:nvPr/>
        </p:nvGrpSpPr>
        <p:grpSpPr bwMode="auto">
          <a:xfrm>
            <a:off x="2124035" y="4676064"/>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TextBox 25"/>
            <p:cNvSpPr txBox="1"/>
            <p:nvPr/>
          </p:nvSpPr>
          <p:spPr bwMode="auto">
            <a:xfrm>
              <a:off x="4285310" y="5187962"/>
              <a:ext cx="295147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16</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只读与禁用</a:t>
              </a:r>
            </a:p>
          </p:txBody>
        </p:sp>
      </p:grpSp>
      <p:sp>
        <p:nvSpPr>
          <p:cNvPr id="27" name="AutoShape 4"/>
          <p:cNvSpPr>
            <a:spLocks noChangeArrowheads="1"/>
          </p:cNvSpPr>
          <p:nvPr/>
        </p:nvSpPr>
        <p:spPr bwMode="auto">
          <a:xfrm>
            <a:off x="893516" y="3705876"/>
            <a:ext cx="7134869" cy="642938"/>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en-US" altLang="zh-CN" b="1" dirty="0">
                <a:latin typeface="微软雅黑" pitchFamily="34" charset="-122"/>
                <a:ea typeface="微软雅黑" pitchFamily="34" charset="-122"/>
              </a:rPr>
              <a:t>W3C HTML5</a:t>
            </a:r>
            <a:r>
              <a:rPr lang="zh-CN" altLang="en-US" b="1" dirty="0">
                <a:latin typeface="微软雅黑" pitchFamily="34" charset="-122"/>
                <a:ea typeface="微软雅黑" pitchFamily="34" charset="-122"/>
              </a:rPr>
              <a:t>标准中，规定对于布尔类型的属性，属性值可以省略</a:t>
            </a:r>
          </a:p>
        </p:txBody>
      </p:sp>
      <p:grpSp>
        <p:nvGrpSpPr>
          <p:cNvPr id="28" name="组合 65"/>
          <p:cNvGrpSpPr>
            <a:grpSpLocks/>
          </p:cNvGrpSpPr>
          <p:nvPr/>
        </p:nvGrpSpPr>
        <p:grpSpPr bwMode="auto">
          <a:xfrm>
            <a:off x="35690" y="3355547"/>
            <a:ext cx="929433" cy="400110"/>
            <a:chOff x="3786182" y="1819157"/>
            <a:chExt cx="929440" cy="533559"/>
          </a:xfrm>
        </p:grpSpPr>
        <p:pic>
          <p:nvPicPr>
            <p:cNvPr id="29" name="Picture 5" descr="C:\Users\meng.zhang\Desktop\ACCP7.0模版图标规范\wrench.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786182" y="1907342"/>
              <a:ext cx="357190" cy="357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 name="TextBox 29"/>
            <p:cNvSpPr txBox="1"/>
            <p:nvPr/>
          </p:nvSpPr>
          <p:spPr>
            <a:xfrm>
              <a:off x="4014784" y="1819157"/>
              <a:ext cx="700838" cy="533559"/>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技巧</a:t>
              </a:r>
            </a:p>
          </p:txBody>
        </p:sp>
      </p:grpSp>
    </p:spTree>
    <p:extLst>
      <p:ext uri="{BB962C8B-B14F-4D97-AF65-F5344CB8AC3E}">
        <p14:creationId xmlns="" xmlns:p14="http://schemas.microsoft.com/office/powerpoint/2010/main" val="204854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表单元素的标注</a:t>
            </a:r>
            <a:endParaRPr lang="zh-CN" altLang="en-US" dirty="0"/>
          </a:p>
        </p:txBody>
      </p:sp>
      <p:sp>
        <p:nvSpPr>
          <p:cNvPr id="5" name="灯片编号占位符 4"/>
          <p:cNvSpPr>
            <a:spLocks noGrp="1"/>
          </p:cNvSpPr>
          <p:nvPr>
            <p:ph type="sldNum" sz="quarter" idx="12"/>
          </p:nvPr>
        </p:nvSpPr>
        <p:spPr/>
        <p:txBody>
          <a:bodyPr/>
          <a:lstStyle/>
          <a:p>
            <a:pPr>
              <a:defRPr/>
            </a:pPr>
            <a:fld id="{A6BFE9AD-FDCB-49EE-8AAC-4269F814AA90}" type="slidenum">
              <a:rPr lang="zh-CN" altLang="en-US" smtClean="0"/>
              <a:pPr>
                <a:defRPr/>
              </a:pPr>
              <a:t>29</a:t>
            </a:fld>
            <a:r>
              <a:rPr lang="en-US" altLang="zh-CN" smtClean="0"/>
              <a:t>/44</a:t>
            </a:r>
            <a:endParaRPr lang="zh-CN" altLang="en-US" dirty="0"/>
          </a:p>
        </p:txBody>
      </p:sp>
      <p:sp>
        <p:nvSpPr>
          <p:cNvPr id="3" name="内容占位符 2"/>
          <p:cNvSpPr>
            <a:spLocks noGrp="1"/>
          </p:cNvSpPr>
          <p:nvPr>
            <p:ph idx="4294967295"/>
          </p:nvPr>
        </p:nvSpPr>
        <p:spPr>
          <a:xfrm>
            <a:off x="323528" y="573528"/>
            <a:ext cx="8820472" cy="4212785"/>
          </a:xfrm>
        </p:spPr>
        <p:txBody>
          <a:bodyPr/>
          <a:lstStyle/>
          <a:p>
            <a:r>
              <a:rPr lang="zh-CN" altLang="en-US" dirty="0" smtClean="0"/>
              <a:t>增强鼠标的</a:t>
            </a:r>
            <a:r>
              <a:rPr lang="zh-CN" altLang="en-US" dirty="0"/>
              <a:t>可用性</a:t>
            </a:r>
            <a:endParaRPr lang="en-US" altLang="zh-CN" dirty="0"/>
          </a:p>
          <a:p>
            <a:r>
              <a:rPr lang="zh-CN" altLang="en-US" dirty="0" smtClean="0"/>
              <a:t>自动将焦点转移到与该标注相关的表单元素上</a:t>
            </a:r>
            <a:endParaRPr lang="zh-CN" altLang="en-US" dirty="0"/>
          </a:p>
        </p:txBody>
      </p:sp>
      <p:sp>
        <p:nvSpPr>
          <p:cNvPr id="9" name="AutoShape 3"/>
          <p:cNvSpPr>
            <a:spLocks noChangeArrowheads="1"/>
          </p:cNvSpPr>
          <p:nvPr/>
        </p:nvSpPr>
        <p:spPr bwMode="auto">
          <a:xfrm>
            <a:off x="1071506" y="2464593"/>
            <a:ext cx="6715204" cy="9233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latin typeface="+mn-lt"/>
              </a:rPr>
              <a:t>&lt;label </a:t>
            </a:r>
            <a:r>
              <a:rPr lang="en-US" altLang="zh-CN" b="1" dirty="0" smtClean="0">
                <a:solidFill>
                  <a:srgbClr val="FF0000"/>
                </a:solidFill>
                <a:latin typeface="+mn-lt"/>
              </a:rPr>
              <a:t>for=</a:t>
            </a:r>
            <a:r>
              <a:rPr lang="en-US" altLang="zh-CN" b="1" dirty="0" smtClean="0">
                <a:solidFill>
                  <a:srgbClr val="FF0000"/>
                </a:solidFill>
              </a:rPr>
              <a:t>"</a:t>
            </a:r>
            <a:r>
              <a:rPr lang="en-US" altLang="zh-CN" b="1" dirty="0" smtClean="0">
                <a:solidFill>
                  <a:srgbClr val="FF0000"/>
                </a:solidFill>
                <a:latin typeface="+mn-lt"/>
              </a:rPr>
              <a:t>id"</a:t>
            </a:r>
            <a:r>
              <a:rPr lang="en-US" altLang="zh-CN" b="1" dirty="0" smtClean="0">
                <a:latin typeface="+mn-lt"/>
              </a:rPr>
              <a:t>&gt;</a:t>
            </a:r>
            <a:r>
              <a:rPr lang="zh-CN" altLang="en-US" b="1" dirty="0" smtClean="0">
                <a:latin typeface="+mn-lt"/>
              </a:rPr>
              <a:t>标注的文本</a:t>
            </a:r>
            <a:r>
              <a:rPr lang="en-US" altLang="zh-CN" b="1" dirty="0" smtClean="0">
                <a:latin typeface="+mn-lt"/>
              </a:rPr>
              <a:t>&lt;/label&gt;</a:t>
            </a:r>
          </a:p>
          <a:p>
            <a:pPr algn="l" defTabSz="723900">
              <a:lnSpc>
                <a:spcPct val="150000"/>
              </a:lnSpc>
              <a:spcAft>
                <a:spcPts val="0"/>
              </a:spcAft>
              <a:buClr>
                <a:schemeClr val="folHlink"/>
              </a:buClr>
              <a:buSzPct val="60000"/>
              <a:tabLst>
                <a:tab pos="444500" algn="l"/>
              </a:tabLst>
              <a:defRPr/>
            </a:pPr>
            <a:r>
              <a:rPr lang="en-US" altLang="zh-CN" b="1" dirty="0" smtClean="0">
                <a:latin typeface="+mn-lt"/>
              </a:rPr>
              <a:t>&lt;input type="radio" name="gender" </a:t>
            </a:r>
            <a:r>
              <a:rPr lang="en-US" altLang="zh-CN" b="1" dirty="0" smtClean="0">
                <a:solidFill>
                  <a:srgbClr val="FF0000"/>
                </a:solidFill>
                <a:latin typeface="+mn-lt"/>
              </a:rPr>
              <a:t>id="male"</a:t>
            </a:r>
            <a:r>
              <a:rPr lang="en-US" altLang="zh-CN" b="1" dirty="0" smtClean="0">
                <a:latin typeface="+mn-lt"/>
              </a:rPr>
              <a:t>/&gt;</a:t>
            </a:r>
          </a:p>
        </p:txBody>
      </p:sp>
      <p:sp>
        <p:nvSpPr>
          <p:cNvPr id="10" name="AutoShape 6"/>
          <p:cNvSpPr>
            <a:spLocks noChangeArrowheads="1"/>
          </p:cNvSpPr>
          <p:nvPr/>
        </p:nvSpPr>
        <p:spPr bwMode="auto">
          <a:xfrm>
            <a:off x="2214546" y="1674846"/>
            <a:ext cx="185738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表单元素的</a:t>
            </a:r>
            <a:r>
              <a:rPr lang="en-US" altLang="zh-CN" b="1" kern="0" dirty="0" smtClean="0">
                <a:solidFill>
                  <a:schemeClr val="bg1"/>
                </a:solidFill>
                <a:latin typeface="Arial"/>
                <a:ea typeface="黑体"/>
              </a:rPr>
              <a:t>id</a:t>
            </a:r>
            <a:endParaRPr lang="en-US" altLang="zh-CN" b="1" kern="0" dirty="0">
              <a:solidFill>
                <a:schemeClr val="bg1"/>
              </a:solidFill>
              <a:latin typeface="Arial"/>
              <a:ea typeface="黑体"/>
            </a:endParaRPr>
          </a:p>
        </p:txBody>
      </p:sp>
      <p:cxnSp>
        <p:nvCxnSpPr>
          <p:cNvPr id="11" name="直接箭头连接符 10"/>
          <p:cNvCxnSpPr>
            <a:stCxn id="10" idx="2"/>
          </p:cNvCxnSpPr>
          <p:nvPr/>
        </p:nvCxnSpPr>
        <p:spPr>
          <a:xfrm flipH="1">
            <a:off x="2571736" y="2047750"/>
            <a:ext cx="571504" cy="52400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4" name="AutoShape 6"/>
          <p:cNvSpPr>
            <a:spLocks noChangeArrowheads="1"/>
          </p:cNvSpPr>
          <p:nvPr/>
        </p:nvSpPr>
        <p:spPr bwMode="auto">
          <a:xfrm>
            <a:off x="5143504" y="3389359"/>
            <a:ext cx="164307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表单元素</a:t>
            </a:r>
            <a:r>
              <a:rPr lang="en-US" altLang="zh-CN" b="1" kern="0" dirty="0" smtClean="0">
                <a:solidFill>
                  <a:schemeClr val="bg1"/>
                </a:solidFill>
                <a:latin typeface="Arial"/>
                <a:ea typeface="黑体"/>
              </a:rPr>
              <a:t>id</a:t>
            </a:r>
            <a:endParaRPr lang="en-US" altLang="zh-CN" b="1" kern="0" dirty="0">
              <a:solidFill>
                <a:schemeClr val="bg1"/>
              </a:solidFill>
              <a:latin typeface="Arial"/>
              <a:ea typeface="黑体"/>
            </a:endParaRPr>
          </a:p>
        </p:txBody>
      </p:sp>
      <p:cxnSp>
        <p:nvCxnSpPr>
          <p:cNvPr id="15" name="直接箭头连接符 14"/>
          <p:cNvCxnSpPr>
            <a:stCxn id="14" idx="0"/>
          </p:cNvCxnSpPr>
          <p:nvPr/>
        </p:nvCxnSpPr>
        <p:spPr>
          <a:xfrm flipH="1" flipV="1">
            <a:off x="5857885" y="3053957"/>
            <a:ext cx="107156" cy="33540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6" name="组合 15"/>
          <p:cNvGrpSpPr/>
          <p:nvPr/>
        </p:nvGrpSpPr>
        <p:grpSpPr>
          <a:xfrm>
            <a:off x="71406" y="1825216"/>
            <a:ext cx="1000132" cy="400110"/>
            <a:chOff x="1000100" y="1734602"/>
            <a:chExt cx="1000132" cy="533479"/>
          </a:xfrm>
        </p:grpSpPr>
        <p:pic>
          <p:nvPicPr>
            <p:cNvPr id="17"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18" name="TextBox 17"/>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20" name="组合 18"/>
          <p:cNvGrpSpPr>
            <a:grpSpLocks/>
          </p:cNvGrpSpPr>
          <p:nvPr/>
        </p:nvGrpSpPr>
        <p:grpSpPr bwMode="auto">
          <a:xfrm>
            <a:off x="2090738" y="4329587"/>
            <a:ext cx="4572000" cy="371891"/>
            <a:chOff x="3143240" y="5143512"/>
            <a:chExt cx="4572032" cy="495858"/>
          </a:xfrm>
        </p:grpSpPr>
        <p:sp>
          <p:nvSpPr>
            <p:cNvPr id="21" name="圆角矩形 2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3"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Box 23"/>
            <p:cNvSpPr txBox="1"/>
            <p:nvPr/>
          </p:nvSpPr>
          <p:spPr bwMode="auto">
            <a:xfrm>
              <a:off x="4650797" y="5187962"/>
              <a:ext cx="2220496"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17</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标注</a:t>
              </a:r>
            </a:p>
          </p:txBody>
        </p:sp>
      </p:grpSp>
    </p:spTree>
    <p:extLst>
      <p:ext uri="{BB962C8B-B14F-4D97-AF65-F5344CB8AC3E}">
        <p14:creationId xmlns="" xmlns:p14="http://schemas.microsoft.com/office/powerpoint/2010/main" val="420125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本章目标</a:t>
            </a:r>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3</a:t>
            </a:fld>
            <a:r>
              <a:rPr lang="en-US" altLang="zh-CN" smtClean="0"/>
              <a:t>/44</a:t>
            </a:r>
            <a:endParaRPr lang="zh-CN" altLang="en-US" dirty="0"/>
          </a:p>
        </p:txBody>
      </p:sp>
      <p:sp>
        <p:nvSpPr>
          <p:cNvPr id="17411" name="内容占位符 2"/>
          <p:cNvSpPr>
            <a:spLocks noGrp="1"/>
          </p:cNvSpPr>
          <p:nvPr>
            <p:ph idx="4294967295"/>
          </p:nvPr>
        </p:nvSpPr>
        <p:spPr>
          <a:xfrm>
            <a:off x="323528" y="627534"/>
            <a:ext cx="7645400" cy="3857625"/>
          </a:xfrm>
        </p:spPr>
        <p:txBody>
          <a:bodyPr/>
          <a:lstStyle/>
          <a:p>
            <a:r>
              <a:rPr lang="zh-CN" altLang="en-US" dirty="0"/>
              <a:t>会使用表单元素布局表单</a:t>
            </a:r>
          </a:p>
          <a:p>
            <a:r>
              <a:rPr lang="zh-CN" altLang="en-US" dirty="0" smtClean="0"/>
              <a:t>会</a:t>
            </a:r>
            <a:r>
              <a:rPr lang="zh-CN" altLang="en-US" dirty="0"/>
              <a:t>制作语义化的表单</a:t>
            </a:r>
          </a:p>
          <a:p>
            <a:r>
              <a:rPr lang="zh-CN" altLang="en-US" dirty="0" smtClean="0"/>
              <a:t>会</a:t>
            </a:r>
            <a:r>
              <a:rPr lang="zh-CN" altLang="en-US" dirty="0"/>
              <a:t>使用</a:t>
            </a:r>
            <a:r>
              <a:rPr lang="en-US" altLang="zh-CN" dirty="0"/>
              <a:t>HTML5</a:t>
            </a:r>
            <a:r>
              <a:rPr lang="zh-CN" altLang="en-US" dirty="0"/>
              <a:t>属性初步验证表单</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5796137" y="573528"/>
            <a:ext cx="643477" cy="486251"/>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5868144" y="951570"/>
            <a:ext cx="714380" cy="539829"/>
          </a:xfrm>
          <a:prstGeom prst="rect">
            <a:avLst/>
          </a:prstGeom>
          <a:noFill/>
        </p:spPr>
      </p:pic>
      <p:pic>
        <p:nvPicPr>
          <p:cNvPr id="8" name="Picture 3" descr="C:\Users\meng.zhang\Desktop\ACCP7.0模版图标规范\是.png"/>
          <p:cNvPicPr>
            <a:picLocks noChangeAspect="1" noChangeArrowheads="1"/>
          </p:cNvPicPr>
          <p:nvPr/>
        </p:nvPicPr>
        <p:blipFill>
          <a:blip r:embed="rId4" cstate="print"/>
          <a:srcRect/>
          <a:stretch>
            <a:fillRect/>
          </a:stretch>
        </p:blipFill>
        <p:spPr bwMode="auto">
          <a:xfrm>
            <a:off x="6516216" y="1383618"/>
            <a:ext cx="714380" cy="539829"/>
          </a:xfrm>
          <a:prstGeom prst="rect">
            <a:avLst/>
          </a:prstGeom>
          <a:noFill/>
        </p:spPr>
      </p:pic>
    </p:spTree>
    <p:extLst>
      <p:ext uri="{BB962C8B-B14F-4D97-AF65-F5344CB8AC3E}">
        <p14:creationId xmlns="" xmlns:p14="http://schemas.microsoft.com/office/powerpoint/2010/main" val="27617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学员操作</a:t>
            </a:r>
            <a:r>
              <a:rPr lang="en-US" altLang="zh-CN" dirty="0" smtClean="0"/>
              <a:t>—</a:t>
            </a:r>
            <a:r>
              <a:rPr lang="zh-CN" altLang="zh-CN" dirty="0"/>
              <a:t>完善人人网注册页面</a:t>
            </a:r>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30</a:t>
            </a:fld>
            <a:r>
              <a:rPr lang="en-US" altLang="zh-CN" smtClean="0"/>
              <a:t>/44</a:t>
            </a:r>
            <a:endParaRPr lang="zh-CN" altLang="en-US" dirty="0"/>
          </a:p>
        </p:txBody>
      </p:sp>
      <p:sp>
        <p:nvSpPr>
          <p:cNvPr id="18435" name="Rectangle 3"/>
          <p:cNvSpPr>
            <a:spLocks noGrp="1" noChangeArrowheads="1"/>
          </p:cNvSpPr>
          <p:nvPr>
            <p:ph idx="4294967295"/>
          </p:nvPr>
        </p:nvSpPr>
        <p:spPr>
          <a:xfrm>
            <a:off x="395536" y="1005576"/>
            <a:ext cx="6696744" cy="2160240"/>
          </a:xfrm>
        </p:spPr>
        <p:txBody>
          <a:bodyPr/>
          <a:lstStyle/>
          <a:p>
            <a:r>
              <a:rPr lang="zh-CN" altLang="en-US" sz="1800" dirty="0" smtClean="0"/>
              <a:t>需求说明</a:t>
            </a:r>
          </a:p>
          <a:p>
            <a:pPr lvl="1"/>
            <a:r>
              <a:rPr lang="zh-CN" altLang="en-US" sz="1800" dirty="0"/>
              <a:t>邮箱文本框中默认文本为“</a:t>
            </a:r>
            <a:r>
              <a:rPr lang="en-US" altLang="zh-CN" sz="1800" dirty="0" smtClean="0"/>
              <a:t>student@163.ccom</a:t>
            </a:r>
            <a:r>
              <a:rPr lang="zh-CN" altLang="en-US" sz="1800" dirty="0" smtClean="0"/>
              <a:t> </a:t>
            </a:r>
            <a:r>
              <a:rPr lang="zh-CN" altLang="en-US" sz="1800" dirty="0"/>
              <a:t>“ ，且文本框不可</a:t>
            </a:r>
            <a:r>
              <a:rPr lang="zh-CN" altLang="en-US" sz="1800" dirty="0" smtClean="0"/>
              <a:t>修改</a:t>
            </a:r>
            <a:endParaRPr lang="zh-CN" altLang="en-US" sz="1800" dirty="0"/>
          </a:p>
          <a:p>
            <a:pPr lvl="1"/>
            <a:r>
              <a:rPr lang="zh-CN" altLang="en-US" sz="1800" dirty="0" smtClean="0"/>
              <a:t>单击</a:t>
            </a:r>
            <a:r>
              <a:rPr lang="zh-CN" altLang="en-US" sz="1800" dirty="0"/>
              <a:t>文字</a:t>
            </a:r>
            <a:r>
              <a:rPr lang="zh-CN" altLang="en-US" sz="1800" dirty="0" smtClean="0"/>
              <a:t>“电子邮箱”、“设置密码”、“真实姓名”、“验证”</a:t>
            </a:r>
            <a:r>
              <a:rPr lang="zh-CN" altLang="en-US" sz="1800" dirty="0"/>
              <a:t>时鼠标的光标焦点移动到对应的文本框</a:t>
            </a:r>
            <a:r>
              <a:rPr lang="zh-CN" altLang="en-US" sz="1800" dirty="0" smtClean="0"/>
              <a:t>里</a:t>
            </a:r>
            <a:endParaRPr lang="zh-CN" altLang="en-US" sz="1800" dirty="0"/>
          </a:p>
          <a:p>
            <a:pPr lvl="1"/>
            <a:r>
              <a:rPr lang="zh-CN" altLang="en-US" sz="1800" dirty="0" smtClean="0"/>
              <a:t>单击</a:t>
            </a:r>
            <a:r>
              <a:rPr lang="zh-CN" altLang="en-US" sz="1800" dirty="0"/>
              <a:t>“男”选中其对应的单选按钮，单击“女”选中其对应的单选</a:t>
            </a:r>
            <a:r>
              <a:rPr lang="zh-CN" altLang="en-US" sz="1800" dirty="0" smtClean="0"/>
              <a:t>按钮</a:t>
            </a:r>
            <a:endParaRPr lang="zh-CN" altLang="en-US" sz="1800" dirty="0"/>
          </a:p>
          <a:p>
            <a:pPr lvl="1"/>
            <a:r>
              <a:rPr lang="zh-CN" altLang="en-US" sz="1800" dirty="0" smtClean="0"/>
              <a:t>选择</a:t>
            </a:r>
            <a:r>
              <a:rPr lang="zh-CN" altLang="en-US" sz="1800" dirty="0"/>
              <a:t>身份的下拉列表框被禁止使用</a:t>
            </a:r>
          </a:p>
        </p:txBody>
      </p:sp>
      <p:grpSp>
        <p:nvGrpSpPr>
          <p:cNvPr id="3" name="组合 13"/>
          <p:cNvGrpSpPr/>
          <p:nvPr/>
        </p:nvGrpSpPr>
        <p:grpSpPr>
          <a:xfrm>
            <a:off x="142844" y="611959"/>
            <a:ext cx="928694" cy="400110"/>
            <a:chOff x="3786182" y="1129398"/>
            <a:chExt cx="928694" cy="533479"/>
          </a:xfrm>
        </p:grpSpPr>
        <p:sp>
          <p:nvSpPr>
            <p:cNvPr id="16" name="TextBox 15"/>
            <p:cNvSpPr txBox="1"/>
            <p:nvPr/>
          </p:nvSpPr>
          <p:spPr>
            <a:xfrm>
              <a:off x="4014043" y="1129398"/>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cstate="print"/>
            <a:srcRect/>
            <a:stretch>
              <a:fillRect/>
            </a:stretch>
          </p:blipFill>
          <p:spPr bwMode="auto">
            <a:xfrm>
              <a:off x="3786182" y="1192962"/>
              <a:ext cx="414476" cy="406350"/>
            </a:xfrm>
            <a:prstGeom prst="rect">
              <a:avLst/>
            </a:prstGeom>
            <a:noFill/>
          </p:spPr>
        </p:pic>
      </p:grpSp>
      <p:grpSp>
        <p:nvGrpSpPr>
          <p:cNvPr id="15" name="组合 17"/>
          <p:cNvGrpSpPr>
            <a:grpSpLocks/>
          </p:cNvGrpSpPr>
          <p:nvPr/>
        </p:nvGrpSpPr>
        <p:grpSpPr bwMode="auto">
          <a:xfrm>
            <a:off x="2555777" y="4191928"/>
            <a:ext cx="2786063" cy="371891"/>
            <a:chOff x="3714744" y="5143512"/>
            <a:chExt cx="2786082" cy="49585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6146" name="Picture 2" descr="C:\Users\yaling.he\Desktop\Chapter03截图\Chapter03截图\图3.38　完善人人网注册页面.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278642" y="1660865"/>
            <a:ext cx="1776858" cy="245185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5261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smtClean="0">
                <a:solidFill>
                  <a:srgbClr val="121F55"/>
                </a:solidFill>
              </a:rPr>
              <a:t>共性问题集中讲解</a:t>
            </a:r>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31</a:t>
            </a:fld>
            <a:r>
              <a:rPr lang="en-US" altLang="zh-CN" smtClean="0"/>
              <a:t>/44</a:t>
            </a:r>
            <a:endParaRPr lang="zh-CN" altLang="en-US" dirty="0"/>
          </a:p>
        </p:txBody>
      </p:sp>
      <p:sp>
        <p:nvSpPr>
          <p:cNvPr id="25604" name="内容占位符 2"/>
          <p:cNvSpPr>
            <a:spLocks noGrp="1"/>
          </p:cNvSpPr>
          <p:nvPr>
            <p:ph idx="4294967295"/>
          </p:nvPr>
        </p:nvSpPr>
        <p:spPr>
          <a:xfrm>
            <a:off x="395536" y="573528"/>
            <a:ext cx="7645400" cy="3857625"/>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grpSp>
        <p:nvGrpSpPr>
          <p:cNvPr id="67588" name="组合 29"/>
          <p:cNvGrpSpPr>
            <a:grpSpLocks/>
          </p:cNvGrpSpPr>
          <p:nvPr/>
        </p:nvGrpSpPr>
        <p:grpSpPr bwMode="auto">
          <a:xfrm>
            <a:off x="1857375"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4031" y="3214688"/>
              <a:ext cx="5862678" cy="2058989"/>
              <a:chOff x="2066315" y="2227264"/>
              <a:chExt cx="5862756" cy="2059018"/>
            </a:xfrm>
          </p:grpSpPr>
          <p:grpSp>
            <p:nvGrpSpPr>
              <p:cNvPr id="67592" name="组合 19"/>
              <p:cNvGrpSpPr>
                <a:grpSpLocks/>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Tree>
    <p:extLst>
      <p:ext uri="{BB962C8B-B14F-4D97-AF65-F5344CB8AC3E}">
        <p14:creationId xmlns="" xmlns:p14="http://schemas.microsoft.com/office/powerpoint/2010/main" val="1681306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表单的初级验证</a:t>
            </a:r>
            <a:endParaRPr lang="zh-CN" altLang="en-US" dirty="0"/>
          </a:p>
        </p:txBody>
      </p:sp>
      <p:sp>
        <p:nvSpPr>
          <p:cNvPr id="5" name="灯片编号占位符 4"/>
          <p:cNvSpPr>
            <a:spLocks noGrp="1"/>
          </p:cNvSpPr>
          <p:nvPr>
            <p:ph type="sldNum" sz="quarter" idx="12"/>
          </p:nvPr>
        </p:nvSpPr>
        <p:spPr/>
        <p:txBody>
          <a:bodyPr/>
          <a:lstStyle/>
          <a:p>
            <a:pPr>
              <a:defRPr/>
            </a:pPr>
            <a:fld id="{A6BFE9AD-FDCB-49EE-8AAC-4269F814AA90}" type="slidenum">
              <a:rPr lang="zh-CN" altLang="en-US" smtClean="0"/>
              <a:pPr>
                <a:defRPr/>
              </a:pPr>
              <a:t>32</a:t>
            </a:fld>
            <a:r>
              <a:rPr lang="en-US" altLang="zh-CN" smtClean="0"/>
              <a:t>/44</a:t>
            </a:r>
            <a:endParaRPr lang="zh-CN" altLang="en-US" dirty="0"/>
          </a:p>
        </p:txBody>
      </p:sp>
      <p:sp>
        <p:nvSpPr>
          <p:cNvPr id="3" name="内容占位符 2"/>
          <p:cNvSpPr>
            <a:spLocks noGrp="1"/>
          </p:cNvSpPr>
          <p:nvPr>
            <p:ph idx="4294967295"/>
          </p:nvPr>
        </p:nvSpPr>
        <p:spPr>
          <a:xfrm>
            <a:off x="611560" y="1005576"/>
            <a:ext cx="7645400" cy="3798422"/>
          </a:xfrm>
        </p:spPr>
        <p:txBody>
          <a:bodyPr/>
          <a:lstStyle/>
          <a:p>
            <a:r>
              <a:rPr lang="zh-CN" altLang="zh-CN" sz="2000" dirty="0"/>
              <a:t>为什么要进行表单</a:t>
            </a:r>
            <a:r>
              <a:rPr lang="zh-CN" altLang="zh-CN" sz="2000" dirty="0" smtClean="0"/>
              <a:t>验证</a:t>
            </a:r>
            <a:r>
              <a:rPr lang="zh-CN" altLang="en-US"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a:buNone/>
            </a:pPr>
            <a:endParaRPr lang="en-US" altLang="zh-CN" sz="2000" dirty="0" smtClean="0"/>
          </a:p>
          <a:p>
            <a:pPr>
              <a:buNone/>
            </a:pPr>
            <a:endParaRPr lang="en-US" altLang="zh-CN" sz="2000" dirty="0" smtClean="0"/>
          </a:p>
          <a:p>
            <a:r>
              <a:rPr lang="zh-CN" altLang="zh-CN" sz="2000" dirty="0"/>
              <a:t>表单验证的</a:t>
            </a:r>
            <a:r>
              <a:rPr lang="zh-CN" altLang="zh-CN" sz="2000" dirty="0" smtClean="0"/>
              <a:t>好处</a:t>
            </a:r>
            <a:endParaRPr lang="en-US" altLang="zh-CN" sz="2000" dirty="0" smtClean="0"/>
          </a:p>
          <a:p>
            <a:pPr lvl="1"/>
            <a:r>
              <a:rPr lang="zh-CN" altLang="zh-CN" sz="2000" dirty="0"/>
              <a:t>减轻服务器的</a:t>
            </a:r>
            <a:r>
              <a:rPr lang="zh-CN" altLang="zh-CN" sz="2000" dirty="0" smtClean="0"/>
              <a:t>压力</a:t>
            </a:r>
            <a:endParaRPr lang="zh-CN" altLang="zh-CN" sz="2000" dirty="0"/>
          </a:p>
          <a:p>
            <a:pPr lvl="1"/>
            <a:r>
              <a:rPr lang="zh-CN" altLang="zh-CN" sz="2000" dirty="0" smtClean="0"/>
              <a:t>保证</a:t>
            </a:r>
            <a:r>
              <a:rPr lang="zh-CN" altLang="zh-CN" sz="2000" dirty="0"/>
              <a:t>数据的可行性和安全性</a:t>
            </a:r>
            <a:endParaRPr lang="zh-CN" altLang="en-US" sz="2000" dirty="0"/>
          </a:p>
        </p:txBody>
      </p:sp>
      <p:pic>
        <p:nvPicPr>
          <p:cNvPr id="7170" name="Picture 2" descr="C:\Users\yaling.he\Desktop\Chapter03截图\Chapter03截图\图3.39　表单验证.bm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08650" y="1329613"/>
            <a:ext cx="4680520" cy="227096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组合 72"/>
          <p:cNvGrpSpPr>
            <a:grpSpLocks/>
          </p:cNvGrpSpPr>
          <p:nvPr/>
        </p:nvGrpSpPr>
        <p:grpSpPr bwMode="auto">
          <a:xfrm>
            <a:off x="50911" y="585833"/>
            <a:ext cx="986583" cy="400110"/>
            <a:chOff x="1000100" y="1117853"/>
            <a:chExt cx="987332" cy="533895"/>
          </a:xfrm>
        </p:grpSpPr>
        <p:pic>
          <p:nvPicPr>
            <p:cNvPr id="8" name="Picture 5" descr="E:\设计支持\模板设计\WT.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1286067" y="1117853"/>
              <a:ext cx="701365" cy="53389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spTree>
    <p:extLst>
      <p:ext uri="{BB962C8B-B14F-4D97-AF65-F5344CB8AC3E}">
        <p14:creationId xmlns="" xmlns:p14="http://schemas.microsoft.com/office/powerpoint/2010/main" val="219782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wipe(left)">
                                      <p:cBhvr>
                                        <p:cTn id="12" dur="500"/>
                                        <p:tgtEl>
                                          <p:spTgt spid="3">
                                            <p:txEl>
                                              <p:pRg st="7" end="7"/>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wipe(left)">
                                      <p:cBhvr>
                                        <p:cTn id="15" dur="500"/>
                                        <p:tgtEl>
                                          <p:spTgt spid="3">
                                            <p:txEl>
                                              <p:pRg st="8" end="8"/>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wipe(left)">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表单初级验证的方法</a:t>
            </a:r>
            <a:endParaRPr lang="zh-CN" altLang="en-US" dirty="0"/>
          </a:p>
        </p:txBody>
      </p:sp>
      <p:sp>
        <p:nvSpPr>
          <p:cNvPr id="5" name="灯片编号占位符 4"/>
          <p:cNvSpPr>
            <a:spLocks noGrp="1"/>
          </p:cNvSpPr>
          <p:nvPr>
            <p:ph type="sldNum" sz="quarter" idx="12"/>
          </p:nvPr>
        </p:nvSpPr>
        <p:spPr/>
        <p:txBody>
          <a:bodyPr/>
          <a:lstStyle/>
          <a:p>
            <a:pPr>
              <a:defRPr/>
            </a:pPr>
            <a:fld id="{A6BFE9AD-FDCB-49EE-8AAC-4269F814AA90}" type="slidenum">
              <a:rPr lang="zh-CN" altLang="en-US" smtClean="0"/>
              <a:pPr>
                <a:defRPr/>
              </a:pPr>
              <a:t>33</a:t>
            </a:fld>
            <a:r>
              <a:rPr lang="en-US" altLang="zh-CN" smtClean="0"/>
              <a:t>/44</a:t>
            </a:r>
            <a:endParaRPr lang="zh-CN" altLang="en-US" dirty="0"/>
          </a:p>
        </p:txBody>
      </p:sp>
      <p:sp>
        <p:nvSpPr>
          <p:cNvPr id="3" name="内容占位符 2"/>
          <p:cNvSpPr>
            <a:spLocks noGrp="1"/>
          </p:cNvSpPr>
          <p:nvPr>
            <p:ph idx="4294967295"/>
          </p:nvPr>
        </p:nvSpPr>
        <p:spPr>
          <a:xfrm>
            <a:off x="395536" y="681540"/>
            <a:ext cx="7645400" cy="3857625"/>
          </a:xfrm>
        </p:spPr>
        <p:txBody>
          <a:bodyPr/>
          <a:lstStyle/>
          <a:p>
            <a:r>
              <a:rPr lang="en-US" altLang="zh-CN" dirty="0" smtClean="0"/>
              <a:t>placeholder</a:t>
            </a:r>
          </a:p>
          <a:p>
            <a:r>
              <a:rPr lang="en-US" altLang="zh-CN" dirty="0" smtClean="0"/>
              <a:t>required</a:t>
            </a:r>
          </a:p>
          <a:p>
            <a:r>
              <a:rPr lang="en-US" altLang="zh-CN" dirty="0"/>
              <a:t>pattern</a:t>
            </a:r>
            <a:endParaRPr lang="zh-CN" altLang="zh-CN" dirty="0"/>
          </a:p>
          <a:p>
            <a:endParaRPr lang="en-US" altLang="zh-CN" dirty="0" smtClean="0"/>
          </a:p>
        </p:txBody>
      </p:sp>
    </p:spTree>
    <p:extLst>
      <p:ext uri="{BB962C8B-B14F-4D97-AF65-F5344CB8AC3E}">
        <p14:creationId xmlns="" xmlns:p14="http://schemas.microsoft.com/office/powerpoint/2010/main" val="2781062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placeholder</a:t>
            </a:r>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34</a:t>
            </a:fld>
            <a:r>
              <a:rPr lang="en-US" altLang="zh-CN" smtClean="0"/>
              <a:t>/44</a:t>
            </a:r>
            <a:endParaRPr lang="zh-CN" altLang="en-US" dirty="0"/>
          </a:p>
        </p:txBody>
      </p:sp>
      <p:sp>
        <p:nvSpPr>
          <p:cNvPr id="3" name="内容占位符 2"/>
          <p:cNvSpPr>
            <a:spLocks noGrp="1"/>
          </p:cNvSpPr>
          <p:nvPr>
            <p:ph idx="4294967295"/>
          </p:nvPr>
        </p:nvSpPr>
        <p:spPr>
          <a:xfrm>
            <a:off x="395536" y="627534"/>
            <a:ext cx="7645400" cy="2106234"/>
          </a:xfrm>
        </p:spPr>
        <p:txBody>
          <a:bodyPr/>
          <a:lstStyle/>
          <a:p>
            <a:pPr marL="342900" lvl="1" indent="-342900">
              <a:buFont typeface="Wingdings" pitchFamily="2" charset="2"/>
              <a:buChar char="n"/>
            </a:pPr>
            <a:r>
              <a:rPr lang="en-US" altLang="zh-CN" sz="2600" dirty="0" smtClean="0">
                <a:cs typeface="+mn-cs"/>
              </a:rPr>
              <a:t>input</a:t>
            </a:r>
            <a:r>
              <a:rPr lang="zh-CN" altLang="zh-CN" sz="2600" dirty="0">
                <a:cs typeface="+mn-cs"/>
              </a:rPr>
              <a:t>类型的文本框提供一种提示（</a:t>
            </a:r>
            <a:r>
              <a:rPr lang="en-US" altLang="zh-CN" sz="2600" dirty="0">
                <a:cs typeface="+mn-cs"/>
              </a:rPr>
              <a:t>hint</a:t>
            </a:r>
            <a:r>
              <a:rPr lang="zh-CN" altLang="zh-CN" sz="2600" dirty="0">
                <a:cs typeface="+mn-cs"/>
              </a:rPr>
              <a:t>）</a:t>
            </a:r>
            <a:endParaRPr lang="en-US" altLang="zh-CN" sz="2600" dirty="0">
              <a:cs typeface="+mn-cs"/>
            </a:endParaRPr>
          </a:p>
          <a:p>
            <a:pPr marL="342900" lvl="1" indent="-342900">
              <a:buFont typeface="Wingdings" pitchFamily="2" charset="2"/>
              <a:buChar char="n"/>
            </a:pPr>
            <a:r>
              <a:rPr lang="zh-CN" altLang="zh-CN" sz="2600" dirty="0">
                <a:cs typeface="+mn-cs"/>
              </a:rPr>
              <a:t>可以描述文本框期待用户输入何种内容</a:t>
            </a:r>
            <a:endParaRPr lang="en-US" altLang="zh-CN" sz="2600" dirty="0">
              <a:cs typeface="+mn-cs"/>
            </a:endParaRPr>
          </a:p>
          <a:p>
            <a:pPr marL="342900" lvl="1" indent="-342900">
              <a:buFont typeface="Wingdings" pitchFamily="2" charset="2"/>
              <a:buChar char="n"/>
            </a:pPr>
            <a:r>
              <a:rPr lang="zh-CN" altLang="en-US" sz="2600" dirty="0" smtClean="0">
                <a:cs typeface="+mn-cs"/>
              </a:rPr>
              <a:t>提示语默认</a:t>
            </a:r>
            <a:r>
              <a:rPr lang="zh-CN" altLang="zh-CN" sz="2600" dirty="0" smtClean="0">
                <a:cs typeface="+mn-cs"/>
              </a:rPr>
              <a:t>显示</a:t>
            </a:r>
            <a:r>
              <a:rPr lang="zh-CN" altLang="zh-CN" sz="2600" dirty="0">
                <a:cs typeface="+mn-cs"/>
              </a:rPr>
              <a:t>，</a:t>
            </a:r>
            <a:r>
              <a:rPr lang="zh-CN" altLang="zh-CN" sz="2600" dirty="0" smtClean="0">
                <a:cs typeface="+mn-cs"/>
              </a:rPr>
              <a:t>当文本框中</a:t>
            </a:r>
            <a:r>
              <a:rPr lang="zh-CN" altLang="en-US" sz="2600" dirty="0">
                <a:cs typeface="+mn-cs"/>
              </a:rPr>
              <a:t>输入</a:t>
            </a:r>
            <a:r>
              <a:rPr lang="zh-CN" altLang="zh-CN" sz="2600" dirty="0" smtClean="0">
                <a:cs typeface="+mn-cs"/>
              </a:rPr>
              <a:t>内容时</a:t>
            </a:r>
            <a:r>
              <a:rPr lang="zh-CN" altLang="en-US" sz="2600" dirty="0" smtClean="0">
                <a:cs typeface="+mn-cs"/>
              </a:rPr>
              <a:t>提示语</a:t>
            </a:r>
            <a:r>
              <a:rPr lang="zh-CN" altLang="zh-CN" sz="2600" dirty="0" smtClean="0">
                <a:cs typeface="+mn-cs"/>
              </a:rPr>
              <a:t>消失</a:t>
            </a:r>
            <a:endParaRPr lang="en-US" altLang="zh-CN" sz="2600" dirty="0">
              <a:cs typeface="+mn-cs"/>
            </a:endParaRPr>
          </a:p>
          <a:p>
            <a:pPr marL="342900" lvl="1" indent="-342900">
              <a:buFont typeface="Wingdings" pitchFamily="2" charset="2"/>
              <a:buChar char="n"/>
            </a:pPr>
            <a:r>
              <a:rPr lang="zh-CN" altLang="zh-CN" sz="2600" dirty="0">
                <a:cs typeface="+mn-cs"/>
              </a:rPr>
              <a:t>适合于</a:t>
            </a:r>
            <a:r>
              <a:rPr lang="en-US" altLang="zh-CN" sz="2600" dirty="0">
                <a:cs typeface="+mn-cs"/>
              </a:rPr>
              <a:t>input</a:t>
            </a:r>
            <a:r>
              <a:rPr lang="zh-CN" altLang="zh-CN" sz="2600" dirty="0">
                <a:cs typeface="+mn-cs"/>
              </a:rPr>
              <a:t>标签：</a:t>
            </a:r>
            <a:r>
              <a:rPr lang="en-US" altLang="zh-CN" sz="2600" dirty="0">
                <a:cs typeface="+mn-cs"/>
              </a:rPr>
              <a:t>text</a:t>
            </a:r>
            <a:r>
              <a:rPr lang="zh-CN" altLang="zh-CN" sz="2600" dirty="0">
                <a:cs typeface="+mn-cs"/>
              </a:rPr>
              <a:t>、</a:t>
            </a:r>
            <a:r>
              <a:rPr lang="en-US" altLang="zh-CN" sz="2600" dirty="0">
                <a:cs typeface="+mn-cs"/>
              </a:rPr>
              <a:t>search</a:t>
            </a:r>
            <a:r>
              <a:rPr lang="zh-CN" altLang="zh-CN" sz="2600" dirty="0">
                <a:cs typeface="+mn-cs"/>
              </a:rPr>
              <a:t>、</a:t>
            </a:r>
            <a:r>
              <a:rPr lang="en-US" altLang="zh-CN" sz="2600" dirty="0" err="1">
                <a:cs typeface="+mn-cs"/>
              </a:rPr>
              <a:t>url</a:t>
            </a:r>
            <a:r>
              <a:rPr lang="zh-CN" altLang="zh-CN" sz="2600" dirty="0">
                <a:cs typeface="+mn-cs"/>
              </a:rPr>
              <a:t>、</a:t>
            </a:r>
            <a:r>
              <a:rPr lang="en-US" altLang="zh-CN" sz="2600" dirty="0">
                <a:cs typeface="+mn-cs"/>
              </a:rPr>
              <a:t>email</a:t>
            </a:r>
            <a:r>
              <a:rPr lang="zh-CN" altLang="zh-CN" sz="2600" dirty="0">
                <a:cs typeface="+mn-cs"/>
              </a:rPr>
              <a:t>和</a:t>
            </a:r>
            <a:r>
              <a:rPr lang="en-US" altLang="zh-CN" sz="2600" dirty="0">
                <a:cs typeface="+mn-cs"/>
              </a:rPr>
              <a:t>password</a:t>
            </a:r>
            <a:r>
              <a:rPr lang="zh-CN" altLang="zh-CN" sz="2600" dirty="0">
                <a:cs typeface="+mn-cs"/>
              </a:rPr>
              <a:t>等类型</a:t>
            </a:r>
            <a:endParaRPr lang="en-US" altLang="zh-CN" sz="2600" dirty="0">
              <a:cs typeface="+mn-cs"/>
            </a:endParaRPr>
          </a:p>
        </p:txBody>
      </p:sp>
      <p:sp>
        <p:nvSpPr>
          <p:cNvPr id="5" name="AutoShape 3"/>
          <p:cNvSpPr>
            <a:spLocks noChangeArrowheads="1"/>
          </p:cNvSpPr>
          <p:nvPr/>
        </p:nvSpPr>
        <p:spPr bwMode="auto">
          <a:xfrm>
            <a:off x="227053" y="3489853"/>
            <a:ext cx="8593419"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type="search" name="</a:t>
            </a:r>
            <a:r>
              <a:rPr lang="en-US" altLang="zh-CN" b="1" dirty="0" err="1">
                <a:latin typeface="+mn-lt"/>
              </a:rPr>
              <a:t>sousuo</a:t>
            </a:r>
            <a:r>
              <a:rPr lang="en-US" altLang="zh-CN" b="1" dirty="0">
                <a:latin typeface="+mn-lt"/>
              </a:rPr>
              <a:t>"  </a:t>
            </a:r>
            <a:r>
              <a:rPr lang="en-US" altLang="zh-CN" b="1" dirty="0">
                <a:solidFill>
                  <a:srgbClr val="FF0000"/>
                </a:solidFill>
                <a:latin typeface="+mn-lt"/>
              </a:rPr>
              <a:t>placeholder</a:t>
            </a:r>
            <a:r>
              <a:rPr lang="en-US" altLang="zh-CN" b="1" dirty="0">
                <a:latin typeface="+mn-lt"/>
              </a:rPr>
              <a:t>="</a:t>
            </a:r>
            <a:r>
              <a:rPr lang="zh-CN" altLang="en-US" b="1" dirty="0">
                <a:latin typeface="+mn-lt"/>
              </a:rPr>
              <a:t>请输入要搜索的关键字</a:t>
            </a:r>
            <a:r>
              <a:rPr lang="en-US" altLang="zh-CN" b="1" dirty="0">
                <a:latin typeface="+mn-lt"/>
              </a:rPr>
              <a:t>"/&gt;</a:t>
            </a:r>
            <a:endParaRPr lang="en-US" altLang="zh-CN" b="1" dirty="0" smtClean="0">
              <a:latin typeface="+mn-lt"/>
            </a:endParaRPr>
          </a:p>
        </p:txBody>
      </p:sp>
      <p:grpSp>
        <p:nvGrpSpPr>
          <p:cNvPr id="6" name="组合 5"/>
          <p:cNvGrpSpPr/>
          <p:nvPr/>
        </p:nvGrpSpPr>
        <p:grpSpPr>
          <a:xfrm>
            <a:off x="235654" y="2945228"/>
            <a:ext cx="1000132" cy="400110"/>
            <a:chOff x="1000100" y="1734602"/>
            <a:chExt cx="1000132" cy="533479"/>
          </a:xfrm>
        </p:grpSpPr>
        <p:pic>
          <p:nvPicPr>
            <p:cNvPr id="7"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8" name="TextBox 7"/>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9" name="AutoShape 6"/>
          <p:cNvSpPr>
            <a:spLocks noChangeArrowheads="1"/>
          </p:cNvSpPr>
          <p:nvPr/>
        </p:nvSpPr>
        <p:spPr bwMode="auto">
          <a:xfrm>
            <a:off x="4721356" y="3836681"/>
            <a:ext cx="1794860"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文本框输入内容提示</a:t>
            </a:r>
            <a:endParaRPr lang="en-US" altLang="zh-CN" b="1" kern="0" dirty="0">
              <a:solidFill>
                <a:schemeClr val="bg1"/>
              </a:solidFill>
              <a:latin typeface="Arial"/>
              <a:ea typeface="黑体"/>
            </a:endParaRPr>
          </a:p>
        </p:txBody>
      </p:sp>
      <p:cxnSp>
        <p:nvCxnSpPr>
          <p:cNvPr id="10" name="直接箭头连接符 9"/>
          <p:cNvCxnSpPr>
            <a:stCxn id="9" idx="0"/>
          </p:cNvCxnSpPr>
          <p:nvPr/>
        </p:nvCxnSpPr>
        <p:spPr>
          <a:xfrm flipH="1" flipV="1">
            <a:off x="5435738" y="3780957"/>
            <a:ext cx="183048" cy="5572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a:grpSpLocks/>
          </p:cNvGrpSpPr>
          <p:nvPr/>
        </p:nvGrpSpPr>
        <p:grpSpPr bwMode="auto">
          <a:xfrm>
            <a:off x="1907704" y="4626544"/>
            <a:ext cx="4572000" cy="371891"/>
            <a:chOff x="3143240" y="5143512"/>
            <a:chExt cx="4572032" cy="49585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Box 15"/>
            <p:cNvSpPr txBox="1"/>
            <p:nvPr/>
          </p:nvSpPr>
          <p:spPr bwMode="auto">
            <a:xfrm>
              <a:off x="4076118" y="5187962"/>
              <a:ext cx="3369857"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18</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placeholder</a:t>
              </a:r>
              <a:endParaRPr lang="zh-CN" altLang="en-US" sz="1600" b="1" spc="300" dirty="0">
                <a:solidFill>
                  <a:srgbClr val="FBFFFE"/>
                </a:solidFill>
                <a:latin typeface="微软雅黑" pitchFamily="34" charset="-122"/>
                <a:ea typeface="微软雅黑" pitchFamily="34" charset="-122"/>
              </a:endParaRPr>
            </a:p>
          </p:txBody>
        </p:sp>
      </p:grpSp>
    </p:spTree>
    <p:extLst>
      <p:ext uri="{BB962C8B-B14F-4D97-AF65-F5344CB8AC3E}">
        <p14:creationId xmlns="" xmlns:p14="http://schemas.microsoft.com/office/powerpoint/2010/main" val="12624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required</a:t>
            </a:r>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35</a:t>
            </a:fld>
            <a:r>
              <a:rPr lang="en-US" altLang="zh-CN" smtClean="0"/>
              <a:t>/44</a:t>
            </a:r>
            <a:endParaRPr lang="zh-CN" altLang="en-US" dirty="0"/>
          </a:p>
        </p:txBody>
      </p:sp>
      <p:sp>
        <p:nvSpPr>
          <p:cNvPr id="3" name="内容占位符 2"/>
          <p:cNvSpPr>
            <a:spLocks noGrp="1"/>
          </p:cNvSpPr>
          <p:nvPr>
            <p:ph idx="4294967295"/>
          </p:nvPr>
        </p:nvSpPr>
        <p:spPr>
          <a:xfrm>
            <a:off x="323528" y="573528"/>
            <a:ext cx="8352928" cy="3857625"/>
          </a:xfrm>
        </p:spPr>
        <p:txBody>
          <a:bodyPr/>
          <a:lstStyle/>
          <a:p>
            <a:pPr marL="342900" lvl="1" indent="-342900">
              <a:buFont typeface="Wingdings" pitchFamily="2" charset="2"/>
              <a:buChar char="n"/>
            </a:pPr>
            <a:r>
              <a:rPr lang="zh-CN" altLang="en-US" sz="2600" dirty="0">
                <a:cs typeface="+mn-cs"/>
              </a:rPr>
              <a:t>规定文本框填写</a:t>
            </a:r>
            <a:r>
              <a:rPr lang="zh-CN" altLang="en-US" sz="2600" dirty="0">
                <a:solidFill>
                  <a:srgbClr val="FF0000"/>
                </a:solidFill>
                <a:cs typeface="+mn-cs"/>
              </a:rPr>
              <a:t>内容不能为空</a:t>
            </a:r>
            <a:r>
              <a:rPr lang="zh-CN" altLang="en-US" sz="2600" dirty="0">
                <a:cs typeface="+mn-cs"/>
              </a:rPr>
              <a:t>，否则不允许用户提交表单</a:t>
            </a:r>
            <a:endParaRPr lang="en-US" altLang="zh-CN" sz="2600" dirty="0">
              <a:cs typeface="+mn-cs"/>
            </a:endParaRPr>
          </a:p>
          <a:p>
            <a:pPr marL="342900" lvl="1" indent="-342900">
              <a:buFont typeface="Wingdings" pitchFamily="2" charset="2"/>
              <a:buChar char="n"/>
            </a:pPr>
            <a:r>
              <a:rPr lang="zh-CN" altLang="zh-CN" sz="2600" dirty="0" smtClean="0">
                <a:cs typeface="+mn-cs"/>
              </a:rPr>
              <a:t>适合于</a:t>
            </a:r>
            <a:r>
              <a:rPr lang="en-US" altLang="zh-CN" sz="2600" dirty="0">
                <a:cs typeface="+mn-cs"/>
              </a:rPr>
              <a:t>input</a:t>
            </a:r>
            <a:r>
              <a:rPr lang="zh-CN" altLang="zh-CN" sz="2600" dirty="0">
                <a:cs typeface="+mn-cs"/>
              </a:rPr>
              <a:t>标签</a:t>
            </a:r>
            <a:r>
              <a:rPr lang="zh-CN" altLang="zh-CN" sz="2600" dirty="0" smtClean="0">
                <a:cs typeface="+mn-cs"/>
              </a:rPr>
              <a:t>：</a:t>
            </a:r>
            <a:r>
              <a:rPr lang="en-US" altLang="zh-CN" sz="2600" dirty="0">
                <a:cs typeface="+mn-cs"/>
              </a:rPr>
              <a:t>text</a:t>
            </a:r>
            <a:r>
              <a:rPr lang="zh-CN" altLang="en-US" sz="2600" dirty="0">
                <a:cs typeface="+mn-cs"/>
              </a:rPr>
              <a:t>、</a:t>
            </a:r>
            <a:r>
              <a:rPr lang="en-US" altLang="zh-CN" sz="2600" dirty="0">
                <a:cs typeface="+mn-cs"/>
              </a:rPr>
              <a:t>search</a:t>
            </a:r>
            <a:r>
              <a:rPr lang="zh-CN" altLang="en-US" sz="2600" dirty="0">
                <a:cs typeface="+mn-cs"/>
              </a:rPr>
              <a:t>、</a:t>
            </a:r>
            <a:r>
              <a:rPr lang="en-US" altLang="zh-CN" sz="2600" dirty="0" err="1">
                <a:cs typeface="+mn-cs"/>
              </a:rPr>
              <a:t>url</a:t>
            </a:r>
            <a:r>
              <a:rPr lang="zh-CN" altLang="en-US" sz="2600" dirty="0">
                <a:cs typeface="+mn-cs"/>
              </a:rPr>
              <a:t>、</a:t>
            </a:r>
            <a:r>
              <a:rPr lang="en-US" altLang="zh-CN" sz="2600" dirty="0">
                <a:cs typeface="+mn-cs"/>
              </a:rPr>
              <a:t>email</a:t>
            </a:r>
            <a:r>
              <a:rPr lang="zh-CN" altLang="en-US" sz="2600" dirty="0">
                <a:cs typeface="+mn-cs"/>
              </a:rPr>
              <a:t>、</a:t>
            </a:r>
            <a:r>
              <a:rPr lang="en-US" altLang="zh-CN" sz="2600" dirty="0">
                <a:cs typeface="+mn-cs"/>
              </a:rPr>
              <a:t>password</a:t>
            </a:r>
            <a:r>
              <a:rPr lang="zh-CN" altLang="en-US" sz="2600" dirty="0">
                <a:cs typeface="+mn-cs"/>
              </a:rPr>
              <a:t>、</a:t>
            </a:r>
            <a:r>
              <a:rPr lang="en-US" altLang="zh-CN" sz="2600" dirty="0">
                <a:cs typeface="+mn-cs"/>
              </a:rPr>
              <a:t>number</a:t>
            </a:r>
            <a:r>
              <a:rPr lang="zh-CN" altLang="en-US" sz="2600" dirty="0">
                <a:cs typeface="+mn-cs"/>
              </a:rPr>
              <a:t>、</a:t>
            </a:r>
            <a:r>
              <a:rPr lang="en-US" altLang="zh-CN" sz="2600" dirty="0">
                <a:cs typeface="+mn-cs"/>
              </a:rPr>
              <a:t>checkbox</a:t>
            </a:r>
            <a:r>
              <a:rPr lang="zh-CN" altLang="en-US" sz="2600" dirty="0">
                <a:cs typeface="+mn-cs"/>
              </a:rPr>
              <a:t>、</a:t>
            </a:r>
            <a:r>
              <a:rPr lang="en-US" altLang="zh-CN" sz="2600" dirty="0">
                <a:cs typeface="+mn-cs"/>
              </a:rPr>
              <a:t>radio</a:t>
            </a:r>
            <a:r>
              <a:rPr lang="zh-CN" altLang="en-US" sz="2600" dirty="0">
                <a:cs typeface="+mn-cs"/>
              </a:rPr>
              <a:t>、</a:t>
            </a:r>
            <a:r>
              <a:rPr lang="en-US" altLang="zh-CN" sz="2600" dirty="0">
                <a:cs typeface="+mn-cs"/>
              </a:rPr>
              <a:t>file</a:t>
            </a:r>
            <a:r>
              <a:rPr lang="zh-CN" altLang="en-US" sz="2600" dirty="0">
                <a:cs typeface="+mn-cs"/>
              </a:rPr>
              <a:t>等类型</a:t>
            </a:r>
            <a:endParaRPr lang="en-US" altLang="zh-CN" sz="2600" dirty="0">
              <a:cs typeface="+mn-cs"/>
            </a:endParaRPr>
          </a:p>
        </p:txBody>
      </p:sp>
      <p:sp>
        <p:nvSpPr>
          <p:cNvPr id="5" name="AutoShape 3"/>
          <p:cNvSpPr>
            <a:spLocks noChangeArrowheads="1"/>
          </p:cNvSpPr>
          <p:nvPr/>
        </p:nvSpPr>
        <p:spPr bwMode="auto">
          <a:xfrm>
            <a:off x="227053" y="3489853"/>
            <a:ext cx="8593419"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type="text" name="username"  </a:t>
            </a:r>
            <a:r>
              <a:rPr lang="en-US" altLang="zh-CN" b="1" dirty="0">
                <a:solidFill>
                  <a:srgbClr val="FF0000"/>
                </a:solidFill>
                <a:latin typeface="+mn-lt"/>
              </a:rPr>
              <a:t>required</a:t>
            </a:r>
            <a:r>
              <a:rPr lang="en-US" altLang="zh-CN" b="1" dirty="0">
                <a:latin typeface="+mn-lt"/>
              </a:rPr>
              <a:t>/&gt;</a:t>
            </a:r>
            <a:endParaRPr lang="en-US" altLang="zh-CN" b="1" dirty="0" smtClean="0">
              <a:latin typeface="+mn-lt"/>
            </a:endParaRPr>
          </a:p>
        </p:txBody>
      </p:sp>
      <p:grpSp>
        <p:nvGrpSpPr>
          <p:cNvPr id="6" name="组合 5"/>
          <p:cNvGrpSpPr/>
          <p:nvPr/>
        </p:nvGrpSpPr>
        <p:grpSpPr>
          <a:xfrm>
            <a:off x="235654" y="2945228"/>
            <a:ext cx="1000132" cy="400110"/>
            <a:chOff x="1000100" y="1734602"/>
            <a:chExt cx="1000132" cy="533479"/>
          </a:xfrm>
        </p:grpSpPr>
        <p:pic>
          <p:nvPicPr>
            <p:cNvPr id="7"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8" name="TextBox 7"/>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9" name="AutoShape 6"/>
          <p:cNvSpPr>
            <a:spLocks noChangeArrowheads="1"/>
          </p:cNvSpPr>
          <p:nvPr/>
        </p:nvSpPr>
        <p:spPr bwMode="auto">
          <a:xfrm>
            <a:off x="4430583" y="2792912"/>
            <a:ext cx="1388690"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必</a:t>
            </a:r>
            <a:r>
              <a:rPr lang="zh-CN" altLang="en-US" b="1" kern="0" dirty="0" smtClean="0">
                <a:solidFill>
                  <a:schemeClr val="bg1"/>
                </a:solidFill>
                <a:latin typeface="Arial"/>
                <a:ea typeface="黑体"/>
              </a:rPr>
              <a:t>填项</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5027186" y="3165816"/>
            <a:ext cx="97742" cy="44593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a:grpSpLocks/>
          </p:cNvGrpSpPr>
          <p:nvPr/>
        </p:nvGrpSpPr>
        <p:grpSpPr bwMode="auto">
          <a:xfrm>
            <a:off x="1763688" y="4299940"/>
            <a:ext cx="4572000" cy="371891"/>
            <a:chOff x="3143240" y="5143512"/>
            <a:chExt cx="4572032" cy="49585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Box 15"/>
            <p:cNvSpPr txBox="1"/>
            <p:nvPr/>
          </p:nvSpPr>
          <p:spPr bwMode="auto">
            <a:xfrm>
              <a:off x="4301565" y="5187962"/>
              <a:ext cx="2918961"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19</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required</a:t>
              </a:r>
              <a:endParaRPr lang="zh-CN" altLang="en-US" sz="1600" b="1" spc="300" dirty="0">
                <a:solidFill>
                  <a:srgbClr val="FBFFFE"/>
                </a:solidFill>
                <a:latin typeface="微软雅黑" pitchFamily="34" charset="-122"/>
                <a:ea typeface="微软雅黑" pitchFamily="34" charset="-122"/>
              </a:endParaRPr>
            </a:p>
          </p:txBody>
        </p:sp>
      </p:grpSp>
    </p:spTree>
    <p:extLst>
      <p:ext uri="{BB962C8B-B14F-4D97-AF65-F5344CB8AC3E}">
        <p14:creationId xmlns="" xmlns:p14="http://schemas.microsoft.com/office/powerpoint/2010/main" val="2528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pattern</a:t>
            </a:r>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36</a:t>
            </a:fld>
            <a:r>
              <a:rPr lang="en-US" altLang="zh-CN" smtClean="0"/>
              <a:t>/44</a:t>
            </a:r>
            <a:endParaRPr lang="zh-CN" altLang="en-US" dirty="0"/>
          </a:p>
        </p:txBody>
      </p:sp>
      <p:sp>
        <p:nvSpPr>
          <p:cNvPr id="3" name="内容占位符 2"/>
          <p:cNvSpPr>
            <a:spLocks noGrp="1"/>
          </p:cNvSpPr>
          <p:nvPr>
            <p:ph idx="4294967295"/>
          </p:nvPr>
        </p:nvSpPr>
        <p:spPr>
          <a:xfrm>
            <a:off x="395536" y="573528"/>
            <a:ext cx="8136904" cy="864096"/>
          </a:xfrm>
        </p:spPr>
        <p:txBody>
          <a:bodyPr/>
          <a:lstStyle/>
          <a:p>
            <a:pPr marL="342900" lvl="1" indent="-342900">
              <a:buFont typeface="Wingdings" pitchFamily="2" charset="2"/>
              <a:buChar char="n"/>
            </a:pPr>
            <a:r>
              <a:rPr lang="zh-CN" altLang="en-US" sz="2600" dirty="0" smtClean="0">
                <a:cs typeface="+mn-cs"/>
              </a:rPr>
              <a:t>用户</a:t>
            </a:r>
            <a:r>
              <a:rPr lang="zh-CN" altLang="en-US" sz="2600" dirty="0">
                <a:cs typeface="+mn-cs"/>
              </a:rPr>
              <a:t>输入的内容必须符合正则表达式所指的规则，否则就不能提交表</a:t>
            </a:r>
            <a:r>
              <a:rPr lang="zh-CN" altLang="en-US" sz="2600" dirty="0" smtClean="0">
                <a:cs typeface="+mn-cs"/>
              </a:rPr>
              <a:t>单</a:t>
            </a:r>
            <a:endParaRPr lang="en-US" altLang="zh-CN" sz="2600" dirty="0">
              <a:cs typeface="+mn-cs"/>
            </a:endParaRPr>
          </a:p>
        </p:txBody>
      </p:sp>
      <p:sp>
        <p:nvSpPr>
          <p:cNvPr id="5" name="AutoShape 3"/>
          <p:cNvSpPr>
            <a:spLocks noChangeArrowheads="1"/>
          </p:cNvSpPr>
          <p:nvPr/>
        </p:nvSpPr>
        <p:spPr bwMode="auto">
          <a:xfrm>
            <a:off x="227053" y="2689411"/>
            <a:ext cx="8593419"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type="text" name="</a:t>
            </a:r>
            <a:r>
              <a:rPr lang="en-US" altLang="zh-CN" b="1" dirty="0" err="1">
                <a:latin typeface="+mn-lt"/>
              </a:rPr>
              <a:t>tel</a:t>
            </a:r>
            <a:r>
              <a:rPr lang="en-US" altLang="zh-CN" b="1" dirty="0">
                <a:latin typeface="+mn-lt"/>
              </a:rPr>
              <a:t>"  required </a:t>
            </a:r>
            <a:r>
              <a:rPr lang="en-US" altLang="zh-CN" b="1" dirty="0">
                <a:solidFill>
                  <a:srgbClr val="FF0000"/>
                </a:solidFill>
                <a:latin typeface="+mn-lt"/>
              </a:rPr>
              <a:t>pattern="^1[358]\d{9}" </a:t>
            </a:r>
            <a:r>
              <a:rPr lang="en-US" altLang="zh-CN" b="1" dirty="0">
                <a:latin typeface="+mn-lt"/>
              </a:rPr>
              <a:t>/&gt;</a:t>
            </a:r>
            <a:endParaRPr lang="en-US" altLang="zh-CN" b="1" dirty="0" smtClean="0">
              <a:latin typeface="+mn-lt"/>
            </a:endParaRPr>
          </a:p>
        </p:txBody>
      </p:sp>
      <p:grpSp>
        <p:nvGrpSpPr>
          <p:cNvPr id="6" name="组合 5"/>
          <p:cNvGrpSpPr/>
          <p:nvPr/>
        </p:nvGrpSpPr>
        <p:grpSpPr>
          <a:xfrm>
            <a:off x="235654" y="2144786"/>
            <a:ext cx="1000132" cy="400110"/>
            <a:chOff x="1000100" y="1734602"/>
            <a:chExt cx="1000132" cy="533479"/>
          </a:xfrm>
        </p:grpSpPr>
        <p:pic>
          <p:nvPicPr>
            <p:cNvPr id="7"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8" name="TextBox 7"/>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9" name="AutoShape 6"/>
          <p:cNvSpPr>
            <a:spLocks noChangeArrowheads="1"/>
          </p:cNvSpPr>
          <p:nvPr/>
        </p:nvSpPr>
        <p:spPr bwMode="auto">
          <a:xfrm>
            <a:off x="4430582" y="1992470"/>
            <a:ext cx="26616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验证规则，正则表达式</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5027187" y="2365374"/>
            <a:ext cx="734244" cy="44593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a:grpSpLocks/>
          </p:cNvGrpSpPr>
          <p:nvPr/>
        </p:nvGrpSpPr>
        <p:grpSpPr bwMode="auto">
          <a:xfrm>
            <a:off x="1907704" y="4245934"/>
            <a:ext cx="4572000" cy="371891"/>
            <a:chOff x="3143240" y="5143512"/>
            <a:chExt cx="4572032" cy="49585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Box 15"/>
            <p:cNvSpPr txBox="1"/>
            <p:nvPr/>
          </p:nvSpPr>
          <p:spPr bwMode="auto">
            <a:xfrm>
              <a:off x="4378895" y="5187962"/>
              <a:ext cx="2764301"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pattern</a:t>
              </a:r>
              <a:endParaRPr lang="zh-CN" altLang="en-US" sz="1600" b="1" spc="300" dirty="0">
                <a:solidFill>
                  <a:srgbClr val="FBFFFE"/>
                </a:solidFill>
                <a:latin typeface="微软雅黑" pitchFamily="34" charset="-122"/>
                <a:ea typeface="微软雅黑" pitchFamily="34" charset="-122"/>
              </a:endParaRPr>
            </a:p>
          </p:txBody>
        </p:sp>
      </p:grpSp>
    </p:spTree>
    <p:extLst>
      <p:ext uri="{BB962C8B-B14F-4D97-AF65-F5344CB8AC3E}">
        <p14:creationId xmlns="" xmlns:p14="http://schemas.microsoft.com/office/powerpoint/2010/main" val="90245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练习</a:t>
            </a:r>
            <a:r>
              <a:rPr lang="en-US" altLang="zh-CN" dirty="0" smtClean="0"/>
              <a:t>—</a:t>
            </a:r>
            <a:r>
              <a:rPr lang="zh-CN" altLang="zh-CN" dirty="0"/>
              <a:t>制作</a:t>
            </a:r>
            <a:r>
              <a:rPr lang="en-US" altLang="zh-CN" dirty="0"/>
              <a:t>QQ</a:t>
            </a:r>
            <a:r>
              <a:rPr lang="zh-CN" altLang="zh-CN" dirty="0"/>
              <a:t>注册页面验证</a:t>
            </a:r>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37</a:t>
            </a:fld>
            <a:r>
              <a:rPr lang="en-US" altLang="zh-CN" smtClean="0"/>
              <a:t>/44</a:t>
            </a:r>
            <a:endParaRPr lang="zh-CN" altLang="en-US" dirty="0"/>
          </a:p>
        </p:txBody>
      </p:sp>
      <p:sp>
        <p:nvSpPr>
          <p:cNvPr id="18435" name="Rectangle 3"/>
          <p:cNvSpPr>
            <a:spLocks noGrp="1" noChangeArrowheads="1"/>
          </p:cNvSpPr>
          <p:nvPr>
            <p:ph idx="4294967295"/>
          </p:nvPr>
        </p:nvSpPr>
        <p:spPr>
          <a:xfrm>
            <a:off x="251521" y="1059582"/>
            <a:ext cx="8892480" cy="2484276"/>
          </a:xfrm>
        </p:spPr>
        <p:txBody>
          <a:bodyPr/>
          <a:lstStyle/>
          <a:p>
            <a:r>
              <a:rPr lang="zh-CN" altLang="en-US" sz="2000" dirty="0" smtClean="0"/>
              <a:t>需求说明</a:t>
            </a:r>
          </a:p>
          <a:p>
            <a:pPr lvl="1"/>
            <a:r>
              <a:rPr lang="zh-CN" altLang="en-US" sz="2000" dirty="0"/>
              <a:t>能够实现鼠标单击文本时，与文本对应的表单元素自动获得</a:t>
            </a:r>
            <a:r>
              <a:rPr lang="zh-CN" altLang="en-US" sz="2000" dirty="0" smtClean="0"/>
              <a:t>焦点</a:t>
            </a:r>
            <a:endParaRPr lang="zh-CN" altLang="en-US" sz="2000" dirty="0"/>
          </a:p>
          <a:p>
            <a:pPr lvl="1"/>
            <a:r>
              <a:rPr lang="zh-CN" altLang="en-US" sz="2000" dirty="0" smtClean="0"/>
              <a:t>所有</a:t>
            </a:r>
            <a:r>
              <a:rPr lang="zh-CN" altLang="en-US" sz="2000" dirty="0"/>
              <a:t>的表单元素不能为</a:t>
            </a:r>
            <a:r>
              <a:rPr lang="zh-CN" altLang="en-US" sz="2000" dirty="0" smtClean="0"/>
              <a:t>空</a:t>
            </a:r>
            <a:endParaRPr lang="zh-CN" altLang="en-US" sz="2000" dirty="0"/>
          </a:p>
          <a:p>
            <a:pPr lvl="1"/>
            <a:r>
              <a:rPr lang="zh-CN" altLang="en-US" sz="2000" dirty="0" smtClean="0"/>
              <a:t>必须</a:t>
            </a:r>
            <a:r>
              <a:rPr lang="zh-CN" altLang="en-US" sz="2000" dirty="0"/>
              <a:t>符合验证规则才能</a:t>
            </a:r>
            <a:r>
              <a:rPr lang="zh-CN" altLang="en-US" sz="2000" dirty="0" smtClean="0"/>
              <a:t>提交</a:t>
            </a:r>
            <a:endParaRPr lang="zh-CN" altLang="en-US" sz="2000" dirty="0"/>
          </a:p>
          <a:p>
            <a:pPr lvl="2"/>
            <a:r>
              <a:rPr lang="zh-CN" altLang="en-US" sz="2000" dirty="0"/>
              <a:t>昵称：</a:t>
            </a:r>
            <a:r>
              <a:rPr lang="en-US" altLang="zh-CN" sz="2000" dirty="0"/>
              <a:t>pattern="[-\w\u4E00-\u9FA5]{4,10</a:t>
            </a:r>
            <a:r>
              <a:rPr lang="en-US" altLang="zh-CN" sz="2000" dirty="0" smtClean="0"/>
              <a:t>}"</a:t>
            </a:r>
            <a:endParaRPr lang="zh-CN" altLang="en-US" sz="2000" dirty="0"/>
          </a:p>
          <a:p>
            <a:pPr lvl="2"/>
            <a:r>
              <a:rPr lang="zh-CN" altLang="en-US" sz="2000" dirty="0" smtClean="0"/>
              <a:t>密码</a:t>
            </a:r>
            <a:r>
              <a:rPr lang="zh-CN" altLang="en-US" sz="2000" dirty="0"/>
              <a:t>：</a:t>
            </a:r>
            <a:r>
              <a:rPr lang="en-US" altLang="zh-CN" sz="2000" dirty="0"/>
              <a:t>pattern="[\</a:t>
            </a:r>
            <a:r>
              <a:rPr lang="en-US" altLang="zh-CN" sz="2000" dirty="0" err="1"/>
              <a:t>dA</a:t>
            </a:r>
            <a:r>
              <a:rPr lang="en-US" altLang="zh-CN" sz="2000" dirty="0"/>
              <a:t>-</a:t>
            </a:r>
            <a:r>
              <a:rPr lang="en-US" altLang="zh-CN" sz="2000" dirty="0" err="1"/>
              <a:t>Za</a:t>
            </a:r>
            <a:r>
              <a:rPr lang="en-US" altLang="zh-CN" sz="2000" dirty="0"/>
              <a:t>-z]{6,16</a:t>
            </a:r>
            <a:r>
              <a:rPr lang="en-US" altLang="zh-CN" sz="2000" dirty="0" smtClean="0"/>
              <a:t>}"</a:t>
            </a:r>
            <a:endParaRPr lang="zh-CN" altLang="en-US" sz="2000" dirty="0"/>
          </a:p>
          <a:p>
            <a:pPr lvl="2"/>
            <a:r>
              <a:rPr lang="zh-CN" altLang="en-US" sz="2000" dirty="0"/>
              <a:t>手机号码：</a:t>
            </a:r>
            <a:r>
              <a:rPr lang="en-US" altLang="zh-CN" sz="2000" dirty="0"/>
              <a:t>pattern="1[3578]\d{9</a:t>
            </a:r>
            <a:r>
              <a:rPr lang="en-US" altLang="zh-CN" sz="2000" dirty="0" smtClean="0"/>
              <a:t>}"</a:t>
            </a:r>
            <a:endParaRPr lang="zh-CN" altLang="en-US" sz="2000" dirty="0"/>
          </a:p>
          <a:p>
            <a:pPr lvl="2"/>
            <a:r>
              <a:rPr lang="zh-CN" altLang="en-US" sz="2000" dirty="0"/>
              <a:t>年龄：</a:t>
            </a:r>
            <a:r>
              <a:rPr lang="en-US" altLang="zh-CN" sz="2000" dirty="0"/>
              <a:t>pattern="\d|[1-9]\d|1[0-2]\d</a:t>
            </a:r>
            <a:r>
              <a:rPr lang="en-US" altLang="zh-CN" sz="2000" dirty="0" smtClean="0"/>
              <a:t>"</a:t>
            </a:r>
            <a:endParaRPr lang="zh-CN" altLang="en-US" sz="2000" dirty="0"/>
          </a:p>
        </p:txBody>
      </p:sp>
      <p:grpSp>
        <p:nvGrpSpPr>
          <p:cNvPr id="3" name="组合 13"/>
          <p:cNvGrpSpPr/>
          <p:nvPr/>
        </p:nvGrpSpPr>
        <p:grpSpPr>
          <a:xfrm>
            <a:off x="142844" y="611959"/>
            <a:ext cx="928694" cy="400110"/>
            <a:chOff x="3786182" y="1129398"/>
            <a:chExt cx="928694" cy="533479"/>
          </a:xfrm>
        </p:grpSpPr>
        <p:sp>
          <p:nvSpPr>
            <p:cNvPr id="16" name="TextBox 15"/>
            <p:cNvSpPr txBox="1"/>
            <p:nvPr/>
          </p:nvSpPr>
          <p:spPr>
            <a:xfrm>
              <a:off x="4014043" y="1129398"/>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cstate="print"/>
            <a:srcRect/>
            <a:stretch>
              <a:fillRect/>
            </a:stretch>
          </p:blipFill>
          <p:spPr bwMode="auto">
            <a:xfrm>
              <a:off x="3786182" y="1192962"/>
              <a:ext cx="414476" cy="406350"/>
            </a:xfrm>
            <a:prstGeom prst="rect">
              <a:avLst/>
            </a:prstGeom>
            <a:noFill/>
          </p:spPr>
        </p:pic>
      </p:grpSp>
      <p:grpSp>
        <p:nvGrpSpPr>
          <p:cNvPr id="15" name="组合 17"/>
          <p:cNvGrpSpPr>
            <a:grpSpLocks/>
          </p:cNvGrpSpPr>
          <p:nvPr/>
        </p:nvGrpSpPr>
        <p:grpSpPr bwMode="auto">
          <a:xfrm>
            <a:off x="2555777" y="4299940"/>
            <a:ext cx="2786063" cy="371891"/>
            <a:chOff x="3714744" y="5143512"/>
            <a:chExt cx="2786082" cy="49585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8194" name="Picture 2" descr="C:\Users\yaling.he\Desktop\Chapter03截图\Chapter03截图\图3.43 制作QQ注册页面验证.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00192" y="2839704"/>
            <a:ext cx="2448272" cy="195620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1677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smtClean="0">
                <a:solidFill>
                  <a:srgbClr val="121F55"/>
                </a:solidFill>
              </a:rPr>
              <a:t>共性问题集中讲解</a:t>
            </a:r>
          </a:p>
        </p:txBody>
      </p:sp>
      <p:sp>
        <p:nvSpPr>
          <p:cNvPr id="25604" name="内容占位符 2"/>
          <p:cNvSpPr>
            <a:spLocks noGrp="1"/>
          </p:cNvSpPr>
          <p:nvPr>
            <p:ph idx="4294967295"/>
          </p:nvPr>
        </p:nvSpPr>
        <p:spPr>
          <a:xfrm>
            <a:off x="323528" y="627534"/>
            <a:ext cx="7645400" cy="3857625"/>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grpSp>
        <p:nvGrpSpPr>
          <p:cNvPr id="67588" name="组合 29"/>
          <p:cNvGrpSpPr>
            <a:grpSpLocks/>
          </p:cNvGrpSpPr>
          <p:nvPr/>
        </p:nvGrpSpPr>
        <p:grpSpPr bwMode="auto">
          <a:xfrm>
            <a:off x="1857375"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4031" y="3214688"/>
              <a:ext cx="5862678" cy="2058989"/>
              <a:chOff x="2066315" y="2227264"/>
              <a:chExt cx="5862756" cy="2059018"/>
            </a:xfrm>
          </p:grpSpPr>
          <p:grpSp>
            <p:nvGrpSpPr>
              <p:cNvPr id="67592" name="组合 19"/>
              <p:cNvGrpSpPr>
                <a:grpSpLocks/>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Tree>
    <p:extLst>
      <p:ext uri="{BB962C8B-B14F-4D97-AF65-F5344CB8AC3E}">
        <p14:creationId xmlns="" xmlns:p14="http://schemas.microsoft.com/office/powerpoint/2010/main" val="3551800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smtClean="0">
                <a:solidFill>
                  <a:srgbClr val="121F55"/>
                </a:solidFill>
              </a:rPr>
              <a:t>总结</a:t>
            </a:r>
          </a:p>
        </p:txBody>
      </p:sp>
      <p:sp>
        <p:nvSpPr>
          <p:cNvPr id="70659" name="TextBox 4"/>
          <p:cNvSpPr txBox="1">
            <a:spLocks noChangeArrowheads="1"/>
          </p:cNvSpPr>
          <p:nvPr/>
        </p:nvSpPr>
        <p:spPr bwMode="auto">
          <a:xfrm>
            <a:off x="1573411" y="641468"/>
            <a:ext cx="6598989" cy="5016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ea typeface="微软雅黑" pitchFamily="34" charset="-122"/>
                <a:cs typeface="Arial" charset="0"/>
              </a:rPr>
              <a:t>表单主要用来制作动态网页，方便和用户进行</a:t>
            </a:r>
            <a:r>
              <a:rPr lang="zh-CN" altLang="en-US" sz="2000" b="1" dirty="0" smtClean="0">
                <a:ea typeface="微软雅黑" pitchFamily="34" charset="-122"/>
                <a:cs typeface="Arial" charset="0"/>
              </a:rPr>
              <a:t>交互</a:t>
            </a:r>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zh-CN" altLang="en-US" sz="2000" b="1" dirty="0">
                <a:solidFill>
                  <a:srgbClr val="FF0000"/>
                </a:solidFill>
                <a:ea typeface="微软雅黑" pitchFamily="34" charset="-122"/>
                <a:cs typeface="Arial" charset="0"/>
              </a:rPr>
              <a:t>常用的表单</a:t>
            </a:r>
            <a:r>
              <a:rPr lang="zh-CN" altLang="en-US" sz="2000" b="1" dirty="0" smtClean="0">
                <a:solidFill>
                  <a:srgbClr val="FF0000"/>
                </a:solidFill>
                <a:ea typeface="微软雅黑" pitchFamily="34" charset="-122"/>
                <a:cs typeface="Arial" charset="0"/>
              </a:rPr>
              <a:t>元素</a:t>
            </a:r>
            <a:endParaRPr lang="en-US" altLang="zh-CN" sz="2000" b="1" dirty="0">
              <a:solidFill>
                <a:srgbClr val="FF0000"/>
              </a:solidFill>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a:ea typeface="微软雅黑" pitchFamily="34" charset="-122"/>
              <a:cs typeface="Arial" charset="0"/>
            </a:endParaRPr>
          </a:p>
          <a:p>
            <a:pPr eaLnBrk="1" hangingPunct="1"/>
            <a:r>
              <a:rPr lang="zh-CN" altLang="en-US" sz="2000" b="1" dirty="0">
                <a:ea typeface="微软雅黑" pitchFamily="34" charset="-122"/>
                <a:cs typeface="Arial" charset="0"/>
              </a:rPr>
              <a:t>表单的高级应用</a:t>
            </a:r>
            <a:endParaRPr lang="en-US" altLang="zh-CN" sz="2000" b="1" dirty="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r>
              <a:rPr lang="zh-CN" altLang="en-US" sz="2000" b="1" dirty="0">
                <a:ea typeface="微软雅黑" pitchFamily="34" charset="-122"/>
                <a:cs typeface="Arial" charset="0"/>
              </a:rPr>
              <a:t>表单的初级验证</a:t>
            </a:r>
          </a:p>
        </p:txBody>
      </p:sp>
      <p:sp>
        <p:nvSpPr>
          <p:cNvPr id="70661" name="TextBox 11"/>
          <p:cNvSpPr txBox="1">
            <a:spLocks noChangeArrowheads="1"/>
          </p:cNvSpPr>
          <p:nvPr/>
        </p:nvSpPr>
        <p:spPr bwMode="auto">
          <a:xfrm>
            <a:off x="3733652" y="1052703"/>
            <a:ext cx="3770313" cy="304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文本框（</a:t>
            </a:r>
            <a:r>
              <a:rPr lang="en-US" altLang="zh-CN" sz="1600" b="1" dirty="0">
                <a:ea typeface="微软雅黑" pitchFamily="34" charset="-122"/>
                <a:cs typeface="Arial" charset="0"/>
              </a:rPr>
              <a:t>text</a:t>
            </a:r>
            <a:r>
              <a:rPr lang="zh-CN" altLang="en-US" sz="1600" b="1" dirty="0">
                <a:ea typeface="微软雅黑" pitchFamily="34" charset="-122"/>
                <a:cs typeface="Arial" charset="0"/>
              </a:rPr>
              <a:t>）</a:t>
            </a:r>
            <a:endParaRPr lang="en-US" altLang="zh-CN" sz="1600" b="1" dirty="0">
              <a:solidFill>
                <a:srgbClr val="C00000"/>
              </a:solidFill>
              <a:ea typeface="微软雅黑" pitchFamily="34" charset="-122"/>
              <a:cs typeface="Arial" charset="0"/>
            </a:endParaRPr>
          </a:p>
          <a:p>
            <a:pPr eaLnBrk="1" hangingPunct="1"/>
            <a:r>
              <a:rPr lang="zh-CN" altLang="en-US" sz="1600" b="1" dirty="0">
                <a:ea typeface="微软雅黑" pitchFamily="34" charset="-122"/>
                <a:cs typeface="Arial" charset="0"/>
              </a:rPr>
              <a:t>密码框（</a:t>
            </a:r>
            <a:r>
              <a:rPr lang="en-US" altLang="zh-CN" sz="1600" b="1" dirty="0">
                <a:ea typeface="微软雅黑" pitchFamily="34" charset="-122"/>
                <a:cs typeface="Arial" charset="0"/>
              </a:rPr>
              <a:t>password</a:t>
            </a:r>
            <a:r>
              <a:rPr lang="zh-CN" altLang="en-US" sz="1600" b="1" dirty="0">
                <a:ea typeface="微软雅黑" pitchFamily="34" charset="-122"/>
                <a:cs typeface="Arial" charset="0"/>
              </a:rPr>
              <a:t>）</a:t>
            </a:r>
            <a:endParaRPr lang="en-US" altLang="zh-CN" sz="1600" b="1" dirty="0">
              <a:solidFill>
                <a:srgbClr val="C00000"/>
              </a:solidFill>
              <a:ea typeface="微软雅黑" pitchFamily="34" charset="-122"/>
              <a:cs typeface="Arial" charset="0"/>
            </a:endParaRPr>
          </a:p>
          <a:p>
            <a:pPr eaLnBrk="1" hangingPunct="1"/>
            <a:r>
              <a:rPr lang="zh-CN" altLang="en-US" sz="1600" b="1" dirty="0">
                <a:ea typeface="微软雅黑" pitchFamily="34" charset="-122"/>
                <a:cs typeface="Arial" charset="0"/>
              </a:rPr>
              <a:t>单选按钮（</a:t>
            </a:r>
            <a:r>
              <a:rPr lang="en-US" altLang="zh-CN" sz="1600" b="1" dirty="0">
                <a:ea typeface="微软雅黑" pitchFamily="34" charset="-122"/>
                <a:cs typeface="Arial" charset="0"/>
              </a:rPr>
              <a:t>radio</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复选框（</a:t>
            </a:r>
            <a:r>
              <a:rPr lang="en-US" altLang="zh-CN" sz="1600" b="1" dirty="0">
                <a:ea typeface="微软雅黑" pitchFamily="34" charset="-122"/>
                <a:cs typeface="Arial" charset="0"/>
              </a:rPr>
              <a:t>checkbox</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列表框（</a:t>
            </a:r>
            <a:r>
              <a:rPr lang="en-US" altLang="zh-CN" sz="1600" b="1" dirty="0">
                <a:ea typeface="微软雅黑" pitchFamily="34" charset="-122"/>
                <a:cs typeface="Arial" charset="0"/>
              </a:rPr>
              <a:t>&lt;select&gt;</a:t>
            </a:r>
            <a:r>
              <a:rPr lang="zh-CN" altLang="en-US" sz="1600" b="1" dirty="0">
                <a:ea typeface="微软雅黑" pitchFamily="34" charset="-122"/>
                <a:cs typeface="Arial" charset="0"/>
              </a:rPr>
              <a:t>和</a:t>
            </a:r>
            <a:r>
              <a:rPr lang="en-US" altLang="zh-CN" sz="1600" b="1" dirty="0">
                <a:ea typeface="微软雅黑" pitchFamily="34" charset="-122"/>
                <a:cs typeface="Arial" charset="0"/>
              </a:rPr>
              <a:t>&lt;option&gt;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按钮（</a:t>
            </a:r>
            <a:r>
              <a:rPr lang="en-US" altLang="zh-CN" sz="1600" b="1" dirty="0">
                <a:ea typeface="微软雅黑" pitchFamily="34" charset="-122"/>
                <a:cs typeface="Arial" charset="0"/>
              </a:rPr>
              <a:t>button</a:t>
            </a:r>
            <a:r>
              <a:rPr lang="zh-CN" altLang="en-US" sz="1600" b="1" dirty="0">
                <a:ea typeface="微软雅黑" pitchFamily="34" charset="-122"/>
                <a:cs typeface="Arial" charset="0"/>
              </a:rPr>
              <a:t>、</a:t>
            </a:r>
            <a:r>
              <a:rPr lang="en-US" altLang="zh-CN" sz="1600" b="1" dirty="0">
                <a:ea typeface="微软雅黑" pitchFamily="34" charset="-122"/>
                <a:cs typeface="Arial" charset="0"/>
              </a:rPr>
              <a:t>submit</a:t>
            </a:r>
            <a:r>
              <a:rPr lang="zh-CN" altLang="en-US" sz="1600" b="1" dirty="0">
                <a:ea typeface="微软雅黑" pitchFamily="34" charset="-122"/>
                <a:cs typeface="Arial" charset="0"/>
              </a:rPr>
              <a:t>和</a:t>
            </a:r>
            <a:r>
              <a:rPr lang="en-US" altLang="zh-CN" sz="1600" b="1" dirty="0">
                <a:ea typeface="微软雅黑" pitchFamily="34" charset="-122"/>
                <a:cs typeface="Arial" charset="0"/>
              </a:rPr>
              <a:t>reset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邮箱（</a:t>
            </a:r>
            <a:r>
              <a:rPr lang="en-US" altLang="zh-CN" sz="1600" b="1" dirty="0">
                <a:ea typeface="微软雅黑" pitchFamily="34" charset="-122"/>
                <a:cs typeface="Arial" charset="0"/>
              </a:rPr>
              <a:t>&lt;email&gt;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网址</a:t>
            </a:r>
            <a:r>
              <a:rPr lang="zh-CN" altLang="en-US" sz="1600" b="1" dirty="0">
                <a:ea typeface="微软雅黑" pitchFamily="34" charset="-122"/>
                <a:cs typeface="Arial" charset="0"/>
              </a:rPr>
              <a:t>（</a:t>
            </a:r>
            <a:r>
              <a:rPr lang="en-US" altLang="zh-CN" sz="1600" b="1" dirty="0">
                <a:ea typeface="微软雅黑" pitchFamily="34" charset="-122"/>
                <a:cs typeface="Arial" charset="0"/>
              </a:rPr>
              <a:t>&lt;</a:t>
            </a:r>
            <a:r>
              <a:rPr lang="en-US" altLang="zh-CN" sz="1600" b="1" dirty="0" err="1">
                <a:ea typeface="微软雅黑" pitchFamily="34" charset="-122"/>
                <a:cs typeface="Arial" charset="0"/>
              </a:rPr>
              <a:t>url</a:t>
            </a:r>
            <a:r>
              <a:rPr lang="en-US" altLang="zh-CN" sz="1600" b="1" dirty="0">
                <a:ea typeface="微软雅黑" pitchFamily="34" charset="-122"/>
                <a:cs typeface="Arial" charset="0"/>
              </a:rPr>
              <a:t>&gt;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数字</a:t>
            </a:r>
            <a:r>
              <a:rPr lang="zh-CN" altLang="en-US" sz="1600" b="1" dirty="0">
                <a:ea typeface="微软雅黑" pitchFamily="34" charset="-122"/>
                <a:cs typeface="Arial" charset="0"/>
              </a:rPr>
              <a:t>（</a:t>
            </a:r>
            <a:r>
              <a:rPr lang="en-US" altLang="zh-CN" sz="1600" b="1" dirty="0">
                <a:ea typeface="微软雅黑" pitchFamily="34" charset="-122"/>
                <a:cs typeface="Arial" charset="0"/>
              </a:rPr>
              <a:t>&lt;number&gt;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滑块</a:t>
            </a:r>
            <a:r>
              <a:rPr lang="zh-CN" altLang="en-US" sz="1600" b="1" dirty="0">
                <a:ea typeface="微软雅黑" pitchFamily="34" charset="-122"/>
                <a:cs typeface="Arial" charset="0"/>
              </a:rPr>
              <a:t>（</a:t>
            </a:r>
            <a:r>
              <a:rPr lang="en-US" altLang="zh-CN" sz="1600" b="1" dirty="0">
                <a:ea typeface="微软雅黑" pitchFamily="34" charset="-122"/>
                <a:cs typeface="Arial" charset="0"/>
              </a:rPr>
              <a:t>&lt;range&gt;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搜索</a:t>
            </a:r>
            <a:r>
              <a:rPr lang="zh-CN" altLang="en-US" sz="1600" b="1" dirty="0">
                <a:ea typeface="微软雅黑" pitchFamily="34" charset="-122"/>
                <a:cs typeface="Arial" charset="0"/>
              </a:rPr>
              <a:t>（</a:t>
            </a:r>
            <a:r>
              <a:rPr lang="en-US" altLang="zh-CN" sz="1600" b="1" dirty="0">
                <a:ea typeface="微软雅黑" pitchFamily="34" charset="-122"/>
                <a:cs typeface="Arial" charset="0"/>
              </a:rPr>
              <a:t>&lt;search&gt;</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endParaRPr lang="zh-CN" altLang="en-US" sz="1600" b="1" dirty="0">
              <a:solidFill>
                <a:srgbClr val="C00000"/>
              </a:solidFill>
              <a:ea typeface="微软雅黑" pitchFamily="34" charset="-122"/>
              <a:cs typeface="Arial" charset="0"/>
            </a:endParaRPr>
          </a:p>
        </p:txBody>
      </p:sp>
      <p:sp>
        <p:nvSpPr>
          <p:cNvPr id="70663" name="AutoShape 3"/>
          <p:cNvSpPr>
            <a:spLocks/>
          </p:cNvSpPr>
          <p:nvPr/>
        </p:nvSpPr>
        <p:spPr bwMode="auto">
          <a:xfrm>
            <a:off x="3517628" y="1052703"/>
            <a:ext cx="214313" cy="2005101"/>
          </a:xfrm>
          <a:prstGeom prst="leftBrace">
            <a:avLst>
              <a:gd name="adj1" fmla="val 62177"/>
              <a:gd name="adj2" fmla="val 50000"/>
            </a:avLst>
          </a:prstGeom>
          <a:noFill/>
          <a:ln w="28575">
            <a:solidFill>
              <a:srgbClr val="08577A"/>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4" name="TextBox 15"/>
          <p:cNvSpPr txBox="1">
            <a:spLocks noChangeArrowheads="1"/>
          </p:cNvSpPr>
          <p:nvPr/>
        </p:nvSpPr>
        <p:spPr bwMode="auto">
          <a:xfrm>
            <a:off x="169764" y="2259713"/>
            <a:ext cx="140364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smtClean="0">
                <a:ea typeface="微软雅黑" pitchFamily="34" charset="-122"/>
                <a:cs typeface="Arial" charset="0"/>
              </a:rPr>
              <a:t>表单</a:t>
            </a:r>
            <a:endParaRPr lang="en-US" altLang="zh-CN" sz="2000" b="1" dirty="0">
              <a:ea typeface="微软雅黑" pitchFamily="34" charset="-122"/>
              <a:cs typeface="Arial" charset="0"/>
            </a:endParaRPr>
          </a:p>
        </p:txBody>
      </p:sp>
      <p:sp>
        <p:nvSpPr>
          <p:cNvPr id="70665" name="AutoShape 3"/>
          <p:cNvSpPr>
            <a:spLocks/>
          </p:cNvSpPr>
          <p:nvPr/>
        </p:nvSpPr>
        <p:spPr bwMode="auto">
          <a:xfrm>
            <a:off x="1357388" y="573528"/>
            <a:ext cx="178593" cy="3672408"/>
          </a:xfrm>
          <a:prstGeom prst="leftBrace">
            <a:avLst>
              <a:gd name="adj1" fmla="val 62112"/>
              <a:gd name="adj2" fmla="val 50000"/>
            </a:avLst>
          </a:prstGeom>
          <a:noFill/>
          <a:ln w="28575">
            <a:solidFill>
              <a:srgbClr val="08577A"/>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2" name="AutoShape 3"/>
          <p:cNvSpPr>
            <a:spLocks/>
          </p:cNvSpPr>
          <p:nvPr/>
        </p:nvSpPr>
        <p:spPr bwMode="auto">
          <a:xfrm>
            <a:off x="3484184" y="3153567"/>
            <a:ext cx="214313" cy="714327"/>
          </a:xfrm>
          <a:prstGeom prst="leftBrace">
            <a:avLst>
              <a:gd name="adj1" fmla="val 62177"/>
              <a:gd name="adj2" fmla="val 50000"/>
            </a:avLst>
          </a:prstGeom>
          <a:noFill/>
          <a:ln w="28575">
            <a:solidFill>
              <a:srgbClr val="08577A"/>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AutoShape 3"/>
          <p:cNvSpPr>
            <a:spLocks/>
          </p:cNvSpPr>
          <p:nvPr/>
        </p:nvSpPr>
        <p:spPr bwMode="auto">
          <a:xfrm>
            <a:off x="3477833" y="3867894"/>
            <a:ext cx="214313" cy="714327"/>
          </a:xfrm>
          <a:prstGeom prst="leftBrace">
            <a:avLst>
              <a:gd name="adj1" fmla="val 62177"/>
              <a:gd name="adj2" fmla="val 50000"/>
            </a:avLst>
          </a:prstGeom>
          <a:noFill/>
          <a:ln w="28575">
            <a:solidFill>
              <a:srgbClr val="08577A"/>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4" name="TextBox 11"/>
          <p:cNvSpPr txBox="1">
            <a:spLocks noChangeArrowheads="1"/>
          </p:cNvSpPr>
          <p:nvPr/>
        </p:nvSpPr>
        <p:spPr bwMode="auto">
          <a:xfrm>
            <a:off x="3658155" y="3119008"/>
            <a:ext cx="3770313"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隐藏域</a:t>
            </a:r>
          </a:p>
          <a:p>
            <a:pPr eaLnBrk="1" hangingPunct="1"/>
            <a:r>
              <a:rPr lang="zh-CN" altLang="en-US" sz="1600" b="1" dirty="0">
                <a:ea typeface="微软雅黑" pitchFamily="34" charset="-122"/>
                <a:cs typeface="Arial" charset="0"/>
              </a:rPr>
              <a:t>只读</a:t>
            </a:r>
          </a:p>
          <a:p>
            <a:pPr eaLnBrk="1" hangingPunct="1"/>
            <a:r>
              <a:rPr lang="zh-CN" altLang="en-US" sz="1600" b="1" dirty="0">
                <a:ea typeface="微软雅黑" pitchFamily="34" charset="-122"/>
                <a:cs typeface="Arial" charset="0"/>
              </a:rPr>
              <a:t>禁用</a:t>
            </a:r>
          </a:p>
          <a:p>
            <a:pPr eaLnBrk="1" hangingPunct="1"/>
            <a:r>
              <a:rPr lang="zh-CN" altLang="en-US" sz="1600" b="1" dirty="0">
                <a:ea typeface="微软雅黑" pitchFamily="34" charset="-122"/>
                <a:cs typeface="Arial" charset="0"/>
              </a:rPr>
              <a:t>表单元素的标注</a:t>
            </a:r>
          </a:p>
        </p:txBody>
      </p:sp>
      <p:sp>
        <p:nvSpPr>
          <p:cNvPr id="15" name="TextBox 11"/>
          <p:cNvSpPr txBox="1">
            <a:spLocks noChangeArrowheads="1"/>
          </p:cNvSpPr>
          <p:nvPr/>
        </p:nvSpPr>
        <p:spPr bwMode="auto">
          <a:xfrm>
            <a:off x="3624784" y="3921900"/>
            <a:ext cx="377031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ea typeface="微软雅黑" pitchFamily="34" charset="-122"/>
                <a:cs typeface="Arial" charset="0"/>
              </a:rPr>
              <a:t>p</a:t>
            </a:r>
            <a:r>
              <a:rPr lang="en-US" altLang="zh-CN" sz="1600" b="1" dirty="0" smtClean="0">
                <a:ea typeface="微软雅黑" pitchFamily="34" charset="-122"/>
                <a:cs typeface="Arial" charset="0"/>
              </a:rPr>
              <a:t>laceholder</a:t>
            </a:r>
          </a:p>
          <a:p>
            <a:pPr eaLnBrk="1" hangingPunct="1"/>
            <a:r>
              <a:rPr lang="en-US" altLang="zh-CN" sz="1600" b="1" dirty="0" smtClean="0">
                <a:ea typeface="微软雅黑" pitchFamily="34" charset="-122"/>
                <a:cs typeface="Arial" charset="0"/>
              </a:rPr>
              <a:t>required</a:t>
            </a:r>
            <a:endParaRPr lang="en-US" altLang="zh-CN" sz="1600" b="1" dirty="0">
              <a:ea typeface="微软雅黑" pitchFamily="34" charset="-122"/>
              <a:cs typeface="Arial" charset="0"/>
            </a:endParaRPr>
          </a:p>
          <a:p>
            <a:pPr eaLnBrk="1" hangingPunct="1"/>
            <a:r>
              <a:rPr lang="en-US" altLang="zh-CN" sz="1600" b="1" dirty="0">
                <a:ea typeface="微软雅黑" pitchFamily="34" charset="-122"/>
                <a:cs typeface="Arial" charset="0"/>
              </a:rPr>
              <a:t>pattern</a:t>
            </a:r>
            <a:endParaRPr lang="zh-CN" altLang="en-US" sz="1600" b="1" dirty="0">
              <a:ea typeface="微软雅黑" pitchFamily="34" charset="-122"/>
              <a:cs typeface="Arial" charset="0"/>
            </a:endParaRPr>
          </a:p>
        </p:txBody>
      </p:sp>
    </p:spTree>
    <p:extLst>
      <p:ext uri="{BB962C8B-B14F-4D97-AF65-F5344CB8AC3E}">
        <p14:creationId xmlns="" xmlns:p14="http://schemas.microsoft.com/office/powerpoint/2010/main" val="3427105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smtClean="0"/>
              <a:t>表单在网页中的应用</a:t>
            </a:r>
            <a:endParaRPr lang="zh-CN" altLang="en-US" dirty="0" smtClean="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4</a:t>
            </a:fld>
            <a:r>
              <a:rPr lang="en-US" altLang="zh-CN" smtClean="0"/>
              <a:t>/44</a:t>
            </a:r>
            <a:endParaRPr lang="zh-CN" altLang="en-US" dirty="0"/>
          </a:p>
        </p:txBody>
      </p:sp>
      <p:sp>
        <p:nvSpPr>
          <p:cNvPr id="3" name="内容占位符 2"/>
          <p:cNvSpPr>
            <a:spLocks noGrp="1"/>
          </p:cNvSpPr>
          <p:nvPr>
            <p:ph idx="4294967295"/>
          </p:nvPr>
        </p:nvSpPr>
        <p:spPr>
          <a:xfrm>
            <a:off x="323528" y="910829"/>
            <a:ext cx="8820472" cy="3857625"/>
          </a:xfrm>
        </p:spPr>
        <p:txBody>
          <a:bodyPr/>
          <a:lstStyle/>
          <a:p>
            <a:r>
              <a:rPr lang="zh-CN" altLang="en-US" dirty="0" smtClean="0"/>
              <a:t>大家在上网时，看到的表单在网页中的应用有哪些？</a:t>
            </a:r>
            <a:endParaRPr lang="en-US" altLang="zh-CN" dirty="0" smtClean="0"/>
          </a:p>
          <a:p>
            <a:pPr lvl="1"/>
            <a:r>
              <a:rPr lang="zh-CN" altLang="en-US" dirty="0" smtClean="0"/>
              <a:t>登录</a:t>
            </a:r>
            <a:endParaRPr lang="en-US" altLang="zh-CN" dirty="0" smtClean="0"/>
          </a:p>
          <a:p>
            <a:pPr lvl="1"/>
            <a:r>
              <a:rPr lang="zh-CN" altLang="en-US" dirty="0"/>
              <a:t>注册</a:t>
            </a:r>
            <a:endParaRPr lang="en-US" altLang="zh-CN" dirty="0" smtClean="0"/>
          </a:p>
        </p:txBody>
      </p:sp>
      <p:grpSp>
        <p:nvGrpSpPr>
          <p:cNvPr id="19" name="组合 18"/>
          <p:cNvGrpSpPr/>
          <p:nvPr/>
        </p:nvGrpSpPr>
        <p:grpSpPr>
          <a:xfrm>
            <a:off x="142844" y="601346"/>
            <a:ext cx="986585" cy="400110"/>
            <a:chOff x="1000100" y="1118059"/>
            <a:chExt cx="986585" cy="533480"/>
          </a:xfrm>
        </p:grpSpPr>
        <p:pic>
          <p:nvPicPr>
            <p:cNvPr id="21" name="Picture 5" descr="E:\设计支持\模板设计\WT.png"/>
            <p:cNvPicPr>
              <a:picLocks noChangeAspect="1" noChangeArrowheads="1"/>
            </p:cNvPicPr>
            <p:nvPr/>
          </p:nvPicPr>
          <p:blipFill>
            <a:blip r:embed="rId3" cstate="print"/>
            <a:srcRect/>
            <a:stretch>
              <a:fillRect/>
            </a:stretch>
          </p:blipFill>
          <p:spPr bwMode="auto">
            <a:xfrm>
              <a:off x="1000100" y="1173499"/>
              <a:ext cx="414476" cy="422603"/>
            </a:xfrm>
            <a:prstGeom prst="rect">
              <a:avLst/>
            </a:prstGeom>
            <a:noFill/>
          </p:spPr>
        </p:pic>
        <p:sp>
          <p:nvSpPr>
            <p:cNvPr id="22" name="TextBox 21"/>
            <p:cNvSpPr txBox="1"/>
            <p:nvPr/>
          </p:nvSpPr>
          <p:spPr>
            <a:xfrm>
              <a:off x="1285852" y="1118059"/>
              <a:ext cx="700833" cy="5334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pic>
        <p:nvPicPr>
          <p:cNvPr id="2050" name="Picture 2" descr="C:\Users\yaling.he\Desktop\Chapter03截图\Chapter03截图\图3.38　完善人人网注册页面.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628926" y="1404156"/>
            <a:ext cx="2607370" cy="35978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0063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ipe(left)">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表单语法</a:t>
            </a:r>
            <a:endParaRPr lang="zh-CN" altLang="en-US" dirty="0" smtClean="0"/>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5</a:t>
            </a:fld>
            <a:r>
              <a:rPr lang="en-US" altLang="zh-CN" smtClean="0"/>
              <a:t>/44</a:t>
            </a:r>
            <a:endParaRPr lang="zh-CN" altLang="en-US" dirty="0"/>
          </a:p>
        </p:txBody>
      </p:sp>
      <p:grpSp>
        <p:nvGrpSpPr>
          <p:cNvPr id="30" name="组合 29"/>
          <p:cNvGrpSpPr/>
          <p:nvPr/>
        </p:nvGrpSpPr>
        <p:grpSpPr>
          <a:xfrm>
            <a:off x="214282" y="753646"/>
            <a:ext cx="1000132" cy="400110"/>
            <a:chOff x="1000100" y="1734602"/>
            <a:chExt cx="1000132" cy="533479"/>
          </a:xfrm>
        </p:grpSpPr>
        <p:pic>
          <p:nvPicPr>
            <p:cNvPr id="33"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34" name="TextBox 33"/>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35" name="AutoShape 3"/>
          <p:cNvSpPr>
            <a:spLocks noChangeArrowheads="1"/>
          </p:cNvSpPr>
          <p:nvPr/>
        </p:nvSpPr>
        <p:spPr bwMode="auto">
          <a:xfrm>
            <a:off x="500034" y="1500180"/>
            <a:ext cx="8280400"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rgbClr val="FF0000"/>
                </a:solidFill>
                <a:latin typeface="+mn-lt"/>
              </a:rPr>
              <a:t>&lt;form  method="post" action="result.html"&gt;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  </a:t>
            </a:r>
            <a:r>
              <a:rPr lang="zh-CN" altLang="en-US" b="1" dirty="0" smtClean="0">
                <a:solidFill>
                  <a:schemeClr val="accent5">
                    <a:lumMod val="10000"/>
                  </a:schemeClr>
                </a:solidFill>
                <a:latin typeface="+mn-lt"/>
              </a:rPr>
              <a:t>名字：</a:t>
            </a:r>
            <a:r>
              <a:rPr lang="en-US" altLang="zh-CN" b="1" dirty="0" smtClean="0">
                <a:solidFill>
                  <a:schemeClr val="accent5">
                    <a:lumMod val="10000"/>
                  </a:schemeClr>
                </a:solidFill>
                <a:latin typeface="+mn-lt"/>
              </a:rPr>
              <a:t>&lt;input name="name" type="text" &gt;  &lt;/p&gt;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  </a:t>
            </a:r>
            <a:r>
              <a:rPr lang="zh-CN" altLang="en-US" b="1" dirty="0" smtClean="0">
                <a:solidFill>
                  <a:schemeClr val="accent5">
                    <a:lumMod val="10000"/>
                  </a:schemeClr>
                </a:solidFill>
                <a:latin typeface="+mn-lt"/>
              </a:rPr>
              <a:t>密码：</a:t>
            </a:r>
            <a:r>
              <a:rPr lang="en-US" altLang="zh-CN" b="1" dirty="0" smtClean="0">
                <a:solidFill>
                  <a:schemeClr val="accent5">
                    <a:lumMod val="10000"/>
                  </a:schemeClr>
                </a:solidFill>
                <a:latin typeface="+mn-lt"/>
              </a:rPr>
              <a:t>&lt;input name="pass" type="password" &gt;  &lt;/p&gt;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a:t>
            </a: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&lt;input type=</a:t>
            </a:r>
            <a:r>
              <a:rPr lang="en-US" altLang="zh-CN" b="1" dirty="0">
                <a:solidFill>
                  <a:schemeClr val="accent5">
                    <a:lumMod val="10000"/>
                  </a:schemeClr>
                </a:solidFill>
              </a:rPr>
              <a:t>"</a:t>
            </a:r>
            <a:r>
              <a:rPr lang="en-US" altLang="zh-CN" b="1" dirty="0" smtClean="0">
                <a:solidFill>
                  <a:schemeClr val="accent5">
                    <a:lumMod val="10000"/>
                  </a:schemeClr>
                </a:solidFill>
                <a:latin typeface="+mn-lt"/>
              </a:rPr>
              <a:t>submit</a:t>
            </a:r>
            <a:r>
              <a:rPr lang="en-US" altLang="zh-CN" b="1" dirty="0">
                <a:solidFill>
                  <a:schemeClr val="accent5">
                    <a:lumMod val="10000"/>
                  </a:schemeClr>
                </a:solidFill>
              </a:rPr>
              <a:t>"</a:t>
            </a:r>
            <a:r>
              <a:rPr lang="en-US" altLang="zh-CN" b="1" dirty="0" smtClean="0">
                <a:solidFill>
                  <a:schemeClr val="accent5">
                    <a:lumMod val="10000"/>
                  </a:schemeClr>
                </a:solidFill>
                <a:latin typeface="+mn-lt"/>
              </a:rPr>
              <a:t> name=</a:t>
            </a:r>
            <a:r>
              <a:rPr lang="en-US" altLang="zh-CN" b="1" dirty="0">
                <a:solidFill>
                  <a:schemeClr val="accent5">
                    <a:lumMod val="10000"/>
                  </a:schemeClr>
                </a:solidFill>
              </a:rPr>
              <a:t>"</a:t>
            </a:r>
            <a:r>
              <a:rPr lang="en-US" altLang="zh-CN" b="1" dirty="0" smtClean="0">
                <a:solidFill>
                  <a:schemeClr val="accent5">
                    <a:lumMod val="10000"/>
                  </a:schemeClr>
                </a:solidFill>
                <a:latin typeface="+mn-lt"/>
              </a:rPr>
              <a:t>Button</a:t>
            </a:r>
            <a:r>
              <a:rPr lang="en-US" altLang="zh-CN" b="1" dirty="0">
                <a:solidFill>
                  <a:schemeClr val="accent5">
                    <a:lumMod val="10000"/>
                  </a:schemeClr>
                </a:solidFill>
              </a:rPr>
              <a:t>"</a:t>
            </a:r>
            <a:r>
              <a:rPr lang="en-US" altLang="zh-CN" b="1" dirty="0" smtClean="0">
                <a:solidFill>
                  <a:schemeClr val="accent5">
                    <a:lumMod val="10000"/>
                  </a:schemeClr>
                </a:solidFill>
                <a:latin typeface="+mn-lt"/>
              </a:rPr>
              <a:t> value=</a:t>
            </a:r>
            <a:r>
              <a:rPr lang="en-US" altLang="zh-CN" b="1" dirty="0">
                <a:solidFill>
                  <a:schemeClr val="accent5">
                    <a:lumMod val="10000"/>
                  </a:schemeClr>
                </a:solidFill>
              </a:rPr>
              <a:t>"</a:t>
            </a:r>
            <a:r>
              <a:rPr lang="zh-CN" altLang="en-US" b="1" dirty="0" smtClean="0">
                <a:solidFill>
                  <a:schemeClr val="accent5">
                    <a:lumMod val="10000"/>
                  </a:schemeClr>
                </a:solidFill>
                <a:latin typeface="+mn-lt"/>
              </a:rPr>
              <a:t>提交</a:t>
            </a:r>
            <a:r>
              <a:rPr lang="en-US" altLang="zh-CN" b="1" dirty="0">
                <a:solidFill>
                  <a:schemeClr val="accent5">
                    <a:lumMod val="10000"/>
                  </a:schemeClr>
                </a:solidFill>
              </a:rPr>
              <a:t>"</a:t>
            </a:r>
            <a:r>
              <a:rPr lang="en-US" altLang="zh-CN" b="1" dirty="0" smtClean="0">
                <a:solidFill>
                  <a:schemeClr val="accent5">
                    <a:lumMod val="10000"/>
                  </a:schemeClr>
                </a:solidFill>
                <a:latin typeface="+mn-lt"/>
              </a:rPr>
              <a:t>/&gt;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&lt;input type="reset" name="Reset" value="</a:t>
            </a:r>
            <a:r>
              <a:rPr lang="zh-CN" altLang="en-US" b="1" dirty="0" smtClean="0">
                <a:solidFill>
                  <a:schemeClr val="accent5">
                    <a:lumMod val="10000"/>
                  </a:schemeClr>
                </a:solidFill>
                <a:latin typeface="+mn-lt"/>
              </a:rPr>
              <a:t>重填</a:t>
            </a:r>
            <a:r>
              <a:rPr lang="en-US" altLang="zh-CN" b="1" dirty="0" smtClean="0">
                <a:solidFill>
                  <a:schemeClr val="accent5">
                    <a:lumMod val="10000"/>
                  </a:schemeClr>
                </a:solidFill>
                <a:latin typeface="+mn-lt"/>
              </a:rPr>
              <a:t>“/&gt;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a:t>
            </a:r>
          </a:p>
          <a:p>
            <a:pPr algn="l" defTabSz="723900">
              <a:lnSpc>
                <a:spcPct val="130000"/>
              </a:lnSpc>
              <a:spcAft>
                <a:spcPts val="0"/>
              </a:spcAft>
              <a:buClr>
                <a:schemeClr val="folHlink"/>
              </a:buClr>
              <a:buSzPct val="60000"/>
              <a:tabLst>
                <a:tab pos="444500" algn="l"/>
              </a:tabLst>
              <a:defRPr/>
            </a:pPr>
            <a:r>
              <a:rPr lang="en-US" altLang="zh-CN" b="1" dirty="0" smtClean="0">
                <a:solidFill>
                  <a:srgbClr val="FF0000"/>
                </a:solidFill>
                <a:latin typeface="+mn-lt"/>
              </a:rPr>
              <a:t>&lt;/form&gt;</a:t>
            </a:r>
          </a:p>
        </p:txBody>
      </p:sp>
      <p:sp>
        <p:nvSpPr>
          <p:cNvPr id="36" name="AutoShape 6"/>
          <p:cNvSpPr>
            <a:spLocks noChangeArrowheads="1"/>
          </p:cNvSpPr>
          <p:nvPr/>
        </p:nvSpPr>
        <p:spPr bwMode="auto">
          <a:xfrm>
            <a:off x="1285852" y="465795"/>
            <a:ext cx="2509020" cy="708517"/>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规定如何发送表单数据</a:t>
            </a:r>
            <a:endParaRPr lang="en-US" altLang="zh-CN" b="1" kern="0" dirty="0" smtClean="0">
              <a:solidFill>
                <a:schemeClr val="bg1"/>
              </a:solidFill>
              <a:latin typeface="Arial"/>
              <a:ea typeface="黑体"/>
            </a:endParaRPr>
          </a:p>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常用值：</a:t>
            </a:r>
            <a:r>
              <a:rPr lang="en-US" altLang="en-US" b="1" kern="0" dirty="0" smtClean="0">
                <a:solidFill>
                  <a:schemeClr val="bg1"/>
                </a:solidFill>
                <a:latin typeface="Arial"/>
                <a:ea typeface="黑体"/>
              </a:rPr>
              <a:t>get  | post</a:t>
            </a:r>
            <a:endParaRPr lang="en-US" altLang="zh-CN" b="1" kern="0" dirty="0">
              <a:solidFill>
                <a:schemeClr val="bg1"/>
              </a:solidFill>
              <a:latin typeface="Arial"/>
              <a:ea typeface="黑体"/>
            </a:endParaRPr>
          </a:p>
        </p:txBody>
      </p:sp>
      <p:cxnSp>
        <p:nvCxnSpPr>
          <p:cNvPr id="37" name="直接箭头连接符 36"/>
          <p:cNvCxnSpPr>
            <a:stCxn id="36" idx="2"/>
          </p:cNvCxnSpPr>
          <p:nvPr/>
        </p:nvCxnSpPr>
        <p:spPr>
          <a:xfrm>
            <a:off x="2540362" y="1174312"/>
            <a:ext cx="102813" cy="4866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1" name="AutoShape 6"/>
          <p:cNvSpPr>
            <a:spLocks noChangeArrowheads="1"/>
          </p:cNvSpPr>
          <p:nvPr/>
        </p:nvSpPr>
        <p:spPr bwMode="auto">
          <a:xfrm>
            <a:off x="4071934" y="668640"/>
            <a:ext cx="274145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表示向何处发送表单数据</a:t>
            </a:r>
            <a:endParaRPr lang="en-US" altLang="zh-CN" b="1" kern="0" dirty="0">
              <a:solidFill>
                <a:schemeClr val="bg1"/>
              </a:solidFill>
              <a:latin typeface="Arial"/>
              <a:ea typeface="黑体"/>
            </a:endParaRPr>
          </a:p>
        </p:txBody>
      </p:sp>
      <p:cxnSp>
        <p:nvCxnSpPr>
          <p:cNvPr id="42" name="直接箭头连接符 41"/>
          <p:cNvCxnSpPr>
            <a:stCxn id="41" idx="2"/>
          </p:cNvCxnSpPr>
          <p:nvPr/>
        </p:nvCxnSpPr>
        <p:spPr>
          <a:xfrm flipH="1">
            <a:off x="4714883" y="1041544"/>
            <a:ext cx="727779" cy="56579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1" name="组合 50"/>
          <p:cNvGrpSpPr/>
          <p:nvPr/>
        </p:nvGrpSpPr>
        <p:grpSpPr>
          <a:xfrm>
            <a:off x="214305" y="3914778"/>
            <a:ext cx="843709" cy="400110"/>
            <a:chOff x="3786182" y="3076564"/>
            <a:chExt cx="843709" cy="533479"/>
          </a:xfrm>
        </p:grpSpPr>
        <p:sp>
          <p:nvSpPr>
            <p:cNvPr id="53" name="TextBox 52"/>
            <p:cNvSpPr txBox="1"/>
            <p:nvPr/>
          </p:nvSpPr>
          <p:spPr>
            <a:xfrm>
              <a:off x="3929058" y="3076564"/>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经验</a:t>
              </a:r>
              <a:endParaRPr lang="zh-CN" altLang="en-US" sz="2000" b="1" dirty="0">
                <a:solidFill>
                  <a:schemeClr val="tx1"/>
                </a:solidFill>
                <a:latin typeface="黑体" pitchFamily="49" charset="-122"/>
                <a:ea typeface="黑体" pitchFamily="49" charset="-122"/>
              </a:endParaRPr>
            </a:p>
          </p:txBody>
        </p:sp>
        <p:pic>
          <p:nvPicPr>
            <p:cNvPr id="54" name="Picture 1" descr="C:\Users\meng.zhang\Desktop\ACCP7.0模版图标规范\未命名-1.png"/>
            <p:cNvPicPr>
              <a:picLocks noChangeAspect="1" noChangeArrowheads="1"/>
            </p:cNvPicPr>
            <p:nvPr/>
          </p:nvPicPr>
          <p:blipFill>
            <a:blip r:embed="rId4" cstate="print"/>
            <a:srcRect/>
            <a:stretch>
              <a:fillRect/>
            </a:stretch>
          </p:blipFill>
          <p:spPr bwMode="auto">
            <a:xfrm>
              <a:off x="3786182" y="3174234"/>
              <a:ext cx="230326" cy="338139"/>
            </a:xfrm>
            <a:prstGeom prst="rect">
              <a:avLst/>
            </a:prstGeom>
            <a:noFill/>
          </p:spPr>
        </p:pic>
      </p:grpSp>
      <p:grpSp>
        <p:nvGrpSpPr>
          <p:cNvPr id="6" name="组合 5"/>
          <p:cNvGrpSpPr/>
          <p:nvPr/>
        </p:nvGrpSpPr>
        <p:grpSpPr>
          <a:xfrm>
            <a:off x="1255736" y="3717759"/>
            <a:ext cx="6673850" cy="782813"/>
            <a:chOff x="1255736" y="4957012"/>
            <a:chExt cx="6673850" cy="1043750"/>
          </a:xfrm>
        </p:grpSpPr>
        <p:sp>
          <p:nvSpPr>
            <p:cNvPr id="49" name="AutoShape 4"/>
            <p:cNvSpPr>
              <a:spLocks noChangeArrowheads="1"/>
            </p:cNvSpPr>
            <p:nvPr/>
          </p:nvSpPr>
          <p:spPr bwMode="auto">
            <a:xfrm>
              <a:off x="1255736" y="5143512"/>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itchFamily="34" charset="-122"/>
                  <a:ea typeface="微软雅黑" pitchFamily="34" charset="-122"/>
                </a:rPr>
                <a:t>在实际网页开发中通常采用</a:t>
              </a:r>
              <a:r>
                <a:rPr lang="en-US" altLang="en-US" b="1" dirty="0">
                  <a:latin typeface="微软雅黑" pitchFamily="34" charset="-122"/>
                  <a:ea typeface="微软雅黑" pitchFamily="34" charset="-122"/>
                </a:rPr>
                <a:t>post</a:t>
              </a:r>
              <a:r>
                <a:rPr lang="zh-CN" altLang="en-US" b="1" dirty="0">
                  <a:latin typeface="微软雅黑" pitchFamily="34" charset="-122"/>
                  <a:ea typeface="微软雅黑" pitchFamily="34" charset="-122"/>
                </a:rPr>
                <a:t>方式提交表单数据</a:t>
              </a:r>
            </a:p>
          </p:txBody>
        </p:sp>
        <p:sp>
          <p:nvSpPr>
            <p:cNvPr id="24" name="AutoShape 4"/>
            <p:cNvSpPr>
              <a:spLocks noChangeArrowheads="1"/>
            </p:cNvSpPr>
            <p:nvPr/>
          </p:nvSpPr>
          <p:spPr bwMode="gray">
            <a:xfrm>
              <a:off x="7572398" y="4957012"/>
              <a:ext cx="357188" cy="360362"/>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grpSp>
        <p:nvGrpSpPr>
          <p:cNvPr id="25" name="组合 18"/>
          <p:cNvGrpSpPr>
            <a:grpSpLocks/>
          </p:cNvGrpSpPr>
          <p:nvPr/>
        </p:nvGrpSpPr>
        <p:grpSpPr bwMode="auto">
          <a:xfrm>
            <a:off x="2090738" y="4680550"/>
            <a:ext cx="4572000" cy="371891"/>
            <a:chOff x="3143240" y="5143512"/>
            <a:chExt cx="4572032" cy="495858"/>
          </a:xfrm>
        </p:grpSpPr>
        <p:sp>
          <p:nvSpPr>
            <p:cNvPr id="26" name="圆角矩形 2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7" name="圆角矩形 2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8" name="Picture 8" descr="说话气泡new"/>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124208" y="5187962"/>
              <a:ext cx="327367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1</a:t>
              </a:r>
              <a:r>
                <a:rPr lang="zh-CN" altLang="en-US" sz="1600" b="1" spc="300" dirty="0">
                  <a:solidFill>
                    <a:srgbClr val="FBFFFE"/>
                  </a:solidFill>
                  <a:latin typeface="微软雅黑" pitchFamily="34" charset="-122"/>
                  <a:ea typeface="微软雅黑" pitchFamily="34" charset="-122"/>
                </a:rPr>
                <a:t>：表单的基本结构</a:t>
              </a:r>
            </a:p>
          </p:txBody>
        </p:sp>
      </p:grpSp>
    </p:spTree>
    <p:extLst>
      <p:ext uri="{BB962C8B-B14F-4D97-AF65-F5344CB8AC3E}">
        <p14:creationId xmlns="" xmlns:p14="http://schemas.microsoft.com/office/powerpoint/2010/main" val="201303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表单元素格式</a:t>
            </a:r>
            <a:endParaRPr lang="zh-CN" altLang="en-US" dirty="0" smtClean="0"/>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6</a:t>
            </a:fld>
            <a:r>
              <a:rPr lang="en-US" altLang="zh-CN" smtClean="0"/>
              <a:t>/44</a:t>
            </a:r>
            <a:endParaRPr lang="zh-CN" altLang="en-US" dirty="0"/>
          </a:p>
        </p:txBody>
      </p:sp>
      <p:grpSp>
        <p:nvGrpSpPr>
          <p:cNvPr id="29" name="组合 28"/>
          <p:cNvGrpSpPr/>
          <p:nvPr/>
        </p:nvGrpSpPr>
        <p:grpSpPr>
          <a:xfrm>
            <a:off x="214282" y="628636"/>
            <a:ext cx="1000132" cy="400110"/>
            <a:chOff x="1000100" y="1734602"/>
            <a:chExt cx="1000132" cy="533479"/>
          </a:xfrm>
        </p:grpSpPr>
        <p:pic>
          <p:nvPicPr>
            <p:cNvPr id="30"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31" name="TextBox 30"/>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32" name="AutoShape 3"/>
          <p:cNvSpPr>
            <a:spLocks noChangeArrowheads="1"/>
          </p:cNvSpPr>
          <p:nvPr/>
        </p:nvSpPr>
        <p:spPr bwMode="auto">
          <a:xfrm>
            <a:off x="1285852" y="1339445"/>
            <a:ext cx="6500858"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smtClean="0">
                <a:latin typeface="+mn-lt"/>
              </a:rPr>
              <a:t>&lt;input  type="text"  name="</a:t>
            </a:r>
            <a:r>
              <a:rPr lang="en-US" altLang="zh-CN" b="1" dirty="0" err="1" smtClean="0">
                <a:latin typeface="+mn-lt"/>
              </a:rPr>
              <a:t>fname</a:t>
            </a:r>
            <a:r>
              <a:rPr lang="en-US" altLang="zh-CN" b="1" dirty="0" smtClean="0">
                <a:latin typeface="+mn-lt"/>
              </a:rPr>
              <a:t>" value=</a:t>
            </a:r>
            <a:r>
              <a:rPr lang="en-US" altLang="zh-CN" b="1" dirty="0" smtClean="0"/>
              <a:t>"</a:t>
            </a:r>
            <a:r>
              <a:rPr lang="en-US" altLang="zh-CN" b="1" dirty="0"/>
              <a:t>text"/</a:t>
            </a:r>
            <a:r>
              <a:rPr lang="en-US" altLang="zh-CN" b="1" dirty="0" smtClean="0">
                <a:latin typeface="+mn-lt"/>
              </a:rPr>
              <a:t>&gt;</a:t>
            </a:r>
          </a:p>
        </p:txBody>
      </p:sp>
      <p:sp>
        <p:nvSpPr>
          <p:cNvPr id="33" name="AutoShape 6"/>
          <p:cNvSpPr>
            <a:spLocks noChangeArrowheads="1"/>
          </p:cNvSpPr>
          <p:nvPr/>
        </p:nvSpPr>
        <p:spPr bwMode="auto">
          <a:xfrm>
            <a:off x="1857356" y="692581"/>
            <a:ext cx="1678665"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a:t>
            </a:r>
            <a:r>
              <a:rPr lang="en-US" altLang="zh-CN" b="1" kern="0" dirty="0" smtClean="0">
                <a:solidFill>
                  <a:schemeClr val="bg1"/>
                </a:solidFill>
                <a:latin typeface="Arial"/>
                <a:ea typeface="黑体"/>
              </a:rPr>
              <a:t>nput</a:t>
            </a:r>
            <a:r>
              <a:rPr lang="zh-CN" altLang="en-US" b="1" kern="0" dirty="0" smtClean="0">
                <a:solidFill>
                  <a:schemeClr val="bg1"/>
                </a:solidFill>
                <a:latin typeface="Arial"/>
                <a:ea typeface="黑体"/>
              </a:rPr>
              <a:t>元素类型</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a:off x="2696689" y="1065485"/>
            <a:ext cx="160800" cy="32754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6" name="AutoShape 6"/>
          <p:cNvSpPr>
            <a:spLocks noChangeArrowheads="1"/>
          </p:cNvSpPr>
          <p:nvPr/>
        </p:nvSpPr>
        <p:spPr bwMode="auto">
          <a:xfrm>
            <a:off x="3714744" y="692581"/>
            <a:ext cx="1678665"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a:t>
            </a:r>
            <a:r>
              <a:rPr lang="en-US" altLang="zh-CN" b="1" kern="0" dirty="0" smtClean="0">
                <a:solidFill>
                  <a:schemeClr val="bg1"/>
                </a:solidFill>
                <a:latin typeface="Arial"/>
                <a:ea typeface="黑体"/>
              </a:rPr>
              <a:t>nput</a:t>
            </a:r>
            <a:r>
              <a:rPr lang="zh-CN" altLang="en-US" b="1" kern="0" dirty="0" smtClean="0">
                <a:solidFill>
                  <a:schemeClr val="bg1"/>
                </a:solidFill>
                <a:latin typeface="Arial"/>
                <a:ea typeface="黑体"/>
              </a:rPr>
              <a:t>元素名称</a:t>
            </a:r>
            <a:endParaRPr lang="en-US" altLang="zh-CN" b="1" kern="0" dirty="0">
              <a:solidFill>
                <a:schemeClr val="bg1"/>
              </a:solidFill>
              <a:latin typeface="Arial"/>
              <a:ea typeface="黑体"/>
            </a:endParaRPr>
          </a:p>
        </p:txBody>
      </p:sp>
      <p:cxnSp>
        <p:nvCxnSpPr>
          <p:cNvPr id="37" name="直接箭头连接符 36"/>
          <p:cNvCxnSpPr>
            <a:stCxn id="36" idx="2"/>
          </p:cNvCxnSpPr>
          <p:nvPr/>
        </p:nvCxnSpPr>
        <p:spPr>
          <a:xfrm>
            <a:off x="4554077" y="1065485"/>
            <a:ext cx="160799" cy="3811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8" name="AutoShape 6"/>
          <p:cNvSpPr>
            <a:spLocks noChangeArrowheads="1"/>
          </p:cNvSpPr>
          <p:nvPr/>
        </p:nvSpPr>
        <p:spPr bwMode="auto">
          <a:xfrm>
            <a:off x="5572132" y="692581"/>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a:t>
            </a:r>
            <a:r>
              <a:rPr lang="en-US" altLang="zh-CN" b="1" kern="0" dirty="0" smtClean="0">
                <a:solidFill>
                  <a:schemeClr val="bg1"/>
                </a:solidFill>
                <a:latin typeface="Arial"/>
                <a:ea typeface="黑体"/>
              </a:rPr>
              <a:t>nput</a:t>
            </a:r>
            <a:r>
              <a:rPr lang="zh-CN" altLang="en-US" b="1" kern="0" dirty="0" smtClean="0">
                <a:solidFill>
                  <a:schemeClr val="bg1"/>
                </a:solidFill>
                <a:latin typeface="Arial"/>
                <a:ea typeface="黑体"/>
              </a:rPr>
              <a:t>元素的值</a:t>
            </a:r>
            <a:endParaRPr lang="en-US" altLang="zh-CN" b="1" kern="0" dirty="0">
              <a:solidFill>
                <a:schemeClr val="bg1"/>
              </a:solidFill>
              <a:latin typeface="Arial"/>
              <a:ea typeface="黑体"/>
            </a:endParaRPr>
          </a:p>
        </p:txBody>
      </p:sp>
      <p:graphicFrame>
        <p:nvGraphicFramePr>
          <p:cNvPr id="19" name="Group 29"/>
          <p:cNvGraphicFramePr>
            <a:graphicFrameLocks noGrp="1"/>
          </p:cNvGraphicFramePr>
          <p:nvPr>
            <p:extLst>
              <p:ext uri="{D42A27DB-BD31-4B8C-83A1-F6EECF244321}">
                <p14:modId xmlns="" xmlns:p14="http://schemas.microsoft.com/office/powerpoint/2010/main" val="120008909"/>
              </p:ext>
            </p:extLst>
          </p:nvPr>
        </p:nvGraphicFramePr>
        <p:xfrm>
          <a:off x="425583" y="1815665"/>
          <a:ext cx="8322881" cy="3132351"/>
        </p:xfrm>
        <a:graphic>
          <a:graphicData uri="http://schemas.openxmlformats.org/drawingml/2006/table">
            <a:tbl>
              <a:tblPr firstRow="1" bandRow="1">
                <a:tableStyleId>{5C22544A-7EE6-4342-B048-85BDC9FD1C3A}</a:tableStyleId>
              </a:tblPr>
              <a:tblGrid>
                <a:gridCol w="1410113"/>
                <a:gridCol w="6912768"/>
              </a:tblGrid>
              <a:tr h="336505">
                <a:tc>
                  <a:txBody>
                    <a:bodyPr/>
                    <a:lstStyle/>
                    <a:p>
                      <a:pPr algn="ctr">
                        <a:lnSpc>
                          <a:spcPts val="1560"/>
                        </a:lnSpc>
                        <a:spcBef>
                          <a:spcPts val="180"/>
                        </a:spcBef>
                        <a:spcAft>
                          <a:spcPts val="180"/>
                        </a:spcAft>
                      </a:pPr>
                      <a:r>
                        <a:rPr lang="zh-CN" sz="1500" b="1" kern="100" dirty="0" smtClean="0">
                          <a:solidFill>
                            <a:schemeClr val="accent3"/>
                          </a:solidFill>
                        </a:rPr>
                        <a:t>属性</a:t>
                      </a:r>
                      <a:endParaRPr lang="zh-CN" sz="1500" b="1" kern="100" dirty="0">
                        <a:solidFill>
                          <a:schemeClr val="accent3"/>
                        </a:solidFill>
                        <a:latin typeface="+mn-lt"/>
                        <a:ea typeface="+mn-ea"/>
                        <a:cs typeface="宋体"/>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algn="ctr">
                        <a:lnSpc>
                          <a:spcPts val="1560"/>
                        </a:lnSpc>
                        <a:spcBef>
                          <a:spcPts val="180"/>
                        </a:spcBef>
                        <a:spcAft>
                          <a:spcPts val="180"/>
                        </a:spcAft>
                      </a:pPr>
                      <a:r>
                        <a:rPr lang="zh-CN" sz="1500" b="1" kern="100" dirty="0" smtClean="0">
                          <a:solidFill>
                            <a:schemeClr val="accent3"/>
                          </a:solidFill>
                        </a:rPr>
                        <a:t>说明</a:t>
                      </a:r>
                      <a:endParaRPr lang="zh-CN" sz="1500" b="1" kern="100" dirty="0">
                        <a:solidFill>
                          <a:schemeClr val="accent3"/>
                        </a:solidFill>
                        <a:latin typeface="+mn-lt"/>
                        <a:ea typeface="+mn-ea"/>
                        <a:cs typeface="宋体"/>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698961">
                <a:tc>
                  <a:txBody>
                    <a:bodyPr/>
                    <a:lstStyle/>
                    <a:p>
                      <a:pPr marL="25400" marR="25400" algn="ctr">
                        <a:lnSpc>
                          <a:spcPts val="1560"/>
                        </a:lnSpc>
                        <a:spcBef>
                          <a:spcPts val="180"/>
                        </a:spcBef>
                        <a:spcAft>
                          <a:spcPts val="180"/>
                        </a:spcAft>
                      </a:pPr>
                      <a:r>
                        <a:rPr lang="en-US" sz="1400" b="1" kern="100" dirty="0"/>
                        <a:t>type</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400" b="1" kern="100" dirty="0" smtClean="0"/>
                        <a:t>指定元素</a:t>
                      </a:r>
                      <a:r>
                        <a:rPr lang="zh-CN" sz="1400" b="1" kern="100" dirty="0"/>
                        <a:t>的类型</a:t>
                      </a:r>
                      <a:r>
                        <a:rPr lang="zh-CN" sz="1400" b="1" kern="100" dirty="0" smtClean="0"/>
                        <a:t>。</a:t>
                      </a:r>
                      <a:r>
                        <a:rPr lang="en-US" sz="1400" b="1" kern="100" dirty="0" smtClean="0"/>
                        <a:t>text</a:t>
                      </a:r>
                      <a:r>
                        <a:rPr lang="zh-CN" sz="1400" b="1" kern="100" dirty="0"/>
                        <a:t>、</a:t>
                      </a:r>
                      <a:r>
                        <a:rPr lang="en-US" sz="1400" b="1" kern="100" dirty="0"/>
                        <a:t>password</a:t>
                      </a:r>
                      <a:r>
                        <a:rPr lang="zh-CN" sz="1400" b="1" kern="100" dirty="0"/>
                        <a:t>、</a:t>
                      </a:r>
                      <a:r>
                        <a:rPr lang="en-US" sz="1400" b="1" kern="100" dirty="0"/>
                        <a:t>checkbox</a:t>
                      </a:r>
                      <a:r>
                        <a:rPr lang="zh-CN" sz="1400" b="1" kern="100" dirty="0"/>
                        <a:t>、</a:t>
                      </a:r>
                      <a:r>
                        <a:rPr lang="en-US" sz="1400" b="1" kern="100" dirty="0"/>
                        <a:t>radio</a:t>
                      </a:r>
                      <a:r>
                        <a:rPr lang="zh-CN" sz="1400" b="1" kern="100" dirty="0"/>
                        <a:t>、</a:t>
                      </a:r>
                      <a:r>
                        <a:rPr lang="en-US" sz="1400" b="1" kern="100" dirty="0"/>
                        <a:t>submit</a:t>
                      </a:r>
                      <a:r>
                        <a:rPr lang="zh-CN" sz="1400" b="1" kern="100" dirty="0"/>
                        <a:t>、</a:t>
                      </a:r>
                      <a:r>
                        <a:rPr lang="en-US" sz="1400" b="1" kern="100" dirty="0"/>
                        <a:t>reset</a:t>
                      </a:r>
                      <a:r>
                        <a:rPr lang="zh-CN" sz="1400" b="1" kern="100" dirty="0"/>
                        <a:t>、</a:t>
                      </a:r>
                      <a:r>
                        <a:rPr lang="en-US" sz="1400" b="1" kern="100" dirty="0"/>
                        <a:t>file</a:t>
                      </a:r>
                      <a:r>
                        <a:rPr lang="zh-CN" sz="1400" b="1" kern="100" dirty="0"/>
                        <a:t>、</a:t>
                      </a:r>
                      <a:r>
                        <a:rPr lang="en-US" sz="1400" b="1" kern="100" dirty="0"/>
                        <a:t>hidden</a:t>
                      </a:r>
                      <a:r>
                        <a:rPr lang="zh-CN" sz="1400" b="1" kern="100" dirty="0"/>
                        <a:t>、</a:t>
                      </a:r>
                      <a:r>
                        <a:rPr lang="en-US" sz="1400" b="1" kern="100" dirty="0"/>
                        <a:t>image </a:t>
                      </a:r>
                      <a:r>
                        <a:rPr lang="zh-CN" sz="1400" b="1" kern="100" dirty="0"/>
                        <a:t>和</a:t>
                      </a:r>
                      <a:r>
                        <a:rPr lang="en-US" sz="1400" b="1" kern="100" dirty="0"/>
                        <a:t> </a:t>
                      </a:r>
                      <a:r>
                        <a:rPr lang="en-US" sz="1400" b="1" kern="100" dirty="0" smtClean="0"/>
                        <a:t>button</a:t>
                      </a:r>
                      <a:r>
                        <a:rPr lang="zh-CN" altLang="en-US" sz="1400" b="1" kern="100" dirty="0" smtClean="0"/>
                        <a:t>，</a:t>
                      </a:r>
                      <a:r>
                        <a:rPr lang="zh-CN" sz="1400" b="1" kern="100" dirty="0" smtClean="0"/>
                        <a:t>默认为</a:t>
                      </a:r>
                      <a:r>
                        <a:rPr lang="en-US" sz="1400" b="1" kern="100" dirty="0" smtClean="0"/>
                        <a:t> </a:t>
                      </a:r>
                      <a:r>
                        <a:rPr lang="en-US" sz="1400" b="1" kern="100" dirty="0"/>
                        <a:t>text</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49481">
                <a:tc>
                  <a:txBody>
                    <a:bodyPr/>
                    <a:lstStyle/>
                    <a:p>
                      <a:pPr marL="25400" marR="25400" algn="ctr">
                        <a:lnSpc>
                          <a:spcPts val="1560"/>
                        </a:lnSpc>
                        <a:spcBef>
                          <a:spcPts val="180"/>
                        </a:spcBef>
                        <a:spcAft>
                          <a:spcPts val="180"/>
                        </a:spcAft>
                      </a:pPr>
                      <a:r>
                        <a:rPr lang="en-US" sz="1400" b="1" kern="100" dirty="0"/>
                        <a:t>name</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400" b="1" kern="100" dirty="0" smtClean="0"/>
                        <a:t>指定</a:t>
                      </a:r>
                      <a:r>
                        <a:rPr lang="zh-CN" sz="1400" b="1" kern="100" dirty="0"/>
                        <a:t>表单元素的</a:t>
                      </a:r>
                      <a:r>
                        <a:rPr lang="zh-CN" sz="1400" b="1" kern="100" dirty="0" smtClean="0"/>
                        <a:t>名称</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49481">
                <a:tc>
                  <a:txBody>
                    <a:bodyPr/>
                    <a:lstStyle/>
                    <a:p>
                      <a:pPr marL="25400" marR="25400" algn="ctr">
                        <a:lnSpc>
                          <a:spcPts val="1560"/>
                        </a:lnSpc>
                        <a:spcBef>
                          <a:spcPts val="180"/>
                        </a:spcBef>
                        <a:spcAft>
                          <a:spcPts val="180"/>
                        </a:spcAft>
                      </a:pPr>
                      <a:r>
                        <a:rPr lang="en-US" sz="1400" b="1" kern="100" dirty="0"/>
                        <a:t>value</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400" b="1" kern="100" dirty="0" smtClean="0"/>
                        <a:t>元素</a:t>
                      </a:r>
                      <a:r>
                        <a:rPr lang="zh-CN" sz="1400" b="1" kern="100" dirty="0"/>
                        <a:t>的初始值</a:t>
                      </a:r>
                      <a:r>
                        <a:rPr lang="zh-CN" sz="1400" b="1" kern="100" dirty="0" smtClean="0"/>
                        <a:t>。</a:t>
                      </a:r>
                      <a:r>
                        <a:rPr lang="en-US" sz="1400" b="1" kern="100" dirty="0" smtClean="0"/>
                        <a:t>type </a:t>
                      </a:r>
                      <a:r>
                        <a:rPr lang="zh-CN" sz="1400" b="1" kern="100" dirty="0"/>
                        <a:t>为</a:t>
                      </a:r>
                      <a:r>
                        <a:rPr lang="en-US" sz="1400" b="1" kern="100" dirty="0"/>
                        <a:t> </a:t>
                      </a:r>
                      <a:r>
                        <a:rPr lang="en-US" sz="1400" b="1" kern="100" dirty="0" smtClean="0"/>
                        <a:t>radio</a:t>
                      </a:r>
                      <a:r>
                        <a:rPr lang="zh-CN" altLang="en-US" sz="1400" b="1" kern="100" dirty="0" smtClean="0"/>
                        <a:t>时</a:t>
                      </a:r>
                      <a:r>
                        <a:rPr lang="zh-CN" sz="1400" b="1" kern="100" dirty="0" smtClean="0"/>
                        <a:t>必须</a:t>
                      </a:r>
                      <a:r>
                        <a:rPr lang="zh-CN" sz="1400" b="1" kern="100" dirty="0"/>
                        <a:t>指定一个值</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98961">
                <a:tc>
                  <a:txBody>
                    <a:bodyPr/>
                    <a:lstStyle/>
                    <a:p>
                      <a:pPr marL="25400" marR="25400" algn="ctr">
                        <a:lnSpc>
                          <a:spcPts val="1560"/>
                        </a:lnSpc>
                        <a:spcBef>
                          <a:spcPts val="180"/>
                        </a:spcBef>
                        <a:spcAft>
                          <a:spcPts val="180"/>
                        </a:spcAft>
                      </a:pPr>
                      <a:r>
                        <a:rPr lang="en-US" sz="1400" b="1" kern="100" dirty="0"/>
                        <a:t>size</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400" b="1" kern="100" dirty="0" smtClean="0"/>
                        <a:t>指定</a:t>
                      </a:r>
                      <a:r>
                        <a:rPr lang="zh-CN" sz="1400" b="1" kern="100" dirty="0"/>
                        <a:t>表单元素的初始宽度</a:t>
                      </a:r>
                      <a:r>
                        <a:rPr lang="zh-CN" sz="1400" b="1" kern="100" dirty="0" smtClean="0"/>
                        <a:t>。</a:t>
                      </a:r>
                      <a:r>
                        <a:rPr lang="zh-CN" altLang="en-US" sz="1400" b="1" kern="100" dirty="0" smtClean="0"/>
                        <a:t>当</a:t>
                      </a:r>
                      <a:r>
                        <a:rPr lang="en-US" sz="1400" b="1" kern="100" dirty="0" smtClean="0"/>
                        <a:t> </a:t>
                      </a:r>
                      <a:r>
                        <a:rPr lang="en-US" sz="1400" b="1" kern="100" dirty="0"/>
                        <a:t>type </a:t>
                      </a:r>
                      <a:r>
                        <a:rPr lang="zh-CN" sz="1400" b="1" kern="100" dirty="0"/>
                        <a:t>为</a:t>
                      </a:r>
                      <a:r>
                        <a:rPr lang="en-US" sz="1400" b="1" kern="100" dirty="0"/>
                        <a:t> text </a:t>
                      </a:r>
                      <a:r>
                        <a:rPr lang="zh-CN" sz="1400" b="1" kern="100" dirty="0"/>
                        <a:t>或</a:t>
                      </a:r>
                      <a:r>
                        <a:rPr lang="en-US" sz="1400" b="1" kern="100" dirty="0"/>
                        <a:t> </a:t>
                      </a:r>
                      <a:r>
                        <a:rPr lang="en-US" sz="1400" b="1" kern="100" dirty="0" smtClean="0"/>
                        <a:t>password</a:t>
                      </a:r>
                      <a:r>
                        <a:rPr lang="zh-CN" altLang="en-US" sz="1400" b="1" kern="100" dirty="0" smtClean="0"/>
                        <a:t>时</a:t>
                      </a:r>
                      <a:r>
                        <a:rPr lang="zh-CN" sz="1400" b="1" kern="100" dirty="0" smtClean="0"/>
                        <a:t>，表</a:t>
                      </a:r>
                      <a:r>
                        <a:rPr lang="zh-CN" sz="1400" b="1" kern="100" dirty="0"/>
                        <a:t>单元素的大小以字符为单位。对于</a:t>
                      </a:r>
                      <a:r>
                        <a:rPr lang="zh-CN" sz="1400" b="1" kern="100" dirty="0" smtClean="0"/>
                        <a:t>其他类型</a:t>
                      </a:r>
                      <a:r>
                        <a:rPr lang="zh-CN" sz="1400" b="1" kern="100" dirty="0"/>
                        <a:t>，宽度以像素为单位</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49481">
                <a:tc>
                  <a:txBody>
                    <a:bodyPr/>
                    <a:lstStyle/>
                    <a:p>
                      <a:pPr marL="25400" marR="25400" algn="ctr">
                        <a:lnSpc>
                          <a:spcPts val="1560"/>
                        </a:lnSpc>
                        <a:spcBef>
                          <a:spcPts val="180"/>
                        </a:spcBef>
                        <a:spcAft>
                          <a:spcPts val="180"/>
                        </a:spcAft>
                      </a:pPr>
                      <a:r>
                        <a:rPr lang="en-US" sz="1400" b="1" kern="100" dirty="0" err="1"/>
                        <a:t>maxlength</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en-US" altLang="zh-CN" sz="1400" b="1" kern="100" dirty="0" smtClean="0"/>
                        <a:t>type</a:t>
                      </a:r>
                      <a:r>
                        <a:rPr lang="zh-CN" altLang="en-US" sz="1400" b="1" kern="100" dirty="0" smtClean="0"/>
                        <a:t>为</a:t>
                      </a:r>
                      <a:r>
                        <a:rPr lang="en-US" sz="1400" b="1" kern="100" dirty="0" smtClean="0"/>
                        <a:t>text </a:t>
                      </a:r>
                      <a:r>
                        <a:rPr lang="zh-CN" sz="1400" b="1" kern="100" dirty="0"/>
                        <a:t>或</a:t>
                      </a:r>
                      <a:r>
                        <a:rPr lang="en-US" sz="1400" b="1" kern="100" dirty="0"/>
                        <a:t> password </a:t>
                      </a:r>
                      <a:r>
                        <a:rPr lang="zh-CN" altLang="en-US" sz="1400" b="1" kern="100" dirty="0" smtClean="0"/>
                        <a:t>时，</a:t>
                      </a:r>
                      <a:r>
                        <a:rPr lang="zh-CN" sz="1400" b="1" kern="100" dirty="0" smtClean="0"/>
                        <a:t>输入</a:t>
                      </a:r>
                      <a:r>
                        <a:rPr lang="zh-CN" sz="1400" b="1" kern="100" dirty="0"/>
                        <a:t>的最大字符</a:t>
                      </a:r>
                      <a:r>
                        <a:rPr lang="zh-CN" sz="1400" b="1" kern="100" dirty="0" smtClean="0"/>
                        <a:t>数</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49481">
                <a:tc>
                  <a:txBody>
                    <a:bodyPr/>
                    <a:lstStyle/>
                    <a:p>
                      <a:pPr marL="25400" marR="25400" algn="ctr">
                        <a:lnSpc>
                          <a:spcPts val="1560"/>
                        </a:lnSpc>
                        <a:spcBef>
                          <a:spcPts val="180"/>
                        </a:spcBef>
                        <a:spcAft>
                          <a:spcPts val="180"/>
                        </a:spcAft>
                      </a:pPr>
                      <a:r>
                        <a:rPr lang="en-US" sz="1400" b="1" kern="100" dirty="0"/>
                        <a:t>checked</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en-US" altLang="zh-CN" sz="1400" b="1" kern="100" dirty="0" smtClean="0"/>
                        <a:t>type</a:t>
                      </a:r>
                      <a:r>
                        <a:rPr lang="zh-CN" sz="1400" b="1" kern="100" dirty="0" smtClean="0"/>
                        <a:t>为</a:t>
                      </a:r>
                      <a:r>
                        <a:rPr lang="en-US" sz="1400" b="1" kern="100" dirty="0" smtClean="0"/>
                        <a:t>radio</a:t>
                      </a:r>
                      <a:r>
                        <a:rPr lang="zh-CN" sz="1400" b="1" kern="100" dirty="0" smtClean="0"/>
                        <a:t>或</a:t>
                      </a:r>
                      <a:r>
                        <a:rPr lang="en-US" sz="1400" b="1" kern="100" dirty="0" smtClean="0"/>
                        <a:t>checkbox</a:t>
                      </a:r>
                      <a:r>
                        <a:rPr lang="zh-CN" sz="1400" b="1" kern="100" dirty="0" smtClean="0"/>
                        <a:t>时，</a:t>
                      </a:r>
                      <a:r>
                        <a:rPr lang="zh-CN" altLang="en-US" sz="1400" b="1" kern="100" dirty="0" smtClean="0"/>
                        <a:t>指定按钮是否是被选中</a:t>
                      </a:r>
                      <a:endParaRPr lang="zh-CN" sz="14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cxnSp>
        <p:nvCxnSpPr>
          <p:cNvPr id="17" name="直接箭头连接符 16"/>
          <p:cNvCxnSpPr/>
          <p:nvPr/>
        </p:nvCxnSpPr>
        <p:spPr>
          <a:xfrm flipH="1">
            <a:off x="6156176" y="1056508"/>
            <a:ext cx="130339" cy="38111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77840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13-1</a:t>
            </a:r>
            <a:endParaRPr lang="zh-CN" altLang="en-US" dirty="0"/>
          </a:p>
        </p:txBody>
      </p:sp>
      <p:sp>
        <p:nvSpPr>
          <p:cNvPr id="15" name="灯片编号占位符 14"/>
          <p:cNvSpPr>
            <a:spLocks noGrp="1"/>
          </p:cNvSpPr>
          <p:nvPr>
            <p:ph type="sldNum" sz="quarter" idx="12"/>
          </p:nvPr>
        </p:nvSpPr>
        <p:spPr/>
        <p:txBody>
          <a:bodyPr/>
          <a:lstStyle/>
          <a:p>
            <a:pPr>
              <a:defRPr/>
            </a:pPr>
            <a:fld id="{A6BFE9AD-FDCB-49EE-8AAC-4269F814AA90}" type="slidenum">
              <a:rPr lang="zh-CN" altLang="en-US" smtClean="0"/>
              <a:pPr>
                <a:defRPr/>
              </a:pPr>
              <a:t>7</a:t>
            </a:fld>
            <a:r>
              <a:rPr lang="en-US" altLang="zh-CN" smtClean="0"/>
              <a:t>/44</a:t>
            </a:r>
            <a:endParaRPr lang="zh-CN" altLang="en-US" dirty="0"/>
          </a:p>
        </p:txBody>
      </p:sp>
      <p:sp>
        <p:nvSpPr>
          <p:cNvPr id="3" name="内容占位符 2"/>
          <p:cNvSpPr>
            <a:spLocks noGrp="1"/>
          </p:cNvSpPr>
          <p:nvPr>
            <p:ph idx="4294967295"/>
          </p:nvPr>
        </p:nvSpPr>
        <p:spPr>
          <a:xfrm>
            <a:off x="251520" y="627534"/>
            <a:ext cx="8892480" cy="4140920"/>
          </a:xfrm>
        </p:spPr>
        <p:txBody>
          <a:bodyPr/>
          <a:lstStyle/>
          <a:p>
            <a:r>
              <a:rPr lang="zh-CN" altLang="en-US" dirty="0" smtClean="0"/>
              <a:t>文本框</a:t>
            </a:r>
            <a:endParaRPr lang="zh-CN" altLang="en-US" dirty="0"/>
          </a:p>
        </p:txBody>
      </p:sp>
      <p:grpSp>
        <p:nvGrpSpPr>
          <p:cNvPr id="5" name="组合 4"/>
          <p:cNvGrpSpPr/>
          <p:nvPr/>
        </p:nvGrpSpPr>
        <p:grpSpPr>
          <a:xfrm>
            <a:off x="142844"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1285852" y="2053818"/>
            <a:ext cx="6500858" cy="8125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t>"</a:t>
            </a:r>
            <a:r>
              <a:rPr lang="en-US" altLang="zh-CN" b="1" dirty="0" smtClean="0">
                <a:solidFill>
                  <a:srgbClr val="FF0000"/>
                </a:solidFill>
                <a:latin typeface="+mn-lt"/>
              </a:rPr>
              <a:t>text</a:t>
            </a:r>
            <a:r>
              <a:rPr lang="en-US" altLang="zh-CN" b="1" dirty="0" smtClean="0"/>
              <a:t>"</a:t>
            </a:r>
            <a:r>
              <a:rPr lang="en-US" altLang="zh-CN" b="1" dirty="0" smtClean="0">
                <a:latin typeface="+mn-lt"/>
              </a:rPr>
              <a:t>  name=</a:t>
            </a:r>
            <a:r>
              <a:rPr lang="en-US" altLang="zh-CN" b="1" dirty="0" smtClean="0"/>
              <a:t>"</a:t>
            </a:r>
            <a:r>
              <a:rPr lang="en-US" altLang="zh-CN" b="1" dirty="0" err="1" smtClean="0">
                <a:latin typeface="+mn-lt"/>
              </a:rPr>
              <a:t>userName</a:t>
            </a:r>
            <a:r>
              <a:rPr lang="en-US" altLang="zh-CN" b="1" dirty="0" smtClean="0"/>
              <a:t>"</a:t>
            </a:r>
            <a:r>
              <a:rPr lang="en-US" altLang="zh-CN" b="1" dirty="0" smtClean="0">
                <a:latin typeface="+mn-lt"/>
              </a:rPr>
              <a:t> value=</a:t>
            </a:r>
            <a:r>
              <a:rPr lang="en-US" altLang="zh-CN" b="1" dirty="0" smtClean="0"/>
              <a:t>"</a:t>
            </a:r>
            <a:r>
              <a:rPr lang="zh-CN" altLang="en-US" b="1" dirty="0" smtClean="0"/>
              <a:t>用户名</a:t>
            </a:r>
            <a:r>
              <a:rPr lang="en-US" altLang="zh-CN" b="1" dirty="0" smtClean="0"/>
              <a:t>" size="30" </a:t>
            </a:r>
            <a:r>
              <a:rPr lang="en-US" altLang="zh-CN" b="1" dirty="0" err="1" smtClean="0"/>
              <a:t>maxlength</a:t>
            </a:r>
            <a:r>
              <a:rPr lang="en-US" altLang="zh-CN" b="1" dirty="0" smtClean="0"/>
              <a:t>="20" /</a:t>
            </a:r>
            <a:r>
              <a:rPr lang="en-US" altLang="zh-CN" b="1" dirty="0" smtClean="0">
                <a:latin typeface="+mn-lt"/>
              </a:rPr>
              <a:t>&gt;</a:t>
            </a:r>
          </a:p>
        </p:txBody>
      </p:sp>
      <p:sp>
        <p:nvSpPr>
          <p:cNvPr id="9" name="AutoShape 6"/>
          <p:cNvSpPr>
            <a:spLocks noChangeArrowheads="1"/>
          </p:cNvSpPr>
          <p:nvPr/>
        </p:nvSpPr>
        <p:spPr bwMode="auto">
          <a:xfrm>
            <a:off x="2143109" y="1406954"/>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a:off x="2584096" y="1779858"/>
            <a:ext cx="344829" cy="30968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3714744" y="1406954"/>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文本框名称</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a:off x="4388166" y="1779858"/>
            <a:ext cx="326709" cy="3811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5893730" y="1406954"/>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文本框初始值</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flipH="1">
            <a:off x="6608113" y="1779858"/>
            <a:ext cx="124950" cy="32754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6" name="AutoShape 6"/>
          <p:cNvSpPr>
            <a:spLocks noChangeArrowheads="1"/>
          </p:cNvSpPr>
          <p:nvPr/>
        </p:nvSpPr>
        <p:spPr bwMode="auto">
          <a:xfrm>
            <a:off x="1214414" y="2960731"/>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文本框长度</a:t>
            </a:r>
            <a:endParaRPr lang="en-US" altLang="zh-CN" b="1" kern="0" dirty="0">
              <a:solidFill>
                <a:schemeClr val="bg1"/>
              </a:solidFill>
              <a:latin typeface="Arial"/>
              <a:ea typeface="黑体"/>
            </a:endParaRPr>
          </a:p>
        </p:txBody>
      </p:sp>
      <p:cxnSp>
        <p:nvCxnSpPr>
          <p:cNvPr id="17" name="直接箭头连接符 16"/>
          <p:cNvCxnSpPr>
            <a:stCxn id="16" idx="0"/>
          </p:cNvCxnSpPr>
          <p:nvPr/>
        </p:nvCxnSpPr>
        <p:spPr>
          <a:xfrm flipV="1">
            <a:off x="1887836" y="2571750"/>
            <a:ext cx="183835" cy="38898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3" name="AutoShape 6"/>
          <p:cNvSpPr>
            <a:spLocks noChangeArrowheads="1"/>
          </p:cNvSpPr>
          <p:nvPr/>
        </p:nvSpPr>
        <p:spPr bwMode="auto">
          <a:xfrm>
            <a:off x="3071802" y="2960731"/>
            <a:ext cx="2509020"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文本框可输入最多字符</a:t>
            </a:r>
            <a:endParaRPr lang="en-US" altLang="zh-CN" b="1" kern="0" dirty="0">
              <a:solidFill>
                <a:schemeClr val="bg1"/>
              </a:solidFill>
              <a:latin typeface="Arial"/>
              <a:ea typeface="黑体"/>
            </a:endParaRPr>
          </a:p>
        </p:txBody>
      </p:sp>
      <p:cxnSp>
        <p:nvCxnSpPr>
          <p:cNvPr id="24" name="直接箭头连接符 23"/>
          <p:cNvCxnSpPr>
            <a:stCxn id="23" idx="0"/>
          </p:cNvCxnSpPr>
          <p:nvPr/>
        </p:nvCxnSpPr>
        <p:spPr>
          <a:xfrm flipH="1" flipV="1">
            <a:off x="3929061" y="2571753"/>
            <a:ext cx="397251" cy="38897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0" name="组合 18"/>
          <p:cNvGrpSpPr>
            <a:grpSpLocks/>
          </p:cNvGrpSpPr>
          <p:nvPr/>
        </p:nvGrpSpPr>
        <p:grpSpPr bwMode="auto">
          <a:xfrm>
            <a:off x="2090738" y="4329587"/>
            <a:ext cx="4572000" cy="371891"/>
            <a:chOff x="3143240" y="5143512"/>
            <a:chExt cx="4572032" cy="49585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TextBox 33"/>
            <p:cNvSpPr txBox="1"/>
            <p:nvPr/>
          </p:nvSpPr>
          <p:spPr bwMode="auto">
            <a:xfrm>
              <a:off x="4611524" y="5187962"/>
              <a:ext cx="2299042"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2</a:t>
              </a:r>
              <a:r>
                <a:rPr lang="zh-CN" altLang="en-US" sz="1600" b="1" spc="300" dirty="0">
                  <a:solidFill>
                    <a:srgbClr val="FBFFFE"/>
                  </a:solidFill>
                  <a:latin typeface="微软雅黑" pitchFamily="34" charset="-122"/>
                  <a:ea typeface="微软雅黑" pitchFamily="34" charset="-122"/>
                </a:rPr>
                <a:t>：文本框</a:t>
              </a:r>
            </a:p>
          </p:txBody>
        </p:sp>
      </p:grpSp>
    </p:spTree>
    <p:extLst>
      <p:ext uri="{BB962C8B-B14F-4D97-AF65-F5344CB8AC3E}">
        <p14:creationId xmlns="" xmlns:p14="http://schemas.microsoft.com/office/powerpoint/2010/main" val="260663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right)">
                                      <p:cBhvr>
                                        <p:cTn id="43" dur="500"/>
                                        <p:tgtEl>
                                          <p:spTgt spid="24"/>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6"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13-2</a:t>
            </a:r>
            <a:endParaRPr lang="zh-CN" altLang="en-US" dirty="0"/>
          </a:p>
        </p:txBody>
      </p:sp>
      <p:sp>
        <p:nvSpPr>
          <p:cNvPr id="15" name="灯片编号占位符 14"/>
          <p:cNvSpPr>
            <a:spLocks noGrp="1"/>
          </p:cNvSpPr>
          <p:nvPr>
            <p:ph type="sldNum" sz="quarter" idx="12"/>
          </p:nvPr>
        </p:nvSpPr>
        <p:spPr/>
        <p:txBody>
          <a:bodyPr/>
          <a:lstStyle/>
          <a:p>
            <a:pPr>
              <a:defRPr/>
            </a:pPr>
            <a:fld id="{A6BFE9AD-FDCB-49EE-8AAC-4269F814AA90}" type="slidenum">
              <a:rPr lang="zh-CN" altLang="en-US" smtClean="0"/>
              <a:pPr>
                <a:defRPr/>
              </a:pPr>
              <a:t>8</a:t>
            </a:fld>
            <a:r>
              <a:rPr lang="en-US" altLang="zh-CN" smtClean="0"/>
              <a:t>/44</a:t>
            </a:r>
            <a:endParaRPr lang="zh-CN" altLang="en-US" dirty="0"/>
          </a:p>
        </p:txBody>
      </p:sp>
      <p:sp>
        <p:nvSpPr>
          <p:cNvPr id="3" name="内容占位符 2"/>
          <p:cNvSpPr>
            <a:spLocks noGrp="1"/>
          </p:cNvSpPr>
          <p:nvPr>
            <p:ph idx="4294967295"/>
          </p:nvPr>
        </p:nvSpPr>
        <p:spPr>
          <a:xfrm>
            <a:off x="395536" y="789552"/>
            <a:ext cx="8748464" cy="3978902"/>
          </a:xfrm>
        </p:spPr>
        <p:txBody>
          <a:bodyPr/>
          <a:lstStyle/>
          <a:p>
            <a:r>
              <a:rPr lang="zh-CN" altLang="en-US" dirty="0" smtClean="0"/>
              <a:t>密码框</a:t>
            </a:r>
            <a:endParaRPr lang="zh-CN" altLang="en-US" dirty="0"/>
          </a:p>
        </p:txBody>
      </p:sp>
      <p:grpSp>
        <p:nvGrpSpPr>
          <p:cNvPr id="5" name="组合 4"/>
          <p:cNvGrpSpPr/>
          <p:nvPr/>
        </p:nvGrpSpPr>
        <p:grpSpPr>
          <a:xfrm>
            <a:off x="214282"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1285852" y="2053818"/>
            <a:ext cx="6929486"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t>"</a:t>
            </a:r>
            <a:r>
              <a:rPr lang="en-US" altLang="zh-CN" b="1" dirty="0" smtClean="0">
                <a:solidFill>
                  <a:srgbClr val="FF0000"/>
                </a:solidFill>
                <a:latin typeface="+mn-lt"/>
              </a:rPr>
              <a:t>password </a:t>
            </a:r>
            <a:r>
              <a:rPr lang="en-US" altLang="zh-CN" b="1" dirty="0" smtClean="0"/>
              <a:t>"</a:t>
            </a:r>
            <a:r>
              <a:rPr lang="en-US" altLang="zh-CN" b="1" dirty="0" smtClean="0">
                <a:latin typeface="+mn-lt"/>
              </a:rPr>
              <a:t>  name=</a:t>
            </a:r>
            <a:r>
              <a:rPr lang="en-US" altLang="zh-CN" b="1" dirty="0" smtClean="0"/>
              <a:t>"</a:t>
            </a:r>
            <a:r>
              <a:rPr lang="en-US" altLang="zh-CN" b="1" dirty="0" smtClean="0">
                <a:latin typeface="+mn-lt"/>
              </a:rPr>
              <a:t>pass</a:t>
            </a:r>
            <a:r>
              <a:rPr lang="en-US" altLang="zh-CN" b="1" dirty="0" smtClean="0"/>
              <a:t>"</a:t>
            </a:r>
            <a:r>
              <a:rPr lang="en-US" altLang="zh-CN" b="1" dirty="0" smtClean="0">
                <a:latin typeface="+mn-lt"/>
              </a:rPr>
              <a:t> </a:t>
            </a:r>
            <a:r>
              <a:rPr lang="en-US" altLang="zh-CN" b="1" dirty="0" smtClean="0"/>
              <a:t> size="20" /</a:t>
            </a:r>
            <a:r>
              <a:rPr lang="en-US" altLang="zh-CN" b="1" dirty="0" smtClean="0">
                <a:latin typeface="+mn-lt"/>
              </a:rPr>
              <a:t>&gt;</a:t>
            </a:r>
          </a:p>
        </p:txBody>
      </p:sp>
      <p:sp>
        <p:nvSpPr>
          <p:cNvPr id="9" name="AutoShape 6"/>
          <p:cNvSpPr>
            <a:spLocks noChangeArrowheads="1"/>
          </p:cNvSpPr>
          <p:nvPr/>
        </p:nvSpPr>
        <p:spPr bwMode="auto">
          <a:xfrm>
            <a:off x="2404144" y="1406954"/>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密码框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a:off x="2845131" y="1779858"/>
            <a:ext cx="440985" cy="36326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4135730" y="1406954"/>
            <a:ext cx="157927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密码框的名称</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a:off x="4925369" y="1779858"/>
            <a:ext cx="361010" cy="36326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6536672" y="1406954"/>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密码框的长度</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flipH="1">
            <a:off x="6643703" y="1779858"/>
            <a:ext cx="732302" cy="36326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4329587"/>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611524" y="5187962"/>
              <a:ext cx="2299042"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3</a:t>
              </a:r>
              <a:r>
                <a:rPr lang="zh-CN" altLang="en-US" sz="1600" b="1" spc="300" dirty="0">
                  <a:solidFill>
                    <a:srgbClr val="FBFFFE"/>
                  </a:solidFill>
                  <a:latin typeface="微软雅黑" pitchFamily="34" charset="-122"/>
                  <a:ea typeface="微软雅黑" pitchFamily="34" charset="-122"/>
                </a:rPr>
                <a:t>：密码框</a:t>
              </a:r>
            </a:p>
          </p:txBody>
        </p:sp>
      </p:grpSp>
    </p:spTree>
    <p:extLst>
      <p:ext uri="{BB962C8B-B14F-4D97-AF65-F5344CB8AC3E}">
        <p14:creationId xmlns="" xmlns:p14="http://schemas.microsoft.com/office/powerpoint/2010/main" val="53822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r>
              <a:rPr lang="en-US" altLang="zh-CN" dirty="0" smtClean="0"/>
              <a:t>13-3</a:t>
            </a:r>
            <a:endParaRPr lang="zh-CN" altLang="en-US"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9</a:t>
            </a:fld>
            <a:r>
              <a:rPr lang="en-US" altLang="zh-CN" smtClean="0"/>
              <a:t>/44</a:t>
            </a:r>
            <a:endParaRPr lang="zh-CN" altLang="en-US" dirty="0"/>
          </a:p>
        </p:txBody>
      </p:sp>
      <p:sp>
        <p:nvSpPr>
          <p:cNvPr id="3" name="内容占位符 2"/>
          <p:cNvSpPr>
            <a:spLocks noGrp="1"/>
          </p:cNvSpPr>
          <p:nvPr>
            <p:ph idx="4294967295"/>
          </p:nvPr>
        </p:nvSpPr>
        <p:spPr>
          <a:xfrm>
            <a:off x="395536" y="573528"/>
            <a:ext cx="8748464" cy="4194926"/>
          </a:xfrm>
        </p:spPr>
        <p:txBody>
          <a:bodyPr/>
          <a:lstStyle/>
          <a:p>
            <a:r>
              <a:rPr lang="zh-CN" altLang="en-US" dirty="0" smtClean="0"/>
              <a:t>单选按钮</a:t>
            </a:r>
            <a:endParaRPr lang="zh-CN" altLang="en-US" dirty="0"/>
          </a:p>
        </p:txBody>
      </p:sp>
      <p:grpSp>
        <p:nvGrpSpPr>
          <p:cNvPr id="5" name="组合 4"/>
          <p:cNvGrpSpPr/>
          <p:nvPr/>
        </p:nvGrpSpPr>
        <p:grpSpPr>
          <a:xfrm>
            <a:off x="214282" y="1343010"/>
            <a:ext cx="1000132" cy="400110"/>
            <a:chOff x="1000100" y="1734602"/>
            <a:chExt cx="1000132" cy="533479"/>
          </a:xfrm>
        </p:grpSpPr>
        <p:pic>
          <p:nvPicPr>
            <p:cNvPr id="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7" name="TextBox 6"/>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85786" y="2053818"/>
            <a:ext cx="7858180"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name="gen" type="</a:t>
            </a:r>
            <a:r>
              <a:rPr lang="en-US" altLang="zh-CN" b="1" dirty="0" smtClean="0">
                <a:solidFill>
                  <a:srgbClr val="FF0000"/>
                </a:solidFill>
                <a:latin typeface="+mn-lt"/>
              </a:rPr>
              <a:t>radio</a:t>
            </a:r>
            <a:r>
              <a:rPr lang="en-US" altLang="zh-CN" b="1" dirty="0" smtClean="0">
                <a:latin typeface="+mn-lt"/>
              </a:rPr>
              <a:t>" value="</a:t>
            </a:r>
            <a:r>
              <a:rPr lang="zh-CN" altLang="en-US" b="1" dirty="0" smtClean="0">
                <a:latin typeface="+mn-lt"/>
              </a:rPr>
              <a:t>男</a:t>
            </a:r>
            <a:r>
              <a:rPr lang="en-US" altLang="zh-CN" b="1" dirty="0" smtClean="0">
                <a:latin typeface="+mn-lt"/>
              </a:rPr>
              <a:t>"  checked  /&gt;</a:t>
            </a:r>
            <a:r>
              <a:rPr lang="zh-CN" altLang="en-US" b="1" dirty="0" smtClean="0">
                <a:latin typeface="+mn-lt"/>
              </a:rPr>
              <a:t>男</a:t>
            </a:r>
            <a:endParaRPr lang="en-US" altLang="zh-CN" b="1" dirty="0" smtClean="0">
              <a:latin typeface="+mn-lt"/>
            </a:endParaRP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name="gen" type="</a:t>
            </a:r>
            <a:r>
              <a:rPr lang="en-US" altLang="zh-CN" b="1" dirty="0" smtClean="0">
                <a:solidFill>
                  <a:srgbClr val="FF0000"/>
                </a:solidFill>
                <a:latin typeface="+mn-lt"/>
              </a:rPr>
              <a:t>radio</a:t>
            </a:r>
            <a:r>
              <a:rPr lang="en-US" altLang="zh-CN" b="1" dirty="0" smtClean="0">
                <a:latin typeface="+mn-lt"/>
              </a:rPr>
              <a:t>" value="</a:t>
            </a:r>
            <a:r>
              <a:rPr lang="zh-CN" altLang="en-US" b="1" dirty="0" smtClean="0">
                <a:latin typeface="+mn-lt"/>
              </a:rPr>
              <a:t>女</a:t>
            </a:r>
            <a:r>
              <a:rPr lang="en-US" altLang="zh-CN" b="1" dirty="0" smtClean="0">
                <a:latin typeface="+mn-lt"/>
              </a:rPr>
              <a:t>" /&gt;</a:t>
            </a:r>
            <a:r>
              <a:rPr lang="zh-CN" altLang="en-US" b="1" dirty="0" smtClean="0">
                <a:latin typeface="+mn-lt"/>
              </a:rPr>
              <a:t>女</a:t>
            </a:r>
            <a:endParaRPr lang="en-US" altLang="zh-CN" b="1" dirty="0" smtClean="0">
              <a:latin typeface="+mn-lt"/>
            </a:endParaRPr>
          </a:p>
        </p:txBody>
      </p:sp>
      <p:sp>
        <p:nvSpPr>
          <p:cNvPr id="9" name="AutoShape 6"/>
          <p:cNvSpPr>
            <a:spLocks noChangeArrowheads="1"/>
          </p:cNvSpPr>
          <p:nvPr/>
        </p:nvSpPr>
        <p:spPr bwMode="auto">
          <a:xfrm>
            <a:off x="2796528" y="1341590"/>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单选按钮框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a:off x="3469950" y="1714494"/>
            <a:ext cx="387673" cy="58936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4940716" y="1353376"/>
            <a:ext cx="41710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a:off x="5149267" y="1726280"/>
            <a:ext cx="279989" cy="47042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6536672" y="1406954"/>
            <a:ext cx="239304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单选按钮选中状态</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flipH="1">
            <a:off x="6372202" y="1779858"/>
            <a:ext cx="1360993" cy="47042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4329587"/>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28"/>
            <p:cNvSpPr txBox="1"/>
            <p:nvPr/>
          </p:nvSpPr>
          <p:spPr bwMode="auto">
            <a:xfrm>
              <a:off x="4489695" y="5187962"/>
              <a:ext cx="2542701"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4</a:t>
              </a:r>
              <a:r>
                <a:rPr lang="zh-CN" altLang="en-US" sz="1600" b="1" spc="300" dirty="0">
                  <a:solidFill>
                    <a:srgbClr val="FBFFFE"/>
                  </a:solidFill>
                  <a:latin typeface="微软雅黑" pitchFamily="34" charset="-122"/>
                  <a:ea typeface="微软雅黑" pitchFamily="34" charset="-122"/>
                </a:rPr>
                <a:t>：单选按钮</a:t>
              </a:r>
            </a:p>
          </p:txBody>
        </p:sp>
      </p:grpSp>
    </p:spTree>
    <p:extLst>
      <p:ext uri="{BB962C8B-B14F-4D97-AF65-F5344CB8AC3E}">
        <p14:creationId xmlns="" xmlns:p14="http://schemas.microsoft.com/office/powerpoint/2010/main" val="414634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演示文稿1" id="{F6B7783D-4317-43BB-B03E-FA9785F83A34}" vid="{3C5167AF-F9E5-4072-B6DC-D7EC27C892E9}"/>
    </a:ext>
  </a:extLst>
</a:theme>
</file>

<file path=ppt/theme/theme2.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演示文稿1" id="{F6B7783D-4317-43BB-B03E-FA9785F83A34}" vid="{03CA31C7-6E5A-4E64-8291-E281A908DE6B}"/>
    </a:ext>
  </a:extLst>
</a:theme>
</file>

<file path=ppt/theme/theme3.xml><?xml version="1.0" encoding="utf-8"?>
<a:theme xmlns:a="http://schemas.openxmlformats.org/drawingml/2006/main" name="2_Office 主题">
  <a:themeElements>
    <a:clrScheme name="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演示文稿1" id="{F6B7783D-4317-43BB-B03E-FA9785F83A34}" vid="{D4E415AE-06A2-4FEC-96A8-0E749FEC2E49}"/>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模板03</Template>
  <TotalTime>7518</TotalTime>
  <Words>6179</Words>
  <Application>Microsoft Office PowerPoint</Application>
  <PresentationFormat>全屏显示(16:9)</PresentationFormat>
  <Paragraphs>557</Paragraphs>
  <Slides>40</Slides>
  <Notes>39</Notes>
  <HiddenSlides>0</HiddenSlides>
  <MMClips>0</MMClips>
  <ScaleCrop>false</ScaleCrop>
  <HeadingPairs>
    <vt:vector size="4" baseType="variant">
      <vt:variant>
        <vt:lpstr>主题</vt:lpstr>
      </vt:variant>
      <vt:variant>
        <vt:i4>3</vt:i4>
      </vt:variant>
      <vt:variant>
        <vt:lpstr>幻灯片标题</vt:lpstr>
      </vt:variant>
      <vt:variant>
        <vt:i4>40</vt:i4>
      </vt:variant>
    </vt:vector>
  </HeadingPairs>
  <TitlesOfParts>
    <vt:vector size="43" baseType="lpstr">
      <vt:lpstr>1_Office 主题</vt:lpstr>
      <vt:lpstr>Office 主题</vt:lpstr>
      <vt:lpstr>2_Office 主题</vt:lpstr>
      <vt:lpstr>第三章 表单</vt:lpstr>
      <vt:lpstr>本章任务</vt:lpstr>
      <vt:lpstr>本章目标</vt:lpstr>
      <vt:lpstr>表单在网页中的应用</vt:lpstr>
      <vt:lpstr>表单语法</vt:lpstr>
      <vt:lpstr>表单元素格式</vt:lpstr>
      <vt:lpstr>表单元素13-1</vt:lpstr>
      <vt:lpstr>表单元素13-2</vt:lpstr>
      <vt:lpstr>表单元素13-3</vt:lpstr>
      <vt:lpstr>表单元素13-4</vt:lpstr>
      <vt:lpstr>表单元素13-5</vt:lpstr>
      <vt:lpstr>表单元素13-6</vt:lpstr>
      <vt:lpstr>表单元素13-7</vt:lpstr>
      <vt:lpstr>表单元素13-8</vt:lpstr>
      <vt:lpstr>表单元素13-9</vt:lpstr>
      <vt:lpstr>表单元素13-10</vt:lpstr>
      <vt:lpstr>表单元素13-11</vt:lpstr>
      <vt:lpstr>表单元素13-12</vt:lpstr>
      <vt:lpstr>表单元素13-13</vt:lpstr>
      <vt:lpstr>学员操作—网易邮箱登录页面2-1</vt:lpstr>
      <vt:lpstr>学员操作—网易邮箱登录页面2-2</vt:lpstr>
      <vt:lpstr>学员操作—制作人人网注册页面</vt:lpstr>
      <vt:lpstr>共性问题集中讲解</vt:lpstr>
      <vt:lpstr>练习-制作阿里巴巴会员注册页面</vt:lpstr>
      <vt:lpstr>共性问题集中讲解</vt:lpstr>
      <vt:lpstr>表单的高级应用</vt:lpstr>
      <vt:lpstr>隐藏域</vt:lpstr>
      <vt:lpstr>只读和禁用</vt:lpstr>
      <vt:lpstr>表单元素的标注</vt:lpstr>
      <vt:lpstr>学员操作—完善人人网注册页面</vt:lpstr>
      <vt:lpstr>共性问题集中讲解</vt:lpstr>
      <vt:lpstr>表单的初级验证</vt:lpstr>
      <vt:lpstr>表单初级验证的方法</vt:lpstr>
      <vt:lpstr>placeholder</vt:lpstr>
      <vt:lpstr>required</vt:lpstr>
      <vt:lpstr>pattern</vt:lpstr>
      <vt:lpstr>练习—制作QQ注册页面验证</vt:lpstr>
      <vt:lpstr>共性问题集中讲解</vt:lpstr>
      <vt:lpstr>总结</vt:lpstr>
      <vt:lpstr>幻灯片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Administrator</cp:lastModifiedBy>
  <cp:revision>1260</cp:revision>
  <dcterms:created xsi:type="dcterms:W3CDTF">2006-03-08T06:55:38Z</dcterms:created>
  <dcterms:modified xsi:type="dcterms:W3CDTF">2018-08-08T11:06:44Z</dcterms:modified>
</cp:coreProperties>
</file>