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Layouts/slideLayout76.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slideLayouts/slideLayout81.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46" r:id="rId1"/>
    <p:sldMasterId id="2147484610" r:id="rId2"/>
    <p:sldMasterId id="2147484622" r:id="rId3"/>
  </p:sldMasterIdLst>
  <p:notesMasterIdLst>
    <p:notesMasterId r:id="rId55"/>
  </p:notesMasterIdLst>
  <p:handoutMasterIdLst>
    <p:handoutMasterId r:id="rId56"/>
  </p:handoutMasterIdLst>
  <p:sldIdLst>
    <p:sldId id="256" r:id="rId4"/>
    <p:sldId id="552" r:id="rId5"/>
    <p:sldId id="553" r:id="rId6"/>
    <p:sldId id="555" r:id="rId7"/>
    <p:sldId id="554" r:id="rId8"/>
    <p:sldId id="586" r:id="rId9"/>
    <p:sldId id="587" r:id="rId10"/>
    <p:sldId id="556" r:id="rId11"/>
    <p:sldId id="557" r:id="rId12"/>
    <p:sldId id="588" r:id="rId13"/>
    <p:sldId id="589" r:id="rId14"/>
    <p:sldId id="590" r:id="rId15"/>
    <p:sldId id="591" r:id="rId16"/>
    <p:sldId id="592" r:id="rId17"/>
    <p:sldId id="593" r:id="rId18"/>
    <p:sldId id="594" r:id="rId19"/>
    <p:sldId id="595" r:id="rId20"/>
    <p:sldId id="596" r:id="rId21"/>
    <p:sldId id="597" r:id="rId22"/>
    <p:sldId id="558" r:id="rId23"/>
    <p:sldId id="559" r:id="rId24"/>
    <p:sldId id="560" r:id="rId25"/>
    <p:sldId id="561" r:id="rId26"/>
    <p:sldId id="573" r:id="rId27"/>
    <p:sldId id="598" r:id="rId28"/>
    <p:sldId id="599" r:id="rId29"/>
    <p:sldId id="574" r:id="rId30"/>
    <p:sldId id="575" r:id="rId31"/>
    <p:sldId id="601" r:id="rId32"/>
    <p:sldId id="600" r:id="rId33"/>
    <p:sldId id="602" r:id="rId34"/>
    <p:sldId id="603" r:id="rId35"/>
    <p:sldId id="604" r:id="rId36"/>
    <p:sldId id="619" r:id="rId37"/>
    <p:sldId id="620" r:id="rId38"/>
    <p:sldId id="605" r:id="rId39"/>
    <p:sldId id="606" r:id="rId40"/>
    <p:sldId id="607" r:id="rId41"/>
    <p:sldId id="621" r:id="rId42"/>
    <p:sldId id="622" r:id="rId43"/>
    <p:sldId id="608" r:id="rId44"/>
    <p:sldId id="609" r:id="rId45"/>
    <p:sldId id="610" r:id="rId46"/>
    <p:sldId id="611" r:id="rId47"/>
    <p:sldId id="612" r:id="rId48"/>
    <p:sldId id="613" r:id="rId49"/>
    <p:sldId id="614" r:id="rId50"/>
    <p:sldId id="615" r:id="rId51"/>
    <p:sldId id="618" r:id="rId52"/>
    <p:sldId id="585" r:id="rId53"/>
    <p:sldId id="532" r:id="rId5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C83B8"/>
    <a:srgbClr val="0E9CDE"/>
    <a:srgbClr val="FFFFFF"/>
    <a:srgbClr val="0B7BAD"/>
    <a:srgbClr val="EDF5FD"/>
    <a:srgbClr val="E2F5FE"/>
    <a:srgbClr val="EBF9EC"/>
    <a:srgbClr val="FBFFF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5395" autoAdjust="0"/>
  </p:normalViewPr>
  <p:slideViewPr>
    <p:cSldViewPr>
      <p:cViewPr>
        <p:scale>
          <a:sx n="66" d="100"/>
          <a:sy n="66" d="100"/>
        </p:scale>
        <p:origin x="-1446" y="-318"/>
      </p:cViewPr>
      <p:guideLst>
        <p:guide orient="horz" pos="1620"/>
        <p:guide orient="horz" pos="230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style</a:t>
            </a:r>
            <a:r>
              <a:rPr lang="zh-CN" altLang="en-US" dirty="0" smtClean="0"/>
              <a:t>属性在标签</a:t>
            </a:r>
            <a:r>
              <a:rPr lang="zh-CN" altLang="en-US" baseline="0" dirty="0" smtClean="0"/>
              <a:t>中引入</a:t>
            </a:r>
            <a:r>
              <a:rPr lang="en-US" altLang="zh-CN" baseline="0" dirty="0" smtClean="0"/>
              <a:t>CSS</a:t>
            </a:r>
            <a:r>
              <a:rPr lang="zh-CN" altLang="en-US" baseline="0" dirty="0" smtClean="0"/>
              <a:t>样式的用法</a:t>
            </a:r>
            <a:endParaRPr lang="en-US" altLang="zh-CN" baseline="0" dirty="0" smtClean="0"/>
          </a:p>
          <a:p>
            <a:r>
              <a:rPr lang="en-US" altLang="zh-CN" baseline="0" dirty="0" smtClean="0"/>
              <a:t>2</a:t>
            </a:r>
            <a:r>
              <a:rPr lang="zh-CN" altLang="en-US" baseline="0" dirty="0" smtClean="0"/>
              <a:t>、说明</a:t>
            </a:r>
            <a:r>
              <a:rPr lang="zh-CN" altLang="en-US" sz="1200" kern="1200" dirty="0" smtClean="0">
                <a:solidFill>
                  <a:schemeClr val="tx1"/>
                </a:solidFill>
                <a:latin typeface="Times New Roman" pitchFamily="18" charset="0"/>
                <a:ea typeface="宋体" pitchFamily="2" charset="-122"/>
                <a:cs typeface="+mn-cs"/>
              </a:rPr>
              <a:t>使用</a:t>
            </a:r>
            <a:r>
              <a:rPr lang="en-US" sz="1200" kern="1200" dirty="0" smtClean="0">
                <a:solidFill>
                  <a:schemeClr val="tx1"/>
                </a:solidFill>
                <a:latin typeface="Times New Roman" pitchFamily="18" charset="0"/>
                <a:ea typeface="宋体" pitchFamily="2" charset="-122"/>
                <a:cs typeface="+mn-cs"/>
              </a:rPr>
              <a:t>style</a:t>
            </a:r>
            <a:r>
              <a:rPr lang="zh-CN" altLang="en-US" sz="1200" kern="1200" dirty="0" smtClean="0">
                <a:solidFill>
                  <a:schemeClr val="tx1"/>
                </a:solidFill>
                <a:latin typeface="Times New Roman" pitchFamily="18" charset="0"/>
                <a:ea typeface="宋体" pitchFamily="2" charset="-122"/>
                <a:cs typeface="+mn-cs"/>
              </a:rPr>
              <a:t>属性设置</a:t>
            </a:r>
            <a:r>
              <a:rPr lang="en-US" sz="1200" kern="1200" dirty="0" smtClean="0">
                <a:solidFill>
                  <a:schemeClr val="tx1"/>
                </a:solidFill>
                <a:latin typeface="Times New Roman" pitchFamily="18" charset="0"/>
                <a:ea typeface="宋体" pitchFamily="2" charset="-122"/>
                <a:cs typeface="+mn-cs"/>
              </a:rPr>
              <a:t>CSS</a:t>
            </a:r>
            <a:r>
              <a:rPr lang="zh-CN" altLang="en-US" sz="1200" kern="1200" dirty="0" smtClean="0">
                <a:solidFill>
                  <a:schemeClr val="tx1"/>
                </a:solidFill>
                <a:latin typeface="Times New Roman" pitchFamily="18" charset="0"/>
                <a:ea typeface="宋体" pitchFamily="2" charset="-122"/>
                <a:cs typeface="+mn-cs"/>
              </a:rPr>
              <a:t>样式仅对当前的</a:t>
            </a:r>
            <a:r>
              <a:rPr lang="en-US" sz="1200" kern="1200" dirty="0" smtClean="0">
                <a:solidFill>
                  <a:schemeClr val="tx1"/>
                </a:solidFill>
                <a:latin typeface="Times New Roman" pitchFamily="18" charset="0"/>
                <a:ea typeface="宋体" pitchFamily="2" charset="-122"/>
                <a:cs typeface="+mn-cs"/>
              </a:rPr>
              <a:t>HTML</a:t>
            </a:r>
            <a:r>
              <a:rPr lang="zh-CN" altLang="en-US" sz="1200" kern="1200" dirty="0" smtClean="0">
                <a:solidFill>
                  <a:schemeClr val="tx1"/>
                </a:solidFill>
                <a:latin typeface="Times New Roman" pitchFamily="18" charset="0"/>
                <a:ea typeface="宋体" pitchFamily="2" charset="-122"/>
                <a:cs typeface="+mn-cs"/>
              </a:rPr>
              <a:t>标签起作为，并且是写在</a:t>
            </a:r>
            <a:r>
              <a:rPr lang="en-US" sz="1200" kern="1200" dirty="0" smtClean="0">
                <a:solidFill>
                  <a:schemeClr val="tx1"/>
                </a:solidFill>
                <a:latin typeface="Times New Roman" pitchFamily="18" charset="0"/>
                <a:ea typeface="宋体" pitchFamily="2" charset="-122"/>
                <a:cs typeface="+mn-cs"/>
              </a:rPr>
              <a:t>HTML</a:t>
            </a:r>
            <a:r>
              <a:rPr lang="zh-CN" altLang="en-US" sz="1200" kern="1200" dirty="0" smtClean="0">
                <a:solidFill>
                  <a:schemeClr val="tx1"/>
                </a:solidFill>
                <a:latin typeface="Times New Roman" pitchFamily="18" charset="0"/>
                <a:ea typeface="宋体" pitchFamily="2" charset="-122"/>
                <a:cs typeface="+mn-cs"/>
              </a:rPr>
              <a:t>标签中的</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、总结说明这种方式不能起到内容与表现相分离，本质上没有体现出</a:t>
            </a:r>
            <a:r>
              <a:rPr lang="en-US" sz="1200" kern="1200" dirty="0" smtClean="0">
                <a:solidFill>
                  <a:schemeClr val="tx1"/>
                </a:solidFill>
                <a:latin typeface="Times New Roman" pitchFamily="18" charset="0"/>
                <a:ea typeface="宋体" pitchFamily="2" charset="-122"/>
                <a:cs typeface="+mn-cs"/>
              </a:rPr>
              <a:t>CSS</a:t>
            </a:r>
            <a:r>
              <a:rPr lang="zh-CN" altLang="en-US" sz="1200" kern="1200" dirty="0" smtClean="0">
                <a:solidFill>
                  <a:schemeClr val="tx1"/>
                </a:solidFill>
                <a:latin typeface="Times New Roman" pitchFamily="18" charset="0"/>
                <a:ea typeface="宋体" pitchFamily="2" charset="-122"/>
                <a:cs typeface="+mn-cs"/>
              </a:rPr>
              <a:t>的优势，因此不推荐使用。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、讲解什么是内部样式表，说明前面的例子全部都是使用了内部样式表</a:t>
            </a:r>
            <a:endParaRPr lang="en-US" altLang="zh-CN" baseline="0" dirty="0" smtClean="0"/>
          </a:p>
          <a:p>
            <a:r>
              <a:rPr lang="en-US" altLang="zh-CN" baseline="0" dirty="0" smtClean="0"/>
              <a:t>2</a:t>
            </a:r>
            <a:r>
              <a:rPr lang="zh-CN" altLang="en-US" baseline="0" dirty="0" smtClean="0"/>
              <a:t>、讲解使用内部样式表的优点和缺点</a:t>
            </a:r>
            <a:endParaRPr lang="en-US" altLang="zh-CN" baseline="0" dirty="0" smtClean="0"/>
          </a:p>
          <a:p>
            <a:r>
              <a:rPr lang="en-US" altLang="zh-CN" baseline="0" dirty="0" smtClean="0"/>
              <a:t>3</a:t>
            </a:r>
            <a:r>
              <a:rPr lang="zh-CN" altLang="en-US" baseline="0" dirty="0" smtClean="0"/>
              <a:t>、最后总结引出外部样式表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、讲解什么是外部样式表</a:t>
            </a:r>
            <a:endParaRPr lang="en-US" altLang="zh-CN" dirty="0" smtClean="0"/>
          </a:p>
          <a:p>
            <a:r>
              <a:rPr lang="en-US" altLang="zh-CN" dirty="0" smtClean="0"/>
              <a:t>2</a:t>
            </a:r>
            <a:r>
              <a:rPr lang="zh-CN" altLang="en-US" dirty="0" smtClean="0"/>
              <a:t>、介绍</a:t>
            </a:r>
            <a:r>
              <a:rPr lang="en-US" altLang="zh-CN" dirty="0" smtClean="0"/>
              <a:t>HTML</a:t>
            </a:r>
            <a:r>
              <a:rPr lang="zh-CN" altLang="en-US" dirty="0" smtClean="0"/>
              <a:t>引入外部样式表的两种方法</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&lt;link&gt;</a:t>
            </a:r>
            <a:r>
              <a:rPr lang="zh-CN" altLang="en-US" dirty="0" smtClean="0"/>
              <a:t>标签链接外部样式表，并讲解各参数的含义，</a:t>
            </a:r>
            <a:r>
              <a:rPr lang="en-US" altLang="zh-CN" dirty="0" smtClean="0"/>
              <a:t>&lt;link&gt;</a:t>
            </a:r>
            <a:r>
              <a:rPr lang="zh-CN" altLang="en-US" dirty="0" smtClean="0"/>
              <a:t>标签必须放在</a:t>
            </a:r>
            <a:r>
              <a:rPr lang="en-US" altLang="zh-CN" dirty="0" smtClean="0"/>
              <a:t>&lt;head&gt;</a:t>
            </a:r>
            <a:r>
              <a:rPr lang="zh-CN" altLang="en-US" dirty="0" smtClean="0"/>
              <a:t>标签中</a:t>
            </a:r>
            <a:endParaRPr lang="en-US" altLang="zh-CN" dirty="0" smtClean="0"/>
          </a:p>
          <a:p>
            <a:r>
              <a:rPr lang="en-US" altLang="zh-CN" dirty="0" smtClean="0"/>
              <a:t>2</a:t>
            </a:r>
            <a:r>
              <a:rPr lang="zh-CN" altLang="en-US" dirty="0" smtClean="0"/>
              <a:t>、讲解外部样式表的优点，在网站中的广泛应用</a:t>
            </a:r>
            <a:endParaRPr lang="en-US" altLang="zh-CN" dirty="0" smtClean="0"/>
          </a:p>
          <a:p>
            <a:r>
              <a:rPr lang="en-US" altLang="zh-CN" dirty="0" smtClean="0"/>
              <a:t>3</a:t>
            </a:r>
            <a:r>
              <a:rPr lang="zh-CN" altLang="en-US" dirty="0" smtClean="0"/>
              <a:t>、最后演示示例，演示示例时从示例</a:t>
            </a:r>
            <a:r>
              <a:rPr lang="en-US" altLang="zh-CN" dirty="0" smtClean="0"/>
              <a:t>3</a:t>
            </a:r>
            <a:r>
              <a:rPr lang="zh-CN" altLang="en-US" dirty="0" smtClean="0"/>
              <a:t>的状态开始演示，首先把示例</a:t>
            </a:r>
            <a:r>
              <a:rPr lang="en-US" altLang="zh-CN" dirty="0" smtClean="0"/>
              <a:t>3</a:t>
            </a:r>
            <a:r>
              <a:rPr lang="zh-CN" altLang="en-US" dirty="0" smtClean="0"/>
              <a:t>中内部样式表中的</a:t>
            </a:r>
            <a:r>
              <a:rPr lang="en-US" altLang="zh-CN" dirty="0" smtClean="0"/>
              <a:t>CSS</a:t>
            </a:r>
            <a:r>
              <a:rPr lang="zh-CN" altLang="en-US" dirty="0" smtClean="0"/>
              <a:t>样式保存在一个</a:t>
            </a:r>
            <a:r>
              <a:rPr lang="en-US" altLang="zh-CN" dirty="0" err="1" smtClean="0"/>
              <a:t>css</a:t>
            </a:r>
            <a:r>
              <a:rPr lang="zh-CN" altLang="en-US" dirty="0" smtClean="0"/>
              <a:t>样式表中，然后再在</a:t>
            </a:r>
            <a:r>
              <a:rPr lang="en-US" altLang="zh-CN" dirty="0" smtClean="0"/>
              <a:t>HTML</a:t>
            </a:r>
            <a:r>
              <a:rPr lang="zh-CN" altLang="en-US" dirty="0" smtClean="0"/>
              <a:t>中使用</a:t>
            </a:r>
            <a:r>
              <a:rPr lang="en-US" altLang="zh-CN" dirty="0" smtClean="0"/>
              <a:t>&lt;link&gt;</a:t>
            </a:r>
            <a:r>
              <a:rPr lang="zh-CN" altLang="en-US" dirty="0" smtClean="0"/>
              <a:t>标签链接外样式表，最后再在浏览器中查看页面效果，再次说明外部样式表在网页中的优点和广泛应用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zh-CN" altLang="en-US" b="0" dirty="0" smtClean="0"/>
              <a:t>使用</a:t>
            </a:r>
            <a:r>
              <a:rPr lang="en-US" altLang="zh-CN" sz="1000" b="0" kern="1200" dirty="0" smtClean="0">
                <a:solidFill>
                  <a:srgbClr val="FF0000"/>
                </a:solidFill>
                <a:latin typeface="Times New Roman" pitchFamily="18" charset="0"/>
                <a:ea typeface="宋体" pitchFamily="2" charset="-122"/>
                <a:cs typeface="+mn-cs"/>
              </a:rPr>
              <a:t>@import</a:t>
            </a:r>
            <a:r>
              <a:rPr lang="zh-CN" altLang="en-US" sz="1000" b="0" kern="1200" dirty="0" smtClean="0">
                <a:solidFill>
                  <a:srgbClr val="FF0000"/>
                </a:solidFill>
                <a:latin typeface="Times New Roman" pitchFamily="18" charset="0"/>
                <a:ea typeface="宋体" pitchFamily="2" charset="-122"/>
                <a:cs typeface="+mn-cs"/>
              </a:rPr>
              <a:t>导入</a:t>
            </a:r>
            <a:r>
              <a:rPr lang="zh-CN" altLang="en-US" b="0" dirty="0" smtClean="0"/>
              <a:t>外部样式</a:t>
            </a:r>
            <a:r>
              <a:rPr lang="zh-CN" altLang="en-US" dirty="0" smtClean="0"/>
              <a:t>表，讲解各参数的含义</a:t>
            </a:r>
            <a:endParaRPr lang="en-US" altLang="zh-CN" dirty="0" smtClean="0"/>
          </a:p>
          <a:p>
            <a:r>
              <a:rPr lang="en-US" altLang="zh-CN" dirty="0" smtClean="0"/>
              <a:t>2</a:t>
            </a:r>
            <a:r>
              <a:rPr lang="zh-CN" altLang="en-US" dirty="0" smtClean="0"/>
              <a:t>、然后演示示例</a:t>
            </a:r>
            <a:r>
              <a:rPr lang="en-US" altLang="zh-CN" dirty="0" smtClean="0"/>
              <a:t>5</a:t>
            </a:r>
            <a:r>
              <a:rPr lang="zh-CN" altLang="en-US" dirty="0" smtClean="0"/>
              <a:t>，把示例</a:t>
            </a:r>
            <a:r>
              <a:rPr lang="en-US" altLang="zh-CN" dirty="0" smtClean="0"/>
              <a:t>4</a:t>
            </a:r>
            <a:r>
              <a:rPr lang="zh-CN" altLang="en-US" dirty="0" smtClean="0"/>
              <a:t>中的链接外部样式表方法修改为导入外部样式表的方法，</a:t>
            </a:r>
            <a:endParaRPr lang="en-US" altLang="zh-CN" dirty="0" smtClean="0"/>
          </a:p>
          <a:p>
            <a:r>
              <a:rPr lang="en-US" altLang="zh-CN" dirty="0" smtClean="0"/>
              <a:t>3</a:t>
            </a:r>
            <a:r>
              <a:rPr lang="zh-CN" altLang="en-US" dirty="0" smtClean="0"/>
              <a:t>、演示示例时，修改上一页的示例，把链接式改变导入式，边演示边讲解，最后再在浏览器中查看页面效果，说明两者页面显示效果一样</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en-US" altLang="zh-CN" dirty="0" smtClean="0"/>
              <a:t>&lt;link/&gt;</a:t>
            </a:r>
            <a:r>
              <a:rPr lang="zh-CN" altLang="en-US" dirty="0" smtClean="0"/>
              <a:t>标签是属于</a:t>
            </a:r>
            <a:r>
              <a:rPr lang="en-US" altLang="zh-CN" dirty="0" smtClean="0"/>
              <a:t>XHTML</a:t>
            </a:r>
            <a:r>
              <a:rPr lang="zh-CN" altLang="en-US" dirty="0" smtClean="0"/>
              <a:t>范畴的，</a:t>
            </a:r>
            <a:r>
              <a:rPr lang="en-US" altLang="zh-CN" dirty="0" smtClean="0"/>
              <a:t>@import</a:t>
            </a:r>
            <a:r>
              <a:rPr lang="zh-CN" altLang="en-US" dirty="0" smtClean="0"/>
              <a:t>是属于</a:t>
            </a:r>
            <a:r>
              <a:rPr lang="en-US" altLang="zh-CN" dirty="0" smtClean="0"/>
              <a:t>CSS2.1</a:t>
            </a:r>
            <a:r>
              <a:rPr lang="zh-CN" altLang="en-US" dirty="0" smtClean="0"/>
              <a:t>中特有的。</a:t>
            </a:r>
          </a:p>
          <a:p>
            <a:r>
              <a:rPr lang="en-US" altLang="zh-CN" dirty="0" smtClean="0"/>
              <a:t>2</a:t>
            </a:r>
            <a:r>
              <a:rPr lang="zh-CN" altLang="en-US" dirty="0" smtClean="0"/>
              <a:t>、使用</a:t>
            </a:r>
            <a:r>
              <a:rPr lang="en-US" altLang="zh-CN" dirty="0" smtClean="0"/>
              <a:t>&lt;link/&gt;</a:t>
            </a:r>
            <a:r>
              <a:rPr lang="zh-CN" altLang="en-US" dirty="0" smtClean="0"/>
              <a:t>链接的</a:t>
            </a:r>
            <a:r>
              <a:rPr lang="en-US" altLang="zh-CN" dirty="0" smtClean="0"/>
              <a:t>CSS</a:t>
            </a:r>
            <a:r>
              <a:rPr lang="zh-CN" altLang="en-US" dirty="0" smtClean="0"/>
              <a:t>是客户端浏览网页时先将外部</a:t>
            </a:r>
            <a:r>
              <a:rPr lang="en-US" altLang="zh-CN" dirty="0" smtClean="0"/>
              <a:t>CSS</a:t>
            </a:r>
            <a:r>
              <a:rPr lang="zh-CN" altLang="en-US" dirty="0" smtClean="0"/>
              <a:t>文件加载到网页当中，然后再进行编译显示，所以这种情况下显示出来的网页与用户预期的效果一样，即使网速再慢也一样的效果。</a:t>
            </a:r>
          </a:p>
          <a:p>
            <a:r>
              <a:rPr lang="en-US" altLang="zh-CN" dirty="0" smtClean="0"/>
              <a:t>3</a:t>
            </a:r>
            <a:r>
              <a:rPr lang="zh-CN" altLang="en-US" dirty="0" smtClean="0"/>
              <a:t>、使用</a:t>
            </a:r>
            <a:r>
              <a:rPr lang="en-US" altLang="zh-CN" dirty="0" smtClean="0"/>
              <a:t>@import</a:t>
            </a:r>
            <a:r>
              <a:rPr lang="zh-CN" altLang="en-US" dirty="0" smtClean="0"/>
              <a:t>导入的</a:t>
            </a:r>
            <a:r>
              <a:rPr lang="en-US" altLang="zh-CN" dirty="0" smtClean="0"/>
              <a:t>CSS</a:t>
            </a:r>
            <a:r>
              <a:rPr lang="zh-CN" altLang="en-US" dirty="0" smtClean="0"/>
              <a:t>文件，客户端在浏览网页时是先将</a:t>
            </a:r>
            <a:r>
              <a:rPr lang="en-US" altLang="zh-CN" dirty="0" smtClean="0"/>
              <a:t>HTML</a:t>
            </a:r>
            <a:r>
              <a:rPr lang="zh-CN" altLang="en-US" dirty="0" smtClean="0"/>
              <a:t>结构呈现出来，再把外部</a:t>
            </a:r>
            <a:r>
              <a:rPr lang="en-US" altLang="zh-CN" dirty="0" smtClean="0"/>
              <a:t>CSS</a:t>
            </a:r>
            <a:r>
              <a:rPr lang="zh-CN" altLang="en-US" dirty="0" smtClean="0"/>
              <a:t>文件加载到网页当中，当然最终的效果也与使用</a:t>
            </a:r>
            <a:r>
              <a:rPr lang="en-US" altLang="zh-CN" dirty="0" smtClean="0"/>
              <a:t>&lt;link/&gt;</a:t>
            </a:r>
            <a:r>
              <a:rPr lang="zh-CN" altLang="en-US" dirty="0" smtClean="0"/>
              <a:t>链接文件效果一样，只是当网速较慢时会先显示没有</a:t>
            </a:r>
            <a:r>
              <a:rPr lang="en-US" altLang="zh-CN" dirty="0" smtClean="0"/>
              <a:t>CSS</a:t>
            </a:r>
            <a:r>
              <a:rPr lang="zh-CN" altLang="en-US" dirty="0" smtClean="0"/>
              <a:t>统一布局的</a:t>
            </a:r>
            <a:r>
              <a:rPr lang="en-US" altLang="zh-CN" dirty="0" smtClean="0"/>
              <a:t>HTML</a:t>
            </a:r>
            <a:r>
              <a:rPr lang="zh-CN" altLang="en-US" dirty="0" smtClean="0"/>
              <a:t>网页，这样就会给用户很不好的感觉。这个也是现在目前大多少网站采用链接外部样式表的主要原因。</a:t>
            </a:r>
          </a:p>
          <a:p>
            <a:r>
              <a:rPr lang="en-US" altLang="zh-CN" dirty="0" smtClean="0"/>
              <a:t>4</a:t>
            </a:r>
            <a:r>
              <a:rPr lang="zh-CN" altLang="en-US" dirty="0" smtClean="0"/>
              <a:t>、由于</a:t>
            </a:r>
            <a:r>
              <a:rPr lang="en-US" altLang="zh-CN" dirty="0" smtClean="0"/>
              <a:t>@import</a:t>
            </a:r>
            <a:r>
              <a:rPr lang="zh-CN" altLang="en-US" dirty="0" smtClean="0"/>
              <a:t>是属于</a:t>
            </a:r>
            <a:r>
              <a:rPr lang="en-US" altLang="zh-CN" dirty="0" smtClean="0"/>
              <a:t>CSS2.1</a:t>
            </a:r>
            <a:r>
              <a:rPr lang="zh-CN" altLang="en-US" dirty="0" smtClean="0"/>
              <a:t>中特有的，因此对于不兼容</a:t>
            </a:r>
            <a:r>
              <a:rPr lang="en-US" altLang="zh-CN" dirty="0" smtClean="0"/>
              <a:t>CSS2.1</a:t>
            </a:r>
            <a:r>
              <a:rPr lang="zh-CN" altLang="en-US" dirty="0" smtClean="0"/>
              <a:t>的浏览器来说就是无效的。</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就近原则：越接近标签的样式优先级越高</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、首先介绍三种选择器，然后讲解标签选择器，说明什么是标签选择器</a:t>
            </a:r>
            <a:endParaRPr lang="en-US" altLang="zh-CN" dirty="0" smtClean="0"/>
          </a:p>
          <a:p>
            <a:r>
              <a:rPr lang="en-US" altLang="zh-CN" dirty="0" smtClean="0"/>
              <a:t>2</a:t>
            </a:r>
            <a:r>
              <a:rPr lang="zh-CN" altLang="en-US" dirty="0" smtClean="0"/>
              <a:t>、然后演示示例，边演示边讲解，演示如何在</a:t>
            </a:r>
            <a:r>
              <a:rPr lang="en-US" altLang="zh-CN" dirty="0" smtClean="0"/>
              <a:t>HTML</a:t>
            </a:r>
            <a:r>
              <a:rPr lang="zh-CN" altLang="en-US" dirty="0" smtClean="0"/>
              <a:t>中创建</a:t>
            </a:r>
            <a:r>
              <a:rPr lang="en-US" altLang="zh-CN" dirty="0" smtClean="0"/>
              <a:t>CSS</a:t>
            </a:r>
            <a:r>
              <a:rPr lang="zh-CN" altLang="en-US" dirty="0" smtClean="0"/>
              <a:t>样式及如何创建标签选择器，</a:t>
            </a:r>
            <a:r>
              <a:rPr lang="en-US" altLang="zh-CN" dirty="0" smtClean="0"/>
              <a:t>HTML</a:t>
            </a:r>
            <a:r>
              <a:rPr lang="zh-CN" altLang="en-US" dirty="0" smtClean="0"/>
              <a:t>如何应用标签选择器，最后在浏览器中查看页面效果，说明标签选择器声明后立即对标签产生作用</a:t>
            </a:r>
            <a:endParaRPr lang="en-US" altLang="zh-CN" dirty="0" smtClean="0"/>
          </a:p>
          <a:p>
            <a:r>
              <a:rPr lang="en-US" altLang="zh-CN" dirty="0" smtClean="0"/>
              <a:t>3</a:t>
            </a:r>
            <a:r>
              <a:rPr lang="zh-CN" altLang="en-US" dirty="0" smtClean="0"/>
              <a:t>、最后总结标签选择器的语法结构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、讲解一些特殊的实现效果，单纯使用标签选择器不能实现，从而引出类选择器</a:t>
            </a:r>
            <a:endParaRPr lang="en-US" altLang="zh-CN" dirty="0" smtClean="0"/>
          </a:p>
          <a:p>
            <a:r>
              <a:rPr lang="en-US" altLang="zh-CN" dirty="0" smtClean="0"/>
              <a:t>2</a:t>
            </a:r>
            <a:r>
              <a:rPr lang="zh-CN" altLang="en-US" dirty="0" smtClean="0"/>
              <a:t>、对比标签选择器进行讲解，强调选择器名称不一样，再讲解如何在</a:t>
            </a:r>
            <a:r>
              <a:rPr lang="en-US" altLang="zh-CN" dirty="0" smtClean="0"/>
              <a:t>HTML</a:t>
            </a:r>
            <a:r>
              <a:rPr lang="zh-CN" altLang="en-US" dirty="0" smtClean="0"/>
              <a:t>标签中应用类选择器</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中创建类选择器，以及</a:t>
            </a:r>
            <a:r>
              <a:rPr lang="en-US" altLang="zh-CN" dirty="0" smtClean="0"/>
              <a:t>HTML</a:t>
            </a:r>
            <a:r>
              <a:rPr lang="zh-CN" altLang="en-US" dirty="0" smtClean="0"/>
              <a:t>如何应用类选择器，最后在浏览器中查看页面效果，说明类选择器在网页中的应用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、对比类选对器和标签选择器讲解</a:t>
            </a:r>
            <a:r>
              <a:rPr lang="en-US" altLang="zh-CN" dirty="0" smtClean="0"/>
              <a:t>ID</a:t>
            </a:r>
            <a:r>
              <a:rPr lang="zh-CN" altLang="en-US" dirty="0" smtClean="0"/>
              <a:t>选择器的语法结构</a:t>
            </a:r>
            <a:endParaRPr lang="en-US" altLang="zh-CN" dirty="0" smtClean="0"/>
          </a:p>
          <a:p>
            <a:r>
              <a:rPr lang="en-US" altLang="zh-CN" dirty="0" smtClean="0"/>
              <a:t>2</a:t>
            </a:r>
            <a:r>
              <a:rPr lang="zh-CN" altLang="en-US" dirty="0" smtClean="0"/>
              <a:t>、强调</a:t>
            </a:r>
            <a:r>
              <a:rPr lang="en-US" altLang="zh-CN" dirty="0" smtClean="0"/>
              <a:t>ID</a:t>
            </a:r>
            <a:r>
              <a:rPr lang="zh-CN" altLang="en-US" dirty="0" smtClean="0"/>
              <a:t>选择器的名称就是</a:t>
            </a:r>
            <a:r>
              <a:rPr lang="en-US" altLang="zh-CN" dirty="0" smtClean="0"/>
              <a:t>HTML</a:t>
            </a:r>
            <a:r>
              <a:rPr lang="zh-CN" altLang="en-US" dirty="0" smtClean="0"/>
              <a:t>中标签</a:t>
            </a:r>
            <a:r>
              <a:rPr lang="zh-CN" altLang="en-US" baseline="0" dirty="0" smtClean="0"/>
              <a:t>的</a:t>
            </a:r>
            <a:r>
              <a:rPr lang="en-US" altLang="zh-CN" baseline="0" dirty="0" smtClean="0"/>
              <a:t>ID</a:t>
            </a:r>
            <a:r>
              <a:rPr lang="zh-CN" altLang="en-US" baseline="0" dirty="0" smtClean="0"/>
              <a:t>名称</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a:t>
            </a:r>
            <a:r>
              <a:rPr lang="en-US" altLang="zh-CN" dirty="0" smtClean="0"/>
              <a:t>ID</a:t>
            </a:r>
            <a:r>
              <a:rPr lang="zh-CN" altLang="en-US" dirty="0" smtClean="0"/>
              <a:t>选择器，以及在</a:t>
            </a:r>
            <a:r>
              <a:rPr lang="en-US" altLang="zh-CN" dirty="0" smtClean="0"/>
              <a:t>HTML</a:t>
            </a:r>
            <a:r>
              <a:rPr lang="zh-CN" altLang="en-US" dirty="0" smtClean="0"/>
              <a:t>如何设置</a:t>
            </a:r>
            <a:r>
              <a:rPr lang="en-US" altLang="zh-CN" dirty="0" smtClean="0"/>
              <a:t>ID</a:t>
            </a:r>
            <a:r>
              <a:rPr lang="zh-CN" altLang="en-US" dirty="0" smtClean="0"/>
              <a:t>，最后在浏览器中查看页面效果，说明</a:t>
            </a:r>
            <a:r>
              <a:rPr lang="en-US" altLang="zh-CN" dirty="0" smtClean="0"/>
              <a:t>ID</a:t>
            </a:r>
            <a:r>
              <a:rPr lang="zh-CN" altLang="en-US" dirty="0" smtClean="0"/>
              <a:t>选择器如何应用到对应的标签中，以及</a:t>
            </a:r>
            <a:r>
              <a:rPr lang="en-US" altLang="zh-CN" dirty="0" smtClean="0"/>
              <a:t>ID</a:t>
            </a:r>
            <a:r>
              <a:rPr lang="zh-CN" altLang="en-US" dirty="0" smtClean="0"/>
              <a:t>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、分别讲解每种选择器的作用</a:t>
            </a:r>
            <a:endParaRPr lang="en-US" altLang="zh-CN" dirty="0" smtClean="0"/>
          </a:p>
          <a:p>
            <a:r>
              <a:rPr lang="en-US" altLang="zh-CN" dirty="0" smtClean="0"/>
              <a:t>2</a:t>
            </a:r>
            <a:r>
              <a:rPr lang="zh-CN" altLang="en-US" dirty="0" smtClean="0"/>
              <a:t>、演示示例</a:t>
            </a:r>
            <a:r>
              <a:rPr lang="en-US" altLang="zh-CN" dirty="0" smtClean="0"/>
              <a:t>8</a:t>
            </a:r>
            <a:r>
              <a:rPr lang="zh-CN" altLang="en-US" dirty="0" smtClean="0"/>
              <a:t>，初始样子，然后逐一讲解每种选择器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、课堂上学员使用外部样式表的方式制作页面，如果时间富余再使用内部样式表和行内样式的方式制作页面，如果没有时间则课下学员练习另外两种引入</a:t>
            </a:r>
            <a:r>
              <a:rPr lang="en-US" altLang="zh-CN" dirty="0" smtClean="0"/>
              <a:t>CSS</a:t>
            </a:r>
            <a:r>
              <a:rPr lang="zh-CN" altLang="en-US" dirty="0" smtClean="0"/>
              <a:t>的方式制作页面</a:t>
            </a:r>
            <a:endParaRPr lang="en-US" altLang="zh-CN" dirty="0" smtClean="0"/>
          </a:p>
          <a:p>
            <a:r>
              <a:rPr lang="en-US" altLang="zh-CN" dirty="0" smtClean="0"/>
              <a:t>3</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、标红的重点强调下，其他的可以略讲</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、首先介绍什么是</a:t>
            </a:r>
            <a:r>
              <a:rPr lang="en-US" altLang="zh-CN" dirty="0" smtClean="0"/>
              <a:t>CSS</a:t>
            </a:r>
            <a:endParaRPr lang="zh-CN" altLang="en-US" dirty="0" smtClean="0"/>
          </a:p>
          <a:p>
            <a:r>
              <a:rPr lang="en-US" altLang="zh-CN" dirty="0" smtClean="0"/>
              <a:t>2</a:t>
            </a:r>
            <a:r>
              <a:rPr lang="zh-CN" altLang="en-US" dirty="0" smtClean="0"/>
              <a:t>、然后对比讲解使用</a:t>
            </a:r>
            <a:r>
              <a:rPr lang="en-US" altLang="zh-CN" dirty="0" smtClean="0"/>
              <a:t>CSS</a:t>
            </a:r>
            <a:r>
              <a:rPr lang="zh-CN" altLang="en-US" dirty="0" smtClean="0"/>
              <a:t>和没有使用</a:t>
            </a:r>
            <a:r>
              <a:rPr lang="en-US" altLang="zh-CN" dirty="0" smtClean="0"/>
              <a:t>CSS</a:t>
            </a:r>
            <a:r>
              <a:rPr lang="zh-CN" altLang="en-US" dirty="0" smtClean="0"/>
              <a:t>的两个相同的</a:t>
            </a:r>
            <a:r>
              <a:rPr lang="en-US" altLang="zh-CN" dirty="0" smtClean="0"/>
              <a:t>HTML</a:t>
            </a:r>
            <a:r>
              <a:rPr lang="zh-CN" altLang="en-US" dirty="0" smtClean="0"/>
              <a:t>代码页面显示效果，说明</a:t>
            </a:r>
            <a:r>
              <a:rPr lang="en-US" altLang="zh-CN" dirty="0" smtClean="0"/>
              <a:t>CSS</a:t>
            </a:r>
            <a:r>
              <a:rPr lang="zh-CN" altLang="en-US" dirty="0" smtClean="0"/>
              <a:t>的重要性</a:t>
            </a:r>
            <a:endParaRPr lang="en-US" altLang="zh-CN" dirty="0" smtClean="0"/>
          </a:p>
          <a:p>
            <a:r>
              <a:rPr lang="en-US" altLang="zh-CN" dirty="0" smtClean="0"/>
              <a:t>3</a:t>
            </a:r>
            <a:r>
              <a:rPr lang="zh-CN" altLang="en-US" dirty="0" smtClean="0"/>
              <a:t>、最后根据图说明</a:t>
            </a:r>
            <a:r>
              <a:rPr lang="en-US" altLang="zh-CN" dirty="0" smtClean="0"/>
              <a:t>CSS</a:t>
            </a:r>
            <a:r>
              <a:rPr lang="zh-CN" altLang="en-US" dirty="0" smtClean="0"/>
              <a:t>在网页中的应用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48</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381000" y="685800"/>
            <a:ext cx="6096000" cy="3429000"/>
          </a:xfrm>
          <a:ln/>
        </p:spPr>
      </p:sp>
      <p:sp>
        <p:nvSpPr>
          <p:cNvPr id="11571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49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381000" y="685800"/>
            <a:ext cx="6096000" cy="3429000"/>
          </a:xfrm>
          <a:ln/>
        </p:spPr>
      </p:sp>
      <p:sp>
        <p:nvSpPr>
          <p:cNvPr id="118787"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50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p:spPr>
      </p:sp>
      <p:sp>
        <p:nvSpPr>
          <p:cNvPr id="18435"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97284" name="灯片编号占位符 3"/>
          <p:cNvSpPr>
            <a:spLocks noGrp="1"/>
          </p:cNvSpPr>
          <p:nvPr>
            <p:ph type="sldNum" sz="quarter" idx="5"/>
          </p:nvPr>
        </p:nvSpPr>
        <p:spPr/>
        <p:txBody>
          <a:bodyPr/>
          <a:lstStyle/>
          <a:p>
            <a:pPr>
              <a:defRPr/>
            </a:pPr>
            <a:fld id="{513BBD2A-66B5-41A4-AA5B-C5FB9B53B1A0}" type="slidenum">
              <a:rPr lang="zh-CN" altLang="en-US" smtClean="0">
                <a:latin typeface="Calibri" pitchFamily="34" charset="0"/>
              </a:rPr>
              <a:pPr>
                <a:defRPr/>
              </a:pPr>
              <a:t>51</a:t>
            </a:fld>
            <a:endParaRPr lang="zh-CN" altLang="en-US" smtClean="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CSS1.0  </a:t>
            </a:r>
            <a:r>
              <a:rPr lang="zh-CN" altLang="en-US" dirty="0" smtClean="0"/>
              <a:t> 读者可以从其他地方去使用自己喜欢的设计样式去继承性地使用样式；</a:t>
            </a:r>
            <a:endParaRPr lang="en-US" altLang="zh-CN" dirty="0" smtClean="0"/>
          </a:p>
          <a:p>
            <a:r>
              <a:rPr lang="en-US" altLang="zh-CN" dirty="0" smtClean="0"/>
              <a:t>CSS2.0 </a:t>
            </a:r>
            <a:r>
              <a:rPr lang="zh-CN" altLang="en-US" dirty="0" smtClean="0"/>
              <a:t>融入了</a:t>
            </a:r>
            <a:r>
              <a:rPr lang="en-US" altLang="zh-CN" dirty="0" smtClean="0"/>
              <a:t>DIV+CSS</a:t>
            </a:r>
            <a:r>
              <a:rPr lang="zh-CN" altLang="en-US" dirty="0" smtClean="0"/>
              <a:t>的概念，提出了</a:t>
            </a:r>
            <a:r>
              <a:rPr lang="en-US" altLang="zh-CN" dirty="0" smtClean="0"/>
              <a:t>HTML</a:t>
            </a:r>
            <a:r>
              <a:rPr lang="zh-CN" altLang="en-US" dirty="0" smtClean="0"/>
              <a:t>结构与</a:t>
            </a:r>
            <a:r>
              <a:rPr lang="en-US" altLang="zh-CN" dirty="0" smtClean="0"/>
              <a:t>CSS</a:t>
            </a:r>
            <a:r>
              <a:rPr lang="zh-CN" altLang="en-US" dirty="0" smtClean="0"/>
              <a:t>样式表的分离</a:t>
            </a:r>
            <a:endParaRPr lang="en-US" altLang="zh-CN" dirty="0" smtClean="0"/>
          </a:p>
          <a:p>
            <a:r>
              <a:rPr lang="en-US" altLang="zh-CN" dirty="0" smtClean="0"/>
              <a:t>CSS2.1 </a:t>
            </a:r>
            <a:r>
              <a:rPr lang="zh-CN" altLang="en-US" dirty="0" smtClean="0"/>
              <a:t>融入了更多高级的用法，如浮动，定位等。</a:t>
            </a:r>
            <a:endParaRPr lang="en-US" altLang="zh-CN" dirty="0" smtClean="0"/>
          </a:p>
          <a:p>
            <a:r>
              <a:rPr lang="en-US" altLang="zh-CN" dirty="0" smtClean="0"/>
              <a:t>CSS3.0 </a:t>
            </a:r>
            <a:r>
              <a:rPr lang="zh-CN" altLang="zh-CN" sz="1200" kern="1200" dirty="0" smtClean="0">
                <a:solidFill>
                  <a:schemeClr val="tx1"/>
                </a:solidFill>
                <a:effectLst/>
                <a:latin typeface="Times New Roman" pitchFamily="18" charset="0"/>
                <a:ea typeface="宋体" pitchFamily="2" charset="-122"/>
                <a:cs typeface="+mn-cs"/>
              </a:rPr>
              <a:t>它包括了</a:t>
            </a:r>
            <a:r>
              <a:rPr lang="en-US" altLang="zh-CN" sz="1200" kern="1200" dirty="0" smtClean="0">
                <a:solidFill>
                  <a:schemeClr val="tx1"/>
                </a:solidFill>
                <a:effectLst/>
                <a:latin typeface="Times New Roman" pitchFamily="18" charset="0"/>
                <a:ea typeface="宋体" pitchFamily="2" charset="-122"/>
                <a:cs typeface="+mn-cs"/>
              </a:rPr>
              <a:t>CSS2.1</a:t>
            </a:r>
            <a:r>
              <a:rPr lang="zh-CN" altLang="zh-CN" sz="1200" kern="1200" dirty="0" smtClean="0">
                <a:solidFill>
                  <a:schemeClr val="tx1"/>
                </a:solidFill>
                <a:effectLst/>
                <a:latin typeface="Times New Roman" pitchFamily="18" charset="0"/>
                <a:ea typeface="宋体" pitchFamily="2" charset="-122"/>
                <a:cs typeface="+mn-cs"/>
              </a:rPr>
              <a:t>下的所有功能，是目前最新的版本，它向着模块化的趋势发展，又加了很多使用的新技术，如字体、多背景、圆角、阴影、动画等高级属性，但是它需要高级浏览器的支持。</a:t>
            </a:r>
          </a:p>
          <a:p>
            <a:r>
              <a:rPr lang="zh-CN" altLang="zh-CN" sz="1200" kern="1200" dirty="0" smtClean="0">
                <a:solidFill>
                  <a:schemeClr val="tx1"/>
                </a:solidFill>
                <a:effectLst/>
                <a:latin typeface="Times New Roman" pitchFamily="18" charset="0"/>
                <a:ea typeface="宋体" pitchFamily="2" charset="-122"/>
                <a:cs typeface="+mn-cs"/>
              </a:rPr>
              <a:t>由于现在</a:t>
            </a:r>
            <a:r>
              <a:rPr lang="en-US" altLang="zh-CN" sz="1200" kern="1200" dirty="0" smtClean="0">
                <a:solidFill>
                  <a:schemeClr val="tx1"/>
                </a:solidFill>
                <a:effectLst/>
                <a:latin typeface="Times New Roman" pitchFamily="18" charset="0"/>
                <a:ea typeface="宋体" pitchFamily="2" charset="-122"/>
                <a:cs typeface="+mn-cs"/>
              </a:rPr>
              <a:t>IE 6</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IE 7</a:t>
            </a:r>
            <a:r>
              <a:rPr lang="zh-CN" altLang="zh-CN" sz="1200" kern="1200" dirty="0" smtClean="0">
                <a:solidFill>
                  <a:schemeClr val="tx1"/>
                </a:solidFill>
                <a:effectLst/>
                <a:latin typeface="Times New Roman" pitchFamily="18" charset="0"/>
                <a:ea typeface="宋体" pitchFamily="2" charset="-122"/>
                <a:cs typeface="+mn-cs"/>
              </a:rPr>
              <a:t>使用比例已经很少，对市场企业进行调研发现使用</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的频率大幅增加，学习</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已经成为一种趋势，因此本书会讲解最新的</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版本</a:t>
            </a:r>
            <a:endParaRPr lang="zh-CN" altLang="en-US" dirty="0" smtClean="0"/>
          </a:p>
          <a:p>
            <a:r>
              <a:rPr lang="zh-CN" altLang="en-US" dirty="0" smtClean="0"/>
              <a:t>教员说明本课程中主要讲解</a:t>
            </a:r>
            <a:r>
              <a:rPr lang="en-US" altLang="zh-CN" dirty="0" smtClean="0"/>
              <a:t>css2.1</a:t>
            </a:r>
            <a:r>
              <a:rPr lang="zh-CN" altLang="en-US" dirty="0" smtClean="0"/>
              <a:t>和</a:t>
            </a:r>
            <a:r>
              <a:rPr lang="en-US" altLang="zh-CN" dirty="0" smtClean="0"/>
              <a:t>css3</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381000" y="685800"/>
            <a:ext cx="6096000" cy="3429000"/>
          </a:xfrm>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CSS</a:t>
            </a:r>
            <a:r>
              <a:rPr lang="zh-CN" altLang="en-US" dirty="0" smtClean="0"/>
              <a:t>的基本语法结构，由选择器和声明构成</a:t>
            </a:r>
            <a:endParaRPr lang="en-US" altLang="zh-CN" dirty="0" smtClean="0"/>
          </a:p>
          <a:p>
            <a:r>
              <a:rPr lang="en-US" altLang="zh-CN" dirty="0" smtClean="0"/>
              <a:t>2</a:t>
            </a:r>
            <a:r>
              <a:rPr lang="zh-CN" altLang="en-US" dirty="0" smtClean="0"/>
              <a:t>、然后对照具体的样式详细讲解语法，强调声明必须在</a:t>
            </a:r>
            <a:r>
              <a:rPr lang="en-US" altLang="zh-CN" dirty="0" smtClean="0"/>
              <a:t>{ }</a:t>
            </a:r>
            <a:r>
              <a:rPr lang="zh-CN" altLang="en-US" dirty="0" smtClean="0"/>
              <a:t>中</a:t>
            </a:r>
            <a:endParaRPr lang="en-US" altLang="zh-CN" dirty="0" smtClean="0"/>
          </a:p>
          <a:p>
            <a:r>
              <a:rPr lang="en-US" altLang="zh-CN" dirty="0" smtClean="0"/>
              <a:t>3</a:t>
            </a:r>
            <a:r>
              <a:rPr lang="zh-CN" altLang="en-US" dirty="0" smtClean="0"/>
              <a:t>、最后说明基本</a:t>
            </a:r>
            <a:r>
              <a:rPr lang="en-US" altLang="zh-CN" dirty="0" smtClean="0"/>
              <a:t>W3C</a:t>
            </a:r>
            <a:r>
              <a:rPr lang="zh-CN" altLang="en-US" dirty="0" smtClean="0"/>
              <a:t>的规范，每条声明后的</a:t>
            </a:r>
            <a:r>
              <a:rPr lang="en-US" altLang="zh-CN" dirty="0" smtClean="0"/>
              <a:t>;</a:t>
            </a:r>
            <a:r>
              <a:rPr lang="zh-CN" altLang="en-US" dirty="0" smtClean="0"/>
              <a:t>都要写上</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altLang="zh-CN" dirty="0" smtClean="0"/>
              <a:t>CSS</a:t>
            </a:r>
            <a:r>
              <a:rPr lang="zh-CN" altLang="en-US" dirty="0" smtClean="0"/>
              <a:t>样式如何在</a:t>
            </a:r>
            <a:r>
              <a:rPr lang="en-US" altLang="zh-CN" dirty="0" smtClean="0"/>
              <a:t>HTML</a:t>
            </a:r>
            <a:r>
              <a:rPr lang="zh-CN" altLang="en-US" dirty="0" smtClean="0"/>
              <a:t>中应用，引入</a:t>
            </a:r>
            <a:r>
              <a:rPr lang="en-US" altLang="zh-CN" dirty="0" smtClean="0"/>
              <a:t>style</a:t>
            </a:r>
            <a:r>
              <a:rPr lang="zh-CN" altLang="en-US" dirty="0" smtClean="0"/>
              <a:t>标签</a:t>
            </a:r>
            <a:r>
              <a:rPr lang="zh-CN" altLang="en-US" baseline="0" dirty="0" smtClean="0"/>
              <a:t>的应用</a:t>
            </a:r>
            <a:endParaRPr lang="en-US" altLang="zh-CN" baseline="0" dirty="0" smtClean="0"/>
          </a:p>
          <a:p>
            <a:r>
              <a:rPr lang="en-US" altLang="zh-CN" baseline="0" dirty="0" smtClean="0"/>
              <a:t>2</a:t>
            </a:r>
            <a:r>
              <a:rPr lang="zh-CN" altLang="en-US" baseline="0" dirty="0" smtClean="0"/>
              <a:t>、讲解</a:t>
            </a:r>
            <a:r>
              <a:rPr lang="en-US" altLang="zh-CN" baseline="0" dirty="0" smtClean="0"/>
              <a:t>style</a:t>
            </a:r>
            <a:r>
              <a:rPr lang="zh-CN" altLang="en-US" baseline="0" dirty="0" smtClean="0"/>
              <a:t>标签</a:t>
            </a:r>
            <a:r>
              <a:rPr lang="zh-CN" altLang="en-US" b="0" baseline="0" dirty="0" smtClean="0"/>
              <a:t>，说明</a:t>
            </a:r>
            <a:r>
              <a:rPr lang="en-US" altLang="zh-CN" b="0" dirty="0" smtClean="0">
                <a:solidFill>
                  <a:srgbClr val="FF0000"/>
                </a:solidFill>
              </a:rPr>
              <a:t>type=“text/</a:t>
            </a:r>
            <a:r>
              <a:rPr lang="en-US" altLang="zh-CN" b="0" dirty="0" err="1" smtClean="0">
                <a:solidFill>
                  <a:srgbClr val="FF0000"/>
                </a:solidFill>
              </a:rPr>
              <a:t>css</a:t>
            </a:r>
            <a:r>
              <a:rPr lang="zh-CN" altLang="en-US" b="0" dirty="0" smtClean="0">
                <a:solidFill>
                  <a:srgbClr val="FF0000"/>
                </a:solidFill>
              </a:rPr>
              <a:t>的用法</a:t>
            </a:r>
            <a:endParaRPr lang="en-US" altLang="zh-CN" b="0" dirty="0" smtClean="0">
              <a:solidFill>
                <a:srgbClr val="FF0000"/>
              </a:solidFill>
            </a:endParaRPr>
          </a:p>
          <a:p>
            <a:r>
              <a:rPr lang="en-US" altLang="zh-CN" b="0" dirty="0" smtClean="0">
                <a:solidFill>
                  <a:srgbClr val="FF0000"/>
                </a:solidFill>
              </a:rPr>
              <a:t>3</a:t>
            </a:r>
            <a:r>
              <a:rPr lang="zh-CN" altLang="en-US" b="0" dirty="0" smtClean="0">
                <a:solidFill>
                  <a:srgbClr val="FF0000"/>
                </a:solidFill>
              </a:rPr>
              <a:t>、说明</a:t>
            </a:r>
            <a:r>
              <a:rPr lang="en-US" altLang="zh-CN" b="0" dirty="0" smtClean="0">
                <a:solidFill>
                  <a:srgbClr val="FF0000"/>
                </a:solidFill>
              </a:rPr>
              <a:t>style</a:t>
            </a:r>
            <a:r>
              <a:rPr lang="zh-CN" altLang="en-US" b="0" dirty="0" smtClean="0">
                <a:solidFill>
                  <a:srgbClr val="FF0000"/>
                </a:solidFill>
              </a:rPr>
              <a:t>标签</a:t>
            </a:r>
            <a:r>
              <a:rPr lang="zh-CN" altLang="en-US" b="0" baseline="0" dirty="0" smtClean="0">
                <a:solidFill>
                  <a:srgbClr val="FF0000"/>
                </a:solidFill>
              </a:rPr>
              <a:t>在</a:t>
            </a:r>
            <a:r>
              <a:rPr lang="en-US" altLang="zh-CN" b="0" baseline="0" dirty="0" smtClean="0">
                <a:solidFill>
                  <a:srgbClr val="FF0000"/>
                </a:solidFill>
              </a:rPr>
              <a:t>HTML</a:t>
            </a:r>
            <a:r>
              <a:rPr lang="zh-CN" altLang="en-US" b="0" baseline="0" dirty="0" smtClean="0">
                <a:solidFill>
                  <a:srgbClr val="FF0000"/>
                </a:solidFill>
              </a:rPr>
              <a:t>文档中的位置，在</a:t>
            </a:r>
            <a:r>
              <a:rPr lang="en-US" altLang="zh-CN" b="0" baseline="0" dirty="0" smtClean="0">
                <a:solidFill>
                  <a:srgbClr val="FF0000"/>
                </a:solidFill>
              </a:rPr>
              <a:t>&lt;head&gt;</a:t>
            </a:r>
            <a:r>
              <a:rPr lang="zh-CN" altLang="en-US" b="0" baseline="0" dirty="0" smtClean="0">
                <a:solidFill>
                  <a:srgbClr val="FF0000"/>
                </a:solidFill>
              </a:rPr>
              <a:t>与</a:t>
            </a:r>
            <a:r>
              <a:rPr lang="en-US" altLang="zh-CN" b="0" baseline="0" dirty="0" smtClean="0">
                <a:solidFill>
                  <a:srgbClr val="FF0000"/>
                </a:solidFill>
              </a:rPr>
              <a:t>&lt;/head&gt;</a:t>
            </a:r>
            <a:r>
              <a:rPr lang="zh-CN" altLang="en-US" b="0" baseline="0" dirty="0" smtClean="0">
                <a:solidFill>
                  <a:srgbClr val="FF0000"/>
                </a:solidFill>
              </a:rPr>
              <a:t>之间</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介绍在</a:t>
            </a:r>
            <a:r>
              <a:rPr lang="en-US" altLang="zh-CN" dirty="0" smtClean="0"/>
              <a:t>HTML</a:t>
            </a:r>
            <a:r>
              <a:rPr lang="zh-CN" altLang="en-US" dirty="0" smtClean="0"/>
              <a:t>引入</a:t>
            </a:r>
            <a:r>
              <a:rPr lang="en-US" altLang="zh-CN" dirty="0" smtClean="0"/>
              <a:t>CSS</a:t>
            </a:r>
            <a:r>
              <a:rPr lang="zh-CN" altLang="en-US" dirty="0" smtClean="0"/>
              <a:t>样式表有</a:t>
            </a:r>
            <a:r>
              <a:rPr lang="en-US" altLang="zh-CN" dirty="0" smtClean="0"/>
              <a:t>3</a:t>
            </a:r>
            <a:r>
              <a:rPr lang="zh-CN" altLang="en-US" dirty="0" smtClean="0"/>
              <a:t>种方法即可，后面详细讲解各种方法</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A889528-7370-4A7F-9964-1699B6165DF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B1959-E175-4852-9ABD-836CCCAE0BB5}" type="slidenum">
              <a:rPr lang="zh-CN" altLang="en-US"/>
              <a:pPr/>
              <a:t>‹#›</a:t>
            </a:fld>
            <a:endParaRPr lang="zh-CN" altLang="en-US"/>
          </a:p>
        </p:txBody>
      </p:sp>
      <p:sp>
        <p:nvSpPr>
          <p:cNvPr id="7" name="标题 1"/>
          <p:cNvSpPr txBox="1">
            <a:spLocks/>
          </p:cNvSpPr>
          <p:nvPr/>
        </p:nvSpPr>
        <p:spPr bwMode="auto">
          <a:xfrm>
            <a:off x="-180527" y="-64890"/>
            <a:ext cx="4143375" cy="629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a:lstStyle>
          <a:p>
            <a:r>
              <a:rPr lang="zh-CN" altLang="en-US" sz="2400" b="0" kern="0" dirty="0" smtClean="0">
                <a:solidFill>
                  <a:schemeClr val="bg1"/>
                </a:solidFill>
                <a:latin typeface="华文行楷" pitchFamily="2" charset="-122"/>
                <a:ea typeface="华文行楷" pitchFamily="2" charset="-122"/>
              </a:rPr>
              <a:t>乘风</a:t>
            </a:r>
            <a:r>
              <a:rPr lang="zh-CN" altLang="en-US" sz="3600" b="0" kern="0" dirty="0" smtClean="0">
                <a:solidFill>
                  <a:schemeClr val="bg1"/>
                </a:solidFill>
                <a:latin typeface="华文行楷" pitchFamily="2" charset="-122"/>
                <a:ea typeface="华文行楷" pitchFamily="2" charset="-122"/>
              </a:rPr>
              <a:t>破</a:t>
            </a:r>
            <a:r>
              <a:rPr lang="zh-CN" altLang="en-US" sz="2400" b="0" kern="0" dirty="0" smtClean="0">
                <a:solidFill>
                  <a:schemeClr val="bg1"/>
                </a:solidFill>
                <a:latin typeface="华文行楷" pitchFamily="2" charset="-122"/>
                <a:ea typeface="华文行楷" pitchFamily="2" charset="-122"/>
              </a:rPr>
              <a:t>浪</a:t>
            </a:r>
            <a:r>
              <a:rPr lang="en-US" sz="2400" b="0" kern="0" dirty="0" smtClean="0">
                <a:solidFill>
                  <a:schemeClr val="bg1"/>
                </a:solidFill>
                <a:latin typeface="华文行楷" pitchFamily="2" charset="-122"/>
                <a:ea typeface="华文行楷" pitchFamily="2" charset="-122"/>
              </a:rPr>
              <a:t>,</a:t>
            </a:r>
            <a:r>
              <a:rPr lang="zh-CN" altLang="en-US" sz="2400" b="0" kern="0" dirty="0" smtClean="0">
                <a:solidFill>
                  <a:schemeClr val="bg1"/>
                </a:solidFill>
                <a:latin typeface="华文行楷" pitchFamily="2" charset="-122"/>
                <a:ea typeface="华文行楷" pitchFamily="2" charset="-122"/>
              </a:rPr>
              <a:t>世界就在眼前</a:t>
            </a:r>
            <a:endParaRPr lang="zh-CN" altLang="en-US" sz="2400" b="0" kern="0" dirty="0">
              <a:solidFill>
                <a:schemeClr val="bg1"/>
              </a:solidFill>
              <a:latin typeface="华文行楷" pitchFamily="2" charset="-122"/>
              <a:ea typeface="华文行楷" pitchFamily="2" charset="-122"/>
            </a:endParaRPr>
          </a:p>
        </p:txBody>
      </p:sp>
    </p:spTree>
    <p:extLst>
      <p:ext uri="{BB962C8B-B14F-4D97-AF65-F5344CB8AC3E}">
        <p14:creationId xmlns:p14="http://schemas.microsoft.com/office/powerpoint/2010/main" xmlns="" val="295665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07DEC1D-1DB4-4549-BA20-D5B910183462}"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3085A05-C3A1-428E-89E4-2706AF179CD9}" type="slidenum">
              <a:rPr lang="zh-CN" altLang="en-US"/>
              <a:pPr/>
              <a:t>‹#›</a:t>
            </a:fld>
            <a:endParaRPr lang="zh-CN" altLang="en-US"/>
          </a:p>
        </p:txBody>
      </p:sp>
    </p:spTree>
    <p:extLst>
      <p:ext uri="{BB962C8B-B14F-4D97-AF65-F5344CB8AC3E}">
        <p14:creationId xmlns:p14="http://schemas.microsoft.com/office/powerpoint/2010/main" xmlns="" val="15695987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B0B9E37-5FFB-446D-B9F6-E894B7767813}"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C404291-1ABE-41C3-989A-73F87AA36FB1}" type="slidenum">
              <a:rPr lang="zh-CN" altLang="en-US"/>
              <a:pPr/>
              <a:t>‹#›</a:t>
            </a:fld>
            <a:endParaRPr lang="zh-CN" altLang="en-US"/>
          </a:p>
        </p:txBody>
      </p:sp>
    </p:spTree>
    <p:extLst>
      <p:ext uri="{BB962C8B-B14F-4D97-AF65-F5344CB8AC3E}">
        <p14:creationId xmlns:p14="http://schemas.microsoft.com/office/powerpoint/2010/main" xmlns="" val="32384193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结束">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base">
              <a:spcBef>
                <a:spcPct val="0"/>
              </a:spcBef>
              <a:spcAft>
                <a:spcPct val="0"/>
              </a:spcAft>
            </a:pPr>
            <a:fld id="{0174ECBD-4D4D-4C9F-A10E-B4832EDEB013}" type="datetime1">
              <a:rPr lang="zh-CN" altLang="en-US" smtClean="0"/>
              <a:pPr fontAlgn="base">
                <a:spcBef>
                  <a:spcPct val="0"/>
                </a:spcBef>
                <a:spcAft>
                  <a:spcPct val="0"/>
                </a:spcAft>
              </a:pPr>
              <a:t>2018/8/8</a:t>
            </a:fld>
            <a:endParaRPr lang="zh-CN" altLang="en-US"/>
          </a:p>
        </p:txBody>
      </p:sp>
      <p:sp>
        <p:nvSpPr>
          <p:cNvPr id="4" name="页脚占位符 3"/>
          <p:cNvSpPr>
            <a:spLocks noGrp="1"/>
          </p:cNvSpPr>
          <p:nvPr>
            <p:ph type="ftr" sz="quarter" idx="11"/>
          </p:nvPr>
        </p:nvSpPr>
        <p:spPr/>
        <p:txBody>
          <a:bodyPr/>
          <a:lstStyle/>
          <a:p>
            <a:pPr fontAlgn="base">
              <a:spcBef>
                <a:spcPct val="0"/>
              </a:spcBef>
              <a:spcAft>
                <a:spcPct val="0"/>
              </a:spcAft>
            </a:pPr>
            <a:endParaRPr lang="zh-CN" altLang="en-US"/>
          </a:p>
        </p:txBody>
      </p:sp>
      <p:sp>
        <p:nvSpPr>
          <p:cNvPr id="5" name="灯片编号占位符 4"/>
          <p:cNvSpPr>
            <a:spLocks noGrp="1"/>
          </p:cNvSpPr>
          <p:nvPr>
            <p:ph type="sldNum" sz="quarter" idx="12"/>
          </p:nvPr>
        </p:nvSpPr>
        <p:spPr/>
        <p:txBody>
          <a:bodyPr/>
          <a:lstStyle/>
          <a:p>
            <a:pPr fontAlgn="base">
              <a:spcBef>
                <a:spcPct val="0"/>
              </a:spcBef>
              <a:spcAft>
                <a:spcPct val="0"/>
              </a:spcAft>
            </a:pPr>
            <a:fld id="{1640326D-37C7-4ACF-B1BB-DC792B131CE0}" type="slidenum">
              <a:rPr lang="zh-CN" altLang="en-US" smtClean="0"/>
              <a:pPr fontAlgn="base">
                <a:spcBef>
                  <a:spcPct val="0"/>
                </a:spcBef>
                <a:spcAft>
                  <a:spcPct val="0"/>
                </a:spcAft>
              </a:pPr>
              <a:t>‹#›</a:t>
            </a:fld>
            <a:endParaRPr lang="zh-CN" altLang="en-US"/>
          </a:p>
        </p:txBody>
      </p:sp>
      <p:pic>
        <p:nvPicPr>
          <p:cNvPr id="6" name="Picture 3" descr="C:\Users\Administrator\Desktop\weixin.png"/>
          <p:cNvPicPr>
            <a:picLocks noChangeAspect="1" noChangeArrowheads="1"/>
          </p:cNvPicPr>
          <p:nvPr/>
        </p:nvPicPr>
        <p:blipFill>
          <a:blip r:embed="rId2" cstate="print"/>
          <a:srcRect/>
          <a:stretch>
            <a:fillRect/>
          </a:stretch>
        </p:blipFill>
        <p:spPr bwMode="auto">
          <a:xfrm>
            <a:off x="683568" y="1221601"/>
            <a:ext cx="2762250" cy="2078831"/>
          </a:xfrm>
          <a:prstGeom prst="rect">
            <a:avLst/>
          </a:prstGeom>
          <a:noFill/>
        </p:spPr>
      </p:pic>
      <p:sp>
        <p:nvSpPr>
          <p:cNvPr id="7" name="矩形 6"/>
          <p:cNvSpPr/>
          <p:nvPr/>
        </p:nvSpPr>
        <p:spPr>
          <a:xfrm>
            <a:off x="3508656" y="1248769"/>
            <a:ext cx="3930556" cy="203693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2400" dirty="0" smtClean="0">
                <a:solidFill>
                  <a:schemeClr val="tx1"/>
                </a:solidFill>
              </a:rPr>
              <a:t>电话：</a:t>
            </a:r>
            <a:r>
              <a:rPr lang="en-US" altLang="zh-CN" sz="2400" dirty="0" smtClean="0">
                <a:solidFill>
                  <a:schemeClr val="tx1"/>
                </a:solidFill>
              </a:rPr>
              <a:t>15818704257</a:t>
            </a:r>
          </a:p>
          <a:p>
            <a:pPr algn="ctr"/>
            <a:endParaRPr lang="en-US" altLang="zh-CN" sz="2400" dirty="0" smtClean="0">
              <a:solidFill>
                <a:schemeClr val="tx1"/>
              </a:solidFill>
            </a:endParaRPr>
          </a:p>
          <a:p>
            <a:r>
              <a:rPr lang="zh-CN" altLang="en-US" sz="2400" dirty="0" smtClean="0">
                <a:solidFill>
                  <a:schemeClr val="tx1"/>
                </a:solidFill>
              </a:rPr>
              <a:t>邮箱：</a:t>
            </a:r>
            <a:r>
              <a:rPr lang="en-US" altLang="zh-CN" sz="2400" dirty="0" smtClean="0">
                <a:solidFill>
                  <a:schemeClr val="tx1"/>
                </a:solidFill>
              </a:rPr>
              <a:t>746601909@qq.com</a:t>
            </a:r>
            <a:endParaRPr lang="zh-CN" altLang="en-US" sz="2400" dirty="0">
              <a:solidFill>
                <a:schemeClr val="tx1"/>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928E760-6A4B-4633-BD63-C69D2B77B4F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8042D90-85C1-4D3A-93DF-E1A6ABB77F08}" type="slidenum">
              <a:rPr lang="zh-CN" altLang="en-US"/>
              <a:pPr/>
              <a:t>‹#›</a:t>
            </a:fld>
            <a:endParaRPr lang="zh-CN" altLang="en-US"/>
          </a:p>
        </p:txBody>
      </p:sp>
    </p:spTree>
    <p:extLst>
      <p:ext uri="{BB962C8B-B14F-4D97-AF65-F5344CB8AC3E}">
        <p14:creationId xmlns:p14="http://schemas.microsoft.com/office/powerpoint/2010/main" xmlns="" val="40412142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FA3A5A6-EF4D-46D0-9CA8-AF8D209F94A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BD354BD-B85F-4A8E-B68E-A1503B91C297}" type="slidenum">
              <a:rPr lang="zh-CN" altLang="en-US"/>
              <a:pPr/>
              <a:t>‹#›</a:t>
            </a:fld>
            <a:endParaRPr lang="zh-CN" altLang="en-US"/>
          </a:p>
        </p:txBody>
      </p:sp>
    </p:spTree>
    <p:extLst>
      <p:ext uri="{BB962C8B-B14F-4D97-AF65-F5344CB8AC3E}">
        <p14:creationId xmlns:p14="http://schemas.microsoft.com/office/powerpoint/2010/main" xmlns="" val="399211362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EB5FC97A-B703-4546-BCD6-DD7623978710}"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B25BB86-AC5A-49CB-9C71-BCCF44DFE3CD}" type="slidenum">
              <a:rPr lang="zh-CN" altLang="en-US"/>
              <a:pPr/>
              <a:t>‹#›</a:t>
            </a:fld>
            <a:endParaRPr lang="zh-CN" altLang="en-US"/>
          </a:p>
        </p:txBody>
      </p:sp>
    </p:spTree>
    <p:extLst>
      <p:ext uri="{BB962C8B-B14F-4D97-AF65-F5344CB8AC3E}">
        <p14:creationId xmlns:p14="http://schemas.microsoft.com/office/powerpoint/2010/main" xmlns="" val="2900578456"/>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BE918E59-59E7-4E48-A3B5-0968B9CE30E9}"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ACB2589-5FBA-43F0-BDCF-C46B8B9A6957}" type="slidenum">
              <a:rPr lang="zh-CN" altLang="en-US"/>
              <a:pPr/>
              <a:t>‹#›</a:t>
            </a:fld>
            <a:endParaRPr lang="zh-CN" altLang="en-US"/>
          </a:p>
        </p:txBody>
      </p:sp>
    </p:spTree>
    <p:extLst>
      <p:ext uri="{BB962C8B-B14F-4D97-AF65-F5344CB8AC3E}">
        <p14:creationId xmlns:p14="http://schemas.microsoft.com/office/powerpoint/2010/main" xmlns="" val="32350308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pPr>
              <a:defRPr/>
            </a:pPr>
            <a:fld id="{D64107BC-187B-476F-AF9E-59C6E55DAB0B}"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3087380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6" y="214296"/>
            <a:ext cx="4606927" cy="523220"/>
          </a:xfrm>
          <a:prstGeom prst="rect">
            <a:avLst/>
          </a:prstGeo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910817"/>
            <a:ext cx="7645398" cy="3857652"/>
          </a:xfrm>
          <a:prstGeom prst="rect">
            <a:avLst/>
          </a:prstGeo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a:xfrm>
            <a:off x="6938963" y="4816079"/>
            <a:ext cx="2133600" cy="273844"/>
          </a:xfrm>
          <a:prstGeom prst="rect">
            <a:avLst/>
          </a:prstGeom>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 xmlns:p14="http://schemas.microsoft.com/office/powerpoint/2010/main" val="209588170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08E18DC-4048-4D2B-A2CB-7A43D030CA40}"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F5C4B5F-1B37-49BF-9573-72E28FAF7BAF}" type="slidenum">
              <a:rPr lang="zh-CN" altLang="en-US"/>
              <a:pPr/>
              <a:t>‹#›</a:t>
            </a:fld>
            <a:endParaRPr lang="zh-CN" altLang="en-US"/>
          </a:p>
        </p:txBody>
      </p:sp>
    </p:spTree>
    <p:extLst>
      <p:ext uri="{BB962C8B-B14F-4D97-AF65-F5344CB8AC3E}">
        <p14:creationId xmlns:p14="http://schemas.microsoft.com/office/powerpoint/2010/main" xmlns="" val="16112644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30CF1B4-CE21-4C88-9EF1-247E4D410A0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CAE845F-426D-4F36-84F5-4EBD173ACC38}" type="slidenum">
              <a:rPr lang="zh-CN" altLang="en-US"/>
              <a:pPr/>
              <a:t>‹#›</a:t>
            </a:fld>
            <a:endParaRPr lang="zh-CN" altLang="en-US"/>
          </a:p>
        </p:txBody>
      </p:sp>
    </p:spTree>
    <p:extLst>
      <p:ext uri="{BB962C8B-B14F-4D97-AF65-F5344CB8AC3E}">
        <p14:creationId xmlns:p14="http://schemas.microsoft.com/office/powerpoint/2010/main" xmlns="" val="32471454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09C12C8-0AA7-4311-87B4-10C592337676}"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02CF83D-D149-4504-9319-147833CBEB16}" type="slidenum">
              <a:rPr lang="zh-CN" altLang="en-US"/>
              <a:pPr/>
              <a:t>‹#›</a:t>
            </a:fld>
            <a:endParaRPr lang="zh-CN" altLang="en-US"/>
          </a:p>
        </p:txBody>
      </p:sp>
    </p:spTree>
    <p:extLst>
      <p:ext uri="{BB962C8B-B14F-4D97-AF65-F5344CB8AC3E}">
        <p14:creationId xmlns:p14="http://schemas.microsoft.com/office/powerpoint/2010/main" xmlns="" val="7768946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6A9F36F-8DF7-4FA9-9BD9-3DEAA6CD087D}"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B2F57D3-92EE-40E8-A3E1-63160C66C43C}" type="slidenum">
              <a:rPr lang="zh-CN" altLang="en-US"/>
              <a:pPr/>
              <a:t>‹#›</a:t>
            </a:fld>
            <a:endParaRPr lang="zh-CN" altLang="en-US"/>
          </a:p>
        </p:txBody>
      </p:sp>
    </p:spTree>
    <p:extLst>
      <p:ext uri="{BB962C8B-B14F-4D97-AF65-F5344CB8AC3E}">
        <p14:creationId xmlns:p14="http://schemas.microsoft.com/office/powerpoint/2010/main" xmlns="" val="39125079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B96BAEF-2D49-41F5-87FF-ADB8380F3C41}"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C2510A77-08B3-4B13-B78E-72E967F66BAD}" type="slidenum">
              <a:rPr lang="zh-CN" altLang="en-US"/>
              <a:pPr/>
              <a:t>‹#›</a:t>
            </a:fld>
            <a:endParaRPr lang="zh-CN" altLang="en-US"/>
          </a:p>
        </p:txBody>
      </p:sp>
    </p:spTree>
    <p:extLst>
      <p:ext uri="{BB962C8B-B14F-4D97-AF65-F5344CB8AC3E}">
        <p14:creationId xmlns:p14="http://schemas.microsoft.com/office/powerpoint/2010/main" xmlns="" val="612025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699542"/>
          </a:xfrm>
        </p:spPr>
        <p:txBody>
          <a:bodyPr/>
          <a:lstStyle>
            <a:lvl1pPr algn="r">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501672C-B376-436A-AC3D-C99AD0FE1C8B}" type="datetime1">
              <a:rPr lang="zh-CN" altLang="en-US" smtClean="0"/>
              <a:pPr/>
              <a:t>2018/8/8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9B0E7C88-275C-425A-BB8E-40ACE00AA019}" type="slidenum">
              <a:rPr lang="zh-CN" altLang="en-US"/>
              <a:pPr/>
              <a:t>‹#›</a:t>
            </a:fld>
            <a:endParaRPr lang="zh-CN" altLang="en-US"/>
          </a:p>
        </p:txBody>
      </p:sp>
    </p:spTree>
    <p:extLst>
      <p:ext uri="{BB962C8B-B14F-4D97-AF65-F5344CB8AC3E}">
        <p14:creationId xmlns:p14="http://schemas.microsoft.com/office/powerpoint/2010/main" xmlns="" val="408534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pPr>
              <a:defRPr/>
            </a:pPr>
            <a:fld id="{B55D7C20-DB91-4AC0-8868-E44FC71E4678}"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120547174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AA44EBD-720A-497A-8D08-4BE4A369D65B}" type="datetime1">
              <a:rPr lang="zh-CN" altLang="en-US" smtClean="0"/>
              <a:pPr/>
              <a:t>2018/8/8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22940E32-3711-4B7B-9FA2-1D8CDFADB2F4}" type="slidenum">
              <a:rPr lang="zh-CN" altLang="en-US"/>
              <a:pPr/>
              <a:t>‹#›</a:t>
            </a:fld>
            <a:endParaRPr lang="zh-CN" altLang="en-US"/>
          </a:p>
        </p:txBody>
      </p:sp>
    </p:spTree>
    <p:extLst>
      <p:ext uri="{BB962C8B-B14F-4D97-AF65-F5344CB8AC3E}">
        <p14:creationId xmlns:p14="http://schemas.microsoft.com/office/powerpoint/2010/main" xmlns="" val="29847858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4F46234-B99C-430A-8813-FE8E36D349DD}"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526983B-7DAF-445A-826D-30026F70ACF6}" type="slidenum">
              <a:rPr lang="zh-CN" altLang="en-US"/>
              <a:pPr/>
              <a:t>‹#›</a:t>
            </a:fld>
            <a:endParaRPr lang="zh-CN" altLang="en-US"/>
          </a:p>
        </p:txBody>
      </p:sp>
    </p:spTree>
    <p:extLst>
      <p:ext uri="{BB962C8B-B14F-4D97-AF65-F5344CB8AC3E}">
        <p14:creationId xmlns:p14="http://schemas.microsoft.com/office/powerpoint/2010/main" xmlns="" val="25886564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B326150-511F-4085-982B-07BFA4479BE0}"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8A68BCA-472F-4F33-8207-150488AA0275}" type="slidenum">
              <a:rPr lang="zh-CN" altLang="en-US"/>
              <a:pPr/>
              <a:t>‹#›</a:t>
            </a:fld>
            <a:endParaRPr lang="zh-CN" altLang="en-US"/>
          </a:p>
        </p:txBody>
      </p:sp>
    </p:spTree>
    <p:extLst>
      <p:ext uri="{BB962C8B-B14F-4D97-AF65-F5344CB8AC3E}">
        <p14:creationId xmlns:p14="http://schemas.microsoft.com/office/powerpoint/2010/main" xmlns="" val="13551510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CA7B76-EBFE-4173-84A9-08619D6D678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776FC8C-745F-469B-BEA2-E05E8273BFC8}" type="slidenum">
              <a:rPr lang="zh-CN" altLang="en-US"/>
              <a:pPr/>
              <a:t>‹#›</a:t>
            </a:fld>
            <a:endParaRPr lang="zh-CN" altLang="en-US"/>
          </a:p>
        </p:txBody>
      </p:sp>
    </p:spTree>
    <p:extLst>
      <p:ext uri="{BB962C8B-B14F-4D97-AF65-F5344CB8AC3E}">
        <p14:creationId xmlns:p14="http://schemas.microsoft.com/office/powerpoint/2010/main" xmlns="" val="4752046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98EE1DD-6C9D-420E-8423-AD1497F5785B}"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51C2054-55A1-4227-89BE-38E283A8FD6A}" type="slidenum">
              <a:rPr lang="zh-CN" altLang="en-US"/>
              <a:pPr/>
              <a:t>‹#›</a:t>
            </a:fld>
            <a:endParaRPr lang="zh-CN" altLang="en-US"/>
          </a:p>
        </p:txBody>
      </p:sp>
    </p:spTree>
    <p:extLst>
      <p:ext uri="{BB962C8B-B14F-4D97-AF65-F5344CB8AC3E}">
        <p14:creationId xmlns:p14="http://schemas.microsoft.com/office/powerpoint/2010/main" xmlns="" val="42474539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A0F42ED2-D917-4F40-88D9-88500DFA870D}"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CA028FC-A03B-4B05-A66F-A7045FB1267E}" type="slidenum">
              <a:rPr lang="zh-CN" altLang="en-US"/>
              <a:pPr/>
              <a:t>‹#›</a:t>
            </a:fld>
            <a:endParaRPr lang="zh-CN" altLang="en-US"/>
          </a:p>
        </p:txBody>
      </p:sp>
    </p:spTree>
    <p:extLst>
      <p:ext uri="{BB962C8B-B14F-4D97-AF65-F5344CB8AC3E}">
        <p14:creationId xmlns:p14="http://schemas.microsoft.com/office/powerpoint/2010/main" xmlns="" val="4252505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993ED06-1B14-40EC-B48B-46AD0D160FC1}"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27C6C2D-EB60-4C12-ACC4-ED6CC42208F1}" type="slidenum">
              <a:rPr lang="zh-CN" altLang="en-US"/>
              <a:pPr/>
              <a:t>‹#›</a:t>
            </a:fld>
            <a:endParaRPr lang="zh-CN" altLang="en-US"/>
          </a:p>
        </p:txBody>
      </p:sp>
    </p:spTree>
    <p:extLst>
      <p:ext uri="{BB962C8B-B14F-4D97-AF65-F5344CB8AC3E}">
        <p14:creationId xmlns:p14="http://schemas.microsoft.com/office/powerpoint/2010/main" xmlns="" val="25963231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DD3F8F2-259E-48D3-8E17-826E6F684788}"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F997B9A-B0E1-4C57-B6FD-5CEDD1CD4DF2}" type="slidenum">
              <a:rPr lang="zh-CN" altLang="en-US"/>
              <a:pPr/>
              <a:t>‹#›</a:t>
            </a:fld>
            <a:endParaRPr lang="zh-CN" altLang="en-US"/>
          </a:p>
        </p:txBody>
      </p:sp>
    </p:spTree>
    <p:extLst>
      <p:ext uri="{BB962C8B-B14F-4D97-AF65-F5344CB8AC3E}">
        <p14:creationId xmlns:p14="http://schemas.microsoft.com/office/powerpoint/2010/main" xmlns="" val="10779653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24248312-C40F-4790-9D40-1E51723A5335}"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A6A76C4-20FE-4131-B2A6-19F726CE1EDB}" type="slidenum">
              <a:rPr lang="zh-CN" altLang="en-US"/>
              <a:pPr/>
              <a:t>‹#›</a:t>
            </a:fld>
            <a:endParaRPr lang="zh-CN" altLang="en-US"/>
          </a:p>
        </p:txBody>
      </p:sp>
    </p:spTree>
    <p:extLst>
      <p:ext uri="{BB962C8B-B14F-4D97-AF65-F5344CB8AC3E}">
        <p14:creationId xmlns:p14="http://schemas.microsoft.com/office/powerpoint/2010/main" xmlns="" val="2992667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F691DC5-DAFE-460D-A203-CA4C680EADDF}" type="datetime1">
              <a:rPr lang="zh-CN" altLang="en-US" smtClean="0"/>
              <a:pPr/>
              <a:t>2018/8/8</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E98B30A2-9752-45BB-8F19-C8BD6566B4FF}" type="slidenum">
              <a:rPr lang="zh-CN" altLang="en-US"/>
              <a:pPr/>
              <a:t>‹#›</a:t>
            </a:fld>
            <a:endParaRPr lang="zh-CN" altLang="en-US"/>
          </a:p>
        </p:txBody>
      </p:sp>
    </p:spTree>
    <p:extLst>
      <p:ext uri="{BB962C8B-B14F-4D97-AF65-F5344CB8AC3E}">
        <p14:creationId xmlns:p14="http://schemas.microsoft.com/office/powerpoint/2010/main" xmlns="" val="145466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4A5C21C5-890B-4AB1-BB34-93DB2740AA23}"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83986124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0A032E7-39B8-4056-88BA-048A639BC189}" type="datetime1">
              <a:rPr lang="zh-CN" altLang="en-US" smtClean="0"/>
              <a:pPr/>
              <a:t>2018/8/8</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C621E02-1F55-4DBE-9511-26CADF835083}" type="slidenum">
              <a:rPr lang="zh-CN" altLang="en-US"/>
              <a:pPr/>
              <a:t>‹#›</a:t>
            </a:fld>
            <a:endParaRPr lang="zh-CN" altLang="en-US"/>
          </a:p>
        </p:txBody>
      </p:sp>
    </p:spTree>
    <p:extLst>
      <p:ext uri="{BB962C8B-B14F-4D97-AF65-F5344CB8AC3E}">
        <p14:creationId xmlns:p14="http://schemas.microsoft.com/office/powerpoint/2010/main" xmlns="" val="3903332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6FD695B-72AA-457D-88B1-A74DB2A56B5A}" type="datetime1">
              <a:rPr lang="zh-CN" altLang="en-US" smtClean="0"/>
              <a:pPr/>
              <a:t>2018/8/8</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E6673D2-4AAE-4526-BD90-1D34468A493D}" type="slidenum">
              <a:rPr lang="zh-CN" altLang="en-US"/>
              <a:pPr/>
              <a:t>‹#›</a:t>
            </a:fld>
            <a:endParaRPr lang="zh-CN" altLang="en-US"/>
          </a:p>
        </p:txBody>
      </p:sp>
    </p:spTree>
    <p:extLst>
      <p:ext uri="{BB962C8B-B14F-4D97-AF65-F5344CB8AC3E}">
        <p14:creationId xmlns:p14="http://schemas.microsoft.com/office/powerpoint/2010/main" xmlns="" val="36511378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5B06D77-CFD1-4D77-9169-A6D59802B6D2}"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A944404-8DDE-4A77-9C5A-E722470F22FC}" type="slidenum">
              <a:rPr lang="zh-CN" altLang="en-US"/>
              <a:pPr/>
              <a:t>‹#›</a:t>
            </a:fld>
            <a:endParaRPr lang="zh-CN" altLang="en-US"/>
          </a:p>
        </p:txBody>
      </p:sp>
    </p:spTree>
    <p:extLst>
      <p:ext uri="{BB962C8B-B14F-4D97-AF65-F5344CB8AC3E}">
        <p14:creationId xmlns:p14="http://schemas.microsoft.com/office/powerpoint/2010/main" xmlns="" val="40835676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0D9ABA6-11E1-41B6-B22E-F138A5E10D3C}" type="datetime1">
              <a:rPr lang="zh-CN" altLang="en-US" smtClean="0"/>
              <a:pPr/>
              <a:t>2018/8/8</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AB4BD58-1886-4703-871A-1B64AB02F401}" type="slidenum">
              <a:rPr lang="zh-CN" altLang="en-US"/>
              <a:pPr/>
              <a:t>‹#›</a:t>
            </a:fld>
            <a:endParaRPr lang="zh-CN" altLang="en-US"/>
          </a:p>
        </p:txBody>
      </p:sp>
    </p:spTree>
    <p:extLst>
      <p:ext uri="{BB962C8B-B14F-4D97-AF65-F5344CB8AC3E}">
        <p14:creationId xmlns:p14="http://schemas.microsoft.com/office/powerpoint/2010/main" xmlns="" val="20585460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92FCDE8-3A91-4C85-960D-4BB077EB32E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95888A2-BDD6-4304-B0D8-2C4B9589D7FA}" type="slidenum">
              <a:rPr lang="zh-CN" altLang="en-US"/>
              <a:pPr/>
              <a:t>‹#›</a:t>
            </a:fld>
            <a:endParaRPr lang="zh-CN" altLang="en-US"/>
          </a:p>
        </p:txBody>
      </p:sp>
    </p:spTree>
    <p:extLst>
      <p:ext uri="{BB962C8B-B14F-4D97-AF65-F5344CB8AC3E}">
        <p14:creationId xmlns:p14="http://schemas.microsoft.com/office/powerpoint/2010/main" xmlns="" val="20952835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03CE358-52AC-4061-80EE-602B42E4FC1C}" type="datetime1">
              <a:rPr lang="zh-CN" altLang="en-US" smtClean="0"/>
              <a:pPr/>
              <a:t>2018/8/8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C91AA13-6F2F-474D-A5C1-9389AB7F3086}" type="slidenum">
              <a:rPr lang="zh-CN" altLang="en-US"/>
              <a:pPr/>
              <a:t>‹#›</a:t>
            </a:fld>
            <a:endParaRPr lang="zh-CN" altLang="en-US"/>
          </a:p>
        </p:txBody>
      </p:sp>
    </p:spTree>
    <p:extLst>
      <p:ext uri="{BB962C8B-B14F-4D97-AF65-F5344CB8AC3E}">
        <p14:creationId xmlns:p14="http://schemas.microsoft.com/office/powerpoint/2010/main" xmlns="" val="7355150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答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base">
              <a:spcBef>
                <a:spcPct val="0"/>
              </a:spcBef>
              <a:spcAft>
                <a:spcPct val="0"/>
              </a:spcAft>
            </a:pPr>
            <a:fld id="{1D154E3A-6982-478F-8EE2-A525ADF3E514}" type="datetime1">
              <a:rPr lang="zh-CN" altLang="en-US" smtClean="0"/>
              <a:pPr fontAlgn="base">
                <a:spcBef>
                  <a:spcPct val="0"/>
                </a:spcBef>
                <a:spcAft>
                  <a:spcPct val="0"/>
                </a:spcAft>
              </a:pPr>
              <a:t>2018/8/8</a:t>
            </a:fld>
            <a:endParaRPr lang="zh-CN" altLang="en-US" smtClean="0"/>
          </a:p>
        </p:txBody>
      </p:sp>
      <p:sp>
        <p:nvSpPr>
          <p:cNvPr id="4" name="页脚占位符 3"/>
          <p:cNvSpPr>
            <a:spLocks noGrp="1"/>
          </p:cNvSpPr>
          <p:nvPr>
            <p:ph type="ftr" sz="quarter" idx="11"/>
          </p:nvPr>
        </p:nvSpPr>
        <p:spPr/>
        <p:txBody>
          <a:bodyPr/>
          <a:lstStyle/>
          <a:p>
            <a:pPr fontAlgn="base">
              <a:spcBef>
                <a:spcPct val="0"/>
              </a:spcBef>
              <a:spcAft>
                <a:spcPct val="0"/>
              </a:spcAft>
            </a:pPr>
            <a:endParaRPr lang="zh-CN" altLang="en-US" smtClean="0"/>
          </a:p>
        </p:txBody>
      </p:sp>
      <p:sp>
        <p:nvSpPr>
          <p:cNvPr id="5" name="灯片编号占位符 4"/>
          <p:cNvSpPr>
            <a:spLocks noGrp="1"/>
          </p:cNvSpPr>
          <p:nvPr>
            <p:ph type="sldNum" sz="quarter" idx="12"/>
          </p:nvPr>
        </p:nvSpPr>
        <p:spPr/>
        <p:txBody>
          <a:bodyPr/>
          <a:lstStyle/>
          <a:p>
            <a:pPr fontAlgn="base">
              <a:spcBef>
                <a:spcPct val="0"/>
              </a:spcBef>
              <a:spcAft>
                <a:spcPct val="0"/>
              </a:spcAft>
            </a:pPr>
            <a:fld id="{BAFD8D45-6B02-4B44-8662-B7BBDD9EF7BB}" type="slidenum">
              <a:rPr lang="zh-CN" altLang="en-US" smtClean="0"/>
              <a:pPr fontAlgn="base">
                <a:spcBef>
                  <a:spcPct val="0"/>
                </a:spcBef>
                <a:spcAft>
                  <a:spcPct val="0"/>
                </a:spcAft>
              </a:pPr>
              <a:t>‹#›</a:t>
            </a:fld>
            <a:endParaRPr lang="zh-CN" altLang="en-US" smtClean="0"/>
          </a:p>
        </p:txBody>
      </p:sp>
      <p:pic>
        <p:nvPicPr>
          <p:cNvPr id="6" name="Picture 2" descr="C:\Users\Administrator\Desktop\答疑.jpg"/>
          <p:cNvPicPr>
            <a:picLocks noChangeAspect="1" noChangeArrowheads="1"/>
          </p:cNvPicPr>
          <p:nvPr userDrawn="1"/>
        </p:nvPicPr>
        <p:blipFill>
          <a:blip r:embed="rId2" cstate="print"/>
          <a:srcRect/>
          <a:stretch>
            <a:fillRect/>
          </a:stretch>
        </p:blipFill>
        <p:spPr bwMode="auto">
          <a:xfrm>
            <a:off x="1691687" y="1059582"/>
            <a:ext cx="5871381" cy="3302652"/>
          </a:xfrm>
          <a:prstGeom prst="rect">
            <a:avLst/>
          </a:prstGeom>
          <a:noFill/>
        </p:spPr>
      </p:pic>
      <p:sp>
        <p:nvSpPr>
          <p:cNvPr id="7" name="标题 2"/>
          <p:cNvSpPr>
            <a:spLocks noGrp="1"/>
          </p:cNvSpPr>
          <p:nvPr userDrawn="1">
            <p:ph type="title"/>
          </p:nvPr>
        </p:nvSpPr>
        <p:spPr>
          <a:xfrm>
            <a:off x="0" y="141483"/>
            <a:ext cx="9144000" cy="655093"/>
          </a:xfrm>
        </p:spPr>
        <p:txBody>
          <a:bodyPr/>
          <a:lstStyle/>
          <a:p>
            <a:pPr algn="r"/>
            <a:r>
              <a:rPr lang="zh-CN" altLang="en-US" smtClean="0"/>
              <a:t>单击此处编辑母版标题样式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pPr>
              <a:defRPr/>
            </a:pPr>
            <a:fld id="{837FECF5-2F10-483B-BC1F-AFE6A2FA59CF}" type="slidenum">
              <a:rPr lang="zh-CN" altLang="en-US" smtClean="0"/>
              <a:pPr>
                <a:defRPr/>
              </a:pPr>
              <a:t>‹#›</a:t>
            </a:fld>
            <a:r>
              <a:rPr lang="en-US" altLang="zh-CN" smtClean="0"/>
              <a:t>/43</a:t>
            </a:r>
            <a:endParaRPr lang="zh-CN" altLang="en-US" dirty="0"/>
          </a:p>
        </p:txBody>
      </p:sp>
    </p:spTree>
    <p:extLst>
      <p:ext uri="{BB962C8B-B14F-4D97-AF65-F5344CB8AC3E}">
        <p14:creationId xmlns:p14="http://schemas.microsoft.com/office/powerpoint/2010/main" xmlns="" val="29873216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3.jpe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2.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3.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65"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日期占位符 3"/>
          <p:cNvSpPr>
            <a:spLocks noGrp="1" noChangeArrowheads="1"/>
          </p:cNvSpPr>
          <p:nvPr>
            <p:ph type="dt" sz="half" idx="2"/>
          </p:nvPr>
        </p:nvSpPr>
        <p:spPr bwMode="auto">
          <a:xfrm>
            <a:off x="457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0174ECBD-4D4D-4C9F-A10E-B4832EDEB013}" type="datetime1">
              <a:rPr lang="zh-CN" altLang="en-US" smtClean="0"/>
              <a:pPr fontAlgn="base">
                <a:spcBef>
                  <a:spcPct val="0"/>
                </a:spcBef>
                <a:spcAft>
                  <a:spcPct val="0"/>
                </a:spcAft>
              </a:pPr>
              <a:t>2018/8/8</a:t>
            </a:fld>
            <a:endParaRPr lang="zh-CN" altLang="en-US"/>
          </a:p>
        </p:txBody>
      </p:sp>
      <p:sp>
        <p:nvSpPr>
          <p:cNvPr id="2053" name="页脚占位符 4"/>
          <p:cNvSpPr>
            <a:spLocks noGrp="1" noChangeArrowheads="1"/>
          </p:cNvSpPr>
          <p:nvPr>
            <p:ph type="ftr" sz="quarter" idx="3"/>
          </p:nvPr>
        </p:nvSpPr>
        <p:spPr bwMode="auto">
          <a:xfrm>
            <a:off x="3124200" y="4767263"/>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a:p>
        </p:txBody>
      </p:sp>
      <p:sp>
        <p:nvSpPr>
          <p:cNvPr id="2054" name="灯片编号占位符 5"/>
          <p:cNvSpPr>
            <a:spLocks noGrp="1" noChangeArrowheads="1"/>
          </p:cNvSpPr>
          <p:nvPr>
            <p:ph type="sldNum" sz="quarter" idx="4"/>
          </p:nvPr>
        </p:nvSpPr>
        <p:spPr bwMode="auto">
          <a:xfrm>
            <a:off x="6553200" y="4767263"/>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1640326D-37C7-4ACF-B1BB-DC792B131CE0}" type="slidenum">
              <a:rPr lang="zh-CN" altLang="en-US"/>
              <a:pPr fontAlgn="base">
                <a:spcBef>
                  <a:spcPct val="0"/>
                </a:spcBef>
                <a:spcAft>
                  <a:spcPct val="0"/>
                </a:spcAft>
              </a:pPr>
              <a:t>‹#›</a:t>
            </a:fld>
            <a:endParaRPr lang="zh-CN" altLang="en-US"/>
          </a:p>
        </p:txBody>
      </p:sp>
    </p:spTree>
    <p:extLst>
      <p:ext uri="{BB962C8B-B14F-4D97-AF65-F5344CB8AC3E}">
        <p14:creationId xmlns:p14="http://schemas.microsoft.com/office/powerpoint/2010/main" xmlns="" val="2459069787"/>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49" r:id="rId3"/>
    <p:sldLayoutId id="2147484550" r:id="rId4"/>
    <p:sldLayoutId id="2147484551" r:id="rId5"/>
    <p:sldLayoutId id="2147484552" r:id="rId6"/>
    <p:sldLayoutId id="2147484553" r:id="rId7"/>
    <p:sldLayoutId id="2147484554" r:id="rId8"/>
    <p:sldLayoutId id="2147484555" r:id="rId9"/>
    <p:sldLayoutId id="2147484556" r:id="rId10"/>
    <p:sldLayoutId id="2147484557" r:id="rId11"/>
    <p:sldLayoutId id="2147484558" r:id="rId12"/>
    <p:sldLayoutId id="2147484559" r:id="rId13"/>
    <p:sldLayoutId id="2147484560" r:id="rId14"/>
    <p:sldLayoutId id="2147484561" r:id="rId15"/>
    <p:sldLayoutId id="2147484562" r:id="rId16"/>
    <p:sldLayoutId id="2147484563" r:id="rId17"/>
    <p:sldLayoutId id="2147484564" r:id="rId18"/>
    <p:sldLayoutId id="2147484565" r:id="rId19"/>
    <p:sldLayoutId id="2147484566" r:id="rId20"/>
    <p:sldLayoutId id="2147484567" r:id="rId21"/>
    <p:sldLayoutId id="2147484568" r:id="rId22"/>
    <p:sldLayoutId id="2147484569" r:id="rId23"/>
    <p:sldLayoutId id="2147484570" r:id="rId24"/>
    <p:sldLayoutId id="2147484571" r:id="rId25"/>
    <p:sldLayoutId id="2147484572" r:id="rId26"/>
    <p:sldLayoutId id="2147484573" r:id="rId27"/>
    <p:sldLayoutId id="2147484574" r:id="rId28"/>
    <p:sldLayoutId id="2147484575" r:id="rId29"/>
    <p:sldLayoutId id="2147484576" r:id="rId30"/>
    <p:sldLayoutId id="2147484577" r:id="rId31"/>
    <p:sldLayoutId id="2147484578" r:id="rId32"/>
    <p:sldLayoutId id="2147484579" r:id="rId33"/>
    <p:sldLayoutId id="2147484580" r:id="rId34"/>
    <p:sldLayoutId id="2147484581" r:id="rId35"/>
    <p:sldLayoutId id="2147484582" r:id="rId36"/>
    <p:sldLayoutId id="2147484583" r:id="rId37"/>
    <p:sldLayoutId id="2147484584" r:id="rId38"/>
    <p:sldLayoutId id="2147484585" r:id="rId39"/>
    <p:sldLayoutId id="2147484586" r:id="rId40"/>
    <p:sldLayoutId id="2147484587" r:id="rId41"/>
    <p:sldLayoutId id="2147484588" r:id="rId42"/>
    <p:sldLayoutId id="2147484589" r:id="rId43"/>
    <p:sldLayoutId id="2147484590" r:id="rId44"/>
    <p:sldLayoutId id="2147484591" r:id="rId45"/>
    <p:sldLayoutId id="2147484592" r:id="rId46"/>
    <p:sldLayoutId id="2147484593" r:id="rId47"/>
    <p:sldLayoutId id="2147484594" r:id="rId48"/>
    <p:sldLayoutId id="2147484595" r:id="rId49"/>
    <p:sldLayoutId id="2147484596" r:id="rId50"/>
    <p:sldLayoutId id="2147484597" r:id="rId51"/>
    <p:sldLayoutId id="2147484598" r:id="rId52"/>
    <p:sldLayoutId id="2147484599" r:id="rId53"/>
    <p:sldLayoutId id="2147484600" r:id="rId54"/>
    <p:sldLayoutId id="2147484601" r:id="rId55"/>
    <p:sldLayoutId id="2147484602" r:id="rId56"/>
    <p:sldLayoutId id="2147484603" r:id="rId57"/>
    <p:sldLayoutId id="2147484604" r:id="rId58"/>
    <p:sldLayoutId id="2147484605" r:id="rId59"/>
    <p:sldLayoutId id="2147484606" r:id="rId60"/>
    <p:sldLayoutId id="2147484607" r:id="rId61"/>
    <p:sldLayoutId id="2147484608" r:id="rId62"/>
    <p:sldLayoutId id="2147484609" r:id="rId63"/>
  </p:sldLayoutIdLst>
  <p:timing>
    <p:tnLst>
      <p:par>
        <p:cTn id="1" dur="indefinite" restart="never" nodeType="tmRoot"/>
      </p:par>
    </p:tnLst>
  </p:timing>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4767264"/>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864DD7B2-E296-4E3F-8358-15FE286D68DE}" type="datetime1">
              <a:rPr lang="zh-CN" altLang="en-US" smtClean="0"/>
              <a:pPr fontAlgn="base">
                <a:spcBef>
                  <a:spcPct val="0"/>
                </a:spcBef>
                <a:spcAft>
                  <a:spcPct val="0"/>
                </a:spcAft>
              </a:pPr>
              <a:t>2018/8/8</a:t>
            </a:fld>
            <a:endParaRPr lang="zh-CN" altLang="en-US"/>
          </a:p>
        </p:txBody>
      </p:sp>
      <p:sp>
        <p:nvSpPr>
          <p:cNvPr id="1029" name="页脚占位符 4"/>
          <p:cNvSpPr>
            <a:spLocks noGrp="1" noChangeArrowheads="1"/>
          </p:cNvSpPr>
          <p:nvPr>
            <p:ph type="ftr" sz="quarter" idx="3"/>
          </p:nvPr>
        </p:nvSpPr>
        <p:spPr bwMode="auto">
          <a:xfrm>
            <a:off x="3124200" y="4767264"/>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a:p>
        </p:txBody>
      </p:sp>
      <p:sp>
        <p:nvSpPr>
          <p:cNvPr id="1030" name="灯片编号占位符 5"/>
          <p:cNvSpPr>
            <a:spLocks noGrp="1" noChangeArrowheads="1"/>
          </p:cNvSpPr>
          <p:nvPr>
            <p:ph type="sldNum" sz="quarter" idx="4"/>
          </p:nvPr>
        </p:nvSpPr>
        <p:spPr bwMode="auto">
          <a:xfrm>
            <a:off x="6553200" y="4767264"/>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6077A3BB-556E-4714-BDD4-7E3D412370AC}" type="slidenum">
              <a:rPr lang="zh-CN" altLang="en-US"/>
              <a:pPr fontAlgn="base">
                <a:spcBef>
                  <a:spcPct val="0"/>
                </a:spcBef>
                <a:spcAft>
                  <a:spcPct val="0"/>
                </a:spcAft>
              </a:pPr>
              <a:t>‹#›</a:t>
            </a:fld>
            <a:endParaRPr lang="zh-CN" altLang="en-US"/>
          </a:p>
        </p:txBody>
      </p:sp>
    </p:spTree>
    <p:extLst>
      <p:ext uri="{BB962C8B-B14F-4D97-AF65-F5344CB8AC3E}">
        <p14:creationId xmlns:p14="http://schemas.microsoft.com/office/powerpoint/2010/main" xmlns="" val="3636163824"/>
      </p:ext>
    </p:extLst>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Lst>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4767264"/>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fontAlgn="base">
              <a:spcBef>
                <a:spcPct val="0"/>
              </a:spcBef>
              <a:spcAft>
                <a:spcPct val="0"/>
              </a:spcAft>
            </a:pPr>
            <a:fld id="{1D154E3A-6982-478F-8EE2-A525ADF3E514}" type="datetime1">
              <a:rPr lang="zh-CN" altLang="en-US" smtClean="0"/>
              <a:pPr fontAlgn="base">
                <a:spcBef>
                  <a:spcPct val="0"/>
                </a:spcBef>
                <a:spcAft>
                  <a:spcPct val="0"/>
                </a:spcAft>
              </a:pPr>
              <a:t>2018/8/8</a:t>
            </a:fld>
            <a:endParaRPr lang="zh-CN" altLang="en-US" smtClean="0"/>
          </a:p>
        </p:txBody>
      </p:sp>
      <p:sp>
        <p:nvSpPr>
          <p:cNvPr id="1029" name="页脚占位符 4"/>
          <p:cNvSpPr>
            <a:spLocks noGrp="1" noChangeArrowheads="1"/>
          </p:cNvSpPr>
          <p:nvPr>
            <p:ph type="ftr" sz="quarter" idx="3"/>
          </p:nvPr>
        </p:nvSpPr>
        <p:spPr bwMode="auto">
          <a:xfrm>
            <a:off x="3124200" y="4767264"/>
            <a:ext cx="2895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fontAlgn="base">
              <a:spcBef>
                <a:spcPct val="0"/>
              </a:spcBef>
              <a:spcAft>
                <a:spcPct val="0"/>
              </a:spcAft>
            </a:pPr>
            <a:endParaRPr lang="zh-CN" altLang="en-US" smtClean="0"/>
          </a:p>
        </p:txBody>
      </p:sp>
      <p:sp>
        <p:nvSpPr>
          <p:cNvPr id="1030" name="灯片编号占位符 5"/>
          <p:cNvSpPr>
            <a:spLocks noGrp="1" noChangeArrowheads="1"/>
          </p:cNvSpPr>
          <p:nvPr>
            <p:ph type="sldNum" sz="quarter" idx="4"/>
          </p:nvPr>
        </p:nvSpPr>
        <p:spPr bwMode="auto">
          <a:xfrm>
            <a:off x="6553200" y="4767264"/>
            <a:ext cx="2133600" cy="273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fontAlgn="base">
              <a:spcBef>
                <a:spcPct val="0"/>
              </a:spcBef>
              <a:spcAft>
                <a:spcPct val="0"/>
              </a:spcAft>
            </a:pPr>
            <a:fld id="{BAFD8D45-6B02-4B44-8662-B7BBDD9EF7BB}" type="slidenum">
              <a:rPr lang="zh-CN" altLang="en-US" smtClean="0"/>
              <a:pPr fontAlgn="base">
                <a:spcBef>
                  <a:spcPct val="0"/>
                </a:spcBef>
                <a:spcAft>
                  <a:spcPct val="0"/>
                </a:spcAft>
              </a:pPr>
              <a:t>‹#›</a:t>
            </a:fld>
            <a:endParaRPr lang="zh-CN" altLang="en-US" smtClean="0"/>
          </a:p>
        </p:txBody>
      </p:sp>
    </p:spTree>
    <p:extLst>
      <p:ext uri="{BB962C8B-B14F-4D97-AF65-F5344CB8AC3E}">
        <p14:creationId xmlns:p14="http://schemas.microsoft.com/office/powerpoint/2010/main" xmlns="" val="2813777858"/>
      </p:ext>
    </p:extLst>
  </p:cSld>
  <p:clrMap bg1="lt1" tx1="dk1" bg2="lt2" tx2="dk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 id="2147484634" r:id="rId12"/>
  </p:sldLayoutIdLst>
  <p:hf hdr="0" ftr="0" dt="0"/>
  <p:txStyles>
    <p:titleStyle>
      <a:lvl1pPr algn="ctr" rtl="0" eaLnBrk="1" fontAlgn="base" hangingPunct="1">
        <a:spcBef>
          <a:spcPct val="0"/>
        </a:spcBef>
        <a:spcAft>
          <a:spcPct val="0"/>
        </a:spcAft>
        <a:defRPr sz="4000" b="1">
          <a:solidFill>
            <a:schemeClr val="tx1"/>
          </a:solidFill>
          <a:latin typeface="+mj-lt"/>
          <a:ea typeface="+mj-ea"/>
          <a:cs typeface="+mj-cs"/>
        </a:defRPr>
      </a:lvl1pPr>
      <a:lvl2pPr algn="ctr" rtl="0" eaLnBrk="1" fontAlgn="base" hangingPunct="1">
        <a:spcBef>
          <a:spcPct val="0"/>
        </a:spcBef>
        <a:spcAft>
          <a:spcPct val="0"/>
        </a:spcAft>
        <a:defRPr sz="4000" b="1">
          <a:solidFill>
            <a:schemeClr val="tx1"/>
          </a:solidFill>
          <a:latin typeface="Calibri" pitchFamily="34" charset="0"/>
          <a:ea typeface="宋体" pitchFamily="2" charset="-122"/>
        </a:defRPr>
      </a:lvl2pPr>
      <a:lvl3pPr algn="ctr" rtl="0" eaLnBrk="1" fontAlgn="base" hangingPunct="1">
        <a:spcBef>
          <a:spcPct val="0"/>
        </a:spcBef>
        <a:spcAft>
          <a:spcPct val="0"/>
        </a:spcAft>
        <a:defRPr sz="4000" b="1">
          <a:solidFill>
            <a:schemeClr val="tx1"/>
          </a:solidFill>
          <a:latin typeface="Calibri" pitchFamily="34" charset="0"/>
          <a:ea typeface="宋体" pitchFamily="2" charset="-122"/>
        </a:defRPr>
      </a:lvl3pPr>
      <a:lvl4pPr algn="ctr" rtl="0" eaLnBrk="1" fontAlgn="base" hangingPunct="1">
        <a:spcBef>
          <a:spcPct val="0"/>
        </a:spcBef>
        <a:spcAft>
          <a:spcPct val="0"/>
        </a:spcAft>
        <a:defRPr sz="4000" b="1">
          <a:solidFill>
            <a:schemeClr val="tx1"/>
          </a:solidFill>
          <a:latin typeface="Calibri" pitchFamily="34" charset="0"/>
          <a:ea typeface="宋体" pitchFamily="2" charset="-122"/>
        </a:defRPr>
      </a:lvl4pPr>
      <a:lvl5pPr algn="ctr" rtl="0" eaLnBrk="1" fontAlgn="base" hangingPunct="1">
        <a:spcBef>
          <a:spcPct val="0"/>
        </a:spcBef>
        <a:spcAft>
          <a:spcPct val="0"/>
        </a:spcAft>
        <a:defRPr sz="4000" b="1">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000" b="1">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000" b="1">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000" b="1">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000" b="1">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9.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9.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9.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9.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9.xml"/><Relationship Id="rId6" Type="http://schemas.openxmlformats.org/officeDocument/2006/relationships/image" Target="../media/image17.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9.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9.xml"/><Relationship Id="rId5" Type="http://schemas.openxmlformats.org/officeDocument/2006/relationships/image" Target="../media/image20.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9.xml"/><Relationship Id="rId5" Type="http://schemas.openxmlformats.org/officeDocument/2006/relationships/image" Target="../media/image20.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9.xml"/><Relationship Id="rId5" Type="http://schemas.openxmlformats.org/officeDocument/2006/relationships/image" Target="../media/image20.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9.xml"/><Relationship Id="rId5" Type="http://schemas.openxmlformats.org/officeDocument/2006/relationships/image" Target="../media/image19.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9.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9.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9.xml"/><Relationship Id="rId5" Type="http://schemas.openxmlformats.org/officeDocument/2006/relationships/image" Target="../media/image3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9.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69.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9.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9.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9.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69.xml"/><Relationship Id="rId5" Type="http://schemas.openxmlformats.org/officeDocument/2006/relationships/image" Target="../media/image32.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69.xml"/><Relationship Id="rId5" Type="http://schemas.openxmlformats.org/officeDocument/2006/relationships/image" Target="../media/image33.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69.xml"/><Relationship Id="rId6" Type="http://schemas.openxmlformats.org/officeDocument/2006/relationships/image" Target="../media/image25.png"/><Relationship Id="rId5" Type="http://schemas.openxmlformats.org/officeDocument/2006/relationships/image" Target="../media/image33.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9.xml"/><Relationship Id="rId5" Type="http://schemas.openxmlformats.org/officeDocument/2006/relationships/image" Target="../media/image34.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69.xml"/><Relationship Id="rId5" Type="http://schemas.openxmlformats.org/officeDocument/2006/relationships/image" Target="../media/image35.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69.xml"/><Relationship Id="rId5" Type="http://schemas.openxmlformats.org/officeDocument/2006/relationships/image" Target="../media/image36.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69.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9.xml"/><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prstGeom prst="rect">
            <a:avLst/>
          </a:prstGeom>
        </p:spPr>
        <p:txBody>
          <a:bodyPr>
            <a:noAutofit/>
          </a:bodyPr>
          <a:lstStyle/>
          <a:p>
            <a:pPr eaLnBrk="1" hangingPunct="1">
              <a:defRPr/>
            </a:pPr>
            <a:r>
              <a:rPr dirty="0" smtClean="0"/>
              <a:t>第</a:t>
            </a:r>
            <a:r>
              <a:rPr lang="zh-CN" altLang="en-US" dirty="0" smtClean="0"/>
              <a:t>四</a:t>
            </a:r>
            <a:r>
              <a:rPr dirty="0" smtClean="0"/>
              <a:t>章</a:t>
            </a:r>
            <a:r>
              <a:rPr lang="zh-CN" altLang="en-US" dirty="0" smtClean="0"/>
              <a:t> 初</a:t>
            </a:r>
            <a:r>
              <a:rPr lang="zh-CN" altLang="en-US" dirty="0"/>
              <a:t>识</a:t>
            </a:r>
            <a:r>
              <a:rPr lang="en-US" dirty="0" smtClean="0"/>
              <a:t>CSS3</a:t>
            </a:r>
            <a:endParaRPr lang="en-US" dirty="0"/>
          </a:p>
        </p:txBody>
      </p:sp>
      <p:sp>
        <p:nvSpPr>
          <p:cNvPr id="4" name="副标题 3"/>
          <p:cNvSpPr>
            <a:spLocks noGrp="1"/>
          </p:cNvSpPr>
          <p:nvPr>
            <p:ph type="subTitle" idx="1"/>
          </p:nvPr>
        </p:nvSpPr>
        <p:spPr/>
        <p:txBody>
          <a:bodyPr/>
          <a:lstStyle/>
          <a:p>
            <a:r>
              <a:rPr lang="zh-CN" altLang="en-US" dirty="0" smtClean="0"/>
              <a:t>陈凯</a:t>
            </a:r>
            <a:endParaRPr lang="zh-CN" altLang="en-US" dirty="0"/>
          </a:p>
        </p:txBody>
      </p:sp>
      <p:cxnSp>
        <p:nvCxnSpPr>
          <p:cNvPr id="8" name="直接连接符 7"/>
          <p:cNvCxnSpPr/>
          <p:nvPr/>
        </p:nvCxnSpPr>
        <p:spPr bwMode="auto">
          <a:xfrm>
            <a:off x="1143000" y="2610969"/>
            <a:ext cx="7143750" cy="1190"/>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7-1</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10</a:t>
            </a:fld>
            <a:r>
              <a:rPr lang="en-US" altLang="zh-CN" smtClean="0"/>
              <a:t>/55</a:t>
            </a:r>
            <a:endParaRPr lang="zh-CN" altLang="en-US" dirty="0"/>
          </a:p>
        </p:txBody>
      </p:sp>
      <p:sp>
        <p:nvSpPr>
          <p:cNvPr id="9" name="内容占位符 8"/>
          <p:cNvSpPr>
            <a:spLocks noGrp="1"/>
          </p:cNvSpPr>
          <p:nvPr>
            <p:ph idx="4294967295"/>
          </p:nvPr>
        </p:nvSpPr>
        <p:spPr>
          <a:xfrm>
            <a:off x="251520" y="771551"/>
            <a:ext cx="8892480" cy="3997300"/>
          </a:xfrm>
        </p:spPr>
        <p:txBody>
          <a:bodyPr/>
          <a:lstStyle/>
          <a:p>
            <a:r>
              <a:rPr lang="zh-CN" altLang="en-US" dirty="0" smtClean="0"/>
              <a:t>行内样式</a:t>
            </a:r>
            <a:endParaRPr lang="en-US" altLang="zh-CN" dirty="0" smtClean="0"/>
          </a:p>
          <a:p>
            <a:r>
              <a:rPr lang="zh-CN" altLang="en-US" dirty="0" smtClean="0"/>
              <a:t>内部样式表</a:t>
            </a:r>
            <a:endParaRPr lang="en-US" altLang="zh-CN" dirty="0" smtClean="0"/>
          </a:p>
          <a:p>
            <a:r>
              <a:rPr lang="zh-CN" altLang="en-US" dirty="0" smtClean="0"/>
              <a:t>外部样式表</a:t>
            </a:r>
          </a:p>
          <a:p>
            <a:endParaRPr lang="zh-CN" altLang="en-US" dirty="0"/>
          </a:p>
        </p:txBody>
      </p:sp>
    </p:spTree>
    <p:extLst>
      <p:ext uri="{BB962C8B-B14F-4D97-AF65-F5344CB8AC3E}">
        <p14:creationId xmlns="" xmlns:p14="http://schemas.microsoft.com/office/powerpoint/2010/main" val="701587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7-2</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11</a:t>
            </a:fld>
            <a:r>
              <a:rPr lang="en-US" altLang="zh-CN" smtClean="0"/>
              <a:t>/55</a:t>
            </a:r>
            <a:endParaRPr lang="zh-CN" altLang="en-US" dirty="0"/>
          </a:p>
        </p:txBody>
      </p:sp>
      <p:sp>
        <p:nvSpPr>
          <p:cNvPr id="10" name="内容占位符 9"/>
          <p:cNvSpPr>
            <a:spLocks noGrp="1"/>
          </p:cNvSpPr>
          <p:nvPr>
            <p:ph idx="4294967295"/>
          </p:nvPr>
        </p:nvSpPr>
        <p:spPr>
          <a:xfrm>
            <a:off x="323528" y="771551"/>
            <a:ext cx="8820472" cy="3997300"/>
          </a:xfrm>
        </p:spPr>
        <p:txBody>
          <a:bodyPr/>
          <a:lstStyle/>
          <a:p>
            <a:r>
              <a:rPr lang="zh-CN" altLang="en-US" dirty="0" smtClean="0"/>
              <a:t>行内样式</a:t>
            </a:r>
            <a:endParaRPr lang="en-US" altLang="zh-CN" dirty="0" smtClean="0"/>
          </a:p>
          <a:p>
            <a:pPr lvl="1"/>
            <a:r>
              <a:rPr lang="zh-CN" altLang="en-US" dirty="0" smtClean="0"/>
              <a:t>使用</a:t>
            </a:r>
            <a:r>
              <a:rPr lang="en-US" altLang="zh-CN" dirty="0" smtClean="0"/>
              <a:t>style</a:t>
            </a:r>
            <a:r>
              <a:rPr lang="zh-CN" altLang="en-US" dirty="0" smtClean="0"/>
              <a:t>属性引入</a:t>
            </a:r>
            <a:r>
              <a:rPr lang="en-US" altLang="zh-CN" dirty="0" smtClean="0"/>
              <a:t>CSS</a:t>
            </a:r>
            <a:r>
              <a:rPr lang="zh-CN" altLang="en-US" dirty="0" smtClean="0"/>
              <a:t>样式</a:t>
            </a:r>
            <a:endParaRPr lang="zh-CN" altLang="en-US" dirty="0"/>
          </a:p>
        </p:txBody>
      </p:sp>
      <p:sp>
        <p:nvSpPr>
          <p:cNvPr id="5" name="AutoShape 4"/>
          <p:cNvSpPr>
            <a:spLocks noChangeArrowheads="1"/>
          </p:cNvSpPr>
          <p:nvPr/>
        </p:nvSpPr>
        <p:spPr bwMode="auto">
          <a:xfrm>
            <a:off x="642910" y="2522195"/>
            <a:ext cx="8215370" cy="923330"/>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&lt;h1 </a:t>
            </a:r>
            <a:r>
              <a:rPr lang="en-US" altLang="zh-CN" b="1" dirty="0" smtClean="0">
                <a:solidFill>
                  <a:srgbClr val="FF0000"/>
                </a:solidFill>
                <a:latin typeface="+mn-lt"/>
              </a:rPr>
              <a:t>style="</a:t>
            </a:r>
            <a:r>
              <a:rPr lang="en-US" altLang="zh-CN" b="1" dirty="0" err="1" smtClean="0">
                <a:solidFill>
                  <a:srgbClr val="FF0000"/>
                </a:solidFill>
                <a:latin typeface="+mn-lt"/>
              </a:rPr>
              <a:t>color:red</a:t>
            </a:r>
            <a:r>
              <a:rPr lang="en-US" altLang="zh-CN" b="1" dirty="0" smtClean="0">
                <a:solidFill>
                  <a:srgbClr val="FF0000"/>
                </a:solidFill>
                <a:latin typeface="+mn-lt"/>
              </a:rPr>
              <a:t>;"</a:t>
            </a:r>
            <a:r>
              <a:rPr lang="en-US" altLang="zh-CN" b="1" dirty="0" smtClean="0">
                <a:solidFill>
                  <a:schemeClr val="accent5">
                    <a:lumMod val="10000"/>
                  </a:schemeClr>
                </a:solidFill>
                <a:latin typeface="+mn-lt"/>
              </a:rPr>
              <a:t>&gt;style</a:t>
            </a:r>
            <a:r>
              <a:rPr lang="zh-CN" altLang="en-US" b="1" dirty="0" smtClean="0">
                <a:solidFill>
                  <a:schemeClr val="accent5">
                    <a:lumMod val="10000"/>
                  </a:schemeClr>
                </a:solidFill>
                <a:latin typeface="+mn-lt"/>
              </a:rPr>
              <a:t>属性的应用</a:t>
            </a:r>
            <a:r>
              <a:rPr lang="en-US" altLang="zh-CN" b="1" dirty="0" smtClean="0">
                <a:solidFill>
                  <a:schemeClr val="accent5">
                    <a:lumMod val="10000"/>
                  </a:schemeClr>
                </a:solidFill>
                <a:latin typeface="+mn-lt"/>
              </a:rPr>
              <a:t>&lt;/h1&gt;</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&lt;p </a:t>
            </a:r>
            <a:r>
              <a:rPr lang="en-US" altLang="zh-CN" b="1" dirty="0" smtClean="0">
                <a:solidFill>
                  <a:srgbClr val="FF0000"/>
                </a:solidFill>
                <a:latin typeface="+mn-lt"/>
              </a:rPr>
              <a:t>style="font-size:14px; </a:t>
            </a:r>
            <a:r>
              <a:rPr lang="en-US" altLang="zh-CN" b="1" dirty="0" err="1" smtClean="0">
                <a:solidFill>
                  <a:srgbClr val="FF0000"/>
                </a:solidFill>
                <a:latin typeface="+mn-lt"/>
              </a:rPr>
              <a:t>color:green</a:t>
            </a:r>
            <a:r>
              <a:rPr lang="en-US" altLang="zh-CN" b="1" dirty="0" smtClean="0">
                <a:solidFill>
                  <a:srgbClr val="FF0000"/>
                </a:solidFill>
                <a:latin typeface="+mn-lt"/>
              </a:rPr>
              <a:t>;"</a:t>
            </a:r>
            <a:r>
              <a:rPr lang="en-US" altLang="zh-CN" b="1" dirty="0" smtClean="0">
                <a:solidFill>
                  <a:schemeClr val="accent5">
                    <a:lumMod val="10000"/>
                  </a:schemeClr>
                </a:solidFill>
                <a:latin typeface="+mn-lt"/>
              </a:rPr>
              <a:t>&gt;</a:t>
            </a:r>
            <a:r>
              <a:rPr lang="zh-CN" altLang="en-US" b="1" dirty="0" smtClean="0">
                <a:solidFill>
                  <a:schemeClr val="accent5">
                    <a:lumMod val="10000"/>
                  </a:schemeClr>
                </a:solidFill>
                <a:latin typeface="+mn-lt"/>
              </a:rPr>
              <a:t>直接在</a:t>
            </a:r>
            <a:r>
              <a:rPr lang="en-US" altLang="zh-CN" b="1" dirty="0" smtClean="0">
                <a:solidFill>
                  <a:schemeClr val="accent5">
                    <a:lumMod val="10000"/>
                  </a:schemeClr>
                </a:solidFill>
                <a:latin typeface="+mn-lt"/>
              </a:rPr>
              <a:t>HTML</a:t>
            </a:r>
            <a:r>
              <a:rPr lang="zh-CN" altLang="en-US" b="1" dirty="0" smtClean="0">
                <a:solidFill>
                  <a:schemeClr val="accent5">
                    <a:lumMod val="10000"/>
                  </a:schemeClr>
                </a:solidFill>
                <a:latin typeface="+mn-lt"/>
              </a:rPr>
              <a:t>标签中设置的样式</a:t>
            </a:r>
            <a:r>
              <a:rPr lang="en-US" altLang="zh-CN" b="1" dirty="0" smtClean="0">
                <a:solidFill>
                  <a:schemeClr val="accent5">
                    <a:lumMod val="10000"/>
                  </a:schemeClr>
                </a:solidFill>
                <a:latin typeface="+mn-lt"/>
              </a:rPr>
              <a:t>&lt;/p&gt;</a:t>
            </a:r>
            <a:endParaRPr lang="en-US" altLang="zh-CN" b="1" dirty="0">
              <a:solidFill>
                <a:schemeClr val="accent5">
                  <a:lumMod val="10000"/>
                </a:schemeClr>
              </a:solidFill>
              <a:latin typeface="+mn-lt"/>
            </a:endParaRPr>
          </a:p>
        </p:txBody>
      </p:sp>
      <p:grpSp>
        <p:nvGrpSpPr>
          <p:cNvPr id="6" name="组合 70"/>
          <p:cNvGrpSpPr/>
          <p:nvPr/>
        </p:nvGrpSpPr>
        <p:grpSpPr>
          <a:xfrm>
            <a:off x="142844" y="2044918"/>
            <a:ext cx="1000132" cy="400110"/>
            <a:chOff x="1000100" y="2469339"/>
            <a:chExt cx="1000132" cy="533480"/>
          </a:xfrm>
        </p:grpSpPr>
        <p:pic>
          <p:nvPicPr>
            <p:cNvPr id="7" name="Picture 8" descr="E:\设计支持\模板设计\sl.png"/>
            <p:cNvPicPr>
              <a:picLocks noChangeAspect="1" noChangeArrowheads="1"/>
            </p:cNvPicPr>
            <p:nvPr/>
          </p:nvPicPr>
          <p:blipFill>
            <a:blip r:embed="rId3" cstate="print"/>
            <a:srcRect/>
            <a:stretch>
              <a:fillRect/>
            </a:stretch>
          </p:blipFill>
          <p:spPr bwMode="auto">
            <a:xfrm>
              <a:off x="1000100" y="2528843"/>
              <a:ext cx="446984" cy="414475"/>
            </a:xfrm>
            <a:prstGeom prst="rect">
              <a:avLst/>
            </a:prstGeom>
            <a:noFill/>
          </p:spPr>
        </p:pic>
        <p:sp>
          <p:nvSpPr>
            <p:cNvPr id="8" name="TextBox 7"/>
            <p:cNvSpPr txBox="1"/>
            <p:nvPr/>
          </p:nvSpPr>
          <p:spPr>
            <a:xfrm>
              <a:off x="1299399" y="2469339"/>
              <a:ext cx="700833" cy="53348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Tree>
    <p:extLst>
      <p:ext uri="{BB962C8B-B14F-4D97-AF65-F5344CB8AC3E}">
        <p14:creationId xmlns="" xmlns:p14="http://schemas.microsoft.com/office/powerpoint/2010/main" val="2153919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7-3</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12</a:t>
            </a:fld>
            <a:r>
              <a:rPr lang="en-US" altLang="zh-CN" smtClean="0"/>
              <a:t>/55</a:t>
            </a:r>
            <a:endParaRPr lang="zh-CN" altLang="en-US" dirty="0"/>
          </a:p>
        </p:txBody>
      </p:sp>
      <p:sp>
        <p:nvSpPr>
          <p:cNvPr id="6" name="内容占位符 5"/>
          <p:cNvSpPr>
            <a:spLocks noGrp="1"/>
          </p:cNvSpPr>
          <p:nvPr>
            <p:ph idx="4294967295"/>
          </p:nvPr>
        </p:nvSpPr>
        <p:spPr>
          <a:xfrm>
            <a:off x="251520" y="699543"/>
            <a:ext cx="8892480" cy="4069308"/>
          </a:xfrm>
        </p:spPr>
        <p:txBody>
          <a:bodyPr/>
          <a:lstStyle/>
          <a:p>
            <a:r>
              <a:rPr lang="zh-CN" altLang="en-US" sz="1800" dirty="0" smtClean="0"/>
              <a:t>内部样式表</a:t>
            </a:r>
            <a:endParaRPr lang="en-US" altLang="zh-CN" sz="1800" dirty="0" smtClean="0"/>
          </a:p>
          <a:p>
            <a:pPr lvl="1"/>
            <a:r>
              <a:rPr lang="en-US" altLang="zh-CN" sz="1800" dirty="0" smtClean="0"/>
              <a:t>CSS</a:t>
            </a:r>
            <a:r>
              <a:rPr lang="zh-CN" altLang="en-US" sz="1800" dirty="0" smtClean="0"/>
              <a:t>代码写在</a:t>
            </a:r>
            <a:r>
              <a:rPr lang="en-US" altLang="zh-CN" sz="1800" dirty="0" smtClean="0"/>
              <a:t>&lt;head&gt;</a:t>
            </a:r>
            <a:r>
              <a:rPr lang="zh-CN" altLang="en-US" sz="1800" dirty="0" smtClean="0"/>
              <a:t>的</a:t>
            </a:r>
            <a:r>
              <a:rPr lang="en-US" altLang="zh-CN" sz="1800" dirty="0" smtClean="0"/>
              <a:t>&lt;style&gt;</a:t>
            </a:r>
            <a:r>
              <a:rPr lang="zh-CN" altLang="en-US" sz="1800" dirty="0" smtClean="0"/>
              <a:t>标签中</a:t>
            </a:r>
            <a:endParaRPr lang="en-US" altLang="zh-CN" sz="1800" dirty="0" smtClean="0"/>
          </a:p>
          <a:p>
            <a:pPr lvl="1"/>
            <a:endParaRPr lang="en-US" altLang="zh-CN" sz="1800" dirty="0" smtClean="0"/>
          </a:p>
          <a:p>
            <a:pPr lvl="1"/>
            <a:endParaRPr lang="en-US" altLang="zh-CN" sz="1800" dirty="0" smtClean="0"/>
          </a:p>
          <a:p>
            <a:pPr lvl="1"/>
            <a:endParaRPr lang="en-US" altLang="zh-CN" sz="1800" dirty="0"/>
          </a:p>
          <a:p>
            <a:pPr lvl="1"/>
            <a:endParaRPr lang="en-US" altLang="zh-CN" sz="1800" dirty="0" smtClean="0"/>
          </a:p>
          <a:p>
            <a:r>
              <a:rPr lang="zh-CN" altLang="en-US" sz="1800" dirty="0" smtClean="0"/>
              <a:t>优点</a:t>
            </a:r>
            <a:endParaRPr lang="en-US" altLang="zh-CN" sz="1800" dirty="0" smtClean="0"/>
          </a:p>
          <a:p>
            <a:pPr lvl="1"/>
            <a:r>
              <a:rPr lang="zh-CN" altLang="en-US" sz="1800" dirty="0" smtClean="0"/>
              <a:t>方便在同页面中修改样式</a:t>
            </a:r>
            <a:endParaRPr lang="en-US" altLang="zh-CN" sz="1800" dirty="0" smtClean="0"/>
          </a:p>
          <a:p>
            <a:r>
              <a:rPr lang="zh-CN" altLang="en-US" sz="1800" dirty="0" smtClean="0"/>
              <a:t>缺点</a:t>
            </a:r>
            <a:endParaRPr lang="en-US" altLang="zh-CN" sz="1800" dirty="0" smtClean="0"/>
          </a:p>
          <a:p>
            <a:pPr lvl="1"/>
            <a:r>
              <a:rPr lang="zh-CN" altLang="en-US" sz="1800" dirty="0" smtClean="0"/>
              <a:t>不利于在多页面间共享复用代码及维护，对内容与样式的分离也不够彻底</a:t>
            </a:r>
          </a:p>
          <a:p>
            <a:endParaRPr lang="zh-CN" altLang="en-US" sz="1800" dirty="0"/>
          </a:p>
        </p:txBody>
      </p:sp>
      <p:sp>
        <p:nvSpPr>
          <p:cNvPr id="7" name="AutoShape 4"/>
          <p:cNvSpPr>
            <a:spLocks noChangeArrowheads="1"/>
          </p:cNvSpPr>
          <p:nvPr/>
        </p:nvSpPr>
        <p:spPr bwMode="auto">
          <a:xfrm>
            <a:off x="971600" y="1419622"/>
            <a:ext cx="6984776" cy="1338828"/>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p>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h1{color</a:t>
            </a:r>
            <a:r>
              <a:rPr lang="en-US" altLang="zh-CN" b="1" dirty="0">
                <a:solidFill>
                  <a:schemeClr val="accent5">
                    <a:lumMod val="10000"/>
                  </a:schemeClr>
                </a:solidFill>
                <a:latin typeface="+mn-lt"/>
              </a:rPr>
              <a:t>: green</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p>
          <a:p>
            <a:pPr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endParaRPr lang="en-US" altLang="zh-CN" b="1" dirty="0">
              <a:solidFill>
                <a:schemeClr val="accent5">
                  <a:lumMod val="10000"/>
                </a:schemeClr>
              </a:solidFill>
              <a:latin typeface="+mn-lt"/>
            </a:endParaRPr>
          </a:p>
        </p:txBody>
      </p:sp>
    </p:spTree>
    <p:extLst>
      <p:ext uri="{BB962C8B-B14F-4D97-AF65-F5344CB8AC3E}">
        <p14:creationId xmlns="" xmlns:p14="http://schemas.microsoft.com/office/powerpoint/2010/main" val="40080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wipe(left)">
                                      <p:cBhvr>
                                        <p:cTn id="10" dur="500"/>
                                        <p:tgtEl>
                                          <p:spTgt spid="6">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wipe(left)">
                                      <p:cBhvr>
                                        <p:cTn id="13" dur="500"/>
                                        <p:tgtEl>
                                          <p:spTgt spid="6">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left)">
                                      <p:cBhvr>
                                        <p:cTn id="1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7-4</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13</a:t>
            </a:fld>
            <a:r>
              <a:rPr lang="en-US" altLang="zh-CN" smtClean="0"/>
              <a:t>/55</a:t>
            </a:r>
            <a:endParaRPr lang="zh-CN" altLang="en-US" dirty="0"/>
          </a:p>
        </p:txBody>
      </p:sp>
      <p:sp>
        <p:nvSpPr>
          <p:cNvPr id="6" name="内容占位符 5"/>
          <p:cNvSpPr>
            <a:spLocks noGrp="1"/>
          </p:cNvSpPr>
          <p:nvPr>
            <p:ph idx="4294967295"/>
          </p:nvPr>
        </p:nvSpPr>
        <p:spPr>
          <a:xfrm>
            <a:off x="323528" y="771551"/>
            <a:ext cx="8820472" cy="3997300"/>
          </a:xfrm>
        </p:spPr>
        <p:txBody>
          <a:bodyPr/>
          <a:lstStyle/>
          <a:p>
            <a:r>
              <a:rPr lang="zh-CN" altLang="en-US" dirty="0" smtClean="0"/>
              <a:t>外部样式表</a:t>
            </a:r>
            <a:endParaRPr lang="en-US" altLang="zh-CN" dirty="0" smtClean="0"/>
          </a:p>
          <a:p>
            <a:pPr lvl="1"/>
            <a:r>
              <a:rPr lang="en-US" altLang="zh-CN" dirty="0" smtClean="0"/>
              <a:t>CSS</a:t>
            </a:r>
            <a:r>
              <a:rPr lang="zh-CN" altLang="en-US" dirty="0" smtClean="0"/>
              <a:t>代码保存在扩展名为</a:t>
            </a:r>
            <a:r>
              <a:rPr lang="en-US" altLang="zh-CN" dirty="0" smtClean="0"/>
              <a:t>.</a:t>
            </a:r>
            <a:r>
              <a:rPr lang="en-US" altLang="zh-CN" dirty="0" err="1" smtClean="0"/>
              <a:t>css</a:t>
            </a:r>
            <a:r>
              <a:rPr lang="zh-CN" altLang="en-US" dirty="0" smtClean="0"/>
              <a:t>的样式表中</a:t>
            </a:r>
            <a:endParaRPr lang="en-US" altLang="zh-CN" dirty="0" smtClean="0"/>
          </a:p>
          <a:p>
            <a:pPr lvl="1"/>
            <a:r>
              <a:rPr lang="en-US" altLang="zh-CN" dirty="0" smtClean="0"/>
              <a:t>HTML</a:t>
            </a:r>
            <a:r>
              <a:rPr lang="zh-CN" altLang="en-US" dirty="0" smtClean="0"/>
              <a:t>文件引用扩展名为</a:t>
            </a:r>
            <a:r>
              <a:rPr lang="en-US" altLang="zh-CN" dirty="0" smtClean="0"/>
              <a:t>.</a:t>
            </a:r>
            <a:r>
              <a:rPr lang="en-US" altLang="zh-CN" dirty="0" err="1" smtClean="0"/>
              <a:t>css</a:t>
            </a:r>
            <a:r>
              <a:rPr lang="zh-CN" altLang="en-US" dirty="0" smtClean="0"/>
              <a:t>的样式表，有两种方式</a:t>
            </a:r>
            <a:endParaRPr lang="en-US" altLang="zh-CN" dirty="0" smtClean="0"/>
          </a:p>
          <a:p>
            <a:pPr lvl="2"/>
            <a:r>
              <a:rPr lang="zh-CN" altLang="en-US" dirty="0" smtClean="0"/>
              <a:t>链接式</a:t>
            </a:r>
            <a:endParaRPr lang="en-US" altLang="zh-CN" dirty="0" smtClean="0"/>
          </a:p>
          <a:p>
            <a:pPr lvl="2"/>
            <a:r>
              <a:rPr lang="zh-CN" altLang="en-US" dirty="0" smtClean="0"/>
              <a:t>导入式</a:t>
            </a:r>
            <a:endParaRPr lang="en-US" altLang="zh-CN" dirty="0" smtClean="0"/>
          </a:p>
          <a:p>
            <a:endParaRPr lang="zh-CN" altLang="en-US" dirty="0"/>
          </a:p>
        </p:txBody>
      </p:sp>
    </p:spTree>
    <p:extLst>
      <p:ext uri="{BB962C8B-B14F-4D97-AF65-F5344CB8AC3E}">
        <p14:creationId xmlns="" xmlns:p14="http://schemas.microsoft.com/office/powerpoint/2010/main" val="397305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7-5</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14</a:t>
            </a:fld>
            <a:r>
              <a:rPr lang="en-US" altLang="zh-CN" smtClean="0"/>
              <a:t>/55</a:t>
            </a:r>
            <a:endParaRPr lang="zh-CN" altLang="en-US" dirty="0"/>
          </a:p>
        </p:txBody>
      </p:sp>
      <p:sp>
        <p:nvSpPr>
          <p:cNvPr id="3" name="内容占位符 2"/>
          <p:cNvSpPr>
            <a:spLocks noGrp="1"/>
          </p:cNvSpPr>
          <p:nvPr>
            <p:ph idx="4294967295"/>
          </p:nvPr>
        </p:nvSpPr>
        <p:spPr>
          <a:xfrm>
            <a:off x="395536" y="771551"/>
            <a:ext cx="8748464" cy="3997300"/>
          </a:xfrm>
        </p:spPr>
        <p:txBody>
          <a:bodyPr/>
          <a:lstStyle/>
          <a:p>
            <a:r>
              <a:rPr lang="zh-CN" altLang="en-US" dirty="0" smtClean="0"/>
              <a:t>外部样式表</a:t>
            </a:r>
            <a:endParaRPr lang="en-US" altLang="zh-CN" dirty="0" smtClean="0"/>
          </a:p>
          <a:p>
            <a:pPr lvl="1"/>
            <a:r>
              <a:rPr lang="zh-CN" altLang="en-US" dirty="0" smtClean="0"/>
              <a:t>链接外部样式表</a:t>
            </a:r>
            <a:endParaRPr lang="zh-CN" altLang="en-US" dirty="0"/>
          </a:p>
        </p:txBody>
      </p:sp>
      <p:sp>
        <p:nvSpPr>
          <p:cNvPr id="5" name="AutoShape 4"/>
          <p:cNvSpPr>
            <a:spLocks noChangeArrowheads="1"/>
          </p:cNvSpPr>
          <p:nvPr/>
        </p:nvSpPr>
        <p:spPr bwMode="auto">
          <a:xfrm>
            <a:off x="1285853" y="2196701"/>
            <a:ext cx="7326313" cy="1477328"/>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&lt;link </a:t>
            </a:r>
            <a:r>
              <a:rPr lang="en-US" altLang="zh-CN" b="1" dirty="0" err="1" smtClean="0">
                <a:solidFill>
                  <a:schemeClr val="accent5">
                    <a:lumMod val="10000"/>
                  </a:schemeClr>
                </a:solidFill>
                <a:latin typeface="+mn-lt"/>
              </a:rPr>
              <a:t>href</a:t>
            </a:r>
            <a:r>
              <a:rPr lang="en-US" altLang="zh-CN" b="1" dirty="0" smtClean="0">
                <a:solidFill>
                  <a:schemeClr val="accent5">
                    <a:lumMod val="10000"/>
                  </a:schemeClr>
                </a:solidFill>
                <a:latin typeface="+mn-lt"/>
              </a:rPr>
              <a:t>="style.css" </a:t>
            </a:r>
            <a:r>
              <a:rPr lang="en-US" altLang="zh-CN" b="1" dirty="0" err="1" smtClean="0">
                <a:solidFill>
                  <a:schemeClr val="accent5">
                    <a:lumMod val="10000"/>
                  </a:schemeClr>
                </a:solidFill>
                <a:latin typeface="+mn-lt"/>
              </a:rPr>
              <a:t>rel</a:t>
            </a:r>
            <a:r>
              <a:rPr lang="en-US" altLang="zh-CN" b="1" dirty="0" smtClean="0">
                <a:solidFill>
                  <a:schemeClr val="accent5">
                    <a:lumMod val="10000"/>
                  </a:schemeClr>
                </a:solidFill>
                <a:latin typeface="+mn-lt"/>
              </a:rPr>
              <a:t>="</a:t>
            </a:r>
            <a:r>
              <a:rPr lang="en-US" altLang="zh-CN" b="1" dirty="0" err="1" smtClean="0">
                <a:solidFill>
                  <a:schemeClr val="accent5">
                    <a:lumMod val="10000"/>
                  </a:schemeClr>
                </a:solidFill>
                <a:latin typeface="+mn-lt"/>
              </a:rPr>
              <a:t>stylesheet</a:t>
            </a:r>
            <a:r>
              <a:rPr lang="en-US" altLang="zh-CN" b="1" dirty="0" smtClean="0">
                <a:solidFill>
                  <a:schemeClr val="accent5">
                    <a:lumMod val="10000"/>
                  </a:schemeClr>
                </a:solidFill>
                <a:latin typeface="+mn-lt"/>
              </a:rPr>
              <a:t>"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 /&gt;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sp>
        <p:nvSpPr>
          <p:cNvPr id="6" name="AutoShape 14"/>
          <p:cNvSpPr>
            <a:spLocks noChangeArrowheads="1"/>
          </p:cNvSpPr>
          <p:nvPr/>
        </p:nvSpPr>
        <p:spPr bwMode="auto">
          <a:xfrm>
            <a:off x="2285985" y="1880231"/>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文件路径</a:t>
            </a:r>
            <a:endParaRPr lang="zh-CN" altLang="en-US" b="1" kern="0" dirty="0">
              <a:solidFill>
                <a:schemeClr val="bg1"/>
              </a:solidFill>
              <a:latin typeface="Arial"/>
              <a:ea typeface="黑体"/>
            </a:endParaRPr>
          </a:p>
        </p:txBody>
      </p:sp>
      <p:cxnSp>
        <p:nvCxnSpPr>
          <p:cNvPr id="7" name="直接箭头连接符 6"/>
          <p:cNvCxnSpPr>
            <a:stCxn id="6" idx="2"/>
          </p:cNvCxnSpPr>
          <p:nvPr/>
        </p:nvCxnSpPr>
        <p:spPr>
          <a:xfrm flipH="1">
            <a:off x="2714616" y="2288854"/>
            <a:ext cx="144740" cy="39005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AutoShape 14"/>
          <p:cNvSpPr>
            <a:spLocks noChangeArrowheads="1"/>
          </p:cNvSpPr>
          <p:nvPr/>
        </p:nvSpPr>
        <p:spPr bwMode="auto">
          <a:xfrm>
            <a:off x="3929059" y="1880231"/>
            <a:ext cx="184675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使用外部样式表</a:t>
            </a:r>
            <a:endParaRPr lang="zh-CN" altLang="en-US" b="1" kern="0" dirty="0">
              <a:solidFill>
                <a:schemeClr val="bg1"/>
              </a:solidFill>
              <a:latin typeface="Arial"/>
              <a:ea typeface="黑体"/>
            </a:endParaRPr>
          </a:p>
        </p:txBody>
      </p:sp>
      <p:cxnSp>
        <p:nvCxnSpPr>
          <p:cNvPr id="9" name="直接箭头连接符 8"/>
          <p:cNvCxnSpPr>
            <a:stCxn id="8" idx="2"/>
          </p:cNvCxnSpPr>
          <p:nvPr/>
        </p:nvCxnSpPr>
        <p:spPr>
          <a:xfrm flipH="1">
            <a:off x="4357696" y="2288854"/>
            <a:ext cx="494742" cy="39005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14"/>
          <p:cNvSpPr>
            <a:spLocks noChangeArrowheads="1"/>
          </p:cNvSpPr>
          <p:nvPr/>
        </p:nvSpPr>
        <p:spPr bwMode="auto">
          <a:xfrm>
            <a:off x="6143637" y="1880231"/>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文件类型</a:t>
            </a:r>
            <a:endParaRPr lang="zh-CN" altLang="en-US" b="1" kern="0" dirty="0">
              <a:solidFill>
                <a:schemeClr val="bg1"/>
              </a:solidFill>
              <a:latin typeface="Arial"/>
              <a:ea typeface="黑体"/>
            </a:endParaRPr>
          </a:p>
        </p:txBody>
      </p:sp>
      <p:cxnSp>
        <p:nvCxnSpPr>
          <p:cNvPr id="11" name="直接箭头连接符 10"/>
          <p:cNvCxnSpPr>
            <a:stCxn id="10" idx="2"/>
          </p:cNvCxnSpPr>
          <p:nvPr/>
        </p:nvCxnSpPr>
        <p:spPr>
          <a:xfrm flipH="1">
            <a:off x="6572271" y="2288854"/>
            <a:ext cx="144737" cy="39005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71"/>
          <p:cNvGrpSpPr/>
          <p:nvPr/>
        </p:nvGrpSpPr>
        <p:grpSpPr>
          <a:xfrm>
            <a:off x="142844" y="1932373"/>
            <a:ext cx="1000132" cy="400110"/>
            <a:chOff x="1000100" y="1734602"/>
            <a:chExt cx="1000132" cy="533479"/>
          </a:xfrm>
        </p:grpSpPr>
        <p:pic>
          <p:nvPicPr>
            <p:cNvPr id="1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14" name="TextBox 1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2" name="组合 18"/>
          <p:cNvGrpSpPr>
            <a:grpSpLocks/>
          </p:cNvGrpSpPr>
          <p:nvPr/>
        </p:nvGrpSpPr>
        <p:grpSpPr bwMode="auto">
          <a:xfrm>
            <a:off x="2090738" y="4188869"/>
            <a:ext cx="4572000" cy="371891"/>
            <a:chOff x="3143240" y="5143512"/>
            <a:chExt cx="4572032" cy="49585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TextBox 25"/>
            <p:cNvSpPr txBox="1"/>
            <p:nvPr/>
          </p:nvSpPr>
          <p:spPr bwMode="auto">
            <a:xfrm>
              <a:off x="4124208"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链接外部样式表</a:t>
              </a:r>
            </a:p>
          </p:txBody>
        </p:sp>
      </p:grpSp>
    </p:spTree>
    <p:extLst>
      <p:ext uri="{BB962C8B-B14F-4D97-AF65-F5344CB8AC3E}">
        <p14:creationId xmlns="" xmlns:p14="http://schemas.microsoft.com/office/powerpoint/2010/main" val="188497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7-6</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15</a:t>
            </a:fld>
            <a:r>
              <a:rPr lang="en-US" altLang="zh-CN" smtClean="0"/>
              <a:t>/55</a:t>
            </a:r>
            <a:endParaRPr lang="zh-CN" altLang="en-US" dirty="0"/>
          </a:p>
        </p:txBody>
      </p:sp>
      <p:sp>
        <p:nvSpPr>
          <p:cNvPr id="3" name="内容占位符 2"/>
          <p:cNvSpPr>
            <a:spLocks noGrp="1"/>
          </p:cNvSpPr>
          <p:nvPr>
            <p:ph idx="4294967295"/>
          </p:nvPr>
        </p:nvSpPr>
        <p:spPr>
          <a:xfrm>
            <a:off x="323528" y="771551"/>
            <a:ext cx="8820472" cy="3997300"/>
          </a:xfrm>
        </p:spPr>
        <p:txBody>
          <a:bodyPr/>
          <a:lstStyle/>
          <a:p>
            <a:r>
              <a:rPr lang="zh-CN" altLang="en-US" dirty="0" smtClean="0"/>
              <a:t>外部样式表</a:t>
            </a:r>
            <a:endParaRPr lang="en-US" altLang="zh-CN" dirty="0" smtClean="0"/>
          </a:p>
          <a:p>
            <a:pPr lvl="1"/>
            <a:r>
              <a:rPr lang="zh-CN" altLang="en-US" dirty="0" smtClean="0"/>
              <a:t>导入外部样式表</a:t>
            </a:r>
            <a:endParaRPr lang="zh-CN" altLang="en-US" dirty="0"/>
          </a:p>
        </p:txBody>
      </p:sp>
      <p:sp>
        <p:nvSpPr>
          <p:cNvPr id="5" name="AutoShape 4"/>
          <p:cNvSpPr>
            <a:spLocks noChangeArrowheads="1"/>
          </p:cNvSpPr>
          <p:nvPr/>
        </p:nvSpPr>
        <p:spPr bwMode="auto">
          <a:xfrm>
            <a:off x="1285853" y="2196701"/>
            <a:ext cx="7326313" cy="2308324"/>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a:t>
            </a:r>
          </a:p>
          <a:p>
            <a:pPr algn="l" defTabSz="723900">
              <a:spcAft>
                <a:spcPts val="0"/>
              </a:spcAft>
              <a:buClr>
                <a:schemeClr val="folHlink"/>
              </a:buClr>
              <a:buSzPct val="60000"/>
              <a:tabLst>
                <a:tab pos="444500" algn="l"/>
              </a:tabLst>
              <a:defRPr/>
            </a:pPr>
            <a:r>
              <a:rPr lang="en-US" altLang="zh-CN" b="1" dirty="0" smtClean="0">
                <a:solidFill>
                  <a:srgbClr val="FF0000"/>
                </a:solidFill>
                <a:latin typeface="+mn-lt"/>
              </a:rPr>
              <a:t>@import </a:t>
            </a:r>
            <a:r>
              <a:rPr lang="en-US" altLang="zh-CN" b="1" dirty="0" err="1" smtClean="0">
                <a:solidFill>
                  <a:srgbClr val="FF0000"/>
                </a:solidFill>
                <a:latin typeface="+mn-lt"/>
              </a:rPr>
              <a:t>url</a:t>
            </a:r>
            <a:r>
              <a:rPr lang="en-US" altLang="zh-CN" b="1" dirty="0" smtClean="0">
                <a:solidFill>
                  <a:srgbClr val="FF0000"/>
                </a:solidFill>
                <a:latin typeface="+mn-lt"/>
              </a:rPr>
              <a:t>("style.css");</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grpSp>
        <p:nvGrpSpPr>
          <p:cNvPr id="12" name="组合 71"/>
          <p:cNvGrpSpPr/>
          <p:nvPr/>
        </p:nvGrpSpPr>
        <p:grpSpPr>
          <a:xfrm>
            <a:off x="142844" y="1932373"/>
            <a:ext cx="1000132" cy="400110"/>
            <a:chOff x="1000100" y="1734602"/>
            <a:chExt cx="1000132" cy="533479"/>
          </a:xfrm>
        </p:grpSpPr>
        <p:pic>
          <p:nvPicPr>
            <p:cNvPr id="1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14" name="TextBox 1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8"/>
          <p:cNvGrpSpPr>
            <a:grpSpLocks/>
          </p:cNvGrpSpPr>
          <p:nvPr/>
        </p:nvGrpSpPr>
        <p:grpSpPr bwMode="auto">
          <a:xfrm>
            <a:off x="2252892" y="4150517"/>
            <a:ext cx="4572000" cy="371891"/>
            <a:chOff x="3143240" y="5143512"/>
            <a:chExt cx="4572032" cy="49585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124208"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2</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导入外部样式表</a:t>
              </a:r>
            </a:p>
          </p:txBody>
        </p:sp>
      </p:grpSp>
    </p:spTree>
    <p:extLst>
      <p:ext uri="{BB962C8B-B14F-4D97-AF65-F5344CB8AC3E}">
        <p14:creationId xmlns="" xmlns:p14="http://schemas.microsoft.com/office/powerpoint/2010/main" val="19676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7-7</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16</a:t>
            </a:fld>
            <a:r>
              <a:rPr lang="en-US" altLang="zh-CN" smtClean="0"/>
              <a:t>/55</a:t>
            </a:r>
            <a:endParaRPr lang="zh-CN" altLang="en-US" dirty="0"/>
          </a:p>
        </p:txBody>
      </p:sp>
      <p:sp>
        <p:nvSpPr>
          <p:cNvPr id="3" name="内容占位符 2"/>
          <p:cNvSpPr>
            <a:spLocks noGrp="1"/>
          </p:cNvSpPr>
          <p:nvPr>
            <p:ph idx="4294967295"/>
          </p:nvPr>
        </p:nvSpPr>
        <p:spPr>
          <a:xfrm>
            <a:off x="323528" y="771551"/>
            <a:ext cx="8820472" cy="3997300"/>
          </a:xfrm>
        </p:spPr>
        <p:txBody>
          <a:bodyPr/>
          <a:lstStyle/>
          <a:p>
            <a:r>
              <a:rPr lang="zh-CN" altLang="en-US" sz="2400" dirty="0" smtClean="0"/>
              <a:t>链接式与导入式的区别</a:t>
            </a:r>
          </a:p>
          <a:p>
            <a:pPr lvl="1"/>
            <a:r>
              <a:rPr lang="en-US" altLang="zh-CN" sz="2400" dirty="0" smtClean="0"/>
              <a:t>&lt;link/&gt;</a:t>
            </a:r>
            <a:r>
              <a:rPr lang="zh-CN" altLang="en-US" sz="2400" dirty="0" smtClean="0"/>
              <a:t>标签属于</a:t>
            </a:r>
            <a:r>
              <a:rPr lang="en-US" altLang="zh-CN" sz="2400" dirty="0" smtClean="0"/>
              <a:t>XHTML</a:t>
            </a:r>
            <a:r>
              <a:rPr lang="zh-CN" altLang="en-US" sz="2400" dirty="0" smtClean="0"/>
              <a:t>，</a:t>
            </a:r>
            <a:r>
              <a:rPr lang="en-US" altLang="zh-CN" sz="2400" dirty="0" smtClean="0"/>
              <a:t>@import</a:t>
            </a:r>
            <a:r>
              <a:rPr lang="zh-CN" altLang="en-US" sz="2400" dirty="0" smtClean="0"/>
              <a:t>是属于</a:t>
            </a:r>
            <a:r>
              <a:rPr lang="en-US" altLang="zh-CN" sz="2400" dirty="0" smtClean="0"/>
              <a:t>CSS2.1</a:t>
            </a:r>
            <a:endParaRPr lang="zh-CN" altLang="en-US" sz="2400" dirty="0" smtClean="0"/>
          </a:p>
          <a:p>
            <a:pPr lvl="1"/>
            <a:r>
              <a:rPr lang="zh-CN" altLang="en-US" sz="2400" dirty="0" smtClean="0"/>
              <a:t>使用</a:t>
            </a:r>
            <a:r>
              <a:rPr lang="en-US" altLang="zh-CN" sz="2400" dirty="0" smtClean="0"/>
              <a:t>&lt;link/&gt;</a:t>
            </a:r>
            <a:r>
              <a:rPr lang="zh-CN" altLang="en-US" sz="2400" dirty="0" smtClean="0"/>
              <a:t>链接的</a:t>
            </a:r>
            <a:r>
              <a:rPr lang="en-US" altLang="zh-CN" sz="2400" dirty="0" smtClean="0"/>
              <a:t>CSS</a:t>
            </a:r>
            <a:r>
              <a:rPr lang="zh-CN" altLang="en-US" sz="2400" dirty="0" smtClean="0"/>
              <a:t>文件先加载到网页当中，再进行编译显示</a:t>
            </a:r>
          </a:p>
          <a:p>
            <a:pPr lvl="1"/>
            <a:r>
              <a:rPr lang="zh-CN" altLang="en-US" sz="2400" dirty="0" smtClean="0"/>
              <a:t>使用</a:t>
            </a:r>
            <a:r>
              <a:rPr lang="en-US" altLang="zh-CN" sz="2400" dirty="0" smtClean="0"/>
              <a:t>@import</a:t>
            </a:r>
            <a:r>
              <a:rPr lang="zh-CN" altLang="en-US" sz="2400" dirty="0" smtClean="0"/>
              <a:t>导入的</a:t>
            </a:r>
            <a:r>
              <a:rPr lang="en-US" altLang="zh-CN" sz="2400" dirty="0" smtClean="0"/>
              <a:t>CSS</a:t>
            </a:r>
            <a:r>
              <a:rPr lang="zh-CN" altLang="en-US" sz="2400" dirty="0" smtClean="0"/>
              <a:t>文件，客户端显示</a:t>
            </a:r>
            <a:r>
              <a:rPr lang="en-US" altLang="zh-CN" sz="2400" dirty="0" smtClean="0"/>
              <a:t>HTML</a:t>
            </a:r>
            <a:r>
              <a:rPr lang="zh-CN" altLang="en-US" sz="2400" dirty="0" smtClean="0"/>
              <a:t>结构，再把</a:t>
            </a:r>
            <a:r>
              <a:rPr lang="en-US" altLang="zh-CN" sz="2400" dirty="0" smtClean="0"/>
              <a:t>CSS</a:t>
            </a:r>
            <a:r>
              <a:rPr lang="zh-CN" altLang="en-US" sz="2400" dirty="0" smtClean="0"/>
              <a:t>文件加载到网页当中</a:t>
            </a:r>
          </a:p>
          <a:p>
            <a:pPr lvl="1"/>
            <a:r>
              <a:rPr lang="en-US" altLang="zh-CN" sz="2400" dirty="0" smtClean="0"/>
              <a:t>@import</a:t>
            </a:r>
            <a:r>
              <a:rPr lang="zh-CN" altLang="en-US" sz="2400" dirty="0" smtClean="0"/>
              <a:t>是属于</a:t>
            </a:r>
            <a:r>
              <a:rPr lang="en-US" altLang="zh-CN" sz="2400" dirty="0" smtClean="0"/>
              <a:t>CSS2.1</a:t>
            </a:r>
            <a:r>
              <a:rPr lang="zh-CN" altLang="en-US" sz="2400" dirty="0" smtClean="0"/>
              <a:t>特有的，对不兼容</a:t>
            </a:r>
            <a:r>
              <a:rPr lang="en-US" altLang="zh-CN" sz="2400" dirty="0" smtClean="0"/>
              <a:t>CSS2.1</a:t>
            </a:r>
            <a:r>
              <a:rPr lang="zh-CN" altLang="en-US" sz="2400" dirty="0" smtClean="0"/>
              <a:t>的浏览器是无效的</a:t>
            </a:r>
          </a:p>
        </p:txBody>
      </p:sp>
    </p:spTree>
    <p:extLst>
      <p:ext uri="{BB962C8B-B14F-4D97-AF65-F5344CB8AC3E}">
        <p14:creationId xmlns="" xmlns:p14="http://schemas.microsoft.com/office/powerpoint/2010/main" val="45340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CSS</a:t>
            </a:r>
            <a:r>
              <a:rPr lang="zh-CN" altLang="en-US" smtClean="0"/>
              <a:t>样式优先级</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17</a:t>
            </a:fld>
            <a:r>
              <a:rPr lang="en-US" altLang="zh-CN" smtClean="0"/>
              <a:t>/55</a:t>
            </a:r>
            <a:endParaRPr lang="zh-CN" altLang="en-US" dirty="0"/>
          </a:p>
        </p:txBody>
      </p:sp>
      <p:sp>
        <p:nvSpPr>
          <p:cNvPr id="3" name="内容占位符 2"/>
          <p:cNvSpPr>
            <a:spLocks noGrp="1"/>
          </p:cNvSpPr>
          <p:nvPr>
            <p:ph idx="4294967295"/>
          </p:nvPr>
        </p:nvSpPr>
        <p:spPr>
          <a:xfrm>
            <a:off x="251520" y="771551"/>
            <a:ext cx="8892480" cy="3997300"/>
          </a:xfrm>
        </p:spPr>
        <p:txBody>
          <a:bodyPr/>
          <a:lstStyle/>
          <a:p>
            <a:r>
              <a:rPr lang="zh-CN" altLang="en-US" dirty="0" smtClean="0"/>
              <a:t>行内样式</a:t>
            </a:r>
            <a:r>
              <a:rPr lang="en-US" altLang="zh-CN" dirty="0" smtClean="0"/>
              <a:t>&gt;</a:t>
            </a:r>
            <a:r>
              <a:rPr lang="zh-CN" altLang="en-US" dirty="0" smtClean="0"/>
              <a:t>内部样式表</a:t>
            </a:r>
            <a:r>
              <a:rPr lang="en-US" altLang="zh-CN" dirty="0" smtClean="0"/>
              <a:t>&gt;</a:t>
            </a:r>
            <a:r>
              <a:rPr lang="zh-CN" altLang="en-US" dirty="0" smtClean="0"/>
              <a:t>外部样式表</a:t>
            </a:r>
          </a:p>
          <a:p>
            <a:r>
              <a:rPr lang="zh-CN" altLang="en-US" dirty="0" smtClean="0"/>
              <a:t>就近原则</a:t>
            </a:r>
          </a:p>
        </p:txBody>
      </p:sp>
      <p:grpSp>
        <p:nvGrpSpPr>
          <p:cNvPr id="6" name="组合 18"/>
          <p:cNvGrpSpPr>
            <a:grpSpLocks/>
          </p:cNvGrpSpPr>
          <p:nvPr/>
        </p:nvGrpSpPr>
        <p:grpSpPr bwMode="auto">
          <a:xfrm>
            <a:off x="1547664" y="4353946"/>
            <a:ext cx="5351230" cy="371891"/>
            <a:chOff x="3143240" y="5143512"/>
            <a:chExt cx="4572032" cy="49585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bwMode="auto">
            <a:xfrm>
              <a:off x="3979761" y="5187962"/>
              <a:ext cx="3562572"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种引入样式方式优先级</a:t>
              </a:r>
              <a:endParaRPr lang="zh-CN" altLang="en-US" sz="1600" b="1" spc="300" dirty="0">
                <a:solidFill>
                  <a:srgbClr val="FBFFFE"/>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8614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en-US" dirty="0" smtClean="0"/>
              <a:t>制作</a:t>
            </a:r>
            <a:r>
              <a:rPr lang="en-US" altLang="zh-CN" dirty="0" smtClean="0"/>
              <a:t>《</a:t>
            </a:r>
            <a:r>
              <a:rPr lang="zh-CN" altLang="en-US" dirty="0" smtClean="0"/>
              <a:t>望庐山瀑布</a:t>
            </a:r>
            <a:r>
              <a:rPr lang="en-US" altLang="zh-CN" dirty="0" smtClean="0"/>
              <a:t>》</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18</a:t>
            </a:fld>
            <a:r>
              <a:rPr lang="en-US" altLang="zh-CN" smtClean="0"/>
              <a:t>/55</a:t>
            </a:r>
            <a:endParaRPr lang="zh-CN" altLang="en-US" dirty="0"/>
          </a:p>
        </p:txBody>
      </p:sp>
      <p:sp>
        <p:nvSpPr>
          <p:cNvPr id="18435" name="Rectangle 3"/>
          <p:cNvSpPr>
            <a:spLocks noGrp="1" noChangeArrowheads="1"/>
          </p:cNvSpPr>
          <p:nvPr>
            <p:ph idx="4294967295"/>
          </p:nvPr>
        </p:nvSpPr>
        <p:spPr>
          <a:xfrm>
            <a:off x="323528" y="1131590"/>
            <a:ext cx="8820472" cy="3637260"/>
          </a:xfrm>
        </p:spPr>
        <p:txBody>
          <a:bodyPr/>
          <a:lstStyle/>
          <a:p>
            <a:r>
              <a:rPr lang="zh-CN" altLang="en-US" sz="2800" dirty="0" smtClean="0"/>
              <a:t>需求说明</a:t>
            </a:r>
          </a:p>
          <a:p>
            <a:pPr lvl="1"/>
            <a:r>
              <a:rPr lang="zh-CN" altLang="en-US" dirty="0" smtClean="0"/>
              <a:t>使用标题标签和段落标签制作李白的诗</a:t>
            </a:r>
            <a:r>
              <a:rPr lang="en-US" altLang="zh-CN" dirty="0" smtClean="0"/>
              <a:t>《</a:t>
            </a:r>
            <a:r>
              <a:rPr lang="zh-CN" altLang="en-US" dirty="0" smtClean="0"/>
              <a:t>望庐山瀑布</a:t>
            </a:r>
            <a:r>
              <a:rPr lang="en-US" altLang="zh-CN" dirty="0" smtClean="0"/>
              <a:t>》</a:t>
            </a:r>
            <a:r>
              <a:rPr lang="zh-CN" altLang="en-US" dirty="0" smtClean="0"/>
              <a:t>，诗正文字体颜色为绿色，字体大小为</a:t>
            </a:r>
            <a:r>
              <a:rPr lang="en-US" altLang="zh-CN" dirty="0" smtClean="0"/>
              <a:t>14px</a:t>
            </a:r>
            <a:endParaRPr lang="zh-CN" altLang="en-US" dirty="0" smtClean="0"/>
          </a:p>
        </p:txBody>
      </p:sp>
      <p:grpSp>
        <p:nvGrpSpPr>
          <p:cNvPr id="14"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3307545" y="4750495"/>
            <a:ext cx="2786063" cy="371891"/>
            <a:chOff x="3714744" y="5143512"/>
            <a:chExt cx="2786082" cy="49585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4截图\Chapter04截图\图4.10　《望庐山瀑布》页面效果图.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19494" y="2571750"/>
            <a:ext cx="3395488" cy="19583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9499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19</a:t>
            </a:fld>
            <a:r>
              <a:rPr lang="en-US" altLang="zh-CN" smtClean="0"/>
              <a:t>/55</a:t>
            </a:r>
            <a:endParaRPr lang="zh-CN" altLang="en-US" dirty="0"/>
          </a:p>
        </p:txBody>
      </p:sp>
      <p:sp>
        <p:nvSpPr>
          <p:cNvPr id="25604" name="内容占位符 2"/>
          <p:cNvSpPr>
            <a:spLocks noGrp="1"/>
          </p:cNvSpPr>
          <p:nvPr>
            <p:ph idx="4294967295"/>
          </p:nvPr>
        </p:nvSpPr>
        <p:spPr>
          <a:xfrm>
            <a:off x="323528" y="771550"/>
            <a:ext cx="8820472" cy="39973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1550144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p:txBody>
          <a:bodyPr/>
          <a:lstStyle/>
          <a:p>
            <a:r>
              <a:rPr lang="zh-CN" altLang="en-US" smtClean="0"/>
              <a:t>本章任务</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a:t>
            </a:fld>
            <a:r>
              <a:rPr lang="en-US" altLang="zh-CN" smtClean="0"/>
              <a:t>/55</a:t>
            </a:r>
            <a:endParaRPr lang="zh-CN" altLang="en-US" dirty="0"/>
          </a:p>
        </p:txBody>
      </p:sp>
      <p:sp>
        <p:nvSpPr>
          <p:cNvPr id="481282" name="Rectangle 2"/>
          <p:cNvSpPr>
            <a:spLocks noGrp="1" noChangeArrowheads="1"/>
          </p:cNvSpPr>
          <p:nvPr>
            <p:ph idx="4294967295"/>
          </p:nvPr>
        </p:nvSpPr>
        <p:spPr>
          <a:xfrm>
            <a:off x="251520" y="627535"/>
            <a:ext cx="8892480" cy="4141316"/>
          </a:xfrm>
        </p:spPr>
        <p:txBody>
          <a:bodyPr/>
          <a:lstStyle/>
          <a:p>
            <a:pPr fontAlgn="auto"/>
            <a:r>
              <a:rPr lang="zh-CN" altLang="zh-CN" dirty="0"/>
              <a:t>制作</a:t>
            </a:r>
            <a:r>
              <a:rPr lang="zh-CN" altLang="zh-CN" dirty="0" smtClean="0"/>
              <a:t>《望庐山瀑布》</a:t>
            </a:r>
            <a:endParaRPr lang="en-US" altLang="zh-CN" dirty="0" smtClean="0"/>
          </a:p>
          <a:p>
            <a:pPr fontAlgn="auto"/>
            <a:r>
              <a:rPr lang="zh-CN" altLang="zh-CN" dirty="0"/>
              <a:t>制作影视简介</a:t>
            </a:r>
            <a:endParaRPr lang="en-US" altLang="zh-CN" dirty="0" smtClean="0"/>
          </a:p>
          <a:p>
            <a:pPr fontAlgn="auto"/>
            <a:r>
              <a:rPr lang="zh-CN" altLang="zh-CN" dirty="0" smtClean="0"/>
              <a:t>制作</a:t>
            </a:r>
            <a:r>
              <a:rPr lang="zh-CN" altLang="zh-CN" dirty="0"/>
              <a:t>开心餐厅介绍</a:t>
            </a:r>
            <a:r>
              <a:rPr lang="zh-CN" altLang="zh-CN" dirty="0" smtClean="0"/>
              <a:t>页面</a:t>
            </a:r>
            <a:endParaRPr lang="zh-CN" altLang="zh-CN" dirty="0"/>
          </a:p>
        </p:txBody>
      </p:sp>
      <p:pic>
        <p:nvPicPr>
          <p:cNvPr id="1026" name="Picture 2" descr="C:\Users\yaling.he\Desktop\Chapter04截图\Chapter04截图\图4.10　《望庐山瀑布》页面效果图.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6548" y="802444"/>
            <a:ext cx="2736304" cy="2013395"/>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yaling.he\Desktop\Chapter04截图\Chapter04截图\图4.17　影视简介.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71600" y="2132883"/>
            <a:ext cx="3266306" cy="268058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Users\yaling.he\Desktop\Chapter04截图\Chapter04截图\图4.32  开心餐厅介绍页面效果图.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99993" y="2409733"/>
            <a:ext cx="3143649" cy="26008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501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ipe(left)">
                                      <p:cBhvr>
                                        <p:cTn id="15" dur="500"/>
                                        <p:tgtEl>
                                          <p:spTgt spid="10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CSS3</a:t>
            </a:r>
            <a:r>
              <a:rPr lang="zh-CN" altLang="en-US" dirty="0" smtClean="0"/>
              <a:t>基本选择器</a:t>
            </a:r>
            <a:r>
              <a:rPr lang="en-US" altLang="zh-CN" dirty="0" smtClean="0"/>
              <a:t>3-1</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20</a:t>
            </a:fld>
            <a:r>
              <a:rPr lang="en-US" altLang="zh-CN" smtClean="0"/>
              <a:t>/55</a:t>
            </a:r>
            <a:endParaRPr lang="zh-CN" altLang="en-US" dirty="0"/>
          </a:p>
        </p:txBody>
      </p:sp>
      <p:sp>
        <p:nvSpPr>
          <p:cNvPr id="22531" name="内容占位符 2"/>
          <p:cNvSpPr>
            <a:spLocks noGrp="1"/>
          </p:cNvSpPr>
          <p:nvPr>
            <p:ph idx="4294967295"/>
          </p:nvPr>
        </p:nvSpPr>
        <p:spPr>
          <a:xfrm>
            <a:off x="395536" y="771551"/>
            <a:ext cx="8748464" cy="3997300"/>
          </a:xfrm>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t>ID</a:t>
            </a:r>
            <a:r>
              <a:rPr lang="zh-CN" altLang="en-US" dirty="0" smtClean="0"/>
              <a:t>选择器</a:t>
            </a:r>
          </a:p>
        </p:txBody>
      </p:sp>
      <p:sp>
        <p:nvSpPr>
          <p:cNvPr id="8" name="内容占位符 2"/>
          <p:cNvSpPr txBox="1">
            <a:spLocks/>
          </p:cNvSpPr>
          <p:nvPr/>
        </p:nvSpPr>
        <p:spPr bwMode="auto">
          <a:xfrm>
            <a:off x="899592" y="1285866"/>
            <a:ext cx="7645400" cy="857256"/>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0E9CDE"/>
              </a:buClr>
              <a:buSzPct val="100000"/>
              <a:buFont typeface="Wingdings" pitchFamily="2" charset="2"/>
              <a:buChar char="n"/>
              <a:defRPr sz="2600" b="1">
                <a:latin typeface="+mn-lt"/>
                <a:ea typeface="微软雅黑" pitchFamily="34" charset="-122"/>
              </a:defRPr>
            </a:lvl1pPr>
            <a:lvl2pPr marL="742950" indent="-285750" eaLnBrk="0" hangingPunct="0">
              <a:spcBef>
                <a:spcPct val="20000"/>
              </a:spcBef>
              <a:buClr>
                <a:srgbClr val="0E9CDE"/>
              </a:buClr>
              <a:buSzPct val="100000"/>
              <a:buFont typeface="Wingdings" pitchFamily="2" charset="2"/>
              <a:buChar char="u"/>
              <a:defRPr sz="2400" b="1">
                <a:latin typeface="+mn-lt"/>
                <a:ea typeface="微软雅黑" pitchFamily="34" charset="-122"/>
              </a:defRPr>
            </a:lvl2pPr>
            <a:lvl3pPr marL="1143000" indent="-228600" eaLnBrk="0" hangingPunct="0">
              <a:spcBef>
                <a:spcPct val="20000"/>
              </a:spcBef>
              <a:buClr>
                <a:srgbClr val="0E9CDE"/>
              </a:buClr>
              <a:buSzPct val="85000"/>
              <a:buFont typeface="Wingdings" pitchFamily="2" charset="2"/>
              <a:buChar char="Ø"/>
              <a:defRPr sz="2000" b="1">
                <a:latin typeface="+mn-lt"/>
                <a:ea typeface="+mn-ea"/>
              </a:defRPr>
            </a:lvl3pPr>
            <a:lvl4pPr marL="1600200" indent="-228600" eaLnBrk="0" hangingPunct="0">
              <a:spcBef>
                <a:spcPct val="20000"/>
              </a:spcBef>
              <a:buClr>
                <a:schemeClr val="tx2"/>
              </a:buClr>
              <a:buFont typeface="Wingdings" pitchFamily="2" charset="2"/>
              <a:buChar char="Ø"/>
              <a:defRPr sz="1800" b="1">
                <a:latin typeface="+mn-lt"/>
                <a:ea typeface="+mn-ea"/>
                <a:cs typeface="楷体_GB2312"/>
              </a:defRPr>
            </a:lvl4pPr>
            <a:lvl5pPr marL="2057400" indent="-228600" eaLnBrk="0" hangingPunct="0">
              <a:spcBef>
                <a:spcPct val="20000"/>
              </a:spcBef>
              <a:buChar char="»"/>
              <a:defRPr sz="1600" b="1">
                <a:latin typeface="+mn-lt"/>
                <a:ea typeface="+mn-ea"/>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pPr lvl="1"/>
            <a:r>
              <a:rPr lang="en-US" altLang="zh-CN" dirty="0"/>
              <a:t>HTML</a:t>
            </a:r>
            <a:r>
              <a:rPr lang="zh-CN" altLang="en-US" dirty="0"/>
              <a:t>标签作为标签选择器的名称</a:t>
            </a:r>
          </a:p>
          <a:p>
            <a:pPr lvl="2"/>
            <a:r>
              <a:rPr lang="en-US" altLang="zh-CN" dirty="0"/>
              <a:t>&lt;h1&gt;…&lt;h6&gt;</a:t>
            </a:r>
            <a:r>
              <a:rPr lang="zh-CN" altLang="en-US" dirty="0"/>
              <a:t>、</a:t>
            </a:r>
            <a:r>
              <a:rPr lang="en-US" altLang="zh-CN" dirty="0"/>
              <a:t>&lt;p&gt;</a:t>
            </a:r>
            <a:r>
              <a:rPr lang="zh-CN" altLang="en-US" dirty="0"/>
              <a:t>、</a:t>
            </a:r>
            <a:r>
              <a:rPr lang="en-US" altLang="zh-CN" dirty="0"/>
              <a:t>&lt;</a:t>
            </a:r>
            <a:r>
              <a:rPr lang="en-US" altLang="zh-CN" dirty="0" err="1"/>
              <a:t>img</a:t>
            </a:r>
            <a:r>
              <a:rPr lang="en-US" altLang="zh-CN" dirty="0"/>
              <a:t>/&gt;</a:t>
            </a:r>
            <a:endParaRPr lang="zh-CN" altLang="en-US" dirty="0"/>
          </a:p>
        </p:txBody>
      </p:sp>
      <p:sp>
        <p:nvSpPr>
          <p:cNvPr id="13" name="AutoShape 3"/>
          <p:cNvSpPr>
            <a:spLocks noChangeArrowheads="1"/>
          </p:cNvSpPr>
          <p:nvPr/>
        </p:nvSpPr>
        <p:spPr bwMode="auto">
          <a:xfrm>
            <a:off x="4857752" y="3044057"/>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p { font-size:16px;}</a:t>
            </a:r>
            <a:endParaRPr lang="zh-CN" altLang="zh-CN" b="1" dirty="0">
              <a:latin typeface="+mn-lt"/>
            </a:endParaRPr>
          </a:p>
        </p:txBody>
      </p:sp>
      <p:sp>
        <p:nvSpPr>
          <p:cNvPr id="14" name="AutoShape 14"/>
          <p:cNvSpPr>
            <a:spLocks noChangeArrowheads="1"/>
          </p:cNvSpPr>
          <p:nvPr/>
        </p:nvSpPr>
        <p:spPr bwMode="auto">
          <a:xfrm>
            <a:off x="4357686" y="3770484"/>
            <a:ext cx="1385920"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标签选择器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flipH="1" flipV="1">
            <a:off x="5029231" y="3429007"/>
            <a:ext cx="21415" cy="34147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5870486" y="3755479"/>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5357818" y="3429006"/>
            <a:ext cx="1500198"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flipH="1" flipV="1">
            <a:off x="6299114" y="3482584"/>
            <a:ext cx="29418" cy="27289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5429256" y="2308859"/>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a:off x="5772870" y="2717482"/>
            <a:ext cx="13578"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6333172" y="2308859"/>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a:off x="6559876" y="2717482"/>
            <a:ext cx="12389"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71"/>
          <p:cNvGrpSpPr/>
          <p:nvPr/>
        </p:nvGrpSpPr>
        <p:grpSpPr>
          <a:xfrm>
            <a:off x="3571868" y="2843208"/>
            <a:ext cx="1000132" cy="400110"/>
            <a:chOff x="1000100" y="1734602"/>
            <a:chExt cx="1000132" cy="533479"/>
          </a:xfrm>
        </p:grpSpPr>
        <p:pic>
          <p:nvPicPr>
            <p:cNvPr id="3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4" name="TextBox 3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6" name="组合 18"/>
          <p:cNvGrpSpPr>
            <a:grpSpLocks/>
          </p:cNvGrpSpPr>
          <p:nvPr/>
        </p:nvGrpSpPr>
        <p:grpSpPr bwMode="auto">
          <a:xfrm>
            <a:off x="2090738" y="4471986"/>
            <a:ext cx="4572000" cy="371891"/>
            <a:chOff x="3143240" y="5143512"/>
            <a:chExt cx="4572032" cy="49585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Box 36"/>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4</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标签选择器</a:t>
              </a:r>
            </a:p>
          </p:txBody>
        </p:sp>
      </p:grpSp>
    </p:spTree>
    <p:extLst>
      <p:ext uri="{BB962C8B-B14F-4D97-AF65-F5344CB8AC3E}">
        <p14:creationId xmlns="" xmlns:p14="http://schemas.microsoft.com/office/powerpoint/2010/main" val="16057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531">
                                            <p:txEl>
                                              <p:pRg st="0" end="0"/>
                                            </p:txEl>
                                          </p:spTgt>
                                        </p:tgtEl>
                                        <p:attrNameLst>
                                          <p:attrName>style.color</p:attrName>
                                        </p:attrNameLst>
                                      </p:cBhvr>
                                      <p:to>
                                        <a:srgbClr val="FF0000"/>
                                      </p:to>
                                    </p:animClr>
                                  </p:childTnLst>
                                </p:cTn>
                              </p:par>
                              <p:par>
                                <p:cTn id="7" presetID="42" presetClass="path" presetSubtype="0" accel="50000" decel="50000" fill="hold" nodeType="withEffect">
                                  <p:stCondLst>
                                    <p:cond delay="0"/>
                                  </p:stCondLst>
                                  <p:childTnLst>
                                    <p:animMotion origin="layout" path="M -2.77778E-7 -3.33333E-6 L -2.77778E-7 0.16412 " pathEditMode="relative" rAng="0" ptsTypes="AA">
                                      <p:cBhvr>
                                        <p:cTn id="8" dur="2000" fill="hold"/>
                                        <p:tgtEl>
                                          <p:spTgt spid="22531">
                                            <p:txEl>
                                              <p:pRg st="1" end="1"/>
                                            </p:txEl>
                                          </p:spTgt>
                                        </p:tgtEl>
                                        <p:attrNameLst>
                                          <p:attrName>ppt_x</p:attrName>
                                          <p:attrName>ppt_y</p:attrName>
                                        </p:attrNameLst>
                                      </p:cBhvr>
                                      <p:rCtr x="0" y="82"/>
                                    </p:animMotion>
                                  </p:childTnLst>
                                </p:cTn>
                              </p:par>
                              <p:par>
                                <p:cTn id="9" presetID="42" presetClass="path" presetSubtype="0" accel="50000" decel="50000" fill="hold" nodeType="withEffect">
                                  <p:stCondLst>
                                    <p:cond delay="0"/>
                                  </p:stCondLst>
                                  <p:childTnLst>
                                    <p:animMotion origin="layout" path="M 3.33333E-6 -3.7037E-7 L 3.33333E-6 0.18403 " pathEditMode="relative" rAng="0" ptsTypes="AA">
                                      <p:cBhvr>
                                        <p:cTn id="10" dur="2000" fill="hold"/>
                                        <p:tgtEl>
                                          <p:spTgt spid="22531">
                                            <p:txEl>
                                              <p:pRg st="2" end="2"/>
                                            </p:txEl>
                                          </p:spTgt>
                                        </p:tgtEl>
                                        <p:attrNameLst>
                                          <p:attrName>ppt_x</p:attrName>
                                          <p:attrName>ppt_y</p:attrName>
                                        </p:attrNameLst>
                                      </p:cBhvr>
                                      <p:rCtr x="0" y="92"/>
                                    </p:animMotion>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par>
                                <p:cTn id="18" presetID="3" presetClass="emph" presetSubtype="2" fill="hold" nodeType="withEffect">
                                  <p:stCondLst>
                                    <p:cond delay="0"/>
                                  </p:stCondLst>
                                  <p:childTnLst>
                                    <p:animClr clrSpc="rgb" dir="cw">
                                      <p:cBhvr override="childStyle">
                                        <p:cTn id="19" dur="2000" fill="hold"/>
                                        <p:tgtEl>
                                          <p:spTgt spid="8">
                                            <p:txEl>
                                              <p:pRg st="0" end="0"/>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2000" fill="hold"/>
                                        <p:tgtEl>
                                          <p:spTgt spid="8">
                                            <p:txEl>
                                              <p:pRg st="1" end="1"/>
                                            </p:txEl>
                                          </p:spTgt>
                                        </p:tgtEl>
                                        <p:attrNameLst>
                                          <p:attrName>style.color</p:attrName>
                                        </p:attrNameLst>
                                      </p:cBhvr>
                                      <p:to>
                                        <a:srgbClr val="FF0000"/>
                                      </p:to>
                                    </p:animClr>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000"/>
                            </p:stCondLst>
                            <p:childTnLst>
                              <p:par>
                                <p:cTn id="48" presetID="22" presetClass="entr" presetSubtype="4"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par>
                          <p:cTn id="55" fill="hold">
                            <p:stCondLst>
                              <p:cond delay="4000"/>
                            </p:stCondLst>
                            <p:childTnLst>
                              <p:par>
                                <p:cTn id="56" presetID="22" presetClass="entr" presetSubtype="1"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par>
                          <p:cTn id="63" fill="hold">
                            <p:stCondLst>
                              <p:cond delay="5000"/>
                            </p:stCondLst>
                            <p:childTnLst>
                              <p:par>
                                <p:cTn id="64" presetID="22" presetClass="entr" presetSubtype="1"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CSS3</a:t>
            </a:r>
            <a:r>
              <a:rPr lang="zh-CN" altLang="en-US" dirty="0"/>
              <a:t>基本选择器</a:t>
            </a:r>
            <a:r>
              <a:rPr lang="en-US" altLang="zh-CN" dirty="0" smtClean="0"/>
              <a:t>3-2</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21</a:t>
            </a:fld>
            <a:r>
              <a:rPr lang="en-US" altLang="zh-CN" smtClean="0"/>
              <a:t>/55</a:t>
            </a:r>
            <a:endParaRPr lang="zh-CN" altLang="en-US" dirty="0"/>
          </a:p>
        </p:txBody>
      </p:sp>
      <p:sp>
        <p:nvSpPr>
          <p:cNvPr id="22531" name="内容占位符 2"/>
          <p:cNvSpPr>
            <a:spLocks noGrp="1"/>
          </p:cNvSpPr>
          <p:nvPr>
            <p:ph idx="4294967295"/>
          </p:nvPr>
        </p:nvSpPr>
        <p:spPr>
          <a:xfrm>
            <a:off x="323528" y="699543"/>
            <a:ext cx="8820472" cy="4069308"/>
          </a:xfrm>
        </p:spPr>
        <p:txBody>
          <a:bodyPr/>
          <a:lstStyle/>
          <a:p>
            <a:r>
              <a:rPr lang="zh-CN" altLang="en-US" dirty="0" smtClean="0"/>
              <a:t>标签选择器</a:t>
            </a:r>
            <a:endParaRPr lang="en-US" altLang="zh-CN" dirty="0" smtClean="0"/>
          </a:p>
          <a:p>
            <a:r>
              <a:rPr lang="zh-CN" altLang="en-US" dirty="0" smtClean="0">
                <a:solidFill>
                  <a:srgbClr val="FF0000"/>
                </a:solidFill>
              </a:rPr>
              <a:t>类选择器</a:t>
            </a:r>
            <a:endParaRPr lang="en-US" altLang="zh-CN" dirty="0" smtClean="0">
              <a:solidFill>
                <a:srgbClr val="FF0000"/>
              </a:solidFill>
            </a:endParaRPr>
          </a:p>
          <a:p>
            <a:r>
              <a:rPr lang="en-US" altLang="zh-CN" dirty="0" smtClean="0"/>
              <a:t>ID</a:t>
            </a:r>
            <a:r>
              <a:rPr lang="zh-CN" altLang="en-US" dirty="0" smtClean="0"/>
              <a:t>选择器</a:t>
            </a:r>
          </a:p>
        </p:txBody>
      </p:sp>
      <p:sp>
        <p:nvSpPr>
          <p:cNvPr id="13" name="AutoShape 3"/>
          <p:cNvSpPr>
            <a:spLocks noChangeArrowheads="1"/>
          </p:cNvSpPr>
          <p:nvPr/>
        </p:nvSpPr>
        <p:spPr bwMode="auto">
          <a:xfrm>
            <a:off x="1473014" y="2883321"/>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.class { font-size:16px;}</a:t>
            </a:r>
            <a:endParaRPr lang="zh-CN" altLang="zh-CN" b="1" dirty="0">
              <a:latin typeface="+mn-lt"/>
            </a:endParaRPr>
          </a:p>
        </p:txBody>
      </p:sp>
      <p:sp>
        <p:nvSpPr>
          <p:cNvPr id="14" name="AutoShape 14"/>
          <p:cNvSpPr>
            <a:spLocks noChangeArrowheads="1"/>
          </p:cNvSpPr>
          <p:nvPr/>
        </p:nvSpPr>
        <p:spPr bwMode="auto">
          <a:xfrm>
            <a:off x="1401577" y="3609748"/>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类选择器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flipH="1" flipV="1">
            <a:off x="1973085" y="3268272"/>
            <a:ext cx="1863" cy="3414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914376" y="3594743"/>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2473146" y="3268271"/>
            <a:ext cx="1500198"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flipH="1" flipV="1">
            <a:off x="3343004" y="3321849"/>
            <a:ext cx="29418" cy="2728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571736" y="2148124"/>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flipH="1">
            <a:off x="2901776" y="2556747"/>
            <a:ext cx="13574" cy="5507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448500" y="2148124"/>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a:off x="3675204" y="2556747"/>
            <a:ext cx="12389"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87130" y="2468158"/>
            <a:ext cx="1000132" cy="400110"/>
            <a:chOff x="1000100" y="1734602"/>
            <a:chExt cx="1000132" cy="533479"/>
          </a:xfrm>
        </p:grpSpPr>
        <p:pic>
          <p:nvPicPr>
            <p:cNvPr id="3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4" name="TextBox 3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25" name="AutoShape 14"/>
          <p:cNvSpPr>
            <a:spLocks noChangeArrowheads="1"/>
          </p:cNvSpPr>
          <p:nvPr/>
        </p:nvSpPr>
        <p:spPr bwMode="auto">
          <a:xfrm>
            <a:off x="1441330" y="2255281"/>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类名称</a:t>
            </a:r>
            <a:endParaRPr lang="zh-CN" altLang="en-US" b="1" kern="0" dirty="0">
              <a:solidFill>
                <a:schemeClr val="bg1"/>
              </a:solidFill>
              <a:latin typeface="Arial"/>
              <a:ea typeface="黑体"/>
            </a:endParaRPr>
          </a:p>
        </p:txBody>
      </p:sp>
      <p:cxnSp>
        <p:nvCxnSpPr>
          <p:cNvPr id="26" name="直接箭头连接符 25"/>
          <p:cNvCxnSpPr>
            <a:stCxn id="25" idx="2"/>
          </p:cNvCxnSpPr>
          <p:nvPr/>
        </p:nvCxnSpPr>
        <p:spPr>
          <a:xfrm flipH="1">
            <a:off x="1869962" y="2663904"/>
            <a:ext cx="29414" cy="3900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3"/>
          <p:cNvSpPr>
            <a:spLocks noChangeArrowheads="1"/>
          </p:cNvSpPr>
          <p:nvPr/>
        </p:nvSpPr>
        <p:spPr bwMode="auto">
          <a:xfrm>
            <a:off x="4000496" y="1436702"/>
            <a:ext cx="500062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&lt;</a:t>
            </a:r>
            <a:r>
              <a:rPr lang="zh-CN" altLang="en-US" b="1" dirty="0" smtClean="0"/>
              <a:t>标签名 </a:t>
            </a:r>
            <a:r>
              <a:rPr lang="en-US" altLang="zh-CN" b="1" dirty="0" smtClean="0"/>
              <a:t>class= "</a:t>
            </a:r>
            <a:r>
              <a:rPr lang="zh-CN" altLang="en-US" b="1" dirty="0" smtClean="0"/>
              <a:t>类名称</a:t>
            </a:r>
            <a:r>
              <a:rPr lang="en-US" altLang="zh-CN" b="1" dirty="0" smtClean="0"/>
              <a:t>"&gt;</a:t>
            </a:r>
            <a:r>
              <a:rPr lang="zh-CN" altLang="en-US" b="1" dirty="0" smtClean="0"/>
              <a:t>标签内容</a:t>
            </a:r>
            <a:r>
              <a:rPr lang="en-US" altLang="zh-CN" b="1" dirty="0" smtClean="0"/>
              <a:t>&lt;/</a:t>
            </a:r>
            <a:r>
              <a:rPr lang="zh-CN" altLang="en-US" b="1" dirty="0" smtClean="0"/>
              <a:t>标签名</a:t>
            </a:r>
            <a:r>
              <a:rPr lang="en-US" altLang="zh-CN" b="1" dirty="0" smtClean="0"/>
              <a:t>&gt;</a:t>
            </a:r>
          </a:p>
        </p:txBody>
      </p:sp>
      <p:sp>
        <p:nvSpPr>
          <p:cNvPr id="36" name="Freeform 12"/>
          <p:cNvSpPr>
            <a:spLocks/>
          </p:cNvSpPr>
          <p:nvPr/>
        </p:nvSpPr>
        <p:spPr bwMode="auto">
          <a:xfrm rot="6847711" flipH="1">
            <a:off x="3970046" y="1263448"/>
            <a:ext cx="1380944" cy="2500330"/>
          </a:xfrm>
          <a:prstGeom prst="arc">
            <a:avLst>
              <a:gd name="adj1" fmla="val 10930154"/>
              <a:gd name="adj2" fmla="val 21172311"/>
            </a:avLst>
          </a:prstGeom>
          <a:ln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grpSp>
        <p:nvGrpSpPr>
          <p:cNvPr id="32" name="组合 18"/>
          <p:cNvGrpSpPr>
            <a:grpSpLocks/>
          </p:cNvGrpSpPr>
          <p:nvPr/>
        </p:nvGrpSpPr>
        <p:grpSpPr bwMode="auto">
          <a:xfrm>
            <a:off x="2105036" y="4311251"/>
            <a:ext cx="4572000" cy="371891"/>
            <a:chOff x="3143240" y="5143512"/>
            <a:chExt cx="4572032" cy="495858"/>
          </a:xfrm>
        </p:grpSpPr>
        <p:sp>
          <p:nvSpPr>
            <p:cNvPr id="37" name="圆角矩形 3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8" name="圆角矩形 3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TextBox 39"/>
            <p:cNvSpPr txBox="1"/>
            <p:nvPr/>
          </p:nvSpPr>
          <p:spPr bwMode="auto">
            <a:xfrm>
              <a:off x="4489695" y="5187962"/>
              <a:ext cx="2542701"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5</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类选择器</a:t>
              </a:r>
            </a:p>
          </p:txBody>
        </p:sp>
      </p:grpSp>
    </p:spTree>
    <p:extLst>
      <p:ext uri="{BB962C8B-B14F-4D97-AF65-F5344CB8AC3E}">
        <p14:creationId xmlns="" xmlns:p14="http://schemas.microsoft.com/office/powerpoint/2010/main" val="241487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P spid="35"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t>CSS3</a:t>
            </a:r>
            <a:r>
              <a:rPr lang="zh-CN" altLang="en-US" dirty="0"/>
              <a:t>基本选择器</a:t>
            </a:r>
            <a:r>
              <a:rPr lang="en-US" altLang="zh-CN" dirty="0" smtClean="0"/>
              <a:t>3-3</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22</a:t>
            </a:fld>
            <a:r>
              <a:rPr lang="en-US" altLang="zh-CN" smtClean="0"/>
              <a:t>/55</a:t>
            </a:r>
            <a:endParaRPr lang="zh-CN" altLang="en-US" dirty="0"/>
          </a:p>
        </p:txBody>
      </p:sp>
      <p:sp>
        <p:nvSpPr>
          <p:cNvPr id="22531" name="内容占位符 2"/>
          <p:cNvSpPr>
            <a:spLocks noGrp="1"/>
          </p:cNvSpPr>
          <p:nvPr>
            <p:ph idx="4294967295"/>
          </p:nvPr>
        </p:nvSpPr>
        <p:spPr>
          <a:xfrm>
            <a:off x="323528" y="771551"/>
            <a:ext cx="8820472" cy="3997300"/>
          </a:xfrm>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solidFill>
                  <a:srgbClr val="FF0000"/>
                </a:solidFill>
              </a:rPr>
              <a:t>ID</a:t>
            </a:r>
            <a:r>
              <a:rPr lang="zh-CN" altLang="en-US" dirty="0" smtClean="0">
                <a:solidFill>
                  <a:srgbClr val="FF0000"/>
                </a:solidFill>
              </a:rPr>
              <a:t>选择器</a:t>
            </a:r>
          </a:p>
        </p:txBody>
      </p:sp>
      <p:sp>
        <p:nvSpPr>
          <p:cNvPr id="13" name="AutoShape 3"/>
          <p:cNvSpPr>
            <a:spLocks noChangeArrowheads="1"/>
          </p:cNvSpPr>
          <p:nvPr/>
        </p:nvSpPr>
        <p:spPr bwMode="auto">
          <a:xfrm>
            <a:off x="1473014" y="2883321"/>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#id { font-size:16px;}</a:t>
            </a:r>
            <a:endParaRPr lang="zh-CN" altLang="zh-CN" b="1" dirty="0">
              <a:latin typeface="+mn-lt"/>
            </a:endParaRPr>
          </a:p>
        </p:txBody>
      </p:sp>
      <p:sp>
        <p:nvSpPr>
          <p:cNvPr id="14" name="AutoShape 14"/>
          <p:cNvSpPr>
            <a:spLocks noChangeArrowheads="1"/>
          </p:cNvSpPr>
          <p:nvPr/>
        </p:nvSpPr>
        <p:spPr bwMode="auto">
          <a:xfrm>
            <a:off x="1142977" y="3609748"/>
            <a:ext cx="1118699"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id</a:t>
            </a:r>
            <a:r>
              <a:rPr lang="zh-CN" altLang="en-US" b="1" kern="0" dirty="0" smtClean="0">
                <a:solidFill>
                  <a:schemeClr val="bg1"/>
                </a:solidFill>
                <a:latin typeface="Arial"/>
                <a:ea typeface="黑体"/>
              </a:rPr>
              <a:t>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flipV="1">
            <a:off x="1702327" y="3268272"/>
            <a:ext cx="12158" cy="3414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655776" y="3594743"/>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2214546" y="3268271"/>
            <a:ext cx="1500198"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flipH="1" flipV="1">
            <a:off x="3084404" y="3321849"/>
            <a:ext cx="29418" cy="2728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285984" y="2148124"/>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flipH="1">
            <a:off x="2616024" y="2556747"/>
            <a:ext cx="13574" cy="5507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162748" y="2148124"/>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a:off x="3389452" y="2556747"/>
            <a:ext cx="12389"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87130" y="2468158"/>
            <a:ext cx="1000132" cy="400110"/>
            <a:chOff x="1000100" y="1734602"/>
            <a:chExt cx="1000132" cy="533479"/>
          </a:xfrm>
        </p:grpSpPr>
        <p:pic>
          <p:nvPicPr>
            <p:cNvPr id="33"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4" name="TextBox 33"/>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25" name="AutoShape 14"/>
          <p:cNvSpPr>
            <a:spLocks noChangeArrowheads="1"/>
          </p:cNvSpPr>
          <p:nvPr/>
        </p:nvSpPr>
        <p:spPr bwMode="auto">
          <a:xfrm>
            <a:off x="1285852" y="2255281"/>
            <a:ext cx="887786"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id</a:t>
            </a:r>
            <a:r>
              <a:rPr lang="zh-CN" altLang="en-US" b="1" kern="0" dirty="0" smtClean="0">
                <a:solidFill>
                  <a:schemeClr val="bg1"/>
                </a:solidFill>
                <a:latin typeface="Arial"/>
                <a:ea typeface="黑体"/>
              </a:rPr>
              <a:t>名称</a:t>
            </a:r>
            <a:endParaRPr lang="zh-CN" altLang="en-US" b="1" kern="0" dirty="0">
              <a:solidFill>
                <a:schemeClr val="bg1"/>
              </a:solidFill>
              <a:latin typeface="Arial"/>
              <a:ea typeface="黑体"/>
            </a:endParaRPr>
          </a:p>
        </p:txBody>
      </p:sp>
      <p:cxnSp>
        <p:nvCxnSpPr>
          <p:cNvPr id="26" name="直接箭头连接符 25"/>
          <p:cNvCxnSpPr>
            <a:stCxn id="25" idx="2"/>
          </p:cNvCxnSpPr>
          <p:nvPr/>
        </p:nvCxnSpPr>
        <p:spPr>
          <a:xfrm flipH="1">
            <a:off x="1714483" y="2663904"/>
            <a:ext cx="15262" cy="3900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1" name="组合 18"/>
          <p:cNvGrpSpPr>
            <a:grpSpLocks/>
          </p:cNvGrpSpPr>
          <p:nvPr/>
        </p:nvGrpSpPr>
        <p:grpSpPr bwMode="auto">
          <a:xfrm>
            <a:off x="2044534" y="4353739"/>
            <a:ext cx="4572000" cy="371891"/>
            <a:chOff x="3143240" y="5143512"/>
            <a:chExt cx="4572032" cy="49585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Box 36"/>
            <p:cNvSpPr txBox="1"/>
            <p:nvPr/>
          </p:nvSpPr>
          <p:spPr bwMode="auto">
            <a:xfrm>
              <a:off x="4457635" y="5187962"/>
              <a:ext cx="2606821"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ID</a:t>
              </a:r>
              <a:r>
                <a:rPr lang="zh-CN" altLang="en-US" sz="1600" b="1" spc="300" dirty="0">
                  <a:solidFill>
                    <a:srgbClr val="FBFFFE"/>
                  </a:solidFill>
                  <a:latin typeface="微软雅黑" pitchFamily="34" charset="-122"/>
                  <a:ea typeface="微软雅黑" pitchFamily="34" charset="-122"/>
                </a:rPr>
                <a:t>选择器</a:t>
              </a:r>
            </a:p>
          </p:txBody>
        </p:sp>
      </p:grpSp>
    </p:spTree>
    <p:extLst>
      <p:ext uri="{BB962C8B-B14F-4D97-AF65-F5344CB8AC3E}">
        <p14:creationId xmlns="" xmlns:p14="http://schemas.microsoft.com/office/powerpoint/2010/main" val="6937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23</a:t>
            </a:fld>
            <a:r>
              <a:rPr lang="en-US" altLang="zh-CN" smtClean="0"/>
              <a:t>/55</a:t>
            </a:r>
            <a:endParaRPr lang="zh-CN" altLang="en-US" dirty="0"/>
          </a:p>
        </p:txBody>
      </p:sp>
      <p:sp>
        <p:nvSpPr>
          <p:cNvPr id="3" name="内容占位符 2"/>
          <p:cNvSpPr>
            <a:spLocks noGrp="1"/>
          </p:cNvSpPr>
          <p:nvPr>
            <p:ph idx="4294967295"/>
          </p:nvPr>
        </p:nvSpPr>
        <p:spPr>
          <a:xfrm>
            <a:off x="323528" y="771551"/>
            <a:ext cx="8820472" cy="3997300"/>
          </a:xfrm>
        </p:spPr>
        <p:txBody>
          <a:bodyPr/>
          <a:lstStyle/>
          <a:p>
            <a:r>
              <a:rPr lang="zh-CN" altLang="en-US" dirty="0" smtClean="0"/>
              <a:t>标签选择器直接应用于</a:t>
            </a:r>
            <a:r>
              <a:rPr lang="en-US" altLang="zh-CN" dirty="0" smtClean="0"/>
              <a:t>HTML</a:t>
            </a:r>
            <a:r>
              <a:rPr lang="zh-CN" altLang="en-US" dirty="0" smtClean="0"/>
              <a:t>标签</a:t>
            </a:r>
            <a:endParaRPr lang="en-US" altLang="zh-CN" dirty="0" smtClean="0"/>
          </a:p>
          <a:p>
            <a:r>
              <a:rPr lang="zh-CN" altLang="en-US" dirty="0" smtClean="0"/>
              <a:t>类选择器可在页面中多次使用</a:t>
            </a:r>
            <a:endParaRPr lang="en-US" dirty="0" smtClean="0"/>
          </a:p>
          <a:p>
            <a:r>
              <a:rPr lang="en-US" dirty="0" smtClean="0"/>
              <a:t>ID</a:t>
            </a:r>
            <a:r>
              <a:rPr lang="zh-CN" altLang="en-US" dirty="0" smtClean="0"/>
              <a:t>选择器在同一个页面中只能使用一次</a:t>
            </a:r>
            <a:endParaRPr lang="zh-CN" altLang="en-US" dirty="0"/>
          </a:p>
        </p:txBody>
      </p:sp>
    </p:spTree>
    <p:extLst>
      <p:ext uri="{BB962C8B-B14F-4D97-AF65-F5344CB8AC3E}">
        <p14:creationId xmlns="" xmlns:p14="http://schemas.microsoft.com/office/powerpoint/2010/main" val="1702291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基本选择器的优先级</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24</a:t>
            </a:fld>
            <a:r>
              <a:rPr lang="en-US" altLang="zh-CN" smtClean="0"/>
              <a:t>/55</a:t>
            </a:r>
            <a:endParaRPr lang="zh-CN" altLang="en-US" dirty="0"/>
          </a:p>
        </p:txBody>
      </p:sp>
      <p:sp>
        <p:nvSpPr>
          <p:cNvPr id="3" name="内容占位符 2"/>
          <p:cNvSpPr>
            <a:spLocks noGrp="1"/>
          </p:cNvSpPr>
          <p:nvPr>
            <p:ph idx="4294967295"/>
          </p:nvPr>
        </p:nvSpPr>
        <p:spPr>
          <a:xfrm>
            <a:off x="323528" y="771551"/>
            <a:ext cx="8820472" cy="3997300"/>
          </a:xfrm>
        </p:spPr>
        <p:txBody>
          <a:bodyPr/>
          <a:lstStyle/>
          <a:p>
            <a:r>
              <a:rPr lang="en-US" altLang="zh-CN" sz="2800" dirty="0" smtClean="0"/>
              <a:t>ID</a:t>
            </a:r>
            <a:r>
              <a:rPr lang="zh-CN" altLang="en-US" sz="2800" dirty="0" smtClean="0"/>
              <a:t>选择器</a:t>
            </a:r>
            <a:r>
              <a:rPr lang="en-US" altLang="zh-CN" sz="2800" dirty="0" smtClean="0"/>
              <a:t>&gt;</a:t>
            </a:r>
            <a:r>
              <a:rPr lang="zh-CN" altLang="en-US" sz="2800" dirty="0" smtClean="0"/>
              <a:t>类选择器</a:t>
            </a:r>
            <a:r>
              <a:rPr lang="en-US" altLang="zh-CN" sz="2800" dirty="0" smtClean="0"/>
              <a:t>&gt;</a:t>
            </a:r>
            <a:r>
              <a:rPr lang="zh-CN" altLang="en-US" sz="2800" dirty="0" smtClean="0"/>
              <a:t>标签选择器</a:t>
            </a:r>
            <a:endParaRPr lang="en-US" altLang="zh-CN" sz="2800" dirty="0" smtClean="0"/>
          </a:p>
          <a:p>
            <a:endParaRPr lang="en-US" altLang="zh-CN" sz="2800" dirty="0"/>
          </a:p>
          <a:p>
            <a:endParaRPr lang="en-US" altLang="zh-CN" sz="2800" dirty="0" smtClean="0"/>
          </a:p>
          <a:p>
            <a:r>
              <a:rPr lang="zh-CN" altLang="zh-CN" sz="2800" dirty="0"/>
              <a:t>标签选择器是否也遵循“就近原则”</a:t>
            </a:r>
            <a:r>
              <a:rPr lang="zh-CN" altLang="zh-CN" sz="2800" dirty="0" smtClean="0"/>
              <a:t>？</a:t>
            </a:r>
            <a:endParaRPr lang="en-US" altLang="zh-CN" sz="2800" dirty="0" smtClean="0"/>
          </a:p>
          <a:p>
            <a:pPr lvl="1"/>
            <a:r>
              <a:rPr lang="zh-CN" altLang="zh-CN" dirty="0"/>
              <a:t>不</a:t>
            </a:r>
            <a:r>
              <a:rPr lang="zh-CN" altLang="zh-CN" dirty="0" smtClean="0"/>
              <a:t>遵循</a:t>
            </a:r>
            <a:r>
              <a:rPr lang="zh-CN" altLang="en-US" dirty="0"/>
              <a:t>，</a:t>
            </a:r>
            <a:r>
              <a:rPr lang="zh-CN" altLang="zh-CN" dirty="0" smtClean="0"/>
              <a:t>无论</a:t>
            </a:r>
            <a:r>
              <a:rPr lang="zh-CN" altLang="zh-CN" dirty="0"/>
              <a:t>是哪种方式引入</a:t>
            </a:r>
            <a:r>
              <a:rPr lang="en-US" altLang="zh-CN" dirty="0"/>
              <a:t>CSS</a:t>
            </a:r>
            <a:r>
              <a:rPr lang="zh-CN" altLang="zh-CN" dirty="0"/>
              <a:t>样式，一般都遵循</a:t>
            </a:r>
            <a:r>
              <a:rPr lang="en-US" altLang="zh-CN" dirty="0"/>
              <a:t>ID</a:t>
            </a:r>
            <a:r>
              <a:rPr lang="zh-CN" altLang="zh-CN" dirty="0"/>
              <a:t>选择器</a:t>
            </a:r>
            <a:r>
              <a:rPr lang="en-US" altLang="zh-CN" dirty="0"/>
              <a:t> &gt; class</a:t>
            </a:r>
            <a:r>
              <a:rPr lang="zh-CN" altLang="zh-CN" dirty="0"/>
              <a:t>类选择器</a:t>
            </a:r>
            <a:r>
              <a:rPr lang="en-US" altLang="zh-CN" dirty="0"/>
              <a:t> &gt; </a:t>
            </a:r>
            <a:r>
              <a:rPr lang="zh-CN" altLang="zh-CN" dirty="0"/>
              <a:t>标签选择器的优先级</a:t>
            </a:r>
            <a:endParaRPr lang="zh-CN" altLang="en-US" dirty="0" smtClean="0"/>
          </a:p>
        </p:txBody>
      </p:sp>
      <p:grpSp>
        <p:nvGrpSpPr>
          <p:cNvPr id="6" name="组合 18"/>
          <p:cNvGrpSpPr>
            <a:grpSpLocks/>
          </p:cNvGrpSpPr>
          <p:nvPr/>
        </p:nvGrpSpPr>
        <p:grpSpPr bwMode="auto">
          <a:xfrm>
            <a:off x="2044534" y="4353739"/>
            <a:ext cx="4854670" cy="371891"/>
            <a:chOff x="3143240" y="5143512"/>
            <a:chExt cx="4588265" cy="49585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p:cNvSpPr txBox="1"/>
            <p:nvPr/>
          </p:nvSpPr>
          <p:spPr bwMode="auto">
            <a:xfrm>
              <a:off x="3790592" y="5187962"/>
              <a:ext cx="3940913"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7</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种基本选择器的优先级</a:t>
              </a:r>
              <a:endParaRPr lang="zh-CN" altLang="en-US" sz="1600" b="1" spc="300" dirty="0">
                <a:solidFill>
                  <a:srgbClr val="FBFFFE"/>
                </a:solidFill>
                <a:latin typeface="微软雅黑" pitchFamily="34" charset="-122"/>
                <a:ea typeface="微软雅黑" pitchFamily="34" charset="-122"/>
              </a:endParaRPr>
            </a:p>
          </p:txBody>
        </p:sp>
      </p:grpSp>
      <p:grpSp>
        <p:nvGrpSpPr>
          <p:cNvPr id="11" name="组合 10"/>
          <p:cNvGrpSpPr/>
          <p:nvPr/>
        </p:nvGrpSpPr>
        <p:grpSpPr>
          <a:xfrm>
            <a:off x="-14438" y="1785318"/>
            <a:ext cx="1058046" cy="408391"/>
            <a:chOff x="928662" y="2555867"/>
            <a:chExt cx="1058046" cy="544521"/>
          </a:xfrm>
        </p:grpSpPr>
        <p:sp>
          <p:nvSpPr>
            <p:cNvPr id="12" name="TextBox 13"/>
            <p:cNvSpPr txBox="1"/>
            <p:nvPr/>
          </p:nvSpPr>
          <p:spPr bwMode="auto">
            <a:xfrm>
              <a:off x="1285875" y="2555867"/>
              <a:ext cx="700833" cy="53348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13"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Tree>
    <p:extLst>
      <p:ext uri="{BB962C8B-B14F-4D97-AF65-F5344CB8AC3E}">
        <p14:creationId xmlns="" xmlns:p14="http://schemas.microsoft.com/office/powerpoint/2010/main" val="42536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学员操作</a:t>
            </a:r>
            <a:r>
              <a:rPr lang="en-US" altLang="zh-CN" dirty="0" smtClean="0"/>
              <a:t>—</a:t>
            </a:r>
            <a:r>
              <a:rPr lang="zh-CN" altLang="zh-CN" dirty="0"/>
              <a:t>制作影视简介</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25</a:t>
            </a:fld>
            <a:r>
              <a:rPr lang="en-US" altLang="zh-CN" smtClean="0"/>
              <a:t>/55</a:t>
            </a:r>
            <a:endParaRPr lang="zh-CN" altLang="en-US" dirty="0"/>
          </a:p>
        </p:txBody>
      </p:sp>
      <p:sp>
        <p:nvSpPr>
          <p:cNvPr id="18435" name="Rectangle 3"/>
          <p:cNvSpPr>
            <a:spLocks noGrp="1" noChangeArrowheads="1"/>
          </p:cNvSpPr>
          <p:nvPr>
            <p:ph idx="4294967295"/>
          </p:nvPr>
        </p:nvSpPr>
        <p:spPr>
          <a:xfrm>
            <a:off x="251521" y="1059582"/>
            <a:ext cx="8892480" cy="3709268"/>
          </a:xfrm>
        </p:spPr>
        <p:txBody>
          <a:bodyPr/>
          <a:lstStyle/>
          <a:p>
            <a:r>
              <a:rPr lang="zh-CN" altLang="en-US" sz="1800" dirty="0" smtClean="0"/>
              <a:t>需求说明</a:t>
            </a:r>
          </a:p>
          <a:p>
            <a:pPr lvl="1"/>
            <a:r>
              <a:rPr lang="zh-CN" altLang="en-US" sz="1800" dirty="0"/>
              <a:t>制作影视简介</a:t>
            </a:r>
            <a:r>
              <a:rPr lang="zh-CN" altLang="en-US" sz="1800" dirty="0" smtClean="0"/>
              <a:t>，标题</a:t>
            </a:r>
            <a:r>
              <a:rPr lang="zh-CN" altLang="en-US" sz="1800" dirty="0"/>
              <a:t>使用</a:t>
            </a:r>
            <a:r>
              <a:rPr lang="en-US" altLang="zh-CN" sz="1800" dirty="0"/>
              <a:t>&lt;h2&gt;</a:t>
            </a:r>
            <a:r>
              <a:rPr lang="zh-CN" altLang="en-US" sz="1800" dirty="0"/>
              <a:t>标签，其他文本均放在段落标签</a:t>
            </a:r>
            <a:r>
              <a:rPr lang="en-US" altLang="zh-CN" sz="1800" dirty="0"/>
              <a:t>&lt;p&gt;</a:t>
            </a:r>
            <a:r>
              <a:rPr lang="zh-CN" altLang="en-US" sz="1800" dirty="0"/>
              <a:t>中，超链接使用</a:t>
            </a:r>
            <a:r>
              <a:rPr lang="en-US" altLang="zh-CN" sz="1800" dirty="0"/>
              <a:t>&lt;a&gt;</a:t>
            </a:r>
            <a:r>
              <a:rPr lang="zh-CN" altLang="en-US" sz="1800" dirty="0"/>
              <a:t>，图片使用</a:t>
            </a:r>
            <a:r>
              <a:rPr lang="en-US" altLang="zh-CN" sz="1800" dirty="0"/>
              <a:t>&lt;</a:t>
            </a:r>
            <a:r>
              <a:rPr lang="en-US" altLang="zh-CN" sz="1800" dirty="0" err="1"/>
              <a:t>img</a:t>
            </a:r>
            <a:r>
              <a:rPr lang="en-US" altLang="zh-CN" sz="1800" dirty="0" smtClean="0"/>
              <a:t>&gt;</a:t>
            </a:r>
          </a:p>
          <a:p>
            <a:pPr lvl="2"/>
            <a:r>
              <a:rPr lang="zh-CN" altLang="en-US" sz="1800" dirty="0" smtClean="0"/>
              <a:t>使用</a:t>
            </a:r>
            <a:r>
              <a:rPr lang="zh-CN" altLang="en-US" sz="1800" dirty="0"/>
              <a:t>外部引入</a:t>
            </a:r>
            <a:r>
              <a:rPr lang="en-US" altLang="zh-CN" sz="1800" dirty="0"/>
              <a:t>CSS</a:t>
            </a:r>
            <a:r>
              <a:rPr lang="zh-CN" altLang="en-US" sz="1800" dirty="0"/>
              <a:t>样式的方式为网页设置</a:t>
            </a:r>
            <a:r>
              <a:rPr lang="zh-CN" altLang="en-US" sz="1800" dirty="0" smtClean="0"/>
              <a:t>样式</a:t>
            </a:r>
            <a:endParaRPr lang="zh-CN" altLang="en-US" sz="1800" dirty="0"/>
          </a:p>
          <a:p>
            <a:pPr lvl="2"/>
            <a:r>
              <a:rPr lang="zh-CN" altLang="en-US" sz="1800" dirty="0" smtClean="0"/>
              <a:t>使用</a:t>
            </a:r>
            <a:r>
              <a:rPr lang="zh-CN" altLang="en-US" sz="1800" dirty="0"/>
              <a:t>标签选择器设置标题</a:t>
            </a:r>
            <a:r>
              <a:rPr lang="en-US" altLang="zh-CN" sz="1800" dirty="0"/>
              <a:t>h2</a:t>
            </a:r>
            <a:r>
              <a:rPr lang="zh-CN" altLang="en-US" sz="1800" dirty="0"/>
              <a:t>的字体颜色为</a:t>
            </a:r>
            <a:r>
              <a:rPr lang="en-US" altLang="zh-CN" sz="1800" dirty="0"/>
              <a:t>#</a:t>
            </a:r>
            <a:r>
              <a:rPr lang="en-US" altLang="zh-CN" sz="1800" dirty="0" smtClean="0"/>
              <a:t>003580</a:t>
            </a:r>
            <a:endParaRPr lang="zh-CN" altLang="en-US" sz="1800" dirty="0"/>
          </a:p>
          <a:p>
            <a:pPr lvl="2"/>
            <a:r>
              <a:rPr lang="zh-CN" altLang="en-US" sz="1800" dirty="0" smtClean="0"/>
              <a:t>使用</a:t>
            </a:r>
            <a:r>
              <a:rPr lang="en-US" altLang="zh-CN" sz="1800" dirty="0"/>
              <a:t>ID</a:t>
            </a:r>
            <a:r>
              <a:rPr lang="zh-CN" altLang="en-US" sz="1800" dirty="0"/>
              <a:t>选择器设置</a:t>
            </a:r>
            <a:r>
              <a:rPr lang="en-US" altLang="zh-CN" sz="1800" dirty="0"/>
              <a:t>p</a:t>
            </a:r>
            <a:r>
              <a:rPr lang="zh-CN" altLang="en-US" sz="1800" dirty="0"/>
              <a:t>段落的文字，字体为</a:t>
            </a:r>
            <a:r>
              <a:rPr lang="en-US" altLang="zh-CN" sz="1800" dirty="0"/>
              <a:t>14px</a:t>
            </a:r>
            <a:r>
              <a:rPr lang="zh-CN" altLang="en-US" sz="1800" dirty="0"/>
              <a:t>，颜色为</a:t>
            </a:r>
            <a:r>
              <a:rPr lang="en-US" altLang="zh-CN" sz="1800" dirty="0"/>
              <a:t>#</a:t>
            </a:r>
            <a:r>
              <a:rPr lang="en-US" altLang="zh-CN" sz="1800" dirty="0" smtClean="0"/>
              <a:t>000033</a:t>
            </a:r>
            <a:endParaRPr lang="zh-CN" altLang="en-US" sz="1800" dirty="0"/>
          </a:p>
          <a:p>
            <a:pPr lvl="2"/>
            <a:r>
              <a:rPr lang="zh-CN" altLang="en-US" sz="1800" dirty="0" smtClean="0"/>
              <a:t>使用</a:t>
            </a:r>
            <a:r>
              <a:rPr lang="zh-CN" altLang="en-US" sz="1800" dirty="0"/>
              <a:t>类选择器设置</a:t>
            </a:r>
            <a:r>
              <a:rPr lang="en-US" altLang="zh-CN" sz="1800" dirty="0"/>
              <a:t>p</a:t>
            </a:r>
            <a:r>
              <a:rPr lang="zh-CN" altLang="en-US" sz="1800" dirty="0"/>
              <a:t>段落文字中的不同颜色值， 从左到右颜色值分别为</a:t>
            </a:r>
            <a:r>
              <a:rPr lang="en-US" altLang="zh-CN" sz="1800" dirty="0"/>
              <a:t>#F00</a:t>
            </a:r>
            <a:r>
              <a:rPr lang="zh-CN" altLang="en-US" sz="1800" dirty="0"/>
              <a:t>、</a:t>
            </a:r>
            <a:r>
              <a:rPr lang="en-US" altLang="zh-CN" sz="1800" dirty="0"/>
              <a:t>#1F87CC</a:t>
            </a:r>
            <a:r>
              <a:rPr lang="zh-CN" altLang="en-US" sz="1800" dirty="0"/>
              <a:t>、</a:t>
            </a:r>
            <a:r>
              <a:rPr lang="en-US" altLang="zh-CN" sz="1800" dirty="0"/>
              <a:t>#FAA53B</a:t>
            </a:r>
            <a:r>
              <a:rPr lang="zh-CN" altLang="en-US" sz="1800" dirty="0"/>
              <a:t>、</a:t>
            </a:r>
            <a:r>
              <a:rPr lang="en-US" altLang="zh-CN" sz="1800" dirty="0"/>
              <a:t>#</a:t>
            </a:r>
            <a:r>
              <a:rPr lang="en-US" altLang="zh-CN" sz="1800" dirty="0" smtClean="0"/>
              <a:t>0D7114</a:t>
            </a:r>
            <a:endParaRPr lang="zh-CN" altLang="en-US" sz="1800" dirty="0"/>
          </a:p>
          <a:p>
            <a:pPr lvl="2"/>
            <a:r>
              <a:rPr lang="zh-CN" altLang="en-US" sz="1800" dirty="0" smtClean="0"/>
              <a:t>使用</a:t>
            </a:r>
            <a:r>
              <a:rPr lang="zh-CN" altLang="en-US" sz="1800" dirty="0"/>
              <a:t>类选择器设置第一张图片的宽度为</a:t>
            </a:r>
            <a:r>
              <a:rPr lang="en-US" altLang="zh-CN" sz="1800" dirty="0"/>
              <a:t>100px</a:t>
            </a:r>
            <a:r>
              <a:rPr lang="zh-CN" altLang="en-US" sz="1800" dirty="0"/>
              <a:t>，高度为</a:t>
            </a:r>
            <a:r>
              <a:rPr lang="en-US" altLang="zh-CN" sz="1800" dirty="0" smtClean="0"/>
              <a:t>160px</a:t>
            </a:r>
            <a:endParaRPr lang="zh-CN" altLang="en-US" sz="1800" dirty="0"/>
          </a:p>
          <a:p>
            <a:pPr lvl="2"/>
            <a:r>
              <a:rPr lang="zh-CN" altLang="en-US" sz="1800" dirty="0" smtClean="0"/>
              <a:t>使用</a:t>
            </a:r>
            <a:r>
              <a:rPr lang="zh-CN" altLang="en-US" sz="1800" dirty="0"/>
              <a:t>类选择器设置最后两张图片的宽度为</a:t>
            </a:r>
            <a:r>
              <a:rPr lang="en-US" altLang="zh-CN" sz="1800" dirty="0"/>
              <a:t>200px</a:t>
            </a:r>
            <a:r>
              <a:rPr lang="zh-CN" altLang="en-US" sz="1800" dirty="0"/>
              <a:t>，高度为</a:t>
            </a:r>
            <a:r>
              <a:rPr lang="en-US" altLang="zh-CN" sz="1800" dirty="0"/>
              <a:t>130px</a:t>
            </a:r>
          </a:p>
        </p:txBody>
      </p:sp>
      <p:grpSp>
        <p:nvGrpSpPr>
          <p:cNvPr id="14" name="组合 13"/>
          <p:cNvGrpSpPr/>
          <p:nvPr/>
        </p:nvGrpSpPr>
        <p:grpSpPr>
          <a:xfrm>
            <a:off x="142844" y="611959"/>
            <a:ext cx="928694" cy="400110"/>
            <a:chOff x="3786182" y="1129398"/>
            <a:chExt cx="928694" cy="533479"/>
          </a:xfrm>
        </p:grpSpPr>
        <p:sp>
          <p:nvSpPr>
            <p:cNvPr id="16" name="TextBox 15"/>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3347863" y="4660856"/>
            <a:ext cx="2786063" cy="371891"/>
            <a:chOff x="3714744" y="5143512"/>
            <a:chExt cx="2786082" cy="49585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3074" name="Picture 2" descr="C:\Users\yaling.he\Desktop\Chapter04截图\Chapter04截图\图4.17　影视简介.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71800" y="1059582"/>
            <a:ext cx="4283968" cy="351575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69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animEffect transition="in" filter="wipe(left)">
                                      <p:cBhvr>
                                        <p:cTn id="9" dur="500"/>
                                        <p:tgtEl>
                                          <p:spTgt spid="18435">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500"/>
                                        <p:tgtEl>
                                          <p:spTgt spid="18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wipe(left)">
                                      <p:cBhvr>
                                        <p:cTn id="15" dur="500"/>
                                        <p:tgtEl>
                                          <p:spTgt spid="1843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wipe(left)">
                                      <p:cBhvr>
                                        <p:cTn id="18" dur="500"/>
                                        <p:tgtEl>
                                          <p:spTgt spid="1843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wipe(left)">
                                      <p:cBhvr>
                                        <p:cTn id="21" dur="500"/>
                                        <p:tgtEl>
                                          <p:spTgt spid="1843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wipe(left)">
                                      <p:cBhvr>
                                        <p:cTn id="24" dur="500"/>
                                        <p:tgtEl>
                                          <p:spTgt spid="1843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Effect transition="in" filter="wipe(left)">
                                      <p:cBhvr>
                                        <p:cTn id="27" dur="500"/>
                                        <p:tgtEl>
                                          <p:spTgt spid="18435">
                                            <p:txEl>
                                              <p:pRg st="7" end="7"/>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26</a:t>
            </a:fld>
            <a:r>
              <a:rPr lang="en-US" altLang="zh-CN" smtClean="0"/>
              <a:t>/55</a:t>
            </a:r>
            <a:endParaRPr lang="zh-CN" altLang="en-US" dirty="0"/>
          </a:p>
        </p:txBody>
      </p:sp>
      <p:sp>
        <p:nvSpPr>
          <p:cNvPr id="25604" name="内容占位符 2"/>
          <p:cNvSpPr>
            <a:spLocks noGrp="1"/>
          </p:cNvSpPr>
          <p:nvPr>
            <p:ph idx="4294967295"/>
          </p:nvPr>
        </p:nvSpPr>
        <p:spPr>
          <a:xfrm>
            <a:off x="323528" y="699542"/>
            <a:ext cx="7645400" cy="3857625"/>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3469356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的高级选择器</a:t>
            </a:r>
            <a:endParaRPr lang="zh-CN" altLang="en-US"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27</a:t>
            </a:fld>
            <a:r>
              <a:rPr lang="en-US" altLang="zh-CN" smtClean="0"/>
              <a:t>/55</a:t>
            </a:r>
            <a:endParaRPr lang="zh-CN" altLang="en-US" dirty="0"/>
          </a:p>
        </p:txBody>
      </p:sp>
      <p:sp>
        <p:nvSpPr>
          <p:cNvPr id="3" name="内容占位符 2"/>
          <p:cNvSpPr>
            <a:spLocks noGrp="1"/>
          </p:cNvSpPr>
          <p:nvPr>
            <p:ph idx="4294967295"/>
          </p:nvPr>
        </p:nvSpPr>
        <p:spPr>
          <a:xfrm>
            <a:off x="323528" y="771550"/>
            <a:ext cx="7645400" cy="3857625"/>
          </a:xfrm>
        </p:spPr>
        <p:txBody>
          <a:bodyPr/>
          <a:lstStyle/>
          <a:p>
            <a:r>
              <a:rPr lang="zh-CN" altLang="zh-CN" dirty="0"/>
              <a:t>层次选择</a:t>
            </a:r>
            <a:r>
              <a:rPr lang="zh-CN" altLang="zh-CN" dirty="0" smtClean="0"/>
              <a:t>器</a:t>
            </a:r>
            <a:endParaRPr lang="en-US" altLang="zh-CN" dirty="0" smtClean="0"/>
          </a:p>
          <a:p>
            <a:r>
              <a:rPr lang="zh-CN" altLang="zh-CN" dirty="0"/>
              <a:t>结构伪类选择</a:t>
            </a:r>
            <a:r>
              <a:rPr lang="zh-CN" altLang="zh-CN" dirty="0" smtClean="0"/>
              <a:t>器</a:t>
            </a:r>
            <a:endParaRPr lang="en-US" altLang="zh-CN" dirty="0" smtClean="0"/>
          </a:p>
          <a:p>
            <a:r>
              <a:rPr lang="zh-CN" altLang="zh-CN" dirty="0"/>
              <a:t>属性选择器</a:t>
            </a:r>
            <a:endParaRPr lang="zh-CN" altLang="en-US" dirty="0"/>
          </a:p>
        </p:txBody>
      </p:sp>
    </p:spTree>
    <p:extLst>
      <p:ext uri="{BB962C8B-B14F-4D97-AF65-F5344CB8AC3E}">
        <p14:creationId xmlns="" xmlns:p14="http://schemas.microsoft.com/office/powerpoint/2010/main" val="2703961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层次选择器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28</a:t>
            </a:fld>
            <a:r>
              <a:rPr lang="en-US" altLang="zh-CN" smtClean="0"/>
              <a:t>/55</a:t>
            </a:r>
            <a:endParaRPr lang="zh-CN" altLang="en-US" dirty="0"/>
          </a:p>
        </p:txBody>
      </p:sp>
      <p:grpSp>
        <p:nvGrpSpPr>
          <p:cNvPr id="13" name="组合 18"/>
          <p:cNvGrpSpPr>
            <a:grpSpLocks/>
          </p:cNvGrpSpPr>
          <p:nvPr/>
        </p:nvGrpSpPr>
        <p:grpSpPr bwMode="auto">
          <a:xfrm>
            <a:off x="2195736" y="4464526"/>
            <a:ext cx="4572000" cy="371891"/>
            <a:chOff x="3143240" y="5143512"/>
            <a:chExt cx="4572032" cy="49585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graphicFrame>
        <p:nvGraphicFramePr>
          <p:cNvPr id="11" name="Group 29"/>
          <p:cNvGraphicFramePr>
            <a:graphicFrameLocks noGrp="1"/>
          </p:cNvGraphicFramePr>
          <p:nvPr>
            <p:extLst>
              <p:ext uri="{D42A27DB-BD31-4B8C-83A1-F6EECF244321}">
                <p14:modId xmlns="" xmlns:p14="http://schemas.microsoft.com/office/powerpoint/2010/main" val="149267581"/>
              </p:ext>
            </p:extLst>
          </p:nvPr>
        </p:nvGraphicFramePr>
        <p:xfrm>
          <a:off x="501452" y="1021668"/>
          <a:ext cx="8072494" cy="3042288"/>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445"/>
                <a:gridCol w="2643206"/>
                <a:gridCol w="4214843"/>
              </a:tblGrid>
              <a:tr h="4286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a:ln>
                            <a:noFill/>
                          </a:ln>
                          <a:solidFill>
                            <a:schemeClr val="bg1"/>
                          </a:solidFill>
                          <a:effectLst/>
                          <a:latin typeface="黑体" pitchFamily="2" charset="-122"/>
                          <a:ea typeface="黑体" pitchFamily="2" charset="-122"/>
                          <a:cs typeface="+mn-cs"/>
                        </a:rPr>
                        <a:t>类</a:t>
                      </a:r>
                      <a:r>
                        <a:rPr kumimoji="0" lang="en-US" sz="1500" b="1" i="0" u="none" strike="noStrike" kern="1200" cap="none" normalizeH="0" baseline="0" dirty="0">
                          <a:ln>
                            <a:noFill/>
                          </a:ln>
                          <a:solidFill>
                            <a:schemeClr val="bg1"/>
                          </a:solidFill>
                          <a:effectLst/>
                          <a:latin typeface="黑体" pitchFamily="2" charset="-122"/>
                          <a:ea typeface="黑体" pitchFamily="2" charset="-122"/>
                          <a:cs typeface="+mn-cs"/>
                        </a:rPr>
                        <a:t>  </a:t>
                      </a:r>
                      <a:r>
                        <a:rPr kumimoji="0" lang="en-US" sz="1500" b="1" i="0" u="none" strike="noStrike" kern="1200" cap="none" normalizeH="0" baseline="0" dirty="0" smtClean="0">
                          <a:ln>
                            <a:noFill/>
                          </a:ln>
                          <a:solidFill>
                            <a:schemeClr val="bg1"/>
                          </a:solidFill>
                          <a:effectLst/>
                          <a:latin typeface="黑体" pitchFamily="2" charset="-122"/>
                          <a:ea typeface="黑体" pitchFamily="2" charset="-122"/>
                          <a:cs typeface="+mn-cs"/>
                        </a:rPr>
                        <a:t> </a:t>
                      </a:r>
                      <a:r>
                        <a:rPr kumimoji="0" lang="zh-CN" sz="1500" b="1" i="0" u="none" strike="noStrike" kern="1200" cap="none" normalizeH="0" baseline="0" dirty="0">
                          <a:ln>
                            <a:noFill/>
                          </a:ln>
                          <a:solidFill>
                            <a:schemeClr val="bg1"/>
                          </a:solidFill>
                          <a:effectLst/>
                          <a:latin typeface="黑体" pitchFamily="2" charset="-122"/>
                          <a:ea typeface="黑体" pitchFamily="2" charset="-122"/>
                          <a:cs typeface="+mn-cs"/>
                        </a:rPr>
                        <a:t>型</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30555">
                <a:tc>
                  <a:txBody>
                    <a:bodyPr/>
                    <a:lstStyle/>
                    <a:p>
                      <a:pPr marL="0" algn="ctr" defTabSz="914400" rtl="0" eaLnBrk="1" latinLnBrk="0" hangingPunct="1">
                        <a:lnSpc>
                          <a:spcPct val="150000"/>
                        </a:lnSpc>
                        <a:spcAft>
                          <a:spcPts val="0"/>
                        </a:spcAft>
                      </a:pPr>
                      <a:r>
                        <a:rPr lang="en-US" sz="1400" b="1" kern="100" dirty="0">
                          <a:solidFill>
                            <a:schemeClr val="dk1"/>
                          </a:solidFill>
                          <a:latin typeface="+mn-lt"/>
                          <a:ea typeface="+mn-ea"/>
                          <a:cs typeface="Times New Roman"/>
                        </a:rPr>
                        <a:t>E F</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后代选择器</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选择匹配的</a:t>
                      </a:r>
                      <a:r>
                        <a:rPr lang="en-US" sz="1400" b="1" kern="100">
                          <a:solidFill>
                            <a:schemeClr val="dk1"/>
                          </a:solidFill>
                          <a:latin typeface="+mn-lt"/>
                          <a:ea typeface="+mn-ea"/>
                          <a:cs typeface="Times New Roman"/>
                        </a:rPr>
                        <a:t>F</a:t>
                      </a:r>
                      <a:r>
                        <a:rPr lang="zh-CN" sz="1400" b="1" kern="100">
                          <a:solidFill>
                            <a:schemeClr val="dk1"/>
                          </a:solidFill>
                          <a:latin typeface="+mn-lt"/>
                          <a:ea typeface="+mn-ea"/>
                          <a:cs typeface="Times New Roman"/>
                        </a:rPr>
                        <a:t>元素，且匹配的</a:t>
                      </a:r>
                      <a:r>
                        <a:rPr lang="en-US" sz="1400" b="1" kern="100">
                          <a:solidFill>
                            <a:schemeClr val="dk1"/>
                          </a:solidFill>
                          <a:latin typeface="+mn-lt"/>
                          <a:ea typeface="+mn-ea"/>
                          <a:cs typeface="Times New Roman"/>
                        </a:rPr>
                        <a:t>F</a:t>
                      </a:r>
                      <a:r>
                        <a:rPr lang="zh-CN" sz="1400" b="1" kern="100">
                          <a:solidFill>
                            <a:schemeClr val="dk1"/>
                          </a:solidFill>
                          <a:latin typeface="+mn-lt"/>
                          <a:ea typeface="+mn-ea"/>
                          <a:cs typeface="Times New Roman"/>
                        </a:rPr>
                        <a:t>元素被包含在匹配的</a:t>
                      </a:r>
                      <a:r>
                        <a:rPr lang="en-US" sz="1400" b="1" kern="100">
                          <a:solidFill>
                            <a:schemeClr val="dk1"/>
                          </a:solidFill>
                          <a:latin typeface="+mn-lt"/>
                          <a:ea typeface="+mn-ea"/>
                          <a:cs typeface="Times New Roman"/>
                        </a:rPr>
                        <a:t>E</a:t>
                      </a:r>
                      <a:r>
                        <a:rPr lang="zh-CN" sz="1400" b="1" kern="100">
                          <a:solidFill>
                            <a:schemeClr val="dk1"/>
                          </a:solidFill>
                          <a:latin typeface="+mn-lt"/>
                          <a:ea typeface="+mn-ea"/>
                          <a:cs typeface="Times New Roman"/>
                        </a:rPr>
                        <a:t>元素内</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a:solidFill>
                            <a:schemeClr val="dk1"/>
                          </a:solidFill>
                          <a:latin typeface="+mn-lt"/>
                          <a:ea typeface="+mn-ea"/>
                          <a:cs typeface="Times New Roman"/>
                        </a:rPr>
                        <a:t>E&gt;F</a:t>
                      </a:r>
                      <a:endParaRPr lang="zh-CN" sz="1400" b="1" kern="10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子选择器</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选择匹配的</a:t>
                      </a:r>
                      <a:r>
                        <a:rPr lang="en-US" sz="1400" b="1" kern="100">
                          <a:solidFill>
                            <a:schemeClr val="dk1"/>
                          </a:solidFill>
                          <a:latin typeface="+mn-lt"/>
                          <a:ea typeface="+mn-ea"/>
                          <a:cs typeface="Times New Roman"/>
                        </a:rPr>
                        <a:t>F</a:t>
                      </a:r>
                      <a:r>
                        <a:rPr lang="zh-CN" sz="1400" b="1" kern="100">
                          <a:solidFill>
                            <a:schemeClr val="dk1"/>
                          </a:solidFill>
                          <a:latin typeface="+mn-lt"/>
                          <a:ea typeface="+mn-ea"/>
                          <a:cs typeface="Times New Roman"/>
                        </a:rPr>
                        <a:t>元素，且匹配的</a:t>
                      </a:r>
                      <a:r>
                        <a:rPr lang="en-US" sz="1400" b="1" kern="100">
                          <a:solidFill>
                            <a:schemeClr val="dk1"/>
                          </a:solidFill>
                          <a:latin typeface="+mn-lt"/>
                          <a:ea typeface="+mn-ea"/>
                          <a:cs typeface="Times New Roman"/>
                        </a:rPr>
                        <a:t>F</a:t>
                      </a:r>
                      <a:r>
                        <a:rPr lang="zh-CN" sz="1400" b="1" kern="100">
                          <a:solidFill>
                            <a:schemeClr val="dk1"/>
                          </a:solidFill>
                          <a:latin typeface="+mn-lt"/>
                          <a:ea typeface="+mn-ea"/>
                          <a:cs typeface="Times New Roman"/>
                        </a:rPr>
                        <a:t>元素是匹配的</a:t>
                      </a:r>
                      <a:r>
                        <a:rPr lang="en-US" sz="1400" b="1" kern="100">
                          <a:solidFill>
                            <a:schemeClr val="dk1"/>
                          </a:solidFill>
                          <a:latin typeface="+mn-lt"/>
                          <a:ea typeface="+mn-ea"/>
                          <a:cs typeface="Times New Roman"/>
                        </a:rPr>
                        <a:t>E</a:t>
                      </a:r>
                      <a:r>
                        <a:rPr lang="zh-CN" sz="1400" b="1" kern="100">
                          <a:solidFill>
                            <a:schemeClr val="dk1"/>
                          </a:solidFill>
                          <a:latin typeface="+mn-lt"/>
                          <a:ea typeface="+mn-ea"/>
                          <a:cs typeface="Times New Roman"/>
                        </a:rPr>
                        <a:t>元素的子元素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a:solidFill>
                            <a:schemeClr val="dk1"/>
                          </a:solidFill>
                          <a:latin typeface="+mn-lt"/>
                          <a:ea typeface="+mn-ea"/>
                          <a:cs typeface="Times New Roman"/>
                        </a:rPr>
                        <a:t>E+F</a:t>
                      </a:r>
                      <a:endParaRPr lang="zh-CN" sz="1400" b="1" kern="10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相邻兄弟选择器</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选择匹配的</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元素，且匹配的</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元素紧位于匹配的</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元素后面</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dirty="0">
                          <a:solidFill>
                            <a:schemeClr val="dk1"/>
                          </a:solidFill>
                          <a:latin typeface="+mn-lt"/>
                          <a:ea typeface="+mn-ea"/>
                          <a:cs typeface="Times New Roman"/>
                        </a:rPr>
                        <a:t>E~F</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通用兄弟选择器</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选择匹配的</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元素，且位于匹配的</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元素后的所有匹配的</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703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ling.he\Desktop\Chapter04截图\Chapter04截图\图4.19　body的树形结构.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1437625"/>
            <a:ext cx="4686423" cy="277289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后代选择器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29</a:t>
            </a:fld>
            <a:r>
              <a:rPr lang="en-US" altLang="zh-CN" dirty="0"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body </a:t>
            </a:r>
            <a:r>
              <a:rPr lang="en-US" altLang="zh-CN" b="1" dirty="0" smtClean="0">
                <a:solidFill>
                  <a:srgbClr val="FF0000"/>
                </a:solidFill>
              </a:rPr>
              <a:t>p</a:t>
            </a:r>
            <a:r>
              <a:rPr lang="en-US" altLang="zh-CN" b="1" dirty="0" smtClean="0"/>
              <a:t>{  background</a:t>
            </a:r>
            <a:r>
              <a:rPr lang="en-US" altLang="zh-CN" b="1" dirty="0"/>
              <a:t>: red</a:t>
            </a:r>
            <a:r>
              <a:rPr lang="en-US" altLang="zh-CN" b="1" dirty="0" smtClean="0"/>
              <a:t>;  }</a:t>
            </a:r>
            <a:endParaRPr lang="en-US" altLang="zh-CN" b="1" dirty="0"/>
          </a:p>
        </p:txBody>
      </p:sp>
      <p:pic>
        <p:nvPicPr>
          <p:cNvPr id="5123" name="Picture 3" descr="C:\Users\yaling.he\Desktop\Chapter04截图\Chapter04截图\图4.20　后代选择器.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76056" y="1921864"/>
            <a:ext cx="3672408" cy="202103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8" name="组合 68"/>
          <p:cNvGrpSpPr>
            <a:grpSpLocks/>
          </p:cNvGrpSpPr>
          <p:nvPr/>
        </p:nvGrpSpPr>
        <p:grpSpPr bwMode="auto">
          <a:xfrm>
            <a:off x="0" y="3888333"/>
            <a:ext cx="1058020" cy="400110"/>
            <a:chOff x="1000100" y="3890870"/>
            <a:chExt cx="1058769" cy="533656"/>
          </a:xfrm>
        </p:grpSpPr>
        <p:pic>
          <p:nvPicPr>
            <p:cNvPr id="19" name="Picture 1" descr="E:\设计支持\模板设计\ZY.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1357540" y="3890870"/>
              <a:ext cx="701329" cy="53365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6"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
        <p:nvSpPr>
          <p:cNvPr id="26" name="AutoShape 4"/>
          <p:cNvSpPr>
            <a:spLocks noChangeArrowheads="1"/>
          </p:cNvSpPr>
          <p:nvPr/>
        </p:nvSpPr>
        <p:spPr bwMode="auto">
          <a:xfrm>
            <a:off x="1138510" y="4029912"/>
            <a:ext cx="6673850" cy="642938"/>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zh-CN" altLang="en-US" b="1" dirty="0">
                <a:latin typeface="微软雅黑" pitchFamily="34" charset="-122"/>
                <a:ea typeface="微软雅黑" pitchFamily="34" charset="-122"/>
              </a:rPr>
              <a:t>后代选择器两个选择符之间必须要以空格隔开，中间不能有任何其他的符号插入</a:t>
            </a:r>
          </a:p>
        </p:txBody>
      </p:sp>
    </p:spTree>
    <p:extLst>
      <p:ext uri="{BB962C8B-B14F-4D97-AF65-F5344CB8AC3E}">
        <p14:creationId xmlns="" xmlns:p14="http://schemas.microsoft.com/office/powerpoint/2010/main" val="26843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wipe(left)">
                                      <p:cBhvr>
                                        <p:cTn id="11" dur="500"/>
                                        <p:tgtEl>
                                          <p:spTgt spid="51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本章目标</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3</a:t>
            </a:fld>
            <a:r>
              <a:rPr lang="en-US" altLang="zh-CN" smtClean="0"/>
              <a:t>/55</a:t>
            </a:r>
            <a:endParaRPr lang="zh-CN" altLang="en-US" dirty="0"/>
          </a:p>
        </p:txBody>
      </p:sp>
      <p:sp>
        <p:nvSpPr>
          <p:cNvPr id="17411" name="内容占位符 2"/>
          <p:cNvSpPr>
            <a:spLocks noGrp="1"/>
          </p:cNvSpPr>
          <p:nvPr>
            <p:ph idx="4294967295"/>
          </p:nvPr>
        </p:nvSpPr>
        <p:spPr>
          <a:xfrm>
            <a:off x="0" y="911225"/>
            <a:ext cx="7388225" cy="3857625"/>
          </a:xfrm>
        </p:spPr>
        <p:txBody>
          <a:bodyPr/>
          <a:lstStyle/>
          <a:p>
            <a:r>
              <a:rPr lang="zh-CN" altLang="en-US" sz="2400" dirty="0"/>
              <a:t>会使用行内样式、内部样式表和外部样式表三种方式为</a:t>
            </a:r>
            <a:r>
              <a:rPr lang="en-US" altLang="zh-CN" sz="2400" dirty="0"/>
              <a:t>HTML5</a:t>
            </a:r>
            <a:r>
              <a:rPr lang="zh-CN" altLang="en-US" sz="2400" dirty="0"/>
              <a:t>文档添加</a:t>
            </a:r>
            <a:r>
              <a:rPr lang="en-US" altLang="zh-CN" sz="2400" dirty="0"/>
              <a:t>CSS</a:t>
            </a:r>
            <a:r>
              <a:rPr lang="zh-CN" altLang="en-US" sz="2400" dirty="0"/>
              <a:t>样式</a:t>
            </a:r>
          </a:p>
          <a:p>
            <a:r>
              <a:rPr lang="zh-CN" altLang="en-US" sz="2400" dirty="0" smtClean="0"/>
              <a:t>会</a:t>
            </a:r>
            <a:r>
              <a:rPr lang="zh-CN" altLang="en-US" sz="2400" dirty="0"/>
              <a:t>使用</a:t>
            </a:r>
            <a:r>
              <a:rPr lang="en-US" altLang="zh-CN" sz="2400" dirty="0"/>
              <a:t>CSS3</a:t>
            </a:r>
            <a:r>
              <a:rPr lang="zh-CN" altLang="en-US" sz="2400" dirty="0"/>
              <a:t>的基本选择器设置字体大小和颜色</a:t>
            </a:r>
          </a:p>
          <a:p>
            <a:r>
              <a:rPr lang="zh-CN" altLang="en-US" sz="2400" dirty="0" smtClean="0"/>
              <a:t>会</a:t>
            </a:r>
            <a:r>
              <a:rPr lang="zh-CN" altLang="en-US" sz="2400" dirty="0"/>
              <a:t>使用复合选择器为特定的网页元素添加</a:t>
            </a:r>
            <a:r>
              <a:rPr lang="en-US" altLang="zh-CN" sz="2400" dirty="0"/>
              <a:t>CSS</a:t>
            </a:r>
            <a:r>
              <a:rPr lang="zh-CN" altLang="en-US" sz="2400" dirty="0"/>
              <a:t>样式</a:t>
            </a:r>
          </a:p>
          <a:p>
            <a:r>
              <a:rPr lang="zh-CN" altLang="en-US" sz="2400" dirty="0" smtClean="0"/>
              <a:t>会</a:t>
            </a:r>
            <a:r>
              <a:rPr lang="zh-CN" altLang="en-US" sz="2400" dirty="0"/>
              <a:t>使用</a:t>
            </a:r>
            <a:r>
              <a:rPr lang="en-US" altLang="zh-CN" sz="2400" dirty="0"/>
              <a:t>CSS3</a:t>
            </a:r>
            <a:r>
              <a:rPr lang="zh-CN" altLang="en-US" sz="2400" dirty="0"/>
              <a:t>高级选择器为网页元素添加</a:t>
            </a:r>
            <a:r>
              <a:rPr lang="en-US" altLang="zh-CN" sz="2400" dirty="0"/>
              <a:t>CSS</a:t>
            </a:r>
            <a:r>
              <a:rPr lang="zh-CN" altLang="en-US" sz="2400" dirty="0"/>
              <a:t>样式</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8097735" y="2517744"/>
            <a:ext cx="643477" cy="486251"/>
          </a:xfrm>
          <a:prstGeom prst="rect">
            <a:avLst/>
          </a:prstGeom>
          <a:noFill/>
        </p:spPr>
      </p:pic>
      <p:pic>
        <p:nvPicPr>
          <p:cNvPr id="12" name="Picture 3" descr="C:\Users\meng.zhang\Desktop\ACCP7.0模版图标规范\是.png"/>
          <p:cNvPicPr>
            <a:picLocks noChangeAspect="1" noChangeArrowheads="1"/>
          </p:cNvPicPr>
          <p:nvPr/>
        </p:nvPicPr>
        <p:blipFill>
          <a:blip r:embed="rId4" cstate="print"/>
          <a:srcRect/>
          <a:stretch>
            <a:fillRect/>
          </a:stretch>
        </p:blipFill>
        <p:spPr bwMode="auto">
          <a:xfrm>
            <a:off x="8028384" y="1707654"/>
            <a:ext cx="714380" cy="539829"/>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8063835" y="936182"/>
            <a:ext cx="714380" cy="539829"/>
          </a:xfrm>
          <a:prstGeom prst="rect">
            <a:avLst/>
          </a:prstGeom>
          <a:noFill/>
        </p:spPr>
      </p:pic>
    </p:spTree>
    <p:extLst>
      <p:ext uri="{BB962C8B-B14F-4D97-AF65-F5344CB8AC3E}">
        <p14:creationId xmlns="" xmlns:p14="http://schemas.microsoft.com/office/powerpoint/2010/main" val="352653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子选择器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30</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smtClean="0">
                <a:solidFill>
                  <a:srgbClr val="FF0000"/>
                </a:solidFill>
              </a:rPr>
              <a:t>body&gt;p</a:t>
            </a:r>
            <a:r>
              <a:rPr lang="en-US" altLang="zh-CN" b="1" dirty="0" smtClean="0"/>
              <a:t>{  background</a:t>
            </a:r>
            <a:r>
              <a:rPr lang="en-US" altLang="zh-CN" b="1" dirty="0"/>
              <a:t>: pink</a:t>
            </a:r>
            <a:r>
              <a:rPr lang="en-US" altLang="zh-CN" b="1" dirty="0" smtClean="0"/>
              <a:t>;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5124" name="Picture 4" descr="C:\Users\yaling.he\Desktop\Chapter04截图\Chapter04截图\图4.21　子选择器.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79712" y="1707655"/>
            <a:ext cx="5616624" cy="309098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组合 18"/>
          <p:cNvGrpSpPr>
            <a:grpSpLocks/>
          </p:cNvGrpSpPr>
          <p:nvPr/>
        </p:nvGrpSpPr>
        <p:grpSpPr bwMode="auto">
          <a:xfrm>
            <a:off x="2195736" y="4734556"/>
            <a:ext cx="4572000" cy="371891"/>
            <a:chOff x="3143240" y="5143512"/>
            <a:chExt cx="4572032" cy="49585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TextBox 27"/>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Tree>
    <p:extLst>
      <p:ext uri="{BB962C8B-B14F-4D97-AF65-F5344CB8AC3E}">
        <p14:creationId xmlns="" xmlns:p14="http://schemas.microsoft.com/office/powerpoint/2010/main" val="17222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相邻</a:t>
            </a:r>
            <a:r>
              <a:rPr lang="zh-CN" altLang="en-US" dirty="0" smtClean="0"/>
              <a:t>兄弟</a:t>
            </a:r>
            <a:r>
              <a:rPr lang="zh-CN" altLang="zh-CN" dirty="0" smtClean="0"/>
              <a:t>选择</a:t>
            </a:r>
            <a:r>
              <a:rPr lang="zh-CN" altLang="zh-CN" dirty="0"/>
              <a:t>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31</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t>
            </a:r>
            <a:r>
              <a:rPr lang="en-US" altLang="zh-CN" b="1" dirty="0" err="1">
                <a:solidFill>
                  <a:srgbClr val="FF0000"/>
                </a:solidFill>
              </a:rPr>
              <a:t>active+p</a:t>
            </a:r>
            <a:r>
              <a:rPr lang="en-US" altLang="zh-CN" b="1" dirty="0">
                <a:solidFill>
                  <a:srgbClr val="FF0000"/>
                </a:solidFill>
              </a:rPr>
              <a:t> </a:t>
            </a:r>
            <a:r>
              <a:rPr lang="en-US" altLang="zh-CN" b="1" dirty="0" smtClean="0"/>
              <a:t>{  background</a:t>
            </a:r>
            <a:r>
              <a:rPr lang="en-US" altLang="zh-CN" b="1" dirty="0"/>
              <a:t>: green;  }</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6146" name="Picture 2" descr="C:\Users\yaling.he\Desktop\Chapter04截图\Chapter04截图\图4.22　相邻兄弟选择器.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78794" y="1707654"/>
            <a:ext cx="5658420" cy="311399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组合 18"/>
          <p:cNvGrpSpPr>
            <a:grpSpLocks/>
          </p:cNvGrpSpPr>
          <p:nvPr/>
        </p:nvGrpSpPr>
        <p:grpSpPr bwMode="auto">
          <a:xfrm>
            <a:off x="2195736" y="4734556"/>
            <a:ext cx="4572000" cy="371891"/>
            <a:chOff x="3143240" y="5143512"/>
            <a:chExt cx="4572032" cy="49585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Tree>
    <p:extLst>
      <p:ext uri="{BB962C8B-B14F-4D97-AF65-F5344CB8AC3E}">
        <p14:creationId xmlns="" xmlns:p14="http://schemas.microsoft.com/office/powerpoint/2010/main" val="798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通用兄弟选择器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32</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solidFill>
                  <a:srgbClr val="FF0000"/>
                </a:solidFill>
              </a:rPr>
              <a:t>.</a:t>
            </a:r>
            <a:r>
              <a:rPr lang="en-US" altLang="zh-CN" b="1" dirty="0" err="1">
                <a:solidFill>
                  <a:srgbClr val="FF0000"/>
                </a:solidFill>
              </a:rPr>
              <a:t>active~p</a:t>
            </a:r>
            <a:r>
              <a:rPr lang="en-US" altLang="zh-CN" b="1" dirty="0"/>
              <a:t>{  </a:t>
            </a:r>
            <a:r>
              <a:rPr lang="en-US" altLang="zh-CN" b="1" dirty="0" smtClean="0"/>
              <a:t>background</a:t>
            </a:r>
            <a:r>
              <a:rPr lang="en-US" altLang="zh-CN" b="1" dirty="0"/>
              <a:t>: yellow;  }</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7170" name="Picture 2" descr="C:\Users\yaling.he\Desktop\Chapter04截图\Chapter04截图\图4.23　通用兄弟选择器.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79713" y="1653648"/>
            <a:ext cx="5491317" cy="302203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组合 18"/>
          <p:cNvGrpSpPr>
            <a:grpSpLocks/>
          </p:cNvGrpSpPr>
          <p:nvPr/>
        </p:nvGrpSpPr>
        <p:grpSpPr bwMode="auto">
          <a:xfrm>
            <a:off x="2195736" y="4734556"/>
            <a:ext cx="4572000" cy="371891"/>
            <a:chOff x="3143240" y="5143512"/>
            <a:chExt cx="4572032" cy="49585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Box 15"/>
            <p:cNvSpPr txBox="1"/>
            <p:nvPr/>
          </p:nvSpPr>
          <p:spPr bwMode="auto">
            <a:xfrm>
              <a:off x="4367867" y="5187962"/>
              <a:ext cx="278636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Tree>
    <p:extLst>
      <p:ext uri="{BB962C8B-B14F-4D97-AF65-F5344CB8AC3E}">
        <p14:creationId xmlns="" xmlns:p14="http://schemas.microsoft.com/office/powerpoint/2010/main" val="20976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结构伪类选择</a:t>
            </a:r>
            <a:r>
              <a:rPr lang="zh-CN" altLang="en-US" dirty="0" smtClean="0"/>
              <a:t>器</a:t>
            </a:r>
            <a:r>
              <a:rPr lang="en-US" altLang="zh-CN" dirty="0" smtClean="0"/>
              <a:t>3-1</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33</a:t>
            </a:fld>
            <a:r>
              <a:rPr lang="en-US" altLang="zh-CN" smtClean="0"/>
              <a:t>/55</a:t>
            </a:r>
            <a:endParaRPr lang="zh-CN" altLang="en-US" dirty="0"/>
          </a:p>
        </p:txBody>
      </p:sp>
      <p:grpSp>
        <p:nvGrpSpPr>
          <p:cNvPr id="13" name="组合 18"/>
          <p:cNvGrpSpPr>
            <a:grpSpLocks/>
          </p:cNvGrpSpPr>
          <p:nvPr/>
        </p:nvGrpSpPr>
        <p:grpSpPr bwMode="auto">
          <a:xfrm>
            <a:off x="2195736" y="4677982"/>
            <a:ext cx="4572000" cy="371891"/>
            <a:chOff x="3143240" y="5143512"/>
            <a:chExt cx="4572032" cy="49585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：结构伪类选择</a:t>
              </a:r>
              <a:r>
                <a:rPr lang="zh-CN" altLang="en-US" sz="1600" b="1" spc="300" dirty="0">
                  <a:solidFill>
                    <a:srgbClr val="FBFFFE"/>
                  </a:solidFill>
                  <a:latin typeface="微软雅黑" pitchFamily="34" charset="-122"/>
                  <a:ea typeface="微软雅黑" pitchFamily="34" charset="-122"/>
                </a:rPr>
                <a:t>器</a:t>
              </a:r>
            </a:p>
          </p:txBody>
        </p:sp>
      </p:grpSp>
      <p:sp>
        <p:nvSpPr>
          <p:cNvPr id="12" name="AutoShape 3"/>
          <p:cNvSpPr>
            <a:spLocks noChangeArrowheads="1"/>
          </p:cNvSpPr>
          <p:nvPr/>
        </p:nvSpPr>
        <p:spPr bwMode="auto">
          <a:xfrm>
            <a:off x="864070" y="1065457"/>
            <a:ext cx="5112568" cy="34163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r>
              <a:rPr lang="en-US" altLang="zh-CN" b="1" dirty="0" smtClean="0"/>
              <a:t>&lt;</a:t>
            </a:r>
            <a:r>
              <a:rPr lang="en-US" altLang="zh-CN" b="1" dirty="0"/>
              <a:t>html&gt;</a:t>
            </a:r>
          </a:p>
          <a:p>
            <a:r>
              <a:rPr lang="en-US" altLang="zh-CN" b="1" dirty="0"/>
              <a:t>&lt;head </a:t>
            </a:r>
            <a:r>
              <a:rPr lang="en-US" altLang="zh-CN" b="1" dirty="0" err="1"/>
              <a:t>lang</a:t>
            </a:r>
            <a:r>
              <a:rPr lang="en-US" altLang="zh-CN" b="1" dirty="0"/>
              <a:t>="en</a:t>
            </a:r>
            <a:r>
              <a:rPr lang="en-US" altLang="zh-CN" b="1" dirty="0" smtClean="0"/>
              <a:t>"&gt;</a:t>
            </a:r>
          </a:p>
          <a:p>
            <a:r>
              <a:rPr lang="en-US" altLang="zh-CN" b="1" dirty="0" smtClean="0"/>
              <a:t>    &lt;</a:t>
            </a:r>
            <a:r>
              <a:rPr lang="en-US" altLang="zh-CN" b="1" dirty="0"/>
              <a:t>meta charset="UTF-8</a:t>
            </a:r>
            <a:r>
              <a:rPr lang="en-US" altLang="zh-CN" b="1" dirty="0" smtClean="0"/>
              <a:t>"&gt;</a:t>
            </a:r>
          </a:p>
          <a:p>
            <a:r>
              <a:rPr lang="en-US" altLang="zh-CN" b="1" dirty="0" smtClean="0"/>
              <a:t>    &lt;</a:t>
            </a:r>
            <a:r>
              <a:rPr lang="en-US" altLang="zh-CN" b="1" dirty="0"/>
              <a:t>title&gt;</a:t>
            </a:r>
            <a:r>
              <a:rPr lang="zh-CN" altLang="en-US" b="1" dirty="0"/>
              <a:t>使用</a:t>
            </a:r>
            <a:r>
              <a:rPr lang="en-US" altLang="zh-CN" b="1" dirty="0"/>
              <a:t>CSS3</a:t>
            </a:r>
            <a:r>
              <a:rPr lang="zh-CN" altLang="en-US" b="1" dirty="0"/>
              <a:t>结构伪类选择器</a:t>
            </a:r>
            <a:r>
              <a:rPr lang="en-US" altLang="zh-CN" b="1" dirty="0"/>
              <a:t>&lt;/title&gt;</a:t>
            </a:r>
          </a:p>
          <a:p>
            <a:r>
              <a:rPr lang="en-US" altLang="zh-CN" b="1" dirty="0"/>
              <a:t>&lt;/head&gt;</a:t>
            </a:r>
          </a:p>
          <a:p>
            <a:r>
              <a:rPr lang="en-US" altLang="zh-CN" b="1" dirty="0"/>
              <a:t>&lt;body</a:t>
            </a:r>
            <a:r>
              <a:rPr lang="en-US" altLang="zh-CN" b="1" dirty="0" smtClean="0"/>
              <a:t>&gt;</a:t>
            </a:r>
          </a:p>
          <a:p>
            <a:r>
              <a:rPr lang="en-US" altLang="zh-CN" b="1" dirty="0"/>
              <a:t> </a:t>
            </a:r>
            <a:r>
              <a:rPr lang="en-US" altLang="zh-CN" b="1" dirty="0" smtClean="0"/>
              <a:t>    </a:t>
            </a:r>
            <a:r>
              <a:rPr lang="en-US" altLang="zh-CN" b="1" dirty="0"/>
              <a:t>&lt;p&gt;p1&lt;/p</a:t>
            </a:r>
            <a:r>
              <a:rPr lang="en-US" altLang="zh-CN" b="1" dirty="0" smtClean="0"/>
              <a:t>&gt;&lt;p&gt;p2&lt;/p&gt;&lt;p&gt;p3&lt;/p&gt;</a:t>
            </a:r>
          </a:p>
          <a:p>
            <a:r>
              <a:rPr lang="en-US" altLang="zh-CN" b="1" dirty="0" smtClean="0"/>
              <a:t>    &lt;</a:t>
            </a:r>
            <a:r>
              <a:rPr lang="en-US" altLang="zh-CN" b="1" dirty="0" err="1"/>
              <a:t>ul</a:t>
            </a:r>
            <a:r>
              <a:rPr lang="en-US" altLang="zh-CN" b="1" dirty="0"/>
              <a:t>&gt;</a:t>
            </a:r>
          </a:p>
          <a:p>
            <a:r>
              <a:rPr lang="en-US" altLang="zh-CN" b="1" dirty="0" smtClean="0"/>
              <a:t>        &lt;</a:t>
            </a:r>
            <a:r>
              <a:rPr lang="en-US" altLang="zh-CN" b="1" dirty="0"/>
              <a:t>li&gt;li1&lt;/li</a:t>
            </a:r>
            <a:r>
              <a:rPr lang="en-US" altLang="zh-CN" b="1" dirty="0" smtClean="0"/>
              <a:t>&gt;&lt;</a:t>
            </a:r>
            <a:r>
              <a:rPr lang="en-US" altLang="zh-CN" b="1" dirty="0"/>
              <a:t>li&gt;li2&lt;/li</a:t>
            </a:r>
            <a:r>
              <a:rPr lang="en-US" altLang="zh-CN" b="1" dirty="0" smtClean="0"/>
              <a:t>&gt;&lt;</a:t>
            </a:r>
            <a:r>
              <a:rPr lang="en-US" altLang="zh-CN" b="1" dirty="0"/>
              <a:t>li&gt;li3&lt;/li&gt;</a:t>
            </a:r>
          </a:p>
          <a:p>
            <a:r>
              <a:rPr lang="en-US" altLang="zh-CN" b="1" dirty="0" smtClean="0"/>
              <a:t>    &lt;/</a:t>
            </a:r>
            <a:r>
              <a:rPr lang="en-US" altLang="zh-CN" b="1" dirty="0" err="1"/>
              <a:t>ul</a:t>
            </a:r>
            <a:r>
              <a:rPr lang="en-US" altLang="zh-CN" b="1" dirty="0"/>
              <a:t>&gt;</a:t>
            </a:r>
          </a:p>
          <a:p>
            <a:r>
              <a:rPr lang="en-US" altLang="zh-CN" b="1" dirty="0"/>
              <a:t>&lt;/body&gt;</a:t>
            </a:r>
          </a:p>
          <a:p>
            <a:r>
              <a:rPr lang="en-US" altLang="zh-CN" b="1" dirty="0"/>
              <a:t>&lt;/html&gt;</a:t>
            </a:r>
          </a:p>
        </p:txBody>
      </p:sp>
      <p:pic>
        <p:nvPicPr>
          <p:cNvPr id="8194" name="Picture 2" descr="C:\Users\yaling.he\Desktop\Chapter04截图\Chapter04截图\图4.24　HTMl DOM树型结构.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32041" y="2205074"/>
            <a:ext cx="3986647" cy="202955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8" name="组合 70"/>
          <p:cNvGrpSpPr>
            <a:grpSpLocks/>
          </p:cNvGrpSpPr>
          <p:nvPr/>
        </p:nvGrpSpPr>
        <p:grpSpPr bwMode="auto">
          <a:xfrm>
            <a:off x="1" y="475720"/>
            <a:ext cx="1000871" cy="400110"/>
            <a:chOff x="1000100" y="2469253"/>
            <a:chExt cx="1000878" cy="533657"/>
          </a:xfrm>
        </p:grpSpPr>
        <p:pic>
          <p:nvPicPr>
            <p:cNvPr id="19" name="Picture 8" descr="E:\设计支持\模板设计\sl.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1300140" y="2469253"/>
              <a:ext cx="700838" cy="533657"/>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Tree>
    <p:extLst>
      <p:ext uri="{BB962C8B-B14F-4D97-AF65-F5344CB8AC3E}">
        <p14:creationId xmlns="" xmlns:p14="http://schemas.microsoft.com/office/powerpoint/2010/main" val="17613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练习</a:t>
            </a:r>
            <a:r>
              <a:rPr lang="en-US" altLang="zh-CN" dirty="0" smtClean="0"/>
              <a:t>—</a:t>
            </a:r>
            <a:r>
              <a:rPr lang="zh-CN" altLang="en-US" dirty="0" smtClean="0"/>
              <a:t>制作开心餐厅页面</a:t>
            </a:r>
          </a:p>
        </p:txBody>
      </p:sp>
      <p:sp>
        <p:nvSpPr>
          <p:cNvPr id="24579" name="内容占位符 2"/>
          <p:cNvSpPr>
            <a:spLocks noGrp="1"/>
          </p:cNvSpPr>
          <p:nvPr>
            <p:ph idx="4294967295"/>
          </p:nvPr>
        </p:nvSpPr>
        <p:spPr>
          <a:xfrm>
            <a:off x="251521" y="911225"/>
            <a:ext cx="8892480" cy="3857625"/>
          </a:xfrm>
        </p:spPr>
        <p:txBody>
          <a:bodyPr/>
          <a:lstStyle/>
          <a:p>
            <a:r>
              <a:rPr lang="zh-CN" altLang="en-US" sz="1800" dirty="0" smtClean="0"/>
              <a:t>需求说明</a:t>
            </a:r>
          </a:p>
          <a:p>
            <a:pPr lvl="1"/>
            <a:r>
              <a:rPr lang="zh-CN" altLang="en-US" sz="1800" dirty="0"/>
              <a:t>使用外部引入</a:t>
            </a:r>
            <a:r>
              <a:rPr lang="en-US" altLang="zh-CN" sz="1800" dirty="0"/>
              <a:t>CSS</a:t>
            </a:r>
            <a:r>
              <a:rPr lang="zh-CN" altLang="en-US" sz="1800" dirty="0"/>
              <a:t>样式的方式完成页面样式的</a:t>
            </a:r>
            <a:r>
              <a:rPr lang="zh-CN" altLang="en-US" sz="1800" dirty="0" smtClean="0"/>
              <a:t>设置</a:t>
            </a:r>
            <a:endParaRPr lang="zh-CN" altLang="en-US" sz="1800" dirty="0"/>
          </a:p>
          <a:p>
            <a:pPr lvl="1"/>
            <a:r>
              <a:rPr lang="zh-CN" altLang="en-US" sz="1800" dirty="0" smtClean="0"/>
              <a:t>所有</a:t>
            </a:r>
            <a:r>
              <a:rPr lang="zh-CN" altLang="en-US" sz="1800" dirty="0"/>
              <a:t>的文字放在段落标签</a:t>
            </a:r>
            <a:r>
              <a:rPr lang="zh-CN" altLang="en-US" sz="1800" dirty="0" smtClean="0"/>
              <a:t>中</a:t>
            </a:r>
            <a:endParaRPr lang="zh-CN" altLang="en-US" sz="1800" dirty="0"/>
          </a:p>
          <a:p>
            <a:pPr lvl="1"/>
            <a:r>
              <a:rPr lang="zh-CN" altLang="en-US" sz="1800" dirty="0" smtClean="0"/>
              <a:t>所有</a:t>
            </a:r>
            <a:r>
              <a:rPr lang="zh-CN" altLang="en-US" sz="1800" dirty="0"/>
              <a:t>的标题放在</a:t>
            </a:r>
            <a:r>
              <a:rPr lang="en-US" altLang="zh-CN" sz="1800" dirty="0"/>
              <a:t>&lt;h2&gt;</a:t>
            </a:r>
            <a:r>
              <a:rPr lang="zh-CN" altLang="en-US" sz="1800" dirty="0"/>
              <a:t>标签</a:t>
            </a:r>
            <a:r>
              <a:rPr lang="zh-CN" altLang="en-US" sz="1800" dirty="0" smtClean="0"/>
              <a:t>中</a:t>
            </a:r>
            <a:endParaRPr lang="zh-CN" altLang="en-US" sz="1800" dirty="0"/>
          </a:p>
          <a:p>
            <a:pPr lvl="1"/>
            <a:r>
              <a:rPr lang="zh-CN" altLang="en-US" sz="1800" dirty="0" smtClean="0"/>
              <a:t>所有</a:t>
            </a:r>
            <a:r>
              <a:rPr lang="zh-CN" altLang="en-US" sz="1800" dirty="0"/>
              <a:t>段落标签中的文本字体大小为</a:t>
            </a:r>
            <a:r>
              <a:rPr lang="en-US" altLang="zh-CN" sz="1800" dirty="0" smtClean="0"/>
              <a:t>14px</a:t>
            </a:r>
            <a:endParaRPr lang="zh-CN" altLang="en-US" sz="1800" dirty="0"/>
          </a:p>
          <a:p>
            <a:pPr lvl="1"/>
            <a:r>
              <a:rPr lang="zh-CN" altLang="en-US" sz="1800" dirty="0" smtClean="0"/>
              <a:t>把</a:t>
            </a:r>
            <a:r>
              <a:rPr lang="en-US" altLang="zh-CN" sz="1800" dirty="0"/>
              <a:t>body</a:t>
            </a:r>
            <a:r>
              <a:rPr lang="zh-CN" altLang="en-US" sz="1800" dirty="0"/>
              <a:t>的后代元素</a:t>
            </a:r>
            <a:r>
              <a:rPr lang="en-US" altLang="zh-CN" sz="1800" dirty="0"/>
              <a:t>h2</a:t>
            </a:r>
            <a:r>
              <a:rPr lang="zh-CN" altLang="en-US" sz="1800" dirty="0"/>
              <a:t>字体设置为</a:t>
            </a:r>
            <a:r>
              <a:rPr lang="en-US" altLang="zh-CN" sz="1800" dirty="0" smtClean="0"/>
              <a:t>16px</a:t>
            </a:r>
            <a:endParaRPr lang="zh-CN" altLang="en-US" sz="1800" dirty="0"/>
          </a:p>
          <a:p>
            <a:pPr lvl="1"/>
            <a:r>
              <a:rPr lang="zh-CN" altLang="en-US" sz="1800" dirty="0" smtClean="0"/>
              <a:t>使用</a:t>
            </a:r>
            <a:r>
              <a:rPr lang="zh-CN" altLang="en-US" sz="1800" dirty="0"/>
              <a:t>类选择器设置第一个</a:t>
            </a:r>
            <a:r>
              <a:rPr lang="en-US" altLang="zh-CN" sz="1800" dirty="0"/>
              <a:t>h2</a:t>
            </a:r>
            <a:r>
              <a:rPr lang="zh-CN" altLang="en-US" sz="1800" dirty="0"/>
              <a:t>元素的字体颜色为</a:t>
            </a:r>
            <a:r>
              <a:rPr lang="zh-CN" altLang="en-US" sz="1800" dirty="0" smtClean="0"/>
              <a:t>红色</a:t>
            </a:r>
            <a:endParaRPr lang="zh-CN" altLang="en-US" sz="1800" dirty="0"/>
          </a:p>
          <a:p>
            <a:pPr lvl="1"/>
            <a:r>
              <a:rPr lang="zh-CN" altLang="en-US" sz="1800" dirty="0" smtClean="0"/>
              <a:t>使用</a:t>
            </a:r>
            <a:r>
              <a:rPr lang="zh-CN" altLang="en-US" sz="1800" dirty="0"/>
              <a:t>通用兄弟选择器把第一个</a:t>
            </a:r>
            <a:r>
              <a:rPr lang="en-US" altLang="zh-CN" sz="1800" dirty="0"/>
              <a:t>h2</a:t>
            </a:r>
            <a:r>
              <a:rPr lang="zh-CN" altLang="en-US" sz="1800" dirty="0"/>
              <a:t>元素后面的所有兄弟</a:t>
            </a:r>
            <a:r>
              <a:rPr lang="en-US" altLang="zh-CN" sz="1800" dirty="0"/>
              <a:t>h2</a:t>
            </a:r>
            <a:r>
              <a:rPr lang="zh-CN" altLang="en-US" sz="1800" dirty="0"/>
              <a:t>元素设置为</a:t>
            </a:r>
            <a:r>
              <a:rPr lang="zh-CN" altLang="en-US" sz="1800" dirty="0" smtClean="0"/>
              <a:t>蓝色</a:t>
            </a:r>
            <a:endParaRPr lang="zh-CN" altLang="en-US" sz="1800" dirty="0"/>
          </a:p>
          <a:p>
            <a:pPr lvl="1"/>
            <a:r>
              <a:rPr lang="zh-CN" altLang="en-US" sz="1800" dirty="0" smtClean="0"/>
              <a:t>使用</a:t>
            </a:r>
            <a:r>
              <a:rPr lang="zh-CN" altLang="en-US" sz="1800" dirty="0"/>
              <a:t>子选择器把第一张图片设置为宽度</a:t>
            </a:r>
            <a:r>
              <a:rPr lang="en-US" altLang="zh-CN" sz="1800" dirty="0"/>
              <a:t>887px</a:t>
            </a:r>
            <a:r>
              <a:rPr lang="zh-CN" altLang="en-US" sz="1800" dirty="0"/>
              <a:t>，高度为</a:t>
            </a:r>
            <a:r>
              <a:rPr lang="en-US" altLang="zh-CN" sz="1800" dirty="0"/>
              <a:t>439px</a:t>
            </a:r>
          </a:p>
        </p:txBody>
      </p:sp>
      <p:grpSp>
        <p:nvGrpSpPr>
          <p:cNvPr id="3" name="组合 12"/>
          <p:cNvGrpSpPr/>
          <p:nvPr/>
        </p:nvGrpSpPr>
        <p:grpSpPr>
          <a:xfrm>
            <a:off x="142844" y="611959"/>
            <a:ext cx="928694" cy="400110"/>
            <a:chOff x="3786182" y="1129398"/>
            <a:chExt cx="928694" cy="533479"/>
          </a:xfrm>
        </p:grpSpPr>
        <p:sp>
          <p:nvSpPr>
            <p:cNvPr id="15" name="TextBox 14"/>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7" name="组合 17"/>
          <p:cNvGrpSpPr>
            <a:grpSpLocks/>
          </p:cNvGrpSpPr>
          <p:nvPr/>
        </p:nvGrpSpPr>
        <p:grpSpPr bwMode="auto">
          <a:xfrm>
            <a:off x="3203848" y="4661295"/>
            <a:ext cx="2786063" cy="371891"/>
            <a:chOff x="3714744" y="5143512"/>
            <a:chExt cx="2786082" cy="49585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4截图\Chapter04截图\图4.32  开心餐厅介绍页面效果图.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43808" y="1113588"/>
            <a:ext cx="4120554" cy="34090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466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4579">
                                            <p:txEl>
                                              <p:pRg st="8" end="8"/>
                                            </p:txEl>
                                          </p:spTgt>
                                        </p:tgtEl>
                                        <p:attrNameLst>
                                          <p:attrName>style.visibility</p:attrName>
                                        </p:attrNameLst>
                                      </p:cBhvr>
                                      <p:to>
                                        <p:strVal val="visible"/>
                                      </p:to>
                                    </p:set>
                                    <p:animEffect transition="in" filter="wipe(left)">
                                      <p:cBhvr>
                                        <p:cTn id="30" dur="500"/>
                                        <p:tgtEl>
                                          <p:spTgt spid="24579">
                                            <p:txEl>
                                              <p:pRg st="8" end="8"/>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35</a:t>
            </a:fld>
            <a:r>
              <a:rPr lang="en-US" altLang="zh-CN" smtClean="0"/>
              <a:t>/55</a:t>
            </a:r>
            <a:endParaRPr lang="zh-CN" altLang="en-US" dirty="0"/>
          </a:p>
        </p:txBody>
      </p:sp>
      <p:sp>
        <p:nvSpPr>
          <p:cNvPr id="25604" name="内容占位符 2"/>
          <p:cNvSpPr>
            <a:spLocks noGrp="1"/>
          </p:cNvSpPr>
          <p:nvPr>
            <p:ph idx="4294967295"/>
          </p:nvPr>
        </p:nvSpPr>
        <p:spPr>
          <a:xfrm>
            <a:off x="323528" y="699543"/>
            <a:ext cx="8820472" cy="4069308"/>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3661445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结构伪类选择</a:t>
            </a:r>
            <a:r>
              <a:rPr lang="zh-CN" altLang="en-US" dirty="0" smtClean="0"/>
              <a:t>器</a:t>
            </a:r>
            <a:r>
              <a:rPr lang="en-US" altLang="zh-CN" dirty="0" smtClean="0"/>
              <a:t>3-2</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36</a:t>
            </a:fld>
            <a:r>
              <a:rPr lang="en-US" altLang="zh-CN" smtClean="0"/>
              <a:t>/55</a:t>
            </a:r>
            <a:endParaRPr lang="zh-CN" altLang="en-US" dirty="0"/>
          </a:p>
        </p:txBody>
      </p:sp>
      <p:grpSp>
        <p:nvGrpSpPr>
          <p:cNvPr id="13" name="组合 18"/>
          <p:cNvGrpSpPr>
            <a:grpSpLocks/>
          </p:cNvGrpSpPr>
          <p:nvPr/>
        </p:nvGrpSpPr>
        <p:grpSpPr bwMode="auto">
          <a:xfrm>
            <a:off x="2195736" y="4464526"/>
            <a:ext cx="4572000" cy="371891"/>
            <a:chOff x="3143240" y="5143512"/>
            <a:chExt cx="4572032" cy="49585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结构伪类选择器</a:t>
              </a:r>
            </a:p>
          </p:txBody>
        </p:sp>
      </p:grpSp>
      <p:graphicFrame>
        <p:nvGraphicFramePr>
          <p:cNvPr id="11" name="Group 29"/>
          <p:cNvGraphicFramePr>
            <a:graphicFrameLocks noGrp="1"/>
          </p:cNvGraphicFramePr>
          <p:nvPr>
            <p:extLst>
              <p:ext uri="{D42A27DB-BD31-4B8C-83A1-F6EECF244321}">
                <p14:modId xmlns="" xmlns:p14="http://schemas.microsoft.com/office/powerpoint/2010/main" val="2304336703"/>
              </p:ext>
            </p:extLst>
          </p:nvPr>
        </p:nvGraphicFramePr>
        <p:xfrm>
          <a:off x="395536" y="1005576"/>
          <a:ext cx="8175004" cy="3407075"/>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gridCol w="5832648"/>
              </a:tblGrid>
              <a:tr h="4286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553863">
                <a:tc>
                  <a:txBody>
                    <a:bodyPr/>
                    <a:lstStyle/>
                    <a:p>
                      <a:pPr marL="0" algn="just" defTabSz="914400" rtl="0" eaLnBrk="1" latinLnBrk="0" hangingPunct="1">
                        <a:lnSpc>
                          <a:spcPct val="150000"/>
                        </a:lnSpc>
                        <a:spcAft>
                          <a:spcPts val="0"/>
                        </a:spcAft>
                      </a:pPr>
                      <a:r>
                        <a:rPr lang="en-US" sz="1400" b="1" kern="100" dirty="0">
                          <a:solidFill>
                            <a:srgbClr val="FF0000"/>
                          </a:solidFill>
                          <a:latin typeface="+mn-lt"/>
                          <a:ea typeface="+mn-ea"/>
                          <a:cs typeface="Times New Roman"/>
                        </a:rPr>
                        <a:t>E:first-child</a:t>
                      </a:r>
                      <a:endParaRPr lang="zh-CN" sz="1400" b="1" kern="100" dirty="0">
                        <a:solidFill>
                          <a:srgbClr val="FF0000"/>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作为父元素的第一个子元素的元素</a:t>
                      </a:r>
                      <a:r>
                        <a:rPr lang="en-US" sz="1400" b="1" kern="100">
                          <a:solidFill>
                            <a:schemeClr val="dk1"/>
                          </a:solidFill>
                          <a:latin typeface="+mn-lt"/>
                          <a:ea typeface="+mn-ea"/>
                          <a:cs typeface="Times New Roman"/>
                        </a:rPr>
                        <a:t>E</a:t>
                      </a:r>
                      <a:endParaRPr lang="zh-CN" sz="1400" b="1" kern="10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91570">
                <a:tc>
                  <a:txBody>
                    <a:bodyPr/>
                    <a:lstStyle/>
                    <a:p>
                      <a:pPr marL="0" algn="just" defTabSz="914400" rtl="0" eaLnBrk="1" latinLnBrk="0" hangingPunct="1">
                        <a:lnSpc>
                          <a:spcPct val="150000"/>
                        </a:lnSpc>
                        <a:spcAft>
                          <a:spcPts val="0"/>
                        </a:spcAft>
                      </a:pPr>
                      <a:r>
                        <a:rPr lang="en-US" sz="1400" b="1" kern="100" dirty="0">
                          <a:solidFill>
                            <a:schemeClr val="tx1"/>
                          </a:solidFill>
                          <a:latin typeface="+mn-lt"/>
                          <a:ea typeface="+mn-ea"/>
                          <a:cs typeface="Times New Roman"/>
                        </a:rPr>
                        <a:t>E:last-child</a:t>
                      </a:r>
                      <a:endParaRPr lang="zh-CN" sz="1400" b="1" kern="100" dirty="0">
                        <a:solidFill>
                          <a:schemeClr val="tx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作为父元素的最后一个子元素的元素</a:t>
                      </a:r>
                      <a:r>
                        <a:rPr lang="en-US" sz="1400" b="1" kern="100" dirty="0">
                          <a:solidFill>
                            <a:schemeClr val="dk1"/>
                          </a:solidFill>
                          <a:latin typeface="+mn-lt"/>
                          <a:ea typeface="+mn-ea"/>
                          <a:cs typeface="Times New Roman"/>
                        </a:rPr>
                        <a:t>E</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just" defTabSz="914400" rtl="0" eaLnBrk="1" latinLnBrk="0" hangingPunct="1">
                        <a:lnSpc>
                          <a:spcPct val="150000"/>
                        </a:lnSpc>
                        <a:spcAft>
                          <a:spcPts val="0"/>
                        </a:spcAft>
                      </a:pPr>
                      <a:r>
                        <a:rPr lang="en-US" sz="1400" b="1" kern="100" dirty="0">
                          <a:solidFill>
                            <a:srgbClr val="FF0000"/>
                          </a:solidFill>
                          <a:latin typeface="+mn-lt"/>
                          <a:ea typeface="+mn-ea"/>
                          <a:cs typeface="Times New Roman"/>
                        </a:rPr>
                        <a:t>E F:nth-child(n)</a:t>
                      </a:r>
                      <a:endParaRPr lang="zh-CN" sz="1400" b="1" kern="100" dirty="0">
                        <a:solidFill>
                          <a:srgbClr val="FF0000"/>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选择父级元素</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的第</a:t>
                      </a:r>
                      <a:r>
                        <a:rPr lang="en-US" sz="1400" b="1" kern="100" dirty="0">
                          <a:solidFill>
                            <a:schemeClr val="dk1"/>
                          </a:solidFill>
                          <a:latin typeface="+mn-lt"/>
                          <a:ea typeface="+mn-ea"/>
                          <a:cs typeface="Times New Roman"/>
                        </a:rPr>
                        <a:t>n</a:t>
                      </a:r>
                      <a:r>
                        <a:rPr lang="zh-CN" sz="1400" b="1" kern="100" dirty="0">
                          <a:solidFill>
                            <a:schemeClr val="dk1"/>
                          </a:solidFill>
                          <a:latin typeface="+mn-lt"/>
                          <a:ea typeface="+mn-ea"/>
                          <a:cs typeface="Times New Roman"/>
                        </a:rPr>
                        <a:t>个子元素</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a:t>
                      </a:r>
                      <a:r>
                        <a:rPr lang="en-US" sz="1400" b="1" kern="100" dirty="0">
                          <a:solidFill>
                            <a:schemeClr val="dk1"/>
                          </a:solidFill>
                          <a:latin typeface="+mn-lt"/>
                          <a:ea typeface="+mn-ea"/>
                          <a:cs typeface="Times New Roman"/>
                        </a:rPr>
                        <a:t>n</a:t>
                      </a:r>
                      <a:r>
                        <a:rPr lang="zh-CN" sz="1400" b="1" kern="100" dirty="0">
                          <a:solidFill>
                            <a:schemeClr val="dk1"/>
                          </a:solidFill>
                          <a:latin typeface="+mn-lt"/>
                          <a:ea typeface="+mn-ea"/>
                          <a:cs typeface="Times New Roman"/>
                        </a:rPr>
                        <a:t>可以是</a:t>
                      </a:r>
                      <a:r>
                        <a:rPr lang="en-US" sz="1400" b="1" kern="100" dirty="0">
                          <a:solidFill>
                            <a:schemeClr val="dk1"/>
                          </a:solidFill>
                          <a:latin typeface="+mn-lt"/>
                          <a:ea typeface="+mn-ea"/>
                          <a:cs typeface="Times New Roman"/>
                        </a:rPr>
                        <a:t>1</a:t>
                      </a:r>
                      <a:r>
                        <a:rPr lang="zh-CN" sz="1400" b="1" kern="100" dirty="0">
                          <a:solidFill>
                            <a:schemeClr val="dk1"/>
                          </a:solidFill>
                          <a:latin typeface="+mn-lt"/>
                          <a:ea typeface="+mn-ea"/>
                          <a:cs typeface="Times New Roman"/>
                        </a:rPr>
                        <a:t>、</a:t>
                      </a:r>
                      <a:r>
                        <a:rPr lang="en-US" sz="1400" b="1" kern="100" dirty="0">
                          <a:solidFill>
                            <a:schemeClr val="dk1"/>
                          </a:solidFill>
                          <a:latin typeface="+mn-lt"/>
                          <a:ea typeface="+mn-ea"/>
                          <a:cs typeface="Times New Roman"/>
                        </a:rPr>
                        <a:t>2</a:t>
                      </a:r>
                      <a:r>
                        <a:rPr lang="zh-CN" sz="1400" b="1" kern="100" dirty="0">
                          <a:solidFill>
                            <a:schemeClr val="dk1"/>
                          </a:solidFill>
                          <a:latin typeface="+mn-lt"/>
                          <a:ea typeface="+mn-ea"/>
                          <a:cs typeface="Times New Roman"/>
                        </a:rPr>
                        <a:t>、</a:t>
                      </a:r>
                      <a:r>
                        <a:rPr lang="en-US" sz="1400" b="1" kern="100" dirty="0">
                          <a:solidFill>
                            <a:schemeClr val="dk1"/>
                          </a:solidFill>
                          <a:latin typeface="+mn-lt"/>
                          <a:ea typeface="+mn-ea"/>
                          <a:cs typeface="Times New Roman"/>
                        </a:rPr>
                        <a:t>3</a:t>
                      </a:r>
                      <a:r>
                        <a:rPr lang="zh-CN" sz="1400" b="1" kern="100" dirty="0">
                          <a:solidFill>
                            <a:schemeClr val="dk1"/>
                          </a:solidFill>
                          <a:latin typeface="+mn-lt"/>
                          <a:ea typeface="+mn-ea"/>
                          <a:cs typeface="Times New Roman"/>
                        </a:rPr>
                        <a:t>），关键字为</a:t>
                      </a:r>
                      <a:r>
                        <a:rPr lang="en-US" sz="1400" b="1" kern="100" dirty="0">
                          <a:solidFill>
                            <a:schemeClr val="dk1"/>
                          </a:solidFill>
                          <a:latin typeface="+mn-lt"/>
                          <a:ea typeface="+mn-ea"/>
                          <a:cs typeface="Times New Roman"/>
                        </a:rPr>
                        <a:t>even</a:t>
                      </a:r>
                      <a:r>
                        <a:rPr lang="zh-CN" sz="1400" b="1" kern="100" dirty="0">
                          <a:solidFill>
                            <a:schemeClr val="dk1"/>
                          </a:solidFill>
                          <a:latin typeface="+mn-lt"/>
                          <a:ea typeface="+mn-ea"/>
                          <a:cs typeface="Times New Roman"/>
                        </a:rPr>
                        <a:t>、</a:t>
                      </a:r>
                      <a:r>
                        <a:rPr lang="en-US" sz="1400" b="1" kern="100" dirty="0">
                          <a:solidFill>
                            <a:schemeClr val="dk1"/>
                          </a:solidFill>
                          <a:latin typeface="+mn-lt"/>
                          <a:ea typeface="+mn-ea"/>
                          <a:cs typeface="Times New Roman"/>
                        </a:rPr>
                        <a:t>odd</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6533">
                <a:tc>
                  <a:txBody>
                    <a:bodyPr/>
                    <a:lstStyle/>
                    <a:p>
                      <a:pPr marL="0" algn="just" defTabSz="914400" rtl="0" eaLnBrk="1" latinLnBrk="0" hangingPunct="1">
                        <a:lnSpc>
                          <a:spcPct val="150000"/>
                        </a:lnSpc>
                        <a:spcAft>
                          <a:spcPts val="0"/>
                        </a:spcAft>
                      </a:pPr>
                      <a:r>
                        <a:rPr lang="en-US" sz="1400" b="1" kern="100" dirty="0">
                          <a:solidFill>
                            <a:srgbClr val="FF0000"/>
                          </a:solidFill>
                          <a:latin typeface="+mn-lt"/>
                          <a:ea typeface="+mn-ea"/>
                          <a:cs typeface="Times New Roman"/>
                        </a:rPr>
                        <a:t>E:first-of-type</a:t>
                      </a:r>
                      <a:endParaRPr lang="zh-CN" sz="1400" b="1" kern="100" dirty="0">
                        <a:solidFill>
                          <a:srgbClr val="FF0000"/>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选择父元素内具有指定类型的第一个</a:t>
                      </a:r>
                      <a:r>
                        <a:rPr lang="en-US" sz="1400" b="1" kern="100">
                          <a:solidFill>
                            <a:schemeClr val="dk1"/>
                          </a:solidFill>
                          <a:latin typeface="+mn-lt"/>
                          <a:ea typeface="+mn-ea"/>
                          <a:cs typeface="Times New Roman"/>
                        </a:rPr>
                        <a:t>E</a:t>
                      </a:r>
                      <a:r>
                        <a:rPr lang="zh-CN" sz="1400" b="1" kern="100">
                          <a:solidFill>
                            <a:schemeClr val="dk1"/>
                          </a:solidFill>
                          <a:latin typeface="+mn-lt"/>
                          <a:ea typeface="+mn-ea"/>
                          <a:cs typeface="Times New Roman"/>
                        </a:rPr>
                        <a:t>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6533">
                <a:tc>
                  <a:txBody>
                    <a:bodyPr/>
                    <a:lstStyle/>
                    <a:p>
                      <a:pPr marL="0" algn="just" defTabSz="914400" rtl="0" eaLnBrk="1" latinLnBrk="0" hangingPunct="1">
                        <a:lnSpc>
                          <a:spcPct val="150000"/>
                        </a:lnSpc>
                        <a:spcAft>
                          <a:spcPts val="0"/>
                        </a:spcAft>
                      </a:pPr>
                      <a:r>
                        <a:rPr lang="en-US" sz="1400" b="1" kern="100" dirty="0">
                          <a:solidFill>
                            <a:schemeClr val="dk1"/>
                          </a:solidFill>
                          <a:latin typeface="+mn-lt"/>
                          <a:ea typeface="+mn-ea"/>
                          <a:cs typeface="Times New Roman"/>
                        </a:rPr>
                        <a:t>E:last-of-type</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选择父元素内具有指定类型的最后一个</a:t>
                      </a:r>
                      <a:r>
                        <a:rPr lang="en-US" sz="1400" b="1" kern="100">
                          <a:solidFill>
                            <a:schemeClr val="dk1"/>
                          </a:solidFill>
                          <a:latin typeface="+mn-lt"/>
                          <a:ea typeface="+mn-ea"/>
                          <a:cs typeface="Times New Roman"/>
                        </a:rPr>
                        <a:t>E</a:t>
                      </a:r>
                      <a:r>
                        <a:rPr lang="zh-CN" sz="1400" b="1" kern="100">
                          <a:solidFill>
                            <a:schemeClr val="dk1"/>
                          </a:solidFill>
                          <a:latin typeface="+mn-lt"/>
                          <a:ea typeface="+mn-ea"/>
                          <a:cs typeface="Times New Roman"/>
                        </a:rPr>
                        <a:t>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6533">
                <a:tc>
                  <a:txBody>
                    <a:bodyPr/>
                    <a:lstStyle/>
                    <a:p>
                      <a:pPr marL="0" algn="just" defTabSz="914400" rtl="0" eaLnBrk="1" latinLnBrk="0" hangingPunct="1">
                        <a:lnSpc>
                          <a:spcPct val="150000"/>
                        </a:lnSpc>
                        <a:spcAft>
                          <a:spcPts val="0"/>
                        </a:spcAft>
                      </a:pPr>
                      <a:r>
                        <a:rPr lang="en-US" sz="1400" b="1" kern="100" dirty="0" smtClean="0">
                          <a:solidFill>
                            <a:srgbClr val="FF0000"/>
                          </a:solidFill>
                          <a:latin typeface="+mn-lt"/>
                          <a:ea typeface="+mn-ea"/>
                          <a:cs typeface="Times New Roman"/>
                        </a:rPr>
                        <a:t>E</a:t>
                      </a:r>
                      <a:r>
                        <a:rPr lang="en-US" sz="1400" b="1" kern="100" baseline="0" dirty="0" smtClean="0">
                          <a:solidFill>
                            <a:srgbClr val="FF0000"/>
                          </a:solidFill>
                          <a:latin typeface="+mn-lt"/>
                          <a:ea typeface="+mn-ea"/>
                          <a:cs typeface="Times New Roman"/>
                        </a:rPr>
                        <a:t> </a:t>
                      </a:r>
                      <a:r>
                        <a:rPr lang="en-US" sz="1400" b="1" kern="100" dirty="0" smtClean="0">
                          <a:solidFill>
                            <a:srgbClr val="FF0000"/>
                          </a:solidFill>
                          <a:latin typeface="+mn-lt"/>
                          <a:ea typeface="+mn-ea"/>
                          <a:cs typeface="Times New Roman"/>
                        </a:rPr>
                        <a:t>F:nth-of-type(n</a:t>
                      </a:r>
                      <a:r>
                        <a:rPr lang="en-US" sz="1400" b="1" kern="100" dirty="0">
                          <a:solidFill>
                            <a:srgbClr val="FF0000"/>
                          </a:solidFill>
                          <a:latin typeface="+mn-lt"/>
                          <a:ea typeface="+mn-ea"/>
                          <a:cs typeface="Times New Roman"/>
                        </a:rPr>
                        <a:t>)</a:t>
                      </a:r>
                      <a:endParaRPr lang="zh-CN" sz="1400" b="1" kern="100" dirty="0">
                        <a:solidFill>
                          <a:srgbClr val="FF0000"/>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选择父元素内具有指定类型的第</a:t>
                      </a:r>
                      <a:r>
                        <a:rPr lang="en-US" sz="1400" b="1" kern="100" dirty="0">
                          <a:solidFill>
                            <a:schemeClr val="dk1"/>
                          </a:solidFill>
                          <a:latin typeface="+mn-lt"/>
                          <a:ea typeface="+mn-ea"/>
                          <a:cs typeface="Times New Roman"/>
                        </a:rPr>
                        <a:t>n</a:t>
                      </a:r>
                      <a:r>
                        <a:rPr lang="zh-CN" sz="1400" b="1" kern="100" dirty="0">
                          <a:solidFill>
                            <a:schemeClr val="dk1"/>
                          </a:solidFill>
                          <a:latin typeface="+mn-lt"/>
                          <a:ea typeface="+mn-ea"/>
                          <a:cs typeface="Times New Roman"/>
                        </a:rPr>
                        <a:t>个</a:t>
                      </a:r>
                      <a:r>
                        <a:rPr lang="en-US" sz="1400" b="1" kern="100" dirty="0">
                          <a:solidFill>
                            <a:schemeClr val="dk1"/>
                          </a:solidFill>
                          <a:latin typeface="+mn-lt"/>
                          <a:ea typeface="+mn-ea"/>
                          <a:cs typeface="Times New Roman"/>
                        </a:rPr>
                        <a:t>F</a:t>
                      </a:r>
                      <a:r>
                        <a:rPr lang="zh-CN" sz="1400" b="1" kern="100" dirty="0">
                          <a:solidFill>
                            <a:schemeClr val="dk1"/>
                          </a:solidFill>
                          <a:latin typeface="+mn-lt"/>
                          <a:ea typeface="+mn-ea"/>
                          <a:cs typeface="Times New Roman"/>
                        </a:rPr>
                        <a:t>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6551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结构伪类选择</a:t>
            </a:r>
            <a:r>
              <a:rPr lang="zh-CN" altLang="en-US" dirty="0" smtClean="0"/>
              <a:t>器</a:t>
            </a:r>
            <a:r>
              <a:rPr lang="en-US" altLang="zh-CN" dirty="0" smtClean="0"/>
              <a:t>3-3</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37</a:t>
            </a:fld>
            <a:r>
              <a:rPr lang="en-US" altLang="zh-CN" smtClean="0"/>
              <a:t>/55</a:t>
            </a:r>
            <a:endParaRPr lang="zh-CN" altLang="en-US" dirty="0"/>
          </a:p>
        </p:txBody>
      </p:sp>
      <p:grpSp>
        <p:nvGrpSpPr>
          <p:cNvPr id="13" name="组合 18"/>
          <p:cNvGrpSpPr>
            <a:grpSpLocks/>
          </p:cNvGrpSpPr>
          <p:nvPr/>
        </p:nvGrpSpPr>
        <p:grpSpPr bwMode="auto">
          <a:xfrm>
            <a:off x="0" y="4711320"/>
            <a:ext cx="4572000" cy="371891"/>
            <a:chOff x="3143240" y="5143512"/>
            <a:chExt cx="4572032" cy="49585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：结构伪类选择器</a:t>
              </a:r>
            </a:p>
          </p:txBody>
        </p:sp>
      </p:grpSp>
      <p:sp>
        <p:nvSpPr>
          <p:cNvPr id="12" name="AutoShape 3"/>
          <p:cNvSpPr>
            <a:spLocks noChangeArrowheads="1"/>
          </p:cNvSpPr>
          <p:nvPr/>
        </p:nvSpPr>
        <p:spPr bwMode="auto">
          <a:xfrm>
            <a:off x="1000125" y="732280"/>
            <a:ext cx="5112568"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err="1"/>
              <a:t>ul</a:t>
            </a:r>
            <a:r>
              <a:rPr lang="en-US" altLang="zh-CN" b="1" dirty="0"/>
              <a:t> </a:t>
            </a:r>
            <a:r>
              <a:rPr lang="en-US" altLang="zh-CN" b="1" dirty="0" err="1"/>
              <a:t>li:first-child</a:t>
            </a:r>
            <a:r>
              <a:rPr lang="en-US" altLang="zh-CN" b="1" dirty="0"/>
              <a:t>{ background: red</a:t>
            </a:r>
            <a:r>
              <a:rPr lang="en-US" altLang="zh-CN" b="1" dirty="0" smtClean="0"/>
              <a:t>;}</a:t>
            </a:r>
          </a:p>
          <a:p>
            <a:pPr>
              <a:lnSpc>
                <a:spcPct val="150000"/>
              </a:lnSpc>
            </a:pPr>
            <a:r>
              <a:rPr lang="en-US" altLang="zh-CN" b="1" dirty="0" err="1"/>
              <a:t>ul</a:t>
            </a:r>
            <a:r>
              <a:rPr lang="en-US" altLang="zh-CN" b="1" dirty="0"/>
              <a:t> </a:t>
            </a:r>
            <a:r>
              <a:rPr lang="en-US" altLang="zh-CN" b="1" dirty="0" err="1"/>
              <a:t>li:last-child</a:t>
            </a:r>
            <a:r>
              <a:rPr lang="en-US" altLang="zh-CN" b="1" dirty="0"/>
              <a:t>{ background: green</a:t>
            </a:r>
            <a:r>
              <a:rPr lang="en-US" altLang="zh-CN" b="1" dirty="0" smtClean="0"/>
              <a:t>;}</a:t>
            </a:r>
          </a:p>
          <a:p>
            <a:pPr>
              <a:lnSpc>
                <a:spcPct val="150000"/>
              </a:lnSpc>
            </a:pPr>
            <a:r>
              <a:rPr lang="en-US" altLang="zh-CN" b="1" dirty="0"/>
              <a:t>p:nth-child(1){ background: yellow</a:t>
            </a:r>
            <a:r>
              <a:rPr lang="en-US" altLang="zh-CN" b="1" dirty="0" smtClean="0"/>
              <a:t>;}</a:t>
            </a:r>
          </a:p>
          <a:p>
            <a:pPr>
              <a:lnSpc>
                <a:spcPct val="150000"/>
              </a:lnSpc>
            </a:pPr>
            <a:r>
              <a:rPr lang="en-US" altLang="zh-CN" b="1" dirty="0"/>
              <a:t>p:nth-of-type(2){ background: blue;}</a:t>
            </a:r>
          </a:p>
        </p:txBody>
      </p:sp>
      <p:grpSp>
        <p:nvGrpSpPr>
          <p:cNvPr id="18" name="组合 70"/>
          <p:cNvGrpSpPr>
            <a:grpSpLocks/>
          </p:cNvGrpSpPr>
          <p:nvPr/>
        </p:nvGrpSpPr>
        <p:grpSpPr bwMode="auto">
          <a:xfrm>
            <a:off x="1" y="475720"/>
            <a:ext cx="1000871" cy="400110"/>
            <a:chOff x="1000100" y="2469253"/>
            <a:chExt cx="1000878" cy="533657"/>
          </a:xfrm>
        </p:grpSpPr>
        <p:pic>
          <p:nvPicPr>
            <p:cNvPr id="19" name="Picture 8" descr="E:\设计支持\模板设计\sl.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1300140" y="2469253"/>
              <a:ext cx="700838" cy="533657"/>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pic>
        <p:nvPicPr>
          <p:cNvPr id="9218" name="Picture 2" descr="C:\Users\yaling.he\Desktop\Chapter04截图\Chapter04截图\图4.25　结构伪类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427985" y="2193709"/>
            <a:ext cx="4289945" cy="25983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646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38</a:t>
            </a:fld>
            <a:r>
              <a:rPr lang="en-US" altLang="zh-CN" smtClean="0"/>
              <a:t>/55</a:t>
            </a:r>
            <a:endParaRPr lang="zh-CN" altLang="en-US" dirty="0"/>
          </a:p>
        </p:txBody>
      </p:sp>
      <p:sp>
        <p:nvSpPr>
          <p:cNvPr id="3" name="内容占位符 2"/>
          <p:cNvSpPr>
            <a:spLocks noGrp="1"/>
          </p:cNvSpPr>
          <p:nvPr>
            <p:ph idx="4294967295"/>
          </p:nvPr>
        </p:nvSpPr>
        <p:spPr>
          <a:xfrm>
            <a:off x="323528" y="699543"/>
            <a:ext cx="8820472" cy="4069308"/>
          </a:xfrm>
        </p:spPr>
        <p:txBody>
          <a:bodyPr/>
          <a:lstStyle/>
          <a:p>
            <a:r>
              <a:rPr lang="zh-CN" altLang="en-US" sz="2800" dirty="0" smtClean="0"/>
              <a:t>使用</a:t>
            </a:r>
            <a:r>
              <a:rPr lang="en-US" altLang="zh-CN" sz="2800" dirty="0" smtClean="0"/>
              <a:t>E </a:t>
            </a:r>
            <a:r>
              <a:rPr lang="en-US" altLang="zh-CN" sz="2800" dirty="0"/>
              <a:t>F:nth-child(n)</a:t>
            </a:r>
            <a:r>
              <a:rPr lang="zh-CN" altLang="zh-CN" sz="2800" dirty="0"/>
              <a:t>和</a:t>
            </a:r>
            <a:r>
              <a:rPr lang="en-US" altLang="zh-CN" sz="2800" dirty="0"/>
              <a:t>E F:nth-of-type(n</a:t>
            </a:r>
            <a:r>
              <a:rPr lang="en-US" altLang="zh-CN" sz="2800" dirty="0" smtClean="0"/>
              <a:t>)</a:t>
            </a:r>
            <a:r>
              <a:rPr lang="zh-CN" altLang="en-US" sz="2800" dirty="0" smtClean="0"/>
              <a:t>的</a:t>
            </a:r>
            <a:r>
              <a:rPr lang="zh-CN" altLang="zh-CN" sz="2800" dirty="0" smtClean="0"/>
              <a:t> 关键点</a:t>
            </a:r>
            <a:endParaRPr lang="en-US" altLang="zh-CN" sz="2800" dirty="0" smtClean="0"/>
          </a:p>
          <a:p>
            <a:pPr lvl="1"/>
            <a:r>
              <a:rPr lang="zh-CN" altLang="zh-CN" dirty="0" smtClean="0"/>
              <a:t> </a:t>
            </a:r>
            <a:r>
              <a:rPr lang="en-US" altLang="zh-CN" dirty="0"/>
              <a:t>E F:nth-child(n)</a:t>
            </a:r>
            <a:r>
              <a:rPr lang="zh-CN" altLang="zh-CN" dirty="0"/>
              <a:t>在父级里从一个元素开始查找，不分</a:t>
            </a:r>
            <a:r>
              <a:rPr lang="zh-CN" altLang="zh-CN" dirty="0" smtClean="0"/>
              <a:t>类型</a:t>
            </a:r>
            <a:endParaRPr lang="zh-CN" altLang="zh-CN" dirty="0"/>
          </a:p>
          <a:p>
            <a:pPr lvl="1"/>
            <a:r>
              <a:rPr lang="en-US" altLang="zh-CN" dirty="0"/>
              <a:t>E F:nth-of-type(n)</a:t>
            </a:r>
            <a:r>
              <a:rPr lang="zh-CN" altLang="zh-CN" dirty="0"/>
              <a:t>在父级里先看类型，再看位置</a:t>
            </a:r>
            <a:endParaRPr lang="en-US" altLang="zh-CN" dirty="0" smtClean="0"/>
          </a:p>
        </p:txBody>
      </p:sp>
    </p:spTree>
    <p:extLst>
      <p:ext uri="{BB962C8B-B14F-4D97-AF65-F5344CB8AC3E}">
        <p14:creationId xmlns="" xmlns:p14="http://schemas.microsoft.com/office/powerpoint/2010/main" val="3549197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练习</a:t>
            </a:r>
            <a:r>
              <a:rPr lang="en-US" altLang="zh-CN" dirty="0" smtClean="0"/>
              <a:t>—</a:t>
            </a:r>
            <a:r>
              <a:rPr lang="zh-CN" altLang="zh-CN" dirty="0"/>
              <a:t>制作爱奇异视频播放列表</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39</a:t>
            </a:fld>
            <a:r>
              <a:rPr lang="en-US" altLang="zh-CN" smtClean="0"/>
              <a:t>/55</a:t>
            </a:r>
            <a:endParaRPr lang="zh-CN" altLang="en-US" dirty="0"/>
          </a:p>
        </p:txBody>
      </p:sp>
      <p:sp>
        <p:nvSpPr>
          <p:cNvPr id="24579" name="内容占位符 2"/>
          <p:cNvSpPr>
            <a:spLocks noGrp="1"/>
          </p:cNvSpPr>
          <p:nvPr>
            <p:ph idx="4294967295"/>
          </p:nvPr>
        </p:nvSpPr>
        <p:spPr>
          <a:xfrm>
            <a:off x="251520" y="1059582"/>
            <a:ext cx="8892480" cy="3709268"/>
          </a:xfrm>
        </p:spPr>
        <p:txBody>
          <a:bodyPr/>
          <a:lstStyle/>
          <a:p>
            <a:r>
              <a:rPr lang="zh-CN" altLang="en-US" sz="1800" dirty="0" smtClean="0"/>
              <a:t>需求说明</a:t>
            </a:r>
          </a:p>
          <a:p>
            <a:pPr lvl="1"/>
            <a:r>
              <a:rPr lang="zh-CN" altLang="en-US" sz="1800" dirty="0"/>
              <a:t>使用无序列表来</a:t>
            </a:r>
            <a:r>
              <a:rPr lang="zh-CN" altLang="en-US" sz="1800" dirty="0" smtClean="0"/>
              <a:t>布局</a:t>
            </a:r>
            <a:endParaRPr lang="zh-CN" altLang="en-US" sz="1800" dirty="0"/>
          </a:p>
          <a:p>
            <a:pPr lvl="1"/>
            <a:r>
              <a:rPr lang="zh-CN" altLang="en-US" sz="1800" dirty="0" smtClean="0"/>
              <a:t>影视</a:t>
            </a:r>
            <a:r>
              <a:rPr lang="zh-CN" altLang="en-US" sz="1800" dirty="0"/>
              <a:t>名称用标题</a:t>
            </a:r>
            <a:r>
              <a:rPr lang="zh-CN" altLang="en-US" sz="1800" dirty="0" smtClean="0"/>
              <a:t>标签</a:t>
            </a:r>
            <a:endParaRPr lang="zh-CN" altLang="en-US" sz="1800" dirty="0"/>
          </a:p>
          <a:p>
            <a:pPr lvl="1"/>
            <a:r>
              <a:rPr lang="zh-CN" altLang="en-US" sz="1800" dirty="0" smtClean="0"/>
              <a:t>文字</a:t>
            </a:r>
            <a:r>
              <a:rPr lang="zh-CN" altLang="en-US" sz="1800" dirty="0"/>
              <a:t>描述使用</a:t>
            </a:r>
            <a:r>
              <a:rPr lang="en-US" altLang="zh-CN" sz="1800" dirty="0"/>
              <a:t>p</a:t>
            </a:r>
            <a:r>
              <a:rPr lang="zh-CN" altLang="en-US" sz="1800" dirty="0" smtClean="0"/>
              <a:t>元素</a:t>
            </a:r>
            <a:endParaRPr lang="zh-CN" altLang="en-US" sz="1800" dirty="0"/>
          </a:p>
          <a:p>
            <a:pPr lvl="1"/>
            <a:r>
              <a:rPr lang="zh-CN" altLang="en-US" sz="1800" dirty="0" smtClean="0"/>
              <a:t>使用</a:t>
            </a:r>
            <a:r>
              <a:rPr lang="zh-CN" altLang="en-US" sz="1800" dirty="0"/>
              <a:t>结构伪类选择器选择</a:t>
            </a:r>
            <a:r>
              <a:rPr lang="en-US" altLang="zh-CN" sz="1800" dirty="0"/>
              <a:t>li</a:t>
            </a:r>
            <a:r>
              <a:rPr lang="zh-CN" altLang="en-US" sz="1800" dirty="0"/>
              <a:t>元素下的标题元素，并设置字体大小为</a:t>
            </a:r>
            <a:r>
              <a:rPr lang="en-US" altLang="zh-CN" sz="1800" dirty="0"/>
              <a:t>16px</a:t>
            </a:r>
            <a:r>
              <a:rPr lang="zh-CN" altLang="en-US" sz="1800" dirty="0"/>
              <a:t>，字体颜色为</a:t>
            </a:r>
            <a:r>
              <a:rPr lang="en-US" altLang="zh-CN" sz="1800" dirty="0"/>
              <a:t>#</a:t>
            </a:r>
            <a:r>
              <a:rPr lang="en-US" altLang="zh-CN" sz="1800" dirty="0" smtClean="0"/>
              <a:t>4D4D4D</a:t>
            </a:r>
            <a:endParaRPr lang="zh-CN" altLang="en-US" sz="1800" dirty="0"/>
          </a:p>
          <a:p>
            <a:pPr lvl="1"/>
            <a:r>
              <a:rPr lang="zh-CN" altLang="en-US" sz="1800" dirty="0" smtClean="0"/>
              <a:t>使用</a:t>
            </a:r>
            <a:r>
              <a:rPr lang="zh-CN" altLang="en-US" sz="1800" dirty="0"/>
              <a:t>结构伪类选择器选择</a:t>
            </a:r>
            <a:r>
              <a:rPr lang="en-US" altLang="zh-CN" sz="1800" dirty="0"/>
              <a:t>li</a:t>
            </a:r>
            <a:r>
              <a:rPr lang="zh-CN" altLang="en-US" sz="1800" dirty="0"/>
              <a:t>下第一个</a:t>
            </a:r>
            <a:r>
              <a:rPr lang="en-US" altLang="zh-CN" sz="1800" dirty="0"/>
              <a:t>p</a:t>
            </a:r>
            <a:r>
              <a:rPr lang="zh-CN" altLang="en-US" sz="1800" dirty="0"/>
              <a:t>元素，设置字体大小为</a:t>
            </a:r>
            <a:r>
              <a:rPr lang="en-US" altLang="zh-CN" sz="1800" dirty="0"/>
              <a:t>14px</a:t>
            </a:r>
            <a:r>
              <a:rPr lang="zh-CN" altLang="en-US" sz="1800" dirty="0"/>
              <a:t>，字体颜色为 </a:t>
            </a:r>
            <a:r>
              <a:rPr lang="en-US" altLang="zh-CN" sz="1800" dirty="0"/>
              <a:t>#</a:t>
            </a:r>
            <a:r>
              <a:rPr lang="en-US" altLang="zh-CN" sz="1800" dirty="0" smtClean="0"/>
              <a:t>640000</a:t>
            </a:r>
            <a:endParaRPr lang="zh-CN" altLang="en-US" sz="1800" dirty="0"/>
          </a:p>
          <a:p>
            <a:pPr lvl="1"/>
            <a:r>
              <a:rPr lang="zh-CN" altLang="en-US" sz="1800" dirty="0" smtClean="0"/>
              <a:t>使用</a:t>
            </a:r>
            <a:r>
              <a:rPr lang="zh-CN" altLang="en-US" sz="1800" dirty="0"/>
              <a:t>结构伪类选择器选择</a:t>
            </a:r>
            <a:r>
              <a:rPr lang="en-US" altLang="zh-CN" sz="1800" dirty="0"/>
              <a:t>li</a:t>
            </a:r>
            <a:r>
              <a:rPr lang="zh-CN" altLang="en-US" sz="1800" dirty="0"/>
              <a:t>下第二个</a:t>
            </a:r>
            <a:r>
              <a:rPr lang="en-US" altLang="zh-CN" sz="1800" dirty="0"/>
              <a:t>p</a:t>
            </a:r>
            <a:r>
              <a:rPr lang="zh-CN" altLang="en-US" sz="1800" dirty="0"/>
              <a:t>元素，设置字体大小为</a:t>
            </a:r>
            <a:r>
              <a:rPr lang="en-US" altLang="zh-CN" sz="1800" dirty="0"/>
              <a:t>12px</a:t>
            </a:r>
            <a:r>
              <a:rPr lang="zh-CN" altLang="en-US" sz="1800" dirty="0"/>
              <a:t>，字体颜色为</a:t>
            </a:r>
            <a:r>
              <a:rPr lang="zh-CN" altLang="en-US" sz="1800" dirty="0" smtClean="0"/>
              <a:t>蓝色</a:t>
            </a:r>
            <a:endParaRPr lang="en-US" altLang="zh-CN" sz="1800" dirty="0" smtClean="0"/>
          </a:p>
        </p:txBody>
      </p:sp>
      <p:grpSp>
        <p:nvGrpSpPr>
          <p:cNvPr id="13" name="组合 12"/>
          <p:cNvGrpSpPr/>
          <p:nvPr/>
        </p:nvGrpSpPr>
        <p:grpSpPr>
          <a:xfrm>
            <a:off x="142844" y="611959"/>
            <a:ext cx="928694" cy="400110"/>
            <a:chOff x="3786182" y="1129398"/>
            <a:chExt cx="928694" cy="533479"/>
          </a:xfrm>
        </p:grpSpPr>
        <p:sp>
          <p:nvSpPr>
            <p:cNvPr id="15" name="TextBox 14"/>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8" name="组合 17"/>
          <p:cNvGrpSpPr>
            <a:grpSpLocks/>
          </p:cNvGrpSpPr>
          <p:nvPr/>
        </p:nvGrpSpPr>
        <p:grpSpPr bwMode="auto">
          <a:xfrm>
            <a:off x="2627785" y="4569970"/>
            <a:ext cx="2786063" cy="371891"/>
            <a:chOff x="3714744" y="5143512"/>
            <a:chExt cx="2786082" cy="49585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4截图\Chapter04截图\图4.33  制作爱奇异视频播放列表.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32040" y="573529"/>
            <a:ext cx="3315364" cy="16801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333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什么是</a:t>
            </a:r>
            <a:r>
              <a:rPr lang="en-US" dirty="0"/>
              <a:t>CSS</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4</a:t>
            </a:fld>
            <a:r>
              <a:rPr lang="en-US" altLang="zh-CN" smtClean="0"/>
              <a:t>/55</a:t>
            </a:r>
            <a:endParaRPr lang="zh-CN" altLang="en-US" dirty="0"/>
          </a:p>
        </p:txBody>
      </p:sp>
      <p:sp>
        <p:nvSpPr>
          <p:cNvPr id="35" name="内容占位符 2"/>
          <p:cNvSpPr>
            <a:spLocks noGrp="1"/>
          </p:cNvSpPr>
          <p:nvPr>
            <p:ph idx="4294967295"/>
          </p:nvPr>
        </p:nvSpPr>
        <p:spPr>
          <a:xfrm>
            <a:off x="251520" y="627535"/>
            <a:ext cx="8892480" cy="4141316"/>
          </a:xfrm>
        </p:spPr>
        <p:txBody>
          <a:bodyPr/>
          <a:lstStyle/>
          <a:p>
            <a:r>
              <a:rPr lang="en-US" altLang="zh-CN" dirty="0" smtClean="0"/>
              <a:t>CSS</a:t>
            </a:r>
            <a:r>
              <a:rPr lang="zh-CN" altLang="en-US" dirty="0"/>
              <a:t>的</a:t>
            </a:r>
            <a:r>
              <a:rPr lang="zh-CN" altLang="en-US" dirty="0" smtClean="0"/>
              <a:t>概念</a:t>
            </a:r>
            <a:endParaRPr lang="en-US" altLang="zh-CN" dirty="0" smtClean="0"/>
          </a:p>
          <a:p>
            <a:pPr lvl="1"/>
            <a:r>
              <a:rPr lang="en-US" altLang="zh-CN" dirty="0">
                <a:solidFill>
                  <a:srgbClr val="FF0000"/>
                </a:solidFill>
              </a:rPr>
              <a:t>C</a:t>
            </a:r>
            <a:r>
              <a:rPr lang="en-US" altLang="zh-CN" dirty="0"/>
              <a:t>ascading </a:t>
            </a:r>
            <a:r>
              <a:rPr lang="en-US" altLang="zh-CN" dirty="0">
                <a:solidFill>
                  <a:srgbClr val="FF0000"/>
                </a:solidFill>
              </a:rPr>
              <a:t>S</a:t>
            </a:r>
            <a:r>
              <a:rPr lang="en-US" altLang="zh-CN" dirty="0"/>
              <a:t>tyle </a:t>
            </a:r>
            <a:r>
              <a:rPr lang="en-US" altLang="zh-CN" dirty="0">
                <a:solidFill>
                  <a:srgbClr val="FF0000"/>
                </a:solidFill>
              </a:rPr>
              <a:t>S</a:t>
            </a:r>
            <a:r>
              <a:rPr lang="en-US" altLang="zh-CN" dirty="0"/>
              <a:t>heet  </a:t>
            </a:r>
            <a:r>
              <a:rPr lang="zh-CN" altLang="en-US" dirty="0"/>
              <a:t>级联样式表</a:t>
            </a:r>
          </a:p>
          <a:p>
            <a:pPr lvl="1"/>
            <a:r>
              <a:rPr lang="zh-CN" altLang="en-US" dirty="0">
                <a:solidFill>
                  <a:srgbClr val="FF0000"/>
                </a:solidFill>
              </a:rPr>
              <a:t>表现</a:t>
            </a:r>
            <a:r>
              <a:rPr lang="en-US" altLang="zh-CN" dirty="0"/>
              <a:t>HTML</a:t>
            </a:r>
            <a:r>
              <a:rPr lang="zh-CN" altLang="en-US" dirty="0"/>
              <a:t>或</a:t>
            </a:r>
            <a:r>
              <a:rPr lang="en-US" altLang="zh-CN" dirty="0"/>
              <a:t>XHTML</a:t>
            </a:r>
            <a:r>
              <a:rPr lang="zh-CN" altLang="en-US" dirty="0"/>
              <a:t>文件样式的计算机</a:t>
            </a:r>
            <a:r>
              <a:rPr lang="zh-CN" altLang="en-US" dirty="0">
                <a:solidFill>
                  <a:srgbClr val="FF0000"/>
                </a:solidFill>
              </a:rPr>
              <a:t>语言</a:t>
            </a:r>
          </a:p>
          <a:p>
            <a:pPr lvl="2"/>
            <a:r>
              <a:rPr lang="zh-CN" altLang="en-US" dirty="0"/>
              <a:t>包括对字体、颜色、边距、高度、宽度、背景图片、网页定位等设定</a:t>
            </a:r>
          </a:p>
          <a:p>
            <a:endParaRPr lang="zh-CN" altLang="en-US" dirty="0"/>
          </a:p>
        </p:txBody>
      </p:sp>
      <p:grpSp>
        <p:nvGrpSpPr>
          <p:cNvPr id="6" name="Group 4"/>
          <p:cNvGrpSpPr>
            <a:grpSpLocks/>
          </p:cNvGrpSpPr>
          <p:nvPr/>
        </p:nvGrpSpPr>
        <p:grpSpPr bwMode="auto">
          <a:xfrm>
            <a:off x="1116013" y="2464594"/>
            <a:ext cx="6888162" cy="1947863"/>
            <a:chOff x="0" y="0"/>
            <a:chExt cx="10847" cy="4090"/>
          </a:xfrm>
        </p:grpSpPr>
        <p:graphicFrame>
          <p:nvGraphicFramePr>
            <p:cNvPr id="7" name="Object 2"/>
            <p:cNvGraphicFramePr>
              <a:graphicFrameLocks noChangeAspect="1"/>
            </p:cNvGraphicFramePr>
            <p:nvPr/>
          </p:nvGraphicFramePr>
          <p:xfrm>
            <a:off x="0" y="1390"/>
            <a:ext cx="2887" cy="2700"/>
          </p:xfrm>
          <a:graphic>
            <a:graphicData uri="http://schemas.openxmlformats.org/presentationml/2006/ole">
              <p:oleObj spid="_x0000_s2484" showAsIcon="1" r:id="rId4" imgW="561975" imgH="523875" progId="Package">
                <p:embed/>
              </p:oleObj>
            </a:graphicData>
          </a:graphic>
        </p:graphicFrame>
        <p:pic>
          <p:nvPicPr>
            <p:cNvPr id="8"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37" y="265"/>
              <a:ext cx="6010" cy="3553"/>
            </a:xfrm>
            <a:prstGeom prst="rect">
              <a:avLst/>
            </a:prstGeom>
            <a:noFill/>
            <a:ln w="9525" cmpd="sng">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grpSp>
          <p:nvGrpSpPr>
            <p:cNvPr id="9" name="Freeform 12"/>
            <p:cNvGrpSpPr>
              <a:grpSpLocks/>
            </p:cNvGrpSpPr>
            <p:nvPr/>
          </p:nvGrpSpPr>
          <p:grpSpPr bwMode="auto">
            <a:xfrm>
              <a:off x="2065" y="0"/>
              <a:ext cx="2660" cy="1450"/>
              <a:chOff x="0" y="0"/>
              <a:chExt cx="1064" cy="580"/>
            </a:xfrm>
          </p:grpSpPr>
          <p:pic>
            <p:nvPicPr>
              <p:cNvPr id="10" name="Freeform 12"/>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0" y="0"/>
                <a:ext cx="1064" cy="5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rot="19800000">
                <a:off x="-26" y="85"/>
                <a:ext cx="959"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baseline="-25000"/>
              </a:p>
            </p:txBody>
          </p:sp>
        </p:grpSp>
      </p:grpSp>
    </p:spTree>
    <p:extLst>
      <p:ext uri="{BB962C8B-B14F-4D97-AF65-F5344CB8AC3E}">
        <p14:creationId xmlns="" xmlns:p14="http://schemas.microsoft.com/office/powerpoint/2010/main" val="17616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wipe(left)">
                                      <p:cBhvr>
                                        <p:cTn id="7" dur="500"/>
                                        <p:tgtEl>
                                          <p:spTgt spid="3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animEffect transition="in" filter="wipe(left)">
                                      <p:cBhvr>
                                        <p:cTn id="11" dur="500"/>
                                        <p:tgtEl>
                                          <p:spTgt spid="35">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5">
                                            <p:txEl>
                                              <p:pRg st="3" end="3"/>
                                            </p:txEl>
                                          </p:spTgt>
                                        </p:tgtEl>
                                        <p:attrNameLst>
                                          <p:attrName>style.visibility</p:attrName>
                                        </p:attrNameLst>
                                      </p:cBhvr>
                                      <p:to>
                                        <p:strVal val="visible"/>
                                      </p:to>
                                    </p:set>
                                    <p:animEffect transition="in" filter="wipe(left)">
                                      <p:cBhvr>
                                        <p:cTn id="14" dur="500"/>
                                        <p:tgtEl>
                                          <p:spTgt spid="3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40</a:t>
            </a:fld>
            <a:r>
              <a:rPr lang="en-US" altLang="zh-CN" smtClean="0"/>
              <a:t>/55</a:t>
            </a:r>
            <a:endParaRPr lang="zh-CN" altLang="en-US" dirty="0"/>
          </a:p>
        </p:txBody>
      </p:sp>
      <p:sp>
        <p:nvSpPr>
          <p:cNvPr id="25604" name="内容占位符 2"/>
          <p:cNvSpPr>
            <a:spLocks noGrp="1"/>
          </p:cNvSpPr>
          <p:nvPr>
            <p:ph idx="4294967295"/>
          </p:nvPr>
        </p:nvSpPr>
        <p:spPr>
          <a:xfrm>
            <a:off x="323528" y="699543"/>
            <a:ext cx="8820472" cy="4069308"/>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20680784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41</a:t>
            </a:fld>
            <a:r>
              <a:rPr lang="en-US" altLang="zh-CN" smtClean="0"/>
              <a:t>/55</a:t>
            </a:r>
            <a:endParaRPr lang="zh-CN" altLang="en-US" dirty="0"/>
          </a:p>
        </p:txBody>
      </p:sp>
      <p:grpSp>
        <p:nvGrpSpPr>
          <p:cNvPr id="13" name="组合 18"/>
          <p:cNvGrpSpPr>
            <a:grpSpLocks/>
          </p:cNvGrpSpPr>
          <p:nvPr/>
        </p:nvGrpSpPr>
        <p:grpSpPr bwMode="auto">
          <a:xfrm>
            <a:off x="2195736" y="4680550"/>
            <a:ext cx="4572000" cy="371891"/>
            <a:chOff x="3143240" y="5143512"/>
            <a:chExt cx="4572032" cy="49585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Box 16"/>
            <p:cNvSpPr txBox="1"/>
            <p:nvPr/>
          </p:nvSpPr>
          <p:spPr bwMode="auto">
            <a:xfrm>
              <a:off x="4285313"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graphicFrame>
        <p:nvGraphicFramePr>
          <p:cNvPr id="11" name="Group 29"/>
          <p:cNvGraphicFramePr>
            <a:graphicFrameLocks noGrp="1"/>
          </p:cNvGraphicFramePr>
          <p:nvPr>
            <p:extLst>
              <p:ext uri="{D42A27DB-BD31-4B8C-83A1-F6EECF244321}">
                <p14:modId xmlns="" xmlns:p14="http://schemas.microsoft.com/office/powerpoint/2010/main" val="4078748568"/>
              </p:ext>
            </p:extLst>
          </p:nvPr>
        </p:nvGraphicFramePr>
        <p:xfrm>
          <a:off x="467544" y="818970"/>
          <a:ext cx="8175004" cy="378759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gridCol w="5832648"/>
              </a:tblGrid>
              <a:tr h="4286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zh-CN" sz="1400" b="1" kern="1200" dirty="0" smtClean="0">
                          <a:solidFill>
                            <a:schemeClr val="lt1"/>
                          </a:solidFill>
                          <a:effectLst/>
                          <a:latin typeface="+mn-lt"/>
                          <a:ea typeface="+mn-ea"/>
                          <a:cs typeface="+mn-cs"/>
                        </a:rPr>
                        <a:t>属性</a:t>
                      </a: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15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15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82418">
                <a:tc>
                  <a:txBody>
                    <a:bodyPr/>
                    <a:lstStyle/>
                    <a:p>
                      <a:pPr marL="0" algn="ctr" defTabSz="914400" rtl="0" eaLnBrk="1" latinLnBrk="0" hangingPunct="1">
                        <a:lnSpc>
                          <a:spcPct val="150000"/>
                        </a:lnSpc>
                        <a:spcAft>
                          <a:spcPts val="0"/>
                        </a:spcAft>
                      </a:pPr>
                      <a:r>
                        <a:rPr lang="en-US" sz="1400" b="1" kern="100" dirty="0">
                          <a:solidFill>
                            <a:schemeClr val="dk1"/>
                          </a:solidFill>
                          <a:latin typeface="+mn-lt"/>
                          <a:ea typeface="+mn-ea"/>
                          <a:cs typeface="Times New Roman"/>
                        </a:rPr>
                        <a:t>E[</a:t>
                      </a:r>
                      <a:r>
                        <a:rPr lang="en-US" sz="1400" b="1" kern="100" dirty="0" err="1">
                          <a:solidFill>
                            <a:schemeClr val="dk1"/>
                          </a:solidFill>
                          <a:latin typeface="+mn-lt"/>
                          <a:ea typeface="+mn-ea"/>
                          <a:cs typeface="Times New Roman"/>
                        </a:rPr>
                        <a:t>attr</a:t>
                      </a:r>
                      <a:r>
                        <a:rPr lang="en-US" sz="1400" b="1" kern="100" dirty="0">
                          <a:solidFill>
                            <a:schemeClr val="dk1"/>
                          </a:solidFill>
                          <a:latin typeface="+mn-lt"/>
                          <a:ea typeface="+mn-ea"/>
                          <a:cs typeface="Times New Roman"/>
                        </a:rPr>
                        <a:t>]</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a:solidFill>
                            <a:schemeClr val="dk1"/>
                          </a:solidFill>
                          <a:latin typeface="+mn-lt"/>
                          <a:ea typeface="+mn-ea"/>
                          <a:cs typeface="Times New Roman"/>
                        </a:rPr>
                        <a:t>选择匹配具有属性</a:t>
                      </a:r>
                      <a:r>
                        <a:rPr lang="en-US" sz="1400" b="1" kern="100">
                          <a:solidFill>
                            <a:schemeClr val="dk1"/>
                          </a:solidFill>
                          <a:latin typeface="+mn-lt"/>
                          <a:ea typeface="+mn-ea"/>
                          <a:cs typeface="Times New Roman"/>
                        </a:rPr>
                        <a:t>attr</a:t>
                      </a:r>
                      <a:r>
                        <a:rPr lang="zh-CN" sz="1400" b="1" kern="100">
                          <a:solidFill>
                            <a:schemeClr val="dk1"/>
                          </a:solidFill>
                          <a:latin typeface="+mn-lt"/>
                          <a:ea typeface="+mn-ea"/>
                          <a:cs typeface="Times New Roman"/>
                        </a:rPr>
                        <a:t>的</a:t>
                      </a:r>
                      <a:r>
                        <a:rPr lang="en-US" sz="1400" b="1" kern="100">
                          <a:solidFill>
                            <a:schemeClr val="dk1"/>
                          </a:solidFill>
                          <a:latin typeface="+mn-lt"/>
                          <a:ea typeface="+mn-ea"/>
                          <a:cs typeface="Times New Roman"/>
                        </a:rPr>
                        <a:t>E</a:t>
                      </a:r>
                      <a:r>
                        <a:rPr lang="zh-CN" sz="1400" b="1" kern="100">
                          <a:solidFill>
                            <a:schemeClr val="dk1"/>
                          </a:solidFill>
                          <a:latin typeface="+mn-lt"/>
                          <a:ea typeface="+mn-ea"/>
                          <a:cs typeface="Times New Roman"/>
                        </a:rPr>
                        <a:t>元素</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dirty="0">
                          <a:solidFill>
                            <a:schemeClr val="dk1"/>
                          </a:solidFill>
                          <a:latin typeface="+mn-lt"/>
                          <a:ea typeface="+mn-ea"/>
                          <a:cs typeface="Times New Roman"/>
                        </a:rPr>
                        <a:t>E[</a:t>
                      </a:r>
                      <a:r>
                        <a:rPr lang="en-US" sz="1400" b="1" kern="100" dirty="0" err="1">
                          <a:solidFill>
                            <a:schemeClr val="dk1"/>
                          </a:solidFill>
                          <a:latin typeface="+mn-lt"/>
                          <a:ea typeface="+mn-ea"/>
                          <a:cs typeface="Times New Roman"/>
                        </a:rPr>
                        <a:t>attr</a:t>
                      </a:r>
                      <a:r>
                        <a:rPr lang="en-US" sz="1400" b="1" kern="100" dirty="0">
                          <a:solidFill>
                            <a:schemeClr val="dk1"/>
                          </a:solidFill>
                          <a:latin typeface="+mn-lt"/>
                          <a:ea typeface="+mn-ea"/>
                          <a:cs typeface="Times New Roman"/>
                        </a:rPr>
                        <a:t>=</a:t>
                      </a:r>
                      <a:r>
                        <a:rPr lang="en-US" sz="1400" b="1" kern="100" dirty="0" err="1">
                          <a:solidFill>
                            <a:schemeClr val="dk1"/>
                          </a:solidFill>
                          <a:latin typeface="+mn-lt"/>
                          <a:ea typeface="+mn-ea"/>
                          <a:cs typeface="Times New Roman"/>
                        </a:rPr>
                        <a:t>val</a:t>
                      </a:r>
                      <a:r>
                        <a:rPr lang="en-US" sz="1400" b="1" kern="100" dirty="0">
                          <a:solidFill>
                            <a:schemeClr val="dk1"/>
                          </a:solidFill>
                          <a:latin typeface="+mn-lt"/>
                          <a:ea typeface="+mn-ea"/>
                          <a:cs typeface="Times New Roman"/>
                        </a:rPr>
                        <a:t>]</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选择匹配具有属性</a:t>
                      </a:r>
                      <a:r>
                        <a:rPr lang="en-US" sz="1400" b="1" kern="100" dirty="0" err="1">
                          <a:solidFill>
                            <a:schemeClr val="dk1"/>
                          </a:solidFill>
                          <a:latin typeface="+mn-lt"/>
                          <a:ea typeface="+mn-ea"/>
                          <a:cs typeface="Times New Roman"/>
                        </a:rPr>
                        <a:t>attr</a:t>
                      </a:r>
                      <a:r>
                        <a:rPr lang="zh-CN" sz="1400" b="1" kern="100" dirty="0">
                          <a:solidFill>
                            <a:schemeClr val="dk1"/>
                          </a:solidFill>
                          <a:latin typeface="+mn-lt"/>
                          <a:ea typeface="+mn-ea"/>
                          <a:cs typeface="Times New Roman"/>
                        </a:rPr>
                        <a:t>的</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a:t>
                      </a:r>
                      <a:r>
                        <a:rPr lang="en-US" sz="1400" b="1" kern="100" dirty="0">
                          <a:solidFill>
                            <a:schemeClr val="dk1"/>
                          </a:solidFill>
                          <a:latin typeface="+mn-lt"/>
                          <a:ea typeface="+mn-ea"/>
                          <a:cs typeface="Times New Roman"/>
                        </a:rPr>
                        <a:t>,</a:t>
                      </a:r>
                      <a:r>
                        <a:rPr lang="zh-CN" sz="1400" b="1" kern="100" dirty="0">
                          <a:solidFill>
                            <a:schemeClr val="dk1"/>
                          </a:solidFill>
                          <a:latin typeface="+mn-lt"/>
                          <a:ea typeface="+mn-ea"/>
                          <a:cs typeface="Times New Roman"/>
                        </a:rPr>
                        <a:t>并且属性值为</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（其中</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区分大小写）</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a:solidFill>
                            <a:schemeClr val="dk1"/>
                          </a:solidFill>
                          <a:latin typeface="+mn-lt"/>
                          <a:ea typeface="+mn-ea"/>
                          <a:cs typeface="Times New Roman"/>
                        </a:rPr>
                        <a:t>E[attr^=val]</a:t>
                      </a:r>
                      <a:endParaRPr lang="zh-CN" sz="1400" b="1" kern="10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选择匹配元素</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，且</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元素定义了属性</a:t>
                      </a:r>
                      <a:r>
                        <a:rPr lang="en-US" sz="1400" b="1" kern="100" dirty="0" err="1">
                          <a:solidFill>
                            <a:schemeClr val="dk1"/>
                          </a:solidFill>
                          <a:latin typeface="+mn-lt"/>
                          <a:ea typeface="+mn-ea"/>
                          <a:cs typeface="Times New Roman"/>
                        </a:rPr>
                        <a:t>attr</a:t>
                      </a:r>
                      <a:r>
                        <a:rPr lang="zh-CN" sz="1400" b="1" kern="100" dirty="0">
                          <a:solidFill>
                            <a:schemeClr val="dk1"/>
                          </a:solidFill>
                          <a:latin typeface="+mn-lt"/>
                          <a:ea typeface="+mn-ea"/>
                          <a:cs typeface="Times New Roman"/>
                        </a:rPr>
                        <a:t>，其属性值是以</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开头的任意字符串</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30555">
                <a:tc>
                  <a:txBody>
                    <a:bodyPr/>
                    <a:lstStyle/>
                    <a:p>
                      <a:pPr marL="0" algn="ctr" defTabSz="914400" rtl="0" eaLnBrk="1" latinLnBrk="0" hangingPunct="1">
                        <a:lnSpc>
                          <a:spcPct val="150000"/>
                        </a:lnSpc>
                        <a:spcAft>
                          <a:spcPts val="0"/>
                        </a:spcAft>
                      </a:pPr>
                      <a:r>
                        <a:rPr lang="en-US" sz="1400" b="1" kern="100">
                          <a:solidFill>
                            <a:schemeClr val="dk1"/>
                          </a:solidFill>
                          <a:latin typeface="+mn-lt"/>
                          <a:ea typeface="+mn-ea"/>
                          <a:cs typeface="Times New Roman"/>
                        </a:rPr>
                        <a:t>E[attr$=val]</a:t>
                      </a:r>
                      <a:endParaRPr lang="zh-CN" sz="1400" b="1" kern="10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选择匹配元素</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，且</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元素定义了属性</a:t>
                      </a:r>
                      <a:r>
                        <a:rPr lang="en-US" sz="1400" b="1" kern="100" dirty="0" err="1">
                          <a:solidFill>
                            <a:schemeClr val="dk1"/>
                          </a:solidFill>
                          <a:latin typeface="+mn-lt"/>
                          <a:ea typeface="+mn-ea"/>
                          <a:cs typeface="Times New Roman"/>
                        </a:rPr>
                        <a:t>attr</a:t>
                      </a:r>
                      <a:r>
                        <a:rPr lang="zh-CN" sz="1400" b="1" kern="100" dirty="0">
                          <a:solidFill>
                            <a:schemeClr val="dk1"/>
                          </a:solidFill>
                          <a:latin typeface="+mn-lt"/>
                          <a:ea typeface="+mn-ea"/>
                          <a:cs typeface="Times New Roman"/>
                        </a:rPr>
                        <a:t>，其属性值是以</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结尾的任意字符串</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39165">
                <a:tc>
                  <a:txBody>
                    <a:bodyPr/>
                    <a:lstStyle/>
                    <a:p>
                      <a:pPr marL="0" algn="ctr" defTabSz="914400" rtl="0" eaLnBrk="1" latinLnBrk="0" hangingPunct="1">
                        <a:lnSpc>
                          <a:spcPct val="150000"/>
                        </a:lnSpc>
                        <a:spcAft>
                          <a:spcPts val="0"/>
                        </a:spcAft>
                      </a:pPr>
                      <a:r>
                        <a:rPr lang="en-US" sz="1400" b="1" kern="100" dirty="0">
                          <a:solidFill>
                            <a:schemeClr val="dk1"/>
                          </a:solidFill>
                          <a:latin typeface="+mn-lt"/>
                          <a:ea typeface="+mn-ea"/>
                          <a:cs typeface="Times New Roman"/>
                        </a:rPr>
                        <a:t>E[</a:t>
                      </a:r>
                      <a:r>
                        <a:rPr lang="en-US" sz="1400" b="1" kern="100" dirty="0" err="1">
                          <a:solidFill>
                            <a:schemeClr val="dk1"/>
                          </a:solidFill>
                          <a:latin typeface="+mn-lt"/>
                          <a:ea typeface="+mn-ea"/>
                          <a:cs typeface="Times New Roman"/>
                        </a:rPr>
                        <a:t>attr</a:t>
                      </a:r>
                      <a:r>
                        <a:rPr lang="en-US" sz="1400" b="1" kern="100" dirty="0">
                          <a:solidFill>
                            <a:schemeClr val="dk1"/>
                          </a:solidFill>
                          <a:latin typeface="+mn-lt"/>
                          <a:ea typeface="+mn-ea"/>
                          <a:cs typeface="Times New Roman"/>
                        </a:rPr>
                        <a:t>*=</a:t>
                      </a:r>
                      <a:r>
                        <a:rPr lang="en-US" sz="1400" b="1" kern="100" dirty="0" err="1">
                          <a:solidFill>
                            <a:schemeClr val="dk1"/>
                          </a:solidFill>
                          <a:latin typeface="+mn-lt"/>
                          <a:ea typeface="+mn-ea"/>
                          <a:cs typeface="Times New Roman"/>
                        </a:rPr>
                        <a:t>val</a:t>
                      </a:r>
                      <a:r>
                        <a:rPr lang="en-US" sz="1400" b="1" kern="100" dirty="0">
                          <a:solidFill>
                            <a:schemeClr val="dk1"/>
                          </a:solidFill>
                          <a:latin typeface="+mn-lt"/>
                          <a:ea typeface="+mn-ea"/>
                          <a:cs typeface="Times New Roman"/>
                        </a:rPr>
                        <a:t>]</a:t>
                      </a:r>
                      <a:endParaRPr lang="zh-CN" sz="1400" b="1" kern="100" dirty="0">
                        <a:solidFill>
                          <a:schemeClr val="dk1"/>
                        </a:solidFill>
                        <a:latin typeface="+mn-lt"/>
                        <a:ea typeface="+mn-ea"/>
                        <a:cs typeface="Times New Roman"/>
                      </a:endParaRP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400" b="1" kern="100" dirty="0">
                          <a:solidFill>
                            <a:schemeClr val="dk1"/>
                          </a:solidFill>
                          <a:latin typeface="+mn-lt"/>
                          <a:ea typeface="+mn-ea"/>
                          <a:cs typeface="Times New Roman"/>
                        </a:rPr>
                        <a:t>选择匹配元素</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，且</a:t>
                      </a:r>
                      <a:r>
                        <a:rPr lang="en-US" sz="1400" b="1" kern="100" dirty="0">
                          <a:solidFill>
                            <a:schemeClr val="dk1"/>
                          </a:solidFill>
                          <a:latin typeface="+mn-lt"/>
                          <a:ea typeface="+mn-ea"/>
                          <a:cs typeface="Times New Roman"/>
                        </a:rPr>
                        <a:t>E</a:t>
                      </a:r>
                      <a:r>
                        <a:rPr lang="zh-CN" sz="1400" b="1" kern="100" dirty="0">
                          <a:solidFill>
                            <a:schemeClr val="dk1"/>
                          </a:solidFill>
                          <a:latin typeface="+mn-lt"/>
                          <a:ea typeface="+mn-ea"/>
                          <a:cs typeface="Times New Roman"/>
                        </a:rPr>
                        <a:t>元素定义了属性</a:t>
                      </a:r>
                      <a:r>
                        <a:rPr lang="en-US" sz="1400" b="1" kern="100" dirty="0" err="1">
                          <a:solidFill>
                            <a:schemeClr val="dk1"/>
                          </a:solidFill>
                          <a:latin typeface="+mn-lt"/>
                          <a:ea typeface="+mn-ea"/>
                          <a:cs typeface="Times New Roman"/>
                        </a:rPr>
                        <a:t>attr</a:t>
                      </a:r>
                      <a:r>
                        <a:rPr lang="zh-CN" sz="1400" b="1" kern="100" dirty="0">
                          <a:solidFill>
                            <a:schemeClr val="dk1"/>
                          </a:solidFill>
                          <a:latin typeface="+mn-lt"/>
                          <a:ea typeface="+mn-ea"/>
                          <a:cs typeface="Times New Roman"/>
                        </a:rPr>
                        <a:t>，其属性值包含了“</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”，换句话说，字符串</a:t>
                      </a:r>
                      <a:r>
                        <a:rPr lang="en-US" sz="1400" b="1" kern="100" dirty="0" err="1">
                          <a:solidFill>
                            <a:schemeClr val="dk1"/>
                          </a:solidFill>
                          <a:latin typeface="+mn-lt"/>
                          <a:ea typeface="+mn-ea"/>
                          <a:cs typeface="Times New Roman"/>
                        </a:rPr>
                        <a:t>val</a:t>
                      </a:r>
                      <a:r>
                        <a:rPr lang="zh-CN" sz="1400" b="1" kern="100" dirty="0">
                          <a:solidFill>
                            <a:schemeClr val="dk1"/>
                          </a:solidFill>
                          <a:latin typeface="+mn-lt"/>
                          <a:ea typeface="+mn-ea"/>
                          <a:cs typeface="Times New Roman"/>
                        </a:rPr>
                        <a:t>与属性值中的任意位置相匹配</a:t>
                      </a:r>
                    </a:p>
                  </a:txBody>
                  <a:tcPr marL="36195" marR="36195" marT="0" marB="13335"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6228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zh-CN" altLang="zh-CN"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42</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 </a:t>
            </a:r>
            <a:r>
              <a:rPr lang="en-US" altLang="zh-CN" b="1" dirty="0"/>
              <a:t>{ background: yellow; }</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0242" name="Picture 2" descr="C:\Users\yaling.he\Desktop\Chapter04截图\Chapter04截图\图4.27　 E[attr]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80667" y="1545636"/>
            <a:ext cx="5254674" cy="28621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08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43</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1266" name="Picture 2" descr="C:\Users\yaling.he\Desktop\Chapter04截图\Chapter04截图\图4.28　 E[attr=val]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806426" y="1491630"/>
            <a:ext cx="5764466" cy="31398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876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44</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1266" name="Picture 2" descr="C:\Users\yaling.he\Desktop\Chapter04截图\Chapter04截图\图4.28　 E[attr=val]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051720" y="1491630"/>
            <a:ext cx="4349750" cy="236923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8" name="组合 68"/>
          <p:cNvGrpSpPr>
            <a:grpSpLocks/>
          </p:cNvGrpSpPr>
          <p:nvPr/>
        </p:nvGrpSpPr>
        <p:grpSpPr bwMode="auto">
          <a:xfrm>
            <a:off x="0" y="3888333"/>
            <a:ext cx="1058020" cy="400110"/>
            <a:chOff x="1000100" y="3890870"/>
            <a:chExt cx="1058769" cy="533656"/>
          </a:xfrm>
        </p:grpSpPr>
        <p:pic>
          <p:nvPicPr>
            <p:cNvPr id="19" name="Picture 1" descr="E:\设计支持\模板设计\ZY.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1357540" y="3890870"/>
              <a:ext cx="701329" cy="53365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25" name="AutoShape 4"/>
          <p:cNvSpPr>
            <a:spLocks noChangeArrowheads="1"/>
          </p:cNvSpPr>
          <p:nvPr/>
        </p:nvSpPr>
        <p:spPr bwMode="auto">
          <a:xfrm>
            <a:off x="1187624" y="4035046"/>
            <a:ext cx="6961882" cy="642938"/>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itchFamily="34" charset="-122"/>
                <a:ea typeface="微软雅黑" pitchFamily="34" charset="-122"/>
              </a:rPr>
              <a:t>E[</a:t>
            </a:r>
            <a:r>
              <a:rPr lang="en-US" altLang="zh-CN" b="1" dirty="0" err="1">
                <a:latin typeface="微软雅黑" pitchFamily="34" charset="-122"/>
                <a:ea typeface="微软雅黑" pitchFamily="34" charset="-122"/>
              </a:rPr>
              <a:t>attr</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val</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属性选择器中，属性和属性值必须完全匹配才能被选中</a:t>
            </a:r>
          </a:p>
        </p:txBody>
      </p:sp>
    </p:spTree>
    <p:extLst>
      <p:ext uri="{BB962C8B-B14F-4D97-AF65-F5344CB8AC3E}">
        <p14:creationId xmlns="" xmlns:p14="http://schemas.microsoft.com/office/powerpoint/2010/main" val="24766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45</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a[class*=links]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2290" name="Picture 2" descr="C:\Users\yaling.he\Desktop\Chapter04截图\Chapter04截图\图4.29 E[attr =val]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33826" y="1545637"/>
            <a:ext cx="5312194" cy="28934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2045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46</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^=http]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3314" name="Picture 2" descr="C:\Users\yaling.he\Desktop\Chapter04截图\Chapter04截图\图4.30　 E[attr^=val]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85144" y="1491631"/>
            <a:ext cx="5641032" cy="3072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9150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4" name="灯片编号占位符 3"/>
          <p:cNvSpPr>
            <a:spLocks noGrp="1"/>
          </p:cNvSpPr>
          <p:nvPr>
            <p:ph type="sldNum" sz="quarter" idx="12"/>
          </p:nvPr>
        </p:nvSpPr>
        <p:spPr/>
        <p:txBody>
          <a:bodyPr/>
          <a:lstStyle/>
          <a:p>
            <a:pPr>
              <a:defRPr/>
            </a:pPr>
            <a:fld id="{A6BFE9AD-FDCB-49EE-8AAC-4269F814AA90}" type="slidenum">
              <a:rPr lang="zh-CN" altLang="en-US" smtClean="0"/>
              <a:pPr>
                <a:defRPr/>
              </a:pPr>
              <a:t>47</a:t>
            </a:fld>
            <a:r>
              <a:rPr lang="en-US" altLang="zh-CN" smtClean="0"/>
              <a:t>/55</a:t>
            </a:r>
            <a:endParaRPr lang="zh-CN" altLang="en-US" dirty="0"/>
          </a:p>
        </p:txBody>
      </p:sp>
      <p:sp>
        <p:nvSpPr>
          <p:cNvPr id="3" name="内容占位符 2"/>
          <p:cNvSpPr>
            <a:spLocks noGrp="1"/>
          </p:cNvSpPr>
          <p:nvPr>
            <p:ph idx="4294967295"/>
          </p:nvPr>
        </p:nvSpPr>
        <p:spPr>
          <a:xfrm>
            <a:off x="1498600" y="911225"/>
            <a:ext cx="7645400" cy="3857625"/>
          </a:xfrm>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888092"/>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a:t>
            </a:r>
            <a:r>
              <a:rPr lang="en-US" altLang="zh-CN" b="1" dirty="0" err="1">
                <a:solidFill>
                  <a:srgbClr val="FF0000"/>
                </a:solidFill>
              </a:rPr>
              <a:t>png</a:t>
            </a:r>
            <a:r>
              <a:rPr lang="en-US" altLang="zh-CN" b="1" dirty="0">
                <a:solidFill>
                  <a:srgbClr val="FF0000"/>
                </a:solidFill>
              </a:rPr>
              <a: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523515"/>
            <a:ext cx="1000132" cy="400110"/>
            <a:chOff x="1000100" y="1734602"/>
            <a:chExt cx="1000132" cy="533479"/>
          </a:xfrm>
        </p:grpSpPr>
        <p:pic>
          <p:nvPicPr>
            <p:cNvPr id="22"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23" name="TextBox 22"/>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4785994"/>
            <a:ext cx="4572000" cy="371891"/>
            <a:chOff x="3143240" y="5143512"/>
            <a:chExt cx="4572032" cy="49585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4338" name="Picture 2" descr="C:\Users\yaling.he\Desktop\Chapter04截图\Chapter04截图\图4.31　 E[attr$=val]属性选择器.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799692" y="1599642"/>
            <a:ext cx="5616624" cy="30592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997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smtClean="0"/>
              <a:t>练习</a:t>
            </a:r>
            <a:r>
              <a:rPr lang="en-US" altLang="zh-CN" dirty="0" smtClean="0"/>
              <a:t>—</a:t>
            </a:r>
            <a:r>
              <a:rPr lang="zh-CN" altLang="zh-CN" dirty="0"/>
              <a:t>美化网易邮箱登录页面</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48</a:t>
            </a:fld>
            <a:r>
              <a:rPr lang="en-US" altLang="zh-CN" smtClean="0"/>
              <a:t>/55</a:t>
            </a:r>
            <a:endParaRPr lang="zh-CN" altLang="en-US" dirty="0"/>
          </a:p>
        </p:txBody>
      </p:sp>
      <p:sp>
        <p:nvSpPr>
          <p:cNvPr id="24579" name="内容占位符 2"/>
          <p:cNvSpPr>
            <a:spLocks noGrp="1"/>
          </p:cNvSpPr>
          <p:nvPr>
            <p:ph idx="4294967295"/>
          </p:nvPr>
        </p:nvSpPr>
        <p:spPr>
          <a:xfrm>
            <a:off x="251520" y="1059582"/>
            <a:ext cx="8892480" cy="3709268"/>
          </a:xfrm>
        </p:spPr>
        <p:txBody>
          <a:bodyPr/>
          <a:lstStyle/>
          <a:p>
            <a:r>
              <a:rPr lang="zh-CN" altLang="en-US" sz="2000" dirty="0" smtClean="0"/>
              <a:t>需求说明</a:t>
            </a:r>
          </a:p>
          <a:p>
            <a:pPr lvl="1"/>
            <a:r>
              <a:rPr lang="zh-CN" altLang="en-US" sz="2000" dirty="0" smtClean="0"/>
              <a:t>打开网易邮箱登录页面，使用学过的选择器选择元素然后美化网页</a:t>
            </a:r>
            <a:endParaRPr lang="en-US" altLang="zh-CN" sz="2000" dirty="0" smtClean="0"/>
          </a:p>
          <a:p>
            <a:pPr lvl="2"/>
            <a:r>
              <a:rPr lang="zh-CN" altLang="en-US" sz="2000" dirty="0" smtClean="0"/>
              <a:t>使用</a:t>
            </a:r>
            <a:r>
              <a:rPr lang="zh-CN" altLang="en-US" sz="2000" dirty="0"/>
              <a:t>层次选择器选择</a:t>
            </a:r>
            <a:r>
              <a:rPr lang="en-US" altLang="zh-CN" sz="2000" dirty="0"/>
              <a:t>header</a:t>
            </a:r>
            <a:r>
              <a:rPr lang="zh-CN" altLang="en-US" sz="2000" dirty="0"/>
              <a:t>里面的</a:t>
            </a:r>
            <a:r>
              <a:rPr lang="en-US" altLang="zh-CN" sz="2000" dirty="0"/>
              <a:t>a</a:t>
            </a:r>
            <a:r>
              <a:rPr lang="zh-CN" altLang="en-US" sz="2000" dirty="0" smtClean="0"/>
              <a:t>元素</a:t>
            </a:r>
            <a:endParaRPr lang="en-US" altLang="zh-CN" sz="2000" dirty="0" smtClean="0"/>
          </a:p>
          <a:p>
            <a:pPr lvl="2"/>
            <a:r>
              <a:rPr lang="zh-CN" altLang="en-US" sz="2000" dirty="0" smtClean="0"/>
              <a:t>使用</a:t>
            </a:r>
            <a:r>
              <a:rPr lang="zh-CN" altLang="en-US" sz="2000" dirty="0"/>
              <a:t>属性选择器选择属性值为</a:t>
            </a:r>
            <a:r>
              <a:rPr lang="en-US" altLang="zh-CN" sz="2000" dirty="0"/>
              <a:t>text</a:t>
            </a:r>
            <a:r>
              <a:rPr lang="zh-CN" altLang="en-US" sz="2000" dirty="0"/>
              <a:t>的元素，并设置背景颜色为</a:t>
            </a:r>
            <a:r>
              <a:rPr lang="en-US" altLang="zh-CN" sz="2000" dirty="0"/>
              <a:t>#FFFFED</a:t>
            </a:r>
            <a:r>
              <a:rPr lang="zh-CN" altLang="en-US" sz="2000" dirty="0"/>
              <a:t>，字体大小为</a:t>
            </a:r>
            <a:r>
              <a:rPr lang="en-US" altLang="zh-CN" sz="2000" dirty="0" smtClean="0"/>
              <a:t>18px</a:t>
            </a:r>
            <a:endParaRPr lang="zh-CN" altLang="en-US" sz="2000" dirty="0"/>
          </a:p>
          <a:p>
            <a:pPr lvl="2"/>
            <a:r>
              <a:rPr lang="zh-CN" altLang="en-US" sz="2000" dirty="0" smtClean="0"/>
              <a:t>使用</a:t>
            </a:r>
            <a:r>
              <a:rPr lang="zh-CN" altLang="en-US" sz="2000" dirty="0"/>
              <a:t>属性选择器选择属性值里含有“</a:t>
            </a:r>
            <a:r>
              <a:rPr lang="en-US" altLang="zh-CN" sz="2000" dirty="0"/>
              <a:t>pass”</a:t>
            </a:r>
            <a:r>
              <a:rPr lang="zh-CN" altLang="en-US" sz="2000" dirty="0"/>
              <a:t>字符串的</a:t>
            </a:r>
            <a:r>
              <a:rPr lang="zh-CN" altLang="en-US" sz="2000" dirty="0" smtClean="0"/>
              <a:t>元素</a:t>
            </a:r>
            <a:endParaRPr lang="en-US" altLang="zh-CN" sz="2000" dirty="0" smtClean="0"/>
          </a:p>
          <a:p>
            <a:pPr lvl="2"/>
            <a:r>
              <a:rPr lang="zh-CN" altLang="en-US" sz="2000" dirty="0" smtClean="0"/>
              <a:t>使用</a:t>
            </a:r>
            <a:r>
              <a:rPr lang="zh-CN" altLang="en-US" sz="2000" dirty="0"/>
              <a:t>结构伪类选择器选择</a:t>
            </a:r>
            <a:r>
              <a:rPr lang="en-US" altLang="zh-CN" sz="2000" dirty="0"/>
              <a:t>section</a:t>
            </a:r>
            <a:r>
              <a:rPr lang="zh-CN" altLang="en-US" sz="2000" dirty="0"/>
              <a:t>下面的第一张图片</a:t>
            </a:r>
            <a:r>
              <a:rPr lang="zh-CN" altLang="en-US" sz="2000" dirty="0" smtClean="0"/>
              <a:t>元素</a:t>
            </a:r>
            <a:endParaRPr lang="en-US" altLang="zh-CN" sz="2000" dirty="0" smtClean="0"/>
          </a:p>
          <a:p>
            <a:pPr lvl="2"/>
            <a:r>
              <a:rPr lang="zh-CN" altLang="zh-CN" sz="2000" dirty="0" smtClean="0"/>
              <a:t>使用</a:t>
            </a:r>
            <a:r>
              <a:rPr lang="zh-CN" altLang="zh-CN" sz="2000" dirty="0"/>
              <a:t>层次选择器选择</a:t>
            </a:r>
            <a:r>
              <a:rPr lang="en-US" altLang="zh-CN" sz="2000" dirty="0"/>
              <a:t>section</a:t>
            </a:r>
            <a:r>
              <a:rPr lang="zh-CN" altLang="zh-CN" sz="2000" dirty="0"/>
              <a:t>下的</a:t>
            </a:r>
            <a:r>
              <a:rPr lang="en-US" altLang="zh-CN" sz="2000" dirty="0"/>
              <a:t>li</a:t>
            </a:r>
            <a:r>
              <a:rPr lang="zh-CN" altLang="zh-CN" sz="2000" dirty="0" smtClean="0"/>
              <a:t>元素</a:t>
            </a:r>
            <a:endParaRPr lang="en-US" altLang="zh-CN" sz="2000" dirty="0" smtClean="0"/>
          </a:p>
          <a:p>
            <a:pPr lvl="2"/>
            <a:r>
              <a:rPr lang="zh-CN" altLang="zh-CN" sz="2000" dirty="0" smtClean="0"/>
              <a:t>使用</a:t>
            </a:r>
            <a:r>
              <a:rPr lang="zh-CN" altLang="zh-CN" sz="2000" dirty="0"/>
              <a:t>层次选择器选择</a:t>
            </a:r>
            <a:r>
              <a:rPr lang="en-US" altLang="zh-CN" sz="2000" dirty="0"/>
              <a:t>footer</a:t>
            </a:r>
            <a:r>
              <a:rPr lang="zh-CN" altLang="zh-CN" sz="2000" dirty="0"/>
              <a:t>下的</a:t>
            </a:r>
            <a:r>
              <a:rPr lang="en-US" altLang="zh-CN" sz="2000" dirty="0"/>
              <a:t>a</a:t>
            </a:r>
            <a:r>
              <a:rPr lang="zh-CN" altLang="zh-CN" sz="2000" dirty="0" smtClean="0"/>
              <a:t>元素</a:t>
            </a:r>
            <a:endParaRPr lang="zh-CN" altLang="zh-CN" sz="2000" dirty="0"/>
          </a:p>
        </p:txBody>
      </p:sp>
      <p:grpSp>
        <p:nvGrpSpPr>
          <p:cNvPr id="13" name="组合 12"/>
          <p:cNvGrpSpPr/>
          <p:nvPr/>
        </p:nvGrpSpPr>
        <p:grpSpPr>
          <a:xfrm>
            <a:off x="142844" y="611959"/>
            <a:ext cx="928694" cy="400110"/>
            <a:chOff x="3786182" y="1129398"/>
            <a:chExt cx="928694" cy="533479"/>
          </a:xfrm>
        </p:grpSpPr>
        <p:sp>
          <p:nvSpPr>
            <p:cNvPr id="15" name="TextBox 14"/>
            <p:cNvSpPr txBox="1"/>
            <p:nvPr/>
          </p:nvSpPr>
          <p:spPr>
            <a:xfrm>
              <a:off x="4014043" y="1129398"/>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cstate="print"/>
            <a:srcRect/>
            <a:stretch>
              <a:fillRect/>
            </a:stretch>
          </p:blipFill>
          <p:spPr bwMode="auto">
            <a:xfrm>
              <a:off x="3786182" y="1192962"/>
              <a:ext cx="414476" cy="406350"/>
            </a:xfrm>
            <a:prstGeom prst="rect">
              <a:avLst/>
            </a:prstGeom>
            <a:noFill/>
          </p:spPr>
        </p:pic>
      </p:grpSp>
      <p:grpSp>
        <p:nvGrpSpPr>
          <p:cNvPr id="18" name="组合 17"/>
          <p:cNvGrpSpPr>
            <a:grpSpLocks/>
          </p:cNvGrpSpPr>
          <p:nvPr/>
        </p:nvGrpSpPr>
        <p:grpSpPr bwMode="auto">
          <a:xfrm>
            <a:off x="3419873" y="4715170"/>
            <a:ext cx="2786063" cy="371891"/>
            <a:chOff x="3714744" y="5143512"/>
            <a:chExt cx="2786082" cy="49585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62612" y="5187962"/>
              <a:ext cx="2220495" cy="451408"/>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4截图\Chapter04截图\图4.34  美化网易邮箱登录页面.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7824" y="793336"/>
            <a:ext cx="4176464" cy="374995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1888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6"/>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smtClean="0">
                <a:solidFill>
                  <a:srgbClr val="121F55"/>
                </a:solidFill>
              </a:rPr>
              <a:t>共性问题集中讲解</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49</a:t>
            </a:fld>
            <a:r>
              <a:rPr lang="en-US" altLang="zh-CN" smtClean="0"/>
              <a:t>/55</a:t>
            </a:r>
            <a:endParaRPr lang="zh-CN" altLang="en-US" dirty="0"/>
          </a:p>
        </p:txBody>
      </p:sp>
      <p:sp>
        <p:nvSpPr>
          <p:cNvPr id="25604" name="内容占位符 2"/>
          <p:cNvSpPr>
            <a:spLocks noGrp="1"/>
          </p:cNvSpPr>
          <p:nvPr>
            <p:ph idx="4294967295"/>
          </p:nvPr>
        </p:nvSpPr>
        <p:spPr>
          <a:xfrm>
            <a:off x="323528" y="699543"/>
            <a:ext cx="8820472" cy="4069308"/>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grpSp>
        <p:nvGrpSpPr>
          <p:cNvPr id="67588" name="组合 29"/>
          <p:cNvGrpSpPr>
            <a:grpSpLocks/>
          </p:cNvGrpSpPr>
          <p:nvPr/>
        </p:nvGrpSpPr>
        <p:grpSpPr bwMode="auto">
          <a:xfrm>
            <a:off x="1857375" y="2411017"/>
            <a:ext cx="5929313" cy="1544241"/>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4031" y="3214688"/>
              <a:ext cx="5862678" cy="2058989"/>
              <a:chOff x="2066315" y="2227264"/>
              <a:chExt cx="5862756" cy="2059018"/>
            </a:xfrm>
          </p:grpSpPr>
          <p:grpSp>
            <p:nvGrpSpPr>
              <p:cNvPr id="67592" name="组合 19"/>
              <p:cNvGrpSpPr>
                <a:grpSpLocks/>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878142"/>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Tree>
    <p:extLst>
      <p:ext uri="{BB962C8B-B14F-4D97-AF65-F5344CB8AC3E}">
        <p14:creationId xmlns="" xmlns:p14="http://schemas.microsoft.com/office/powerpoint/2010/main" val="2910480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dirty="0"/>
              <a:t>CSS</a:t>
            </a:r>
            <a:r>
              <a:rPr lang="zh-CN" altLang="en-US" dirty="0"/>
              <a:t>在网页中的应用</a:t>
            </a:r>
            <a:endParaRPr lang="en-US" altLang="zh-CN" dirty="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5</a:t>
            </a:fld>
            <a:r>
              <a:rPr lang="en-US" altLang="zh-CN" smtClean="0"/>
              <a:t>/55</a:t>
            </a:r>
            <a:endParaRPr lang="zh-CN" altLang="en-US" dirty="0"/>
          </a:p>
        </p:txBody>
      </p:sp>
      <p:pic>
        <p:nvPicPr>
          <p:cNvPr id="3075" name="Picture 3" descr="C:\Users\yaling.he\Desktop\Chapter04截图\Chapter04截图\图4.4  百度糯米首页.bmp"/>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795468"/>
            <a:ext cx="3455988" cy="1984772"/>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yaling.he\Desktop\Chapter04截图\Chapter04截图\图4.5.BMP"/>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27984" y="789552"/>
            <a:ext cx="3021012" cy="3411141"/>
          </a:xfrm>
          <a:prstGeom prst="rect">
            <a:avLst/>
          </a:prstGeom>
          <a:noFill/>
          <a:extLst>
            <a:ext uri="{909E8E84-426E-40DD-AFC4-6F175D3DCCD1}">
              <a14:hiddenFill xmlns="" xmlns:a14="http://schemas.microsoft.com/office/drawing/2010/main">
                <a:solidFill>
                  <a:srgbClr val="FFFFFF"/>
                </a:solidFill>
              </a14:hiddenFill>
            </a:ext>
          </a:extLst>
        </p:spPr>
      </p:pic>
      <p:pic>
        <p:nvPicPr>
          <p:cNvPr id="3074" name="Picture 2" descr="C:\Users\yaling.he\Desktop\Chapter04截图\Chapter04截图\图4.6  唯品会首页.bmp"/>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91680" y="2643758"/>
            <a:ext cx="5411936" cy="194167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158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ipe(left)">
                                      <p:cBhvr>
                                        <p:cTn id="11" dur="500"/>
                                        <p:tgtEl>
                                          <p:spTgt spid="30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smtClean="0">
                <a:solidFill>
                  <a:srgbClr val="121F55"/>
                </a:solidFill>
              </a:rPr>
              <a:t>总结</a:t>
            </a:r>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50</a:t>
            </a:fld>
            <a:r>
              <a:rPr lang="en-US" altLang="zh-CN" smtClean="0"/>
              <a:t>/55</a:t>
            </a:r>
            <a:endParaRPr lang="zh-CN" altLang="en-US" dirty="0"/>
          </a:p>
        </p:txBody>
      </p:sp>
      <p:sp>
        <p:nvSpPr>
          <p:cNvPr id="70659" name="TextBox 4"/>
          <p:cNvSpPr txBox="1">
            <a:spLocks noChangeArrowheads="1"/>
          </p:cNvSpPr>
          <p:nvPr/>
        </p:nvSpPr>
        <p:spPr bwMode="auto">
          <a:xfrm>
            <a:off x="2149476" y="834436"/>
            <a:ext cx="6094933"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smtClean="0">
                <a:ea typeface="微软雅黑" pitchFamily="34" charset="-122"/>
                <a:cs typeface="Arial" charset="0"/>
              </a:rPr>
              <a:t>CSS</a:t>
            </a:r>
            <a:r>
              <a:rPr lang="zh-CN" altLang="en-US" sz="2000" b="1" dirty="0" smtClean="0">
                <a:ea typeface="微软雅黑" pitchFamily="34" charset="-122"/>
                <a:cs typeface="Arial" charset="0"/>
              </a:rPr>
              <a:t>概念</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语法规则，使用</a:t>
            </a:r>
            <a:r>
              <a:rPr lang="en-US" altLang="zh-CN" sz="2000" b="1" dirty="0">
                <a:solidFill>
                  <a:srgbClr val="FF0000"/>
                </a:solidFill>
                <a:ea typeface="微软雅黑" pitchFamily="34" charset="-122"/>
                <a:cs typeface="Arial" charset="0"/>
              </a:rPr>
              <a:t>&lt;style&gt;</a:t>
            </a:r>
            <a:r>
              <a:rPr lang="zh-CN" altLang="en-US" sz="2000" b="1" dirty="0">
                <a:solidFill>
                  <a:srgbClr val="FF0000"/>
                </a:solidFill>
                <a:ea typeface="微软雅黑" pitchFamily="34" charset="-122"/>
                <a:cs typeface="Arial" charset="0"/>
              </a:rPr>
              <a:t>标签引入</a:t>
            </a:r>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样式</a:t>
            </a:r>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smtClean="0">
                <a:solidFill>
                  <a:srgbClr val="FF0000"/>
                </a:solidFill>
                <a:ea typeface="微软雅黑" pitchFamily="34" charset="-122"/>
                <a:cs typeface="Arial" charset="0"/>
              </a:rPr>
              <a:t>HTML</a:t>
            </a:r>
            <a:r>
              <a:rPr lang="zh-CN" altLang="zh-CN" sz="2000" b="1" dirty="0">
                <a:solidFill>
                  <a:srgbClr val="FF0000"/>
                </a:solidFill>
                <a:ea typeface="微软雅黑" pitchFamily="34" charset="-122"/>
                <a:cs typeface="Arial" charset="0"/>
              </a:rPr>
              <a:t>中引入</a:t>
            </a:r>
            <a:r>
              <a:rPr lang="nl-NL" altLang="zh-CN" sz="2000" b="1" dirty="0">
                <a:solidFill>
                  <a:srgbClr val="FF0000"/>
                </a:solidFill>
                <a:ea typeface="微软雅黑" pitchFamily="34" charset="-122"/>
                <a:cs typeface="Arial" charset="0"/>
              </a:rPr>
              <a:t>CSS</a:t>
            </a:r>
            <a:r>
              <a:rPr lang="zh-CN" altLang="zh-CN" sz="2000" b="1" dirty="0">
                <a:solidFill>
                  <a:srgbClr val="FF0000"/>
                </a:solidFill>
                <a:ea typeface="微软雅黑" pitchFamily="34" charset="-122"/>
                <a:cs typeface="Arial" charset="0"/>
              </a:rPr>
              <a:t>样式</a:t>
            </a:r>
            <a:endParaRPr lang="en-US" altLang="zh-CN" sz="2000" b="1" dirty="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a:solidFill>
                  <a:srgbClr val="FF0000"/>
                </a:solidFill>
                <a:ea typeface="微软雅黑" pitchFamily="34" charset="-122"/>
                <a:cs typeface="Arial" charset="0"/>
              </a:rPr>
              <a:t>CSS3</a:t>
            </a:r>
            <a:r>
              <a:rPr lang="zh-CN" altLang="zh-CN" sz="2000" b="1" dirty="0">
                <a:solidFill>
                  <a:srgbClr val="FF0000"/>
                </a:solidFill>
                <a:ea typeface="微软雅黑" pitchFamily="34" charset="-122"/>
                <a:cs typeface="Arial" charset="0"/>
              </a:rPr>
              <a:t>的选择器</a:t>
            </a:r>
            <a:endParaRPr lang="en-US" altLang="zh-CN" sz="2000" b="1" dirty="0">
              <a:solidFill>
                <a:srgbClr val="FF0000"/>
              </a:solidFill>
              <a:ea typeface="微软雅黑" pitchFamily="34" charset="-122"/>
              <a:cs typeface="Arial" charset="0"/>
            </a:endParaRPr>
          </a:p>
          <a:p>
            <a:pPr eaLnBrk="1" hangingPunct="1"/>
            <a:endParaRPr lang="zh-CN" altLang="en-US" sz="2000" b="1" dirty="0">
              <a:ea typeface="微软雅黑" pitchFamily="34" charset="-122"/>
              <a:cs typeface="Arial" charset="0"/>
            </a:endParaRPr>
          </a:p>
        </p:txBody>
      </p:sp>
      <p:sp>
        <p:nvSpPr>
          <p:cNvPr id="70660" name="AutoShape 3"/>
          <p:cNvSpPr>
            <a:spLocks/>
          </p:cNvSpPr>
          <p:nvPr/>
        </p:nvSpPr>
        <p:spPr bwMode="auto">
          <a:xfrm>
            <a:off x="3419872" y="687251"/>
            <a:ext cx="179388" cy="528638"/>
          </a:xfrm>
          <a:prstGeom prst="leftBrace">
            <a:avLst>
              <a:gd name="adj1" fmla="val 61885"/>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2" name="TextBox 12"/>
          <p:cNvSpPr txBox="1">
            <a:spLocks noChangeArrowheads="1"/>
          </p:cNvSpPr>
          <p:nvPr/>
        </p:nvSpPr>
        <p:spPr bwMode="auto">
          <a:xfrm>
            <a:off x="3491881" y="629275"/>
            <a:ext cx="202723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CSS</a:t>
            </a:r>
            <a:r>
              <a:rPr lang="zh-CN" altLang="en-US" sz="1600" b="1" dirty="0">
                <a:ea typeface="微软雅黑" pitchFamily="34" charset="-122"/>
                <a:cs typeface="Arial" charset="0"/>
              </a:rPr>
              <a:t>在网页中的</a:t>
            </a:r>
            <a:r>
              <a:rPr lang="zh-CN" altLang="en-US" sz="1600" b="1" dirty="0" smtClean="0">
                <a:ea typeface="微软雅黑" pitchFamily="34" charset="-122"/>
                <a:cs typeface="Arial" charset="0"/>
              </a:rPr>
              <a:t>应用</a:t>
            </a:r>
            <a:endParaRPr lang="en-US" altLang="zh-CN" sz="1600" b="1" dirty="0" smtClean="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的发展史</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的优势</a:t>
            </a:r>
            <a:endParaRPr lang="zh-CN" altLang="en-US" sz="1600" b="1" dirty="0">
              <a:ea typeface="微软雅黑" pitchFamily="34" charset="-122"/>
              <a:cs typeface="Arial" charset="0"/>
            </a:endParaRPr>
          </a:p>
        </p:txBody>
      </p:sp>
      <p:sp>
        <p:nvSpPr>
          <p:cNvPr id="70663" name="AutoShape 3"/>
          <p:cNvSpPr>
            <a:spLocks/>
          </p:cNvSpPr>
          <p:nvPr/>
        </p:nvSpPr>
        <p:spPr bwMode="auto">
          <a:xfrm>
            <a:off x="3944888" y="2850570"/>
            <a:ext cx="214313" cy="1381125"/>
          </a:xfrm>
          <a:prstGeom prst="leftBrace">
            <a:avLst>
              <a:gd name="adj1" fmla="val 62177"/>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 y="2163700"/>
            <a:ext cx="1819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a:ea typeface="微软雅黑" pitchFamily="34" charset="-122"/>
                <a:cs typeface="Arial" charset="0"/>
              </a:rPr>
              <a:t>初识</a:t>
            </a:r>
            <a:r>
              <a:rPr lang="en-US" altLang="zh-CN" sz="2000" b="1" dirty="0">
                <a:ea typeface="微软雅黑" pitchFamily="34" charset="-122"/>
                <a:cs typeface="Arial" charset="0"/>
              </a:rPr>
              <a:t>CSS3</a:t>
            </a:r>
          </a:p>
        </p:txBody>
      </p:sp>
      <p:sp>
        <p:nvSpPr>
          <p:cNvPr id="70665" name="AutoShape 3"/>
          <p:cNvSpPr>
            <a:spLocks/>
          </p:cNvSpPr>
          <p:nvPr/>
        </p:nvSpPr>
        <p:spPr bwMode="auto">
          <a:xfrm>
            <a:off x="1836739" y="951571"/>
            <a:ext cx="312737" cy="2589563"/>
          </a:xfrm>
          <a:prstGeom prst="leftBrace">
            <a:avLst>
              <a:gd name="adj1" fmla="val 62112"/>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4788024" y="2043112"/>
            <a:ext cx="179388" cy="528638"/>
          </a:xfrm>
          <a:prstGeom prst="leftBrace">
            <a:avLst>
              <a:gd name="adj1" fmla="val 61885"/>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2"/>
          <p:cNvSpPr txBox="1">
            <a:spLocks noChangeArrowheads="1"/>
          </p:cNvSpPr>
          <p:nvPr/>
        </p:nvSpPr>
        <p:spPr bwMode="auto">
          <a:xfrm>
            <a:off x="4967413" y="1923678"/>
            <a:ext cx="202723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行内</a:t>
            </a:r>
            <a:r>
              <a:rPr lang="zh-CN" altLang="en-US" sz="1600" b="1" dirty="0" smtClean="0">
                <a:ea typeface="微软雅黑" pitchFamily="34" charset="-122"/>
                <a:cs typeface="Arial" charset="0"/>
              </a:rPr>
              <a:t>样式</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内部样式</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外部样式</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3</a:t>
            </a:r>
            <a:r>
              <a:rPr lang="zh-CN" altLang="en-US" sz="1600" b="1" dirty="0" smtClean="0">
                <a:ea typeface="微软雅黑" pitchFamily="34" charset="-122"/>
                <a:cs typeface="Arial" charset="0"/>
              </a:rPr>
              <a:t>中样式的优先级</a:t>
            </a:r>
            <a:endParaRPr lang="zh-CN" altLang="en-US" sz="1600" b="1" dirty="0">
              <a:ea typeface="微软雅黑" pitchFamily="34" charset="-122"/>
              <a:cs typeface="Arial" charset="0"/>
            </a:endParaRPr>
          </a:p>
        </p:txBody>
      </p:sp>
      <p:sp>
        <p:nvSpPr>
          <p:cNvPr id="14" name="TextBox 13"/>
          <p:cNvSpPr txBox="1">
            <a:spLocks noChangeArrowheads="1"/>
          </p:cNvSpPr>
          <p:nvPr/>
        </p:nvSpPr>
        <p:spPr bwMode="auto">
          <a:xfrm>
            <a:off x="4144467" y="2952510"/>
            <a:ext cx="2027237"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ea typeface="微软雅黑" pitchFamily="34" charset="-122"/>
                <a:cs typeface="Arial" charset="0"/>
              </a:rPr>
              <a:t>基本选择器</a:t>
            </a:r>
            <a:endParaRPr lang="en-US" altLang="zh-CN" sz="1600" b="1" dirty="0" smtClean="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高级选择器</a:t>
            </a:r>
            <a:endParaRPr lang="zh-CN" altLang="en-US" sz="1600" b="1" dirty="0">
              <a:ea typeface="微软雅黑" pitchFamily="34" charset="-122"/>
              <a:cs typeface="Arial" charset="0"/>
            </a:endParaRPr>
          </a:p>
        </p:txBody>
      </p:sp>
      <p:sp>
        <p:nvSpPr>
          <p:cNvPr id="15" name="AutoShape 3"/>
          <p:cNvSpPr>
            <a:spLocks/>
          </p:cNvSpPr>
          <p:nvPr/>
        </p:nvSpPr>
        <p:spPr bwMode="auto">
          <a:xfrm>
            <a:off x="5327947" y="2850570"/>
            <a:ext cx="179388" cy="639282"/>
          </a:xfrm>
          <a:prstGeom prst="leftBrace">
            <a:avLst>
              <a:gd name="adj1" fmla="val 61885"/>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TextBox 15"/>
          <p:cNvSpPr txBox="1">
            <a:spLocks noChangeArrowheads="1"/>
          </p:cNvSpPr>
          <p:nvPr/>
        </p:nvSpPr>
        <p:spPr bwMode="auto">
          <a:xfrm>
            <a:off x="5436097" y="2789950"/>
            <a:ext cx="202723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标签选择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类选择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ID</a:t>
            </a:r>
            <a:r>
              <a:rPr lang="zh-CN" altLang="en-US" sz="1600" b="1" dirty="0" smtClean="0">
                <a:ea typeface="微软雅黑" pitchFamily="34" charset="-122"/>
                <a:cs typeface="Arial" charset="0"/>
              </a:rPr>
              <a:t>选择器</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3</a:t>
            </a:r>
            <a:r>
              <a:rPr lang="zh-CN" altLang="en-US" sz="1600" b="1" dirty="0" smtClean="0">
                <a:ea typeface="微软雅黑" pitchFamily="34" charset="-122"/>
                <a:cs typeface="Arial" charset="0"/>
              </a:rPr>
              <a:t>中选择器的优先级</a:t>
            </a:r>
            <a:endParaRPr lang="zh-CN" altLang="en-US" sz="1600" b="1" dirty="0">
              <a:ea typeface="微软雅黑" pitchFamily="34" charset="-122"/>
              <a:cs typeface="Arial" charset="0"/>
            </a:endParaRPr>
          </a:p>
        </p:txBody>
      </p:sp>
      <p:sp>
        <p:nvSpPr>
          <p:cNvPr id="17" name="AutoShape 3"/>
          <p:cNvSpPr>
            <a:spLocks/>
          </p:cNvSpPr>
          <p:nvPr/>
        </p:nvSpPr>
        <p:spPr bwMode="auto">
          <a:xfrm>
            <a:off x="5295700" y="3703057"/>
            <a:ext cx="179388" cy="528638"/>
          </a:xfrm>
          <a:prstGeom prst="leftBrace">
            <a:avLst>
              <a:gd name="adj1" fmla="val 61885"/>
              <a:gd name="adj2" fmla="val 50000"/>
            </a:avLst>
          </a:prstGeom>
          <a:noFill/>
          <a:ln w="28575">
            <a:solidFill>
              <a:srgbClr val="08577A"/>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8" name="TextBox 17"/>
          <p:cNvSpPr txBox="1">
            <a:spLocks noChangeArrowheads="1"/>
          </p:cNvSpPr>
          <p:nvPr/>
        </p:nvSpPr>
        <p:spPr bwMode="auto">
          <a:xfrm>
            <a:off x="5537374" y="3655752"/>
            <a:ext cx="202723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层次选择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结构伪类选择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属性选择器</a:t>
            </a:r>
          </a:p>
        </p:txBody>
      </p:sp>
    </p:spTree>
    <p:extLst>
      <p:ext uri="{BB962C8B-B14F-4D97-AF65-F5344CB8AC3E}">
        <p14:creationId xmlns="" xmlns:p14="http://schemas.microsoft.com/office/powerpoint/2010/main" val="3427105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prstGeom prst="rect">
            <a:avLst/>
          </a:prstGeom>
        </p:spPr>
        <p:txBody>
          <a:bodyPr/>
          <a:lstStyle/>
          <a:p>
            <a:pPr>
              <a:defRPr/>
            </a:pPr>
            <a:fld id="{A6BFE9AD-FDCB-49EE-8AAC-4269F814AA90}" type="slidenum">
              <a:rPr lang="zh-CN" altLang="en-US" smtClean="0"/>
              <a:pPr>
                <a:defRPr/>
              </a:pPr>
              <a:t>51</a:t>
            </a:fld>
            <a:r>
              <a:rPr lang="en-US" altLang="zh-CN" smtClean="0"/>
              <a:t>/55</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CSS</a:t>
            </a:r>
            <a:r>
              <a:rPr lang="zh-CN" altLang="en-US" dirty="0"/>
              <a:t>的发展史</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6</a:t>
            </a:fld>
            <a:r>
              <a:rPr lang="en-US" altLang="zh-CN" smtClean="0"/>
              <a:t>/55</a:t>
            </a:r>
            <a:endParaRPr lang="zh-CN" altLang="en-US" dirty="0"/>
          </a:p>
        </p:txBody>
      </p:sp>
      <p:pic>
        <p:nvPicPr>
          <p:cNvPr id="6" name="内容占位符 4"/>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552" y="897565"/>
            <a:ext cx="8242300" cy="3708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4071938" y="1553766"/>
            <a:ext cx="1643062" cy="857250"/>
          </a:xfrm>
          <a:prstGeom prst="rect">
            <a:avLst/>
          </a:prstGeom>
          <a:noFill/>
          <a:ln w="25400" cmpd="sng">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8" name="矩形 5"/>
          <p:cNvSpPr>
            <a:spLocks noChangeArrowheads="1"/>
          </p:cNvSpPr>
          <p:nvPr/>
        </p:nvSpPr>
        <p:spPr bwMode="auto">
          <a:xfrm>
            <a:off x="6012160" y="3273828"/>
            <a:ext cx="1643062" cy="857250"/>
          </a:xfrm>
          <a:prstGeom prst="rect">
            <a:avLst/>
          </a:prstGeom>
          <a:noFill/>
          <a:ln w="25400" cmpd="sng">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Tree>
    <p:extLst>
      <p:ext uri="{BB962C8B-B14F-4D97-AF65-F5344CB8AC3E}">
        <p14:creationId xmlns="" xmlns:p14="http://schemas.microsoft.com/office/powerpoint/2010/main" val="9364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smtClean="0"/>
              <a:t>CSS</a:t>
            </a:r>
            <a:r>
              <a:rPr lang="zh-CN" altLang="en-US" smtClean="0"/>
              <a:t>的优势</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7</a:t>
            </a:fld>
            <a:r>
              <a:rPr lang="en-US" altLang="zh-CN" smtClean="0"/>
              <a:t>/55</a:t>
            </a:r>
            <a:endParaRPr lang="zh-CN" altLang="en-US" dirty="0"/>
          </a:p>
        </p:txBody>
      </p:sp>
      <p:sp>
        <p:nvSpPr>
          <p:cNvPr id="35" name="内容占位符 2"/>
          <p:cNvSpPr>
            <a:spLocks noGrp="1"/>
          </p:cNvSpPr>
          <p:nvPr>
            <p:ph idx="4294967295"/>
          </p:nvPr>
        </p:nvSpPr>
        <p:spPr>
          <a:xfrm>
            <a:off x="251520" y="699543"/>
            <a:ext cx="8892480" cy="4069308"/>
          </a:xfrm>
        </p:spPr>
        <p:txBody>
          <a:bodyPr/>
          <a:lstStyle/>
          <a:p>
            <a:r>
              <a:rPr lang="zh-CN" altLang="en-US" sz="2800" dirty="0" smtClean="0"/>
              <a:t>内容与表现分离</a:t>
            </a:r>
          </a:p>
          <a:p>
            <a:r>
              <a:rPr lang="zh-CN" altLang="en-US" sz="2800" dirty="0" smtClean="0"/>
              <a:t>网页的表现统一，容易修改</a:t>
            </a:r>
          </a:p>
          <a:p>
            <a:r>
              <a:rPr lang="zh-CN" altLang="en-US" sz="2800" dirty="0" smtClean="0"/>
              <a:t>丰富的样式，使得页面布局更加灵活</a:t>
            </a:r>
          </a:p>
          <a:p>
            <a:r>
              <a:rPr lang="zh-CN" altLang="en-US" sz="2800" dirty="0" smtClean="0"/>
              <a:t>减少网页的代码量，增加网页的浏览速度，节省网络带宽</a:t>
            </a:r>
          </a:p>
          <a:p>
            <a:r>
              <a:rPr lang="zh-CN" altLang="en-US" sz="2800" dirty="0" smtClean="0"/>
              <a:t>运用独立于页面的</a:t>
            </a:r>
            <a:r>
              <a:rPr lang="en-US" altLang="zh-CN" sz="2800" dirty="0" smtClean="0"/>
              <a:t>CSS</a:t>
            </a:r>
            <a:r>
              <a:rPr lang="zh-CN" altLang="en-US" sz="2800" dirty="0" smtClean="0"/>
              <a:t>，有利于网页被搜索引擎收录</a:t>
            </a:r>
          </a:p>
        </p:txBody>
      </p:sp>
    </p:spTree>
    <p:extLst>
      <p:ext uri="{BB962C8B-B14F-4D97-AF65-F5344CB8AC3E}">
        <p14:creationId xmlns="" xmlns:p14="http://schemas.microsoft.com/office/powerpoint/2010/main" val="589015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3"/>
          <p:cNvSpPr>
            <a:spLocks noChangeArrowheads="1"/>
          </p:cNvSpPr>
          <p:nvPr/>
        </p:nvSpPr>
        <p:spPr bwMode="auto">
          <a:xfrm>
            <a:off x="1285852" y="1875230"/>
            <a:ext cx="2500330" cy="13388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b="1" dirty="0" smtClean="0"/>
              <a:t>选择器 </a:t>
            </a:r>
            <a:r>
              <a:rPr lang="en-US" altLang="zh-CN" b="1" dirty="0" smtClean="0"/>
              <a:t>{ </a:t>
            </a:r>
            <a:r>
              <a:rPr lang="zh-CN" altLang="en-US" b="1" dirty="0" smtClean="0"/>
              <a:t>声明</a:t>
            </a:r>
            <a:r>
              <a:rPr lang="en-US" altLang="zh-CN" b="1" dirty="0" smtClean="0"/>
              <a:t>1;</a:t>
            </a:r>
          </a:p>
          <a:p>
            <a:pPr algn="l">
              <a:lnSpc>
                <a:spcPct val="150000"/>
              </a:lnSpc>
            </a:pPr>
            <a:r>
              <a:rPr lang="zh-CN" altLang="en-US" b="1" dirty="0" smtClean="0"/>
              <a:t>              声明</a:t>
            </a:r>
            <a:r>
              <a:rPr lang="en-US" altLang="zh-CN" b="1" dirty="0" smtClean="0"/>
              <a:t>2;</a:t>
            </a:r>
          </a:p>
          <a:p>
            <a:pPr algn="l">
              <a:lnSpc>
                <a:spcPct val="150000"/>
              </a:lnSpc>
            </a:pPr>
            <a:r>
              <a:rPr lang="en-US" altLang="zh-CN" b="1" dirty="0" smtClean="0"/>
              <a:t>              ……  }</a:t>
            </a:r>
            <a:endParaRPr lang="zh-CN" altLang="en-US" b="1" dirty="0" smtClean="0"/>
          </a:p>
        </p:txBody>
      </p:sp>
      <p:sp>
        <p:nvSpPr>
          <p:cNvPr id="20482" name="标题 1"/>
          <p:cNvSpPr>
            <a:spLocks noGrp="1"/>
          </p:cNvSpPr>
          <p:nvPr>
            <p:ph type="title"/>
          </p:nvPr>
        </p:nvSpPr>
        <p:spPr/>
        <p:txBody>
          <a:bodyPr/>
          <a:lstStyle/>
          <a:p>
            <a:r>
              <a:rPr lang="en-US" altLang="zh-CN" smtClean="0"/>
              <a:t>CSS</a:t>
            </a:r>
            <a:r>
              <a:rPr lang="zh-CN" altLang="en-US" smtClean="0"/>
              <a:t>的基本语法</a:t>
            </a:r>
            <a:r>
              <a:rPr lang="en-US" altLang="zh-CN" smtClean="0"/>
              <a:t>2-1</a:t>
            </a:r>
            <a:endParaRPr lang="zh-CN" altLang="en-US" dirty="0" smtClean="0"/>
          </a:p>
        </p:txBody>
      </p:sp>
      <p:sp>
        <p:nvSpPr>
          <p:cNvPr id="3" name="灯片编号占位符 2"/>
          <p:cNvSpPr>
            <a:spLocks noGrp="1"/>
          </p:cNvSpPr>
          <p:nvPr>
            <p:ph type="sldNum" sz="quarter" idx="12"/>
          </p:nvPr>
        </p:nvSpPr>
        <p:spPr/>
        <p:txBody>
          <a:bodyPr/>
          <a:lstStyle/>
          <a:p>
            <a:pPr>
              <a:defRPr/>
            </a:pPr>
            <a:fld id="{A6BFE9AD-FDCB-49EE-8AAC-4269F814AA90}" type="slidenum">
              <a:rPr lang="zh-CN" altLang="en-US" smtClean="0"/>
              <a:pPr>
                <a:defRPr/>
              </a:pPr>
              <a:t>8</a:t>
            </a:fld>
            <a:r>
              <a:rPr lang="en-US" altLang="zh-CN" smtClean="0"/>
              <a:t>/55</a:t>
            </a:r>
            <a:endParaRPr lang="zh-CN" altLang="en-US" dirty="0"/>
          </a:p>
        </p:txBody>
      </p:sp>
      <p:sp>
        <p:nvSpPr>
          <p:cNvPr id="20483" name="内容占位符 2"/>
          <p:cNvSpPr>
            <a:spLocks noGrp="1"/>
          </p:cNvSpPr>
          <p:nvPr>
            <p:ph idx="4294967295"/>
          </p:nvPr>
        </p:nvSpPr>
        <p:spPr>
          <a:xfrm>
            <a:off x="323528" y="699543"/>
            <a:ext cx="8820472" cy="4069308"/>
          </a:xfrm>
        </p:spPr>
        <p:txBody>
          <a:bodyPr/>
          <a:lstStyle/>
          <a:p>
            <a:r>
              <a:rPr lang="en-US" altLang="zh-CN" dirty="0" smtClean="0"/>
              <a:t>CSS</a:t>
            </a:r>
            <a:r>
              <a:rPr lang="zh-CN" altLang="en-US" dirty="0" smtClean="0"/>
              <a:t>基本语法结构</a:t>
            </a:r>
            <a:endParaRPr lang="en-US" altLang="zh-CN" dirty="0" smtClean="0"/>
          </a:p>
          <a:p>
            <a:endParaRPr lang="zh-CN" altLang="en-US" dirty="0" smtClean="0"/>
          </a:p>
        </p:txBody>
      </p:sp>
      <p:grpSp>
        <p:nvGrpSpPr>
          <p:cNvPr id="29" name="组合 71"/>
          <p:cNvGrpSpPr/>
          <p:nvPr/>
        </p:nvGrpSpPr>
        <p:grpSpPr>
          <a:xfrm>
            <a:off x="142844" y="1503745"/>
            <a:ext cx="1000132" cy="400110"/>
            <a:chOff x="1000100" y="1734602"/>
            <a:chExt cx="1000132" cy="533479"/>
          </a:xfrm>
        </p:grpSpPr>
        <p:pic>
          <p:nvPicPr>
            <p:cNvPr id="30" name="Picture 3" descr="E:\设计支持\模板设计\YF.png"/>
            <p:cNvPicPr>
              <a:picLocks noChangeAspect="1" noChangeArrowheads="1"/>
            </p:cNvPicPr>
            <p:nvPr/>
          </p:nvPicPr>
          <p:blipFill>
            <a:blip r:embed="rId3" cstate="print"/>
            <a:srcRect/>
            <a:stretch>
              <a:fillRect/>
            </a:stretch>
          </p:blipFill>
          <p:spPr bwMode="auto">
            <a:xfrm>
              <a:off x="1000100" y="1806293"/>
              <a:ext cx="422603" cy="390096"/>
            </a:xfrm>
            <a:prstGeom prst="rect">
              <a:avLst/>
            </a:prstGeom>
            <a:noFill/>
          </p:spPr>
        </p:pic>
        <p:sp>
          <p:nvSpPr>
            <p:cNvPr id="31" name="TextBox 30"/>
            <p:cNvSpPr txBox="1"/>
            <p:nvPr/>
          </p:nvSpPr>
          <p:spPr>
            <a:xfrm>
              <a:off x="1299399" y="1734602"/>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2" name="AutoShape 3"/>
          <p:cNvSpPr>
            <a:spLocks noChangeArrowheads="1"/>
          </p:cNvSpPr>
          <p:nvPr/>
        </p:nvSpPr>
        <p:spPr bwMode="auto">
          <a:xfrm>
            <a:off x="4500563" y="2250280"/>
            <a:ext cx="3406771" cy="153272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h1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font-size:12px;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color:#F00;</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zh-CN" altLang="zh-CN" b="1" dirty="0">
              <a:solidFill>
                <a:schemeClr val="accent5">
                  <a:lumMod val="10000"/>
                </a:schemeClr>
              </a:solidFill>
              <a:latin typeface="+mn-lt"/>
            </a:endParaRPr>
          </a:p>
        </p:txBody>
      </p:sp>
      <p:sp>
        <p:nvSpPr>
          <p:cNvPr id="33" name="AutoShape 14"/>
          <p:cNvSpPr>
            <a:spLocks noChangeArrowheads="1"/>
          </p:cNvSpPr>
          <p:nvPr/>
        </p:nvSpPr>
        <p:spPr bwMode="auto">
          <a:xfrm>
            <a:off x="4227412" y="1398025"/>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选择器</a:t>
            </a:r>
            <a:endParaRPr lang="zh-CN" altLang="en-US" b="1" kern="0" dirty="0">
              <a:solidFill>
                <a:schemeClr val="bg1"/>
              </a:solidFill>
              <a:latin typeface="Arial"/>
              <a:ea typeface="黑体"/>
            </a:endParaRPr>
          </a:p>
        </p:txBody>
      </p:sp>
      <p:cxnSp>
        <p:nvCxnSpPr>
          <p:cNvPr id="36" name="直接箭头连接符 35"/>
          <p:cNvCxnSpPr>
            <a:stCxn id="33" idx="2"/>
          </p:cNvCxnSpPr>
          <p:nvPr/>
        </p:nvCxnSpPr>
        <p:spPr>
          <a:xfrm>
            <a:off x="4685458" y="1806648"/>
            <a:ext cx="42021" cy="5507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14"/>
          <p:cNvSpPr>
            <a:spLocks noChangeArrowheads="1"/>
          </p:cNvSpPr>
          <p:nvPr/>
        </p:nvSpPr>
        <p:spPr bwMode="auto">
          <a:xfrm>
            <a:off x="6286512" y="343400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42" name="直接箭头连接符 41"/>
          <p:cNvCxnSpPr>
            <a:stCxn id="41" idx="0"/>
          </p:cNvCxnSpPr>
          <p:nvPr/>
        </p:nvCxnSpPr>
        <p:spPr>
          <a:xfrm flipH="1" flipV="1">
            <a:off x="6286513" y="2786065"/>
            <a:ext cx="458045" cy="6479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bwMode="auto">
          <a:xfrm>
            <a:off x="5000628" y="2786064"/>
            <a:ext cx="1643074" cy="119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5072066" y="3053956"/>
            <a:ext cx="1214446" cy="88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50" name="直接箭头连接符 49"/>
          <p:cNvCxnSpPr>
            <a:stCxn id="41" idx="0"/>
          </p:cNvCxnSpPr>
          <p:nvPr/>
        </p:nvCxnSpPr>
        <p:spPr>
          <a:xfrm flipH="1" flipV="1">
            <a:off x="5643571" y="3053957"/>
            <a:ext cx="1100987" cy="3800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2" name="AutoShape 14"/>
          <p:cNvSpPr>
            <a:spLocks noChangeArrowheads="1"/>
          </p:cNvSpPr>
          <p:nvPr/>
        </p:nvSpPr>
        <p:spPr bwMode="auto">
          <a:xfrm>
            <a:off x="5214942" y="1665917"/>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53" name="直接箭头连接符 52"/>
          <p:cNvCxnSpPr>
            <a:stCxn id="52" idx="2"/>
          </p:cNvCxnSpPr>
          <p:nvPr/>
        </p:nvCxnSpPr>
        <p:spPr>
          <a:xfrm>
            <a:off x="5558556" y="2074540"/>
            <a:ext cx="13578"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5" name="AutoShape 14"/>
          <p:cNvSpPr>
            <a:spLocks noChangeArrowheads="1"/>
          </p:cNvSpPr>
          <p:nvPr/>
        </p:nvSpPr>
        <p:spPr bwMode="auto">
          <a:xfrm>
            <a:off x="5956475" y="1665917"/>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56" name="直接箭头连接符 55"/>
          <p:cNvCxnSpPr>
            <a:stCxn id="55" idx="2"/>
          </p:cNvCxnSpPr>
          <p:nvPr/>
        </p:nvCxnSpPr>
        <p:spPr>
          <a:xfrm>
            <a:off x="6183179" y="2074540"/>
            <a:ext cx="130485" cy="5507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8" name="组合 57"/>
          <p:cNvGrpSpPr/>
          <p:nvPr/>
        </p:nvGrpSpPr>
        <p:grpSpPr>
          <a:xfrm>
            <a:off x="214305" y="3646885"/>
            <a:ext cx="843709" cy="400110"/>
            <a:chOff x="3786182" y="3076564"/>
            <a:chExt cx="843709" cy="533479"/>
          </a:xfrm>
        </p:grpSpPr>
        <p:sp>
          <p:nvSpPr>
            <p:cNvPr id="59" name="TextBox 58"/>
            <p:cNvSpPr txBox="1"/>
            <p:nvPr/>
          </p:nvSpPr>
          <p:spPr>
            <a:xfrm>
              <a:off x="3929058" y="3076564"/>
              <a:ext cx="700833" cy="533479"/>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60" name="Picture 1" descr="C:\Users\meng.zhang\Desktop\ACCP7.0模版图标规范\未命名-1.png"/>
            <p:cNvPicPr>
              <a:picLocks noChangeAspect="1" noChangeArrowheads="1"/>
            </p:cNvPicPr>
            <p:nvPr/>
          </p:nvPicPr>
          <p:blipFill>
            <a:blip r:embed="rId4" cstate="print"/>
            <a:srcRect/>
            <a:stretch>
              <a:fillRect/>
            </a:stretch>
          </p:blipFill>
          <p:spPr bwMode="auto">
            <a:xfrm>
              <a:off x="3786182" y="3174234"/>
              <a:ext cx="230326" cy="338139"/>
            </a:xfrm>
            <a:prstGeom prst="rect">
              <a:avLst/>
            </a:prstGeom>
            <a:noFill/>
          </p:spPr>
        </p:pic>
      </p:grpSp>
      <p:grpSp>
        <p:nvGrpSpPr>
          <p:cNvPr id="2" name="组合 1"/>
          <p:cNvGrpSpPr/>
          <p:nvPr/>
        </p:nvGrpSpPr>
        <p:grpSpPr>
          <a:xfrm>
            <a:off x="1214414" y="3861846"/>
            <a:ext cx="6858048" cy="853040"/>
            <a:chOff x="1214414" y="5149127"/>
            <a:chExt cx="6858048" cy="1137387"/>
          </a:xfrm>
        </p:grpSpPr>
        <p:sp>
          <p:nvSpPr>
            <p:cNvPr id="57" name="AutoShape 4"/>
            <p:cNvSpPr>
              <a:spLocks noChangeArrowheads="1"/>
            </p:cNvSpPr>
            <p:nvPr/>
          </p:nvSpPr>
          <p:spPr bwMode="auto">
            <a:xfrm>
              <a:off x="1214414" y="5429264"/>
              <a:ext cx="6858048"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itchFamily="34" charset="-122"/>
                  <a:ea typeface="微软雅黑" pitchFamily="34" charset="-122"/>
                </a:rPr>
                <a:t>CSS</a:t>
              </a:r>
              <a:r>
                <a:rPr lang="zh-CN" altLang="en-US" b="1" dirty="0">
                  <a:latin typeface="微软雅黑" pitchFamily="34" charset="-122"/>
                  <a:ea typeface="微软雅黑" pitchFamily="34" charset="-122"/>
                </a:rPr>
                <a:t>的最后一条声明后的“</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可写可不写，但是，基于</a:t>
              </a:r>
              <a:r>
                <a:rPr lang="en-US" altLang="zh-CN" b="1" dirty="0">
                  <a:latin typeface="微软雅黑" pitchFamily="34" charset="-122"/>
                  <a:ea typeface="微软雅黑" pitchFamily="34" charset="-122"/>
                </a:rPr>
                <a:t>W3C</a:t>
              </a:r>
              <a:r>
                <a:rPr lang="zh-CN" altLang="en-US" b="1" dirty="0">
                  <a:latin typeface="微软雅黑" pitchFamily="34" charset="-122"/>
                  <a:ea typeface="微软雅黑" pitchFamily="34" charset="-122"/>
                </a:rPr>
                <a:t>标准规范考虑，建议最后一条声明的结束“</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都要写上</a:t>
              </a:r>
            </a:p>
          </p:txBody>
        </p:sp>
        <p:sp>
          <p:nvSpPr>
            <p:cNvPr id="28" name="AutoShape 4"/>
            <p:cNvSpPr>
              <a:spLocks noChangeArrowheads="1"/>
            </p:cNvSpPr>
            <p:nvPr/>
          </p:nvSpPr>
          <p:spPr bwMode="gray">
            <a:xfrm>
              <a:off x="7715274" y="5149127"/>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Tree>
    <p:extLst>
      <p:ext uri="{BB962C8B-B14F-4D97-AF65-F5344CB8AC3E}">
        <p14:creationId xmlns="" xmlns:p14="http://schemas.microsoft.com/office/powerpoint/2010/main" val="29353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up)">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par>
                                <p:cTn id="57" presetID="22" presetClass="entr" presetSubtype="8"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1" grpId="0" animBg="1"/>
      <p:bldP spid="52"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t>CSS</a:t>
            </a:r>
            <a:r>
              <a:rPr lang="zh-CN" altLang="en-US" smtClean="0"/>
              <a:t>的基本语法</a:t>
            </a:r>
            <a:r>
              <a:rPr lang="en-US" altLang="zh-CN" smtClean="0"/>
              <a:t>2-2</a:t>
            </a:r>
            <a:endParaRPr lang="zh-CN" altLang="en-US" dirty="0" smtClean="0"/>
          </a:p>
        </p:txBody>
      </p:sp>
      <p:sp>
        <p:nvSpPr>
          <p:cNvPr id="2" name="灯片编号占位符 1"/>
          <p:cNvSpPr>
            <a:spLocks noGrp="1"/>
          </p:cNvSpPr>
          <p:nvPr>
            <p:ph type="sldNum" sz="quarter" idx="12"/>
          </p:nvPr>
        </p:nvSpPr>
        <p:spPr/>
        <p:txBody>
          <a:bodyPr/>
          <a:lstStyle/>
          <a:p>
            <a:pPr>
              <a:defRPr/>
            </a:pPr>
            <a:fld id="{A6BFE9AD-FDCB-49EE-8AAC-4269F814AA90}" type="slidenum">
              <a:rPr lang="zh-CN" altLang="en-US" smtClean="0"/>
              <a:pPr>
                <a:defRPr/>
              </a:pPr>
              <a:t>9</a:t>
            </a:fld>
            <a:r>
              <a:rPr lang="en-US" altLang="zh-CN" smtClean="0"/>
              <a:t>/55</a:t>
            </a:r>
            <a:endParaRPr lang="zh-CN" altLang="en-US" dirty="0"/>
          </a:p>
        </p:txBody>
      </p:sp>
      <p:sp>
        <p:nvSpPr>
          <p:cNvPr id="21507" name="内容占位符 2"/>
          <p:cNvSpPr>
            <a:spLocks noGrp="1"/>
          </p:cNvSpPr>
          <p:nvPr>
            <p:ph idx="4294967295"/>
          </p:nvPr>
        </p:nvSpPr>
        <p:spPr>
          <a:xfrm>
            <a:off x="323528" y="771551"/>
            <a:ext cx="8820472" cy="3997300"/>
          </a:xfrm>
        </p:spPr>
        <p:txBody>
          <a:bodyPr/>
          <a:lstStyle/>
          <a:p>
            <a:r>
              <a:rPr lang="en-US" altLang="zh-CN" dirty="0" smtClean="0"/>
              <a:t>style</a:t>
            </a:r>
            <a:r>
              <a:rPr lang="zh-CN" altLang="en-US" dirty="0" smtClean="0"/>
              <a:t>标签</a:t>
            </a:r>
            <a:endParaRPr lang="en-US" altLang="zh-CN" dirty="0" smtClean="0"/>
          </a:p>
          <a:p>
            <a:pPr lvl="1"/>
            <a:endParaRPr lang="zh-CN" altLang="en-US" dirty="0" smtClean="0"/>
          </a:p>
          <a:p>
            <a:endParaRPr lang="en-US" altLang="zh-CN" dirty="0" smtClean="0"/>
          </a:p>
          <a:p>
            <a:endParaRPr lang="zh-CN" altLang="en-US" dirty="0" smtClean="0"/>
          </a:p>
        </p:txBody>
      </p:sp>
      <p:sp>
        <p:nvSpPr>
          <p:cNvPr id="24" name="AutoShape 3"/>
          <p:cNvSpPr>
            <a:spLocks noChangeArrowheads="1"/>
          </p:cNvSpPr>
          <p:nvPr/>
        </p:nvSpPr>
        <p:spPr bwMode="auto">
          <a:xfrm>
            <a:off x="1357290" y="1607338"/>
            <a:ext cx="4857784" cy="258532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smtClean="0">
                <a:solidFill>
                  <a:srgbClr val="FF0000"/>
                </a:solidFill>
              </a:rPr>
              <a:t>&lt;style type="text/</a:t>
            </a:r>
            <a:r>
              <a:rPr lang="en-US" altLang="zh-CN" b="1" dirty="0" err="1" smtClean="0">
                <a:solidFill>
                  <a:srgbClr val="FF0000"/>
                </a:solidFill>
              </a:rPr>
              <a:t>css</a:t>
            </a:r>
            <a:r>
              <a:rPr lang="en-US" altLang="zh-CN" b="1" dirty="0" smtClean="0">
                <a:solidFill>
                  <a:srgbClr val="FF0000"/>
                </a:solidFill>
              </a:rPr>
              <a:t>"&gt;</a:t>
            </a:r>
          </a:p>
          <a:p>
            <a:pPr algn="l">
              <a:lnSpc>
                <a:spcPct val="150000"/>
              </a:lnSpc>
            </a:pPr>
            <a:r>
              <a:rPr lang="en-US" altLang="zh-CN" b="1" dirty="0" smtClean="0"/>
              <a:t>h1 {</a:t>
            </a:r>
          </a:p>
          <a:p>
            <a:pPr algn="l">
              <a:lnSpc>
                <a:spcPct val="150000"/>
              </a:lnSpc>
            </a:pPr>
            <a:r>
              <a:rPr lang="en-US" altLang="zh-CN" b="1" dirty="0" smtClean="0"/>
              <a:t>	font-size:12px;</a:t>
            </a:r>
          </a:p>
          <a:p>
            <a:pPr algn="l">
              <a:lnSpc>
                <a:spcPct val="150000"/>
              </a:lnSpc>
            </a:pPr>
            <a:r>
              <a:rPr lang="en-US" altLang="zh-CN" b="1" dirty="0" smtClean="0"/>
              <a:t>	color:#F00;</a:t>
            </a:r>
          </a:p>
          <a:p>
            <a:pPr algn="l">
              <a:lnSpc>
                <a:spcPct val="150000"/>
              </a:lnSpc>
            </a:pPr>
            <a:r>
              <a:rPr lang="en-US" altLang="zh-CN" b="1" dirty="0" smtClean="0"/>
              <a:t>}</a:t>
            </a:r>
          </a:p>
          <a:p>
            <a:pPr algn="l">
              <a:lnSpc>
                <a:spcPct val="150000"/>
              </a:lnSpc>
            </a:pPr>
            <a:r>
              <a:rPr lang="en-US" altLang="zh-CN" b="1" dirty="0" smtClean="0">
                <a:solidFill>
                  <a:srgbClr val="FF0000"/>
                </a:solidFill>
              </a:rPr>
              <a:t>&lt;/style&gt;</a:t>
            </a:r>
            <a:endParaRPr lang="zh-CN" altLang="zh-CN" b="1" dirty="0">
              <a:solidFill>
                <a:srgbClr val="FF0000"/>
              </a:solidFill>
              <a:latin typeface="+mn-lt"/>
            </a:endParaRPr>
          </a:p>
        </p:txBody>
      </p:sp>
    </p:spTree>
    <p:extLst>
      <p:ext uri="{BB962C8B-B14F-4D97-AF65-F5344CB8AC3E}">
        <p14:creationId xmlns="" xmlns:p14="http://schemas.microsoft.com/office/powerpoint/2010/main" val="2200457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3C5167AF-F9E5-4072-B6DC-D7EC27C892E9}"/>
    </a:ext>
  </a:extLst>
</a:theme>
</file>

<file path=ppt/theme/theme2.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03CA31C7-6E5A-4E64-8291-E281A908DE6B}"/>
    </a:ext>
  </a:extLst>
</a:theme>
</file>

<file path=ppt/theme/theme3.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57CDC0"/>
        </a:accent1>
        <a:accent2>
          <a:srgbClr val="66CD84"/>
        </a:accent2>
        <a:accent3>
          <a:srgbClr val="FFFFFF"/>
        </a:accent3>
        <a:accent4>
          <a:srgbClr val="000000"/>
        </a:accent4>
        <a:accent5>
          <a:srgbClr val="B4E3DC"/>
        </a:accent5>
        <a:accent6>
          <a:srgbClr val="5CBA77"/>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演示文稿1" id="{F6B7783D-4317-43BB-B03E-FA9785F83A34}" vid="{D4E415AE-06A2-4FEC-96A8-0E749FEC2E49}"/>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模板03</Template>
  <TotalTime>8829</TotalTime>
  <Words>6019</Words>
  <Application>Microsoft Office PowerPoint</Application>
  <PresentationFormat>全屏显示(16:9)</PresentationFormat>
  <Paragraphs>709</Paragraphs>
  <Slides>51</Slides>
  <Notes>49</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51</vt:i4>
      </vt:variant>
    </vt:vector>
  </HeadingPairs>
  <TitlesOfParts>
    <vt:vector size="55" baseType="lpstr">
      <vt:lpstr>1_Office 主题</vt:lpstr>
      <vt:lpstr>Office 主题</vt:lpstr>
      <vt:lpstr>2_Office 主题</vt:lpstr>
      <vt:lpstr>Package</vt:lpstr>
      <vt:lpstr>第四章 初识CSS3</vt:lpstr>
      <vt:lpstr>本章任务</vt:lpstr>
      <vt:lpstr>本章目标</vt:lpstr>
      <vt:lpstr>什么是CSS</vt:lpstr>
      <vt:lpstr>CSS在网页中的应用</vt:lpstr>
      <vt:lpstr>CSS的发展史</vt:lpstr>
      <vt:lpstr>CSS的优势</vt:lpstr>
      <vt:lpstr>CSS的基本语法2-1</vt:lpstr>
      <vt:lpstr>CSS的基本语法2-2</vt:lpstr>
      <vt:lpstr>HTML中引入CSS样式7-1</vt:lpstr>
      <vt:lpstr>HTML中引入CSS样式7-2</vt:lpstr>
      <vt:lpstr>HTML中引入CSS样式7-3</vt:lpstr>
      <vt:lpstr>HTML中引入CSS样式7-4</vt:lpstr>
      <vt:lpstr>HTML中引入CSS样式7-5</vt:lpstr>
      <vt:lpstr>HTML中引入CSS样式7-6</vt:lpstr>
      <vt:lpstr>HTML中引入CSS样式7-7</vt:lpstr>
      <vt:lpstr>CSS样式优先级</vt:lpstr>
      <vt:lpstr>学员操作—制作《望庐山瀑布》</vt:lpstr>
      <vt:lpstr>共性问题集中讲解</vt:lpstr>
      <vt:lpstr>CSS3基本选择器3-1</vt:lpstr>
      <vt:lpstr>CSS3基本选择器3-2</vt:lpstr>
      <vt:lpstr>CSS3基本选择器3-3</vt:lpstr>
      <vt:lpstr>小结</vt:lpstr>
      <vt:lpstr>基本选择器的优先级</vt:lpstr>
      <vt:lpstr>学员操作—制作影视简介</vt:lpstr>
      <vt:lpstr>共性问题集中讲解</vt:lpstr>
      <vt:lpstr>CSS的高级选择器</vt:lpstr>
      <vt:lpstr>层次选择器</vt:lpstr>
      <vt:lpstr>后代选择器</vt:lpstr>
      <vt:lpstr>子选择器</vt:lpstr>
      <vt:lpstr>相邻兄弟选择器</vt:lpstr>
      <vt:lpstr>通用兄弟选择器</vt:lpstr>
      <vt:lpstr>结构伪类选择器3-1</vt:lpstr>
      <vt:lpstr>练习—制作开心餐厅页面</vt:lpstr>
      <vt:lpstr>共性问题集中讲解</vt:lpstr>
      <vt:lpstr>结构伪类选择器3-2</vt:lpstr>
      <vt:lpstr>结构伪类选择器3-3</vt:lpstr>
      <vt:lpstr>小结</vt:lpstr>
      <vt:lpstr>练习—制作爱奇异视频播放列表</vt:lpstr>
      <vt:lpstr>共性问题集中讲解</vt:lpstr>
      <vt:lpstr>属性选择器</vt:lpstr>
      <vt:lpstr>E[attr]属性选择器</vt:lpstr>
      <vt:lpstr>E[attr=val]属性选择器</vt:lpstr>
      <vt:lpstr>E[attr=val]属性选择器</vt:lpstr>
      <vt:lpstr>E[attr*=val]属性选择器</vt:lpstr>
      <vt:lpstr>E[attr^=val]属性选择器</vt:lpstr>
      <vt:lpstr>E[attr$=val]属性选择器</vt:lpstr>
      <vt:lpstr>练习—美化网易邮箱登录页面</vt:lpstr>
      <vt:lpstr>共性问题集中讲解</vt:lpstr>
      <vt:lpstr>总结</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1315</cp:revision>
  <dcterms:created xsi:type="dcterms:W3CDTF">2006-03-08T06:55:38Z</dcterms:created>
  <dcterms:modified xsi:type="dcterms:W3CDTF">2018-08-08T11:09:17Z</dcterms:modified>
</cp:coreProperties>
</file>