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  <p:sldMasterId id="2147484109" r:id="rId2"/>
    <p:sldMasterId id="2147484121" r:id="rId3"/>
  </p:sldMasterIdLst>
  <p:notesMasterIdLst>
    <p:notesMasterId r:id="rId30"/>
  </p:notesMasterIdLst>
  <p:handoutMasterIdLst>
    <p:handoutMasterId r:id="rId31"/>
  </p:handoutMasterIdLst>
  <p:sldIdLst>
    <p:sldId id="256" r:id="rId4"/>
    <p:sldId id="387" r:id="rId5"/>
    <p:sldId id="410" r:id="rId6"/>
    <p:sldId id="461" r:id="rId7"/>
    <p:sldId id="442" r:id="rId8"/>
    <p:sldId id="443" r:id="rId9"/>
    <p:sldId id="446" r:id="rId10"/>
    <p:sldId id="447" r:id="rId11"/>
    <p:sldId id="448" r:id="rId12"/>
    <p:sldId id="355" r:id="rId13"/>
    <p:sldId id="363" r:id="rId14"/>
    <p:sldId id="458" r:id="rId15"/>
    <p:sldId id="438" r:id="rId16"/>
    <p:sldId id="376" r:id="rId17"/>
    <p:sldId id="449" r:id="rId18"/>
    <p:sldId id="474" r:id="rId19"/>
    <p:sldId id="348" r:id="rId20"/>
    <p:sldId id="402" r:id="rId21"/>
    <p:sldId id="480" r:id="rId22"/>
    <p:sldId id="481" r:id="rId23"/>
    <p:sldId id="476" r:id="rId24"/>
    <p:sldId id="478" r:id="rId25"/>
    <p:sldId id="479" r:id="rId26"/>
    <p:sldId id="450" r:id="rId27"/>
    <p:sldId id="385" r:id="rId28"/>
    <p:sldId id="463" r:id="rId2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1222" autoAdjust="0"/>
  </p:normalViewPr>
  <p:slideViewPr>
    <p:cSldViewPr>
      <p:cViewPr varScale="1">
        <p:scale>
          <a:sx n="75" d="100"/>
          <a:sy n="75" d="100"/>
        </p:scale>
        <p:origin x="-1224" y="-102"/>
      </p:cViewPr>
      <p:guideLst>
        <p:guide orient="horz" pos="1620"/>
        <p:guide orient="horz" pos="23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先说明图中绝对定位的含义，然后按照图示的顺序演示例子并讲解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根据页面效果图讲解需求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依次设置第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个盒子和第三个盒子偏移，分别查看偏移效果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ea typeface="宋体" charset="-122"/>
              </a:rPr>
              <a:t>先设置第二个盒子浮动，再设置两个盒子相对定位偏移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89528-7370-4A7F-9964-1699B6165DF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-180528" y="-64890"/>
            <a:ext cx="4143375" cy="62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乘风</a:t>
            </a:r>
            <a:r>
              <a:rPr lang="zh-CN" altLang="en-US" sz="36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破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浪</a:t>
            </a:r>
            <a:r>
              <a:rPr 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世界就在眼前</a:t>
            </a:r>
            <a:endParaRPr lang="zh-CN" altLang="en-US" sz="2400" b="0" kern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6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DEC1D-1DB4-4549-BA20-D5B910183462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95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B9E37-5FFB-446D-B9F6-E894B7767813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841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6" name="Picture 3" descr="C:\Users\Administrator\Desktop\weix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21601"/>
            <a:ext cx="2762250" cy="207883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08656" y="1248769"/>
            <a:ext cx="3930556" cy="203693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电话：</a:t>
            </a:r>
            <a:r>
              <a:rPr lang="en-US" altLang="zh-CN" sz="2400" dirty="0" smtClean="0">
                <a:solidFill>
                  <a:schemeClr val="tx1"/>
                </a:solidFill>
              </a:rPr>
              <a:t>15818704257</a:t>
            </a: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邮箱：</a:t>
            </a:r>
            <a:r>
              <a:rPr lang="en-US" altLang="zh-CN" sz="2400" dirty="0" smtClean="0">
                <a:solidFill>
                  <a:schemeClr val="tx1"/>
                </a:solidFill>
              </a:rPr>
              <a:t>746601909@qq.com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E18DC-4048-4D2B-A2CB-7A43D030CA40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C4B5F-1B37-49BF-9573-72E28FAF7B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1264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CF1B4-CE21-4C88-9EF1-247E4D410A0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845F-426D-4F36-84F5-4EBD173ACC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714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9C12C8-0AA7-4311-87B4-10C592337676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CF83D-D149-4504-9319-147833CBEB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689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9F36F-8DF7-4FA9-9BD9-3DEAA6CD087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F57D3-92EE-40E8-A3E1-63160C66C4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2507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6BAEF-2D49-41F5-87FF-ADB8380F3C4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0A77-08B3-4B13-B78E-72E967F66B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2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1672C-B376-436A-AC3D-C99AD0FE1C8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E7C88-275C-425A-BB8E-40ACE00AA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53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8E760-6A4B-4633-BD63-C69D2B77B4F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121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4EBD-720A-497A-8D08-4BE4A369D65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0E32-3711-4B7B-9FA2-1D8CDFADB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4785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46234-B99C-430A-8813-FE8E36D349D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6983B-7DAF-445A-826D-30026F70AC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8656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6150-511F-4085-982B-07BFA4479BE0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68BCA-472F-4F33-8207-150488AA02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5151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A7B76-EBFE-4173-84A9-08619D6D678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FC8C-745F-469B-BEA2-E05E8273BF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5204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EE1DD-6C9D-420E-8423-AD1497F5785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C2054-55A1-4227-89BE-38E283A8F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7453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42ED2-D917-4F40-88D9-88500DFA870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28FC-A03B-4B05-A66F-A7045FB126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2505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3ED06-1B14-40EC-B48B-46AD0D160FC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C6C2D-EB60-4C12-ACC4-ED6CC42208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6323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3F8F2-259E-48D3-8E17-826E6F684788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97B9A-B0E1-4C57-B6FD-5CEDD1CD4D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7965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48312-C40F-4790-9D40-1E51723A5335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76C4-20FE-4131-B2A6-19F726CE1E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26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91DC5-DAFE-460D-A203-CA4C680EADDF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B30A2-9752-45BB-8F19-C8BD6566B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466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3A5A6-EF4D-46D0-9CA8-AF8D209F94A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2113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032E7-39B8-4056-88BA-048A639BC189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1E02-1F55-4DBE-9511-26CADF835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333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D695B-72AA-457D-88B1-A74DB2A56B5A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673D2-4AAE-4526-BD90-1D34468A49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1137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06D77-CFD1-4D77-9169-A6D59802B6D2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44404-8DDE-4A77-9C5A-E722470F22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3567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9ABA6-11E1-41B6-B22E-F138A5E10D3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4BD58-1886-4703-871A-1B64AB02F4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5460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FCDE8-3A91-4C85-960D-4BB077EB32E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888A2-BDD6-4304-B0D8-2C4B9589D7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283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CE358-52AC-4061-80EE-602B42E4FC1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1AA13-6F2F-474D-A5C1-9389AB7F3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5515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6" name="Picture 2" descr="C:\Users\Administrator\Desktop\答疑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871381" cy="3302652"/>
          </a:xfrm>
          <a:prstGeom prst="rect">
            <a:avLst/>
          </a:prstGeom>
          <a:noFill/>
        </p:spPr>
      </p:pic>
      <p:sp>
        <p:nvSpPr>
          <p:cNvPr id="7" name="标题 2"/>
          <p:cNvSpPr>
            <a:spLocks noGrp="1"/>
          </p:cNvSpPr>
          <p:nvPr userDrawn="1">
            <p:ph type="title"/>
          </p:nvPr>
        </p:nvSpPr>
        <p:spPr>
          <a:xfrm>
            <a:off x="0" y="141480"/>
            <a:ext cx="9144000" cy="655093"/>
          </a:xfrm>
        </p:spPr>
        <p:txBody>
          <a:bodyPr/>
          <a:lstStyle/>
          <a:p>
            <a:pPr algn="r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FC97A-B703-4546-BCD6-DD7623978710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05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18E59-59E7-4E48-A3B5-0968B9CE30E9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50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6F43C-0C85-4442-82C8-7ADDD2DA0D68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73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544AB0-13BB-4667-9DBA-D64CECF057C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54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9F362-FA2D-40F6-B554-88418082DB1A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98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944538-A86E-407F-BE78-40569662DE73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73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906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4DD7B2-E296-4E3F-8358-15FE286D68D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77A3BB-556E-4714-BDD4-7E3D412370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61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 smtClean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137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hao123.com/manhua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5800" y="1685256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定位网页元素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2517744"/>
            <a:ext cx="6400800" cy="1314450"/>
          </a:xfrm>
        </p:spPr>
        <p:txBody>
          <a:bodyPr/>
          <a:lstStyle/>
          <a:p>
            <a:r>
              <a:rPr lang="zh-CN" altLang="en-US" dirty="0" smtClean="0"/>
              <a:t>陈凯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浮动元素设置相对定位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627534"/>
            <a:ext cx="8964488" cy="1158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设置第二个盒子右浮动，再设置第一、第二盒子相对定位</a:t>
            </a: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1285852" y="1908795"/>
            <a:ext cx="3929090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#second {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background-color:#CCF;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#0000A8 dashed;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844" y="1777026"/>
            <a:ext cx="1000132" cy="400110"/>
            <a:chOff x="1000100" y="2469339"/>
            <a:chExt cx="1000132" cy="533480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7" name="图片 16" descr="8－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3" y="1821651"/>
            <a:ext cx="2735239" cy="1821669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506884" idx="3"/>
            <a:endCxn id="17" idx="1"/>
          </p:cNvCxnSpPr>
          <p:nvPr/>
        </p:nvCxnSpPr>
        <p:spPr>
          <a:xfrm flipV="1">
            <a:off x="5214942" y="2732486"/>
            <a:ext cx="714381" cy="2612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285852" y="1131590"/>
            <a:ext cx="3929090" cy="369331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#first {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background-color:#FC9;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#B55A00 dashed;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right:20px;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bottom:20px;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#second {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background-color:#CCF;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#0000A8 dashed;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left:20px;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top:-20px;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24" name="直接箭头连接符 23"/>
          <p:cNvCxnSpPr>
            <a:stCxn id="23" idx="3"/>
            <a:endCxn id="25" idx="1"/>
          </p:cNvCxnSpPr>
          <p:nvPr/>
        </p:nvCxnSpPr>
        <p:spPr>
          <a:xfrm>
            <a:off x="5214942" y="2978250"/>
            <a:ext cx="714380" cy="1828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8－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9322" y="2250279"/>
            <a:ext cx="2772708" cy="1821669"/>
          </a:xfrm>
          <a:prstGeom prst="rect">
            <a:avLst/>
          </a:prstGeom>
        </p:spPr>
      </p:pic>
      <p:grpSp>
        <p:nvGrpSpPr>
          <p:cNvPr id="28" name="组合 9"/>
          <p:cNvGrpSpPr>
            <a:grpSpLocks/>
          </p:cNvGrpSpPr>
          <p:nvPr/>
        </p:nvGrpSpPr>
        <p:grpSpPr bwMode="auto">
          <a:xfrm>
            <a:off x="2428876" y="4714887"/>
            <a:ext cx="5143521" cy="646345"/>
            <a:chOff x="1643063" y="6143625"/>
            <a:chExt cx="5143520" cy="861793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4352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414248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：浮动元素使用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relative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</a:p>
            <a:p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相对定位小结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51520" y="964407"/>
            <a:ext cx="8892480" cy="31611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设置了</a:t>
            </a:r>
            <a:r>
              <a:rPr lang="en-US" altLang="zh-CN" sz="2800" dirty="0" smtClean="0"/>
              <a:t>position</a:t>
            </a:r>
            <a:r>
              <a:rPr lang="zh-CN" altLang="en-US" sz="2800" dirty="0" smtClean="0"/>
              <a:t>属性值为</a:t>
            </a:r>
            <a:r>
              <a:rPr lang="en-US" altLang="zh-CN" sz="2800" dirty="0" smtClean="0"/>
              <a:t>relative</a:t>
            </a:r>
            <a:r>
              <a:rPr lang="zh-CN" altLang="en-US" sz="2800" dirty="0" smtClean="0"/>
              <a:t>的网页元素，无论是在标准流中还是在浮动流中，都不会对它的父级元素和相邻元素有任何影响，它只针对自身原来的位置进行偏移。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绝对定位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4294967295"/>
          </p:nvPr>
        </p:nvSpPr>
        <p:spPr>
          <a:xfrm>
            <a:off x="179512" y="642937"/>
            <a:ext cx="8964488" cy="10251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absolute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偏移设置：</a:t>
            </a:r>
            <a:r>
              <a:rPr lang="en-US" altLang="zh-CN" dirty="0" smtClean="0"/>
              <a:t> 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 </a:t>
            </a:r>
          </a:p>
        </p:txBody>
      </p: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2143108" y="4661309"/>
            <a:ext cx="4214842" cy="369332"/>
            <a:chOff x="4071935" y="5500702"/>
            <a:chExt cx="4214872" cy="492443"/>
          </a:xfrm>
          <a:solidFill>
            <a:srgbClr val="0070C0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21487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585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053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5860" name="TextBox 38"/>
            <p:cNvSpPr txBox="1">
              <a:spLocks noChangeArrowheads="1"/>
            </p:cNvSpPr>
            <p:nvPr/>
          </p:nvSpPr>
          <p:spPr bwMode="auto">
            <a:xfrm>
              <a:off x="4857753" y="5500702"/>
              <a:ext cx="295307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absolute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图片 29" descr="8－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1" y="1575446"/>
            <a:ext cx="2381975" cy="1424932"/>
          </a:xfrm>
          <a:prstGeom prst="rect">
            <a:avLst/>
          </a:prstGeom>
        </p:spPr>
      </p:pic>
      <p:pic>
        <p:nvPicPr>
          <p:cNvPr id="31" name="图片 30" descr="8－1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604" y="3107536"/>
            <a:ext cx="2430322" cy="1446620"/>
          </a:xfrm>
          <a:prstGeom prst="rect">
            <a:avLst/>
          </a:prstGeom>
        </p:spPr>
      </p:pic>
      <p:pic>
        <p:nvPicPr>
          <p:cNvPr id="32" name="图片 31" descr="8－1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3439" y="3107535"/>
            <a:ext cx="2305723" cy="1393041"/>
          </a:xfrm>
          <a:prstGeom prst="rect">
            <a:avLst/>
          </a:prstGeom>
        </p:spPr>
      </p:pic>
      <p:pic>
        <p:nvPicPr>
          <p:cNvPr id="36" name="图片 35" descr="8－1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1604" y="1607337"/>
            <a:ext cx="1928826" cy="1349799"/>
          </a:xfrm>
          <a:prstGeom prst="rect">
            <a:avLst/>
          </a:prstGeom>
        </p:spPr>
      </p:pic>
      <p:cxnSp>
        <p:nvCxnSpPr>
          <p:cNvPr id="38" name="直接箭头连接符 37"/>
          <p:cNvCxnSpPr>
            <a:stCxn id="36" idx="3"/>
            <a:endCxn id="30" idx="1"/>
          </p:cNvCxnSpPr>
          <p:nvPr/>
        </p:nvCxnSpPr>
        <p:spPr>
          <a:xfrm>
            <a:off x="3500430" y="2282237"/>
            <a:ext cx="1071570" cy="56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1"/>
            <a:endCxn id="31" idx="3"/>
          </p:cNvCxnSpPr>
          <p:nvPr/>
        </p:nvCxnSpPr>
        <p:spPr>
          <a:xfrm rot="10800000" flipV="1">
            <a:off x="4001926" y="3804056"/>
            <a:ext cx="641512" cy="267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Freeform 12"/>
          <p:cNvSpPr>
            <a:spLocks/>
          </p:cNvSpPr>
          <p:nvPr/>
        </p:nvSpPr>
        <p:spPr bwMode="auto">
          <a:xfrm rot="4471479">
            <a:off x="6711416" y="2386580"/>
            <a:ext cx="727476" cy="1071570"/>
          </a:xfrm>
          <a:prstGeom prst="arc">
            <a:avLst>
              <a:gd name="adj1" fmla="val 10930154"/>
              <a:gd name="adj2" fmla="val 206076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绝对定位小结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6626" name="内容占位符 6"/>
          <p:cNvSpPr>
            <a:spLocks noGrp="1"/>
          </p:cNvSpPr>
          <p:nvPr>
            <p:ph idx="4294967295"/>
          </p:nvPr>
        </p:nvSpPr>
        <p:spPr>
          <a:xfrm>
            <a:off x="179512" y="1010841"/>
            <a:ext cx="8964488" cy="3757613"/>
          </a:xfrm>
        </p:spPr>
        <p:txBody>
          <a:bodyPr/>
          <a:lstStyle/>
          <a:p>
            <a:r>
              <a:rPr lang="zh-CN" altLang="en-US" sz="2800" dirty="0" smtClean="0"/>
              <a:t>使用了绝对定位的元素以它最近的一个“已经定位”的“祖先元素” 为基准进行偏移。如果没有已经定位的祖先元素，那么会以浏览器窗口为基准进行定位。</a:t>
            </a:r>
          </a:p>
          <a:p>
            <a:r>
              <a:rPr lang="zh-CN" altLang="en-US" sz="2800" dirty="0" smtClean="0"/>
              <a:t>绝对定位的元素从标准文档流中脱离，这意味着它们对其他元素的定位不会造成影响。</a:t>
            </a:r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214415" y="3429006"/>
            <a:ext cx="7500967" cy="1232306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/>
              <a:t>设置了绝对定位但没有设置偏移量的元素将保持在原来的位置。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/>
              <a:t>这个性质在网页制作中可以用于需要使某个元素脱离标准流，而仍然希望它保持在原来的位置的情况。</a:t>
            </a:r>
            <a:endParaRPr lang="zh-CN" altLang="en-US" sz="2000" b="1" dirty="0"/>
          </a:p>
        </p:txBody>
      </p:sp>
      <p:sp>
        <p:nvSpPr>
          <p:cNvPr id="20" name="AutoShape 4"/>
          <p:cNvSpPr txBox="1">
            <a:spLocks noChangeArrowheads="1"/>
          </p:cNvSpPr>
          <p:nvPr/>
        </p:nvSpPr>
        <p:spPr bwMode="auto">
          <a:xfrm>
            <a:off x="1214414" y="1071553"/>
            <a:ext cx="3786214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#second {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background-color:#CCF;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#0000A8 dashed;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position:absolute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right:30px;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绝对定位不设置偏移量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42844" y="705456"/>
            <a:ext cx="1000132" cy="400110"/>
            <a:chOff x="1000100" y="2469339"/>
            <a:chExt cx="1000132" cy="533480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3" name="图片 22" descr="8－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1463" y="1125130"/>
            <a:ext cx="3125413" cy="1875248"/>
          </a:xfrm>
          <a:prstGeom prst="rect">
            <a:avLst/>
          </a:prstGeom>
        </p:spPr>
      </p:pic>
      <p:sp>
        <p:nvSpPr>
          <p:cNvPr id="35848" name="Line 9"/>
          <p:cNvSpPr>
            <a:spLocks noChangeShapeType="1"/>
          </p:cNvSpPr>
          <p:nvPr/>
        </p:nvSpPr>
        <p:spPr bwMode="auto">
          <a:xfrm flipV="1">
            <a:off x="5000628" y="2035965"/>
            <a:ext cx="1000132" cy="342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" name="组合 57"/>
          <p:cNvGrpSpPr/>
          <p:nvPr/>
        </p:nvGrpSpPr>
        <p:grpSpPr>
          <a:xfrm>
            <a:off x="142845" y="3164679"/>
            <a:ext cx="843709" cy="400110"/>
            <a:chOff x="3786182" y="3076564"/>
            <a:chExt cx="843709" cy="533479"/>
          </a:xfrm>
        </p:grpSpPr>
        <p:sp>
          <p:nvSpPr>
            <p:cNvPr id="27" name="TextBox 26"/>
            <p:cNvSpPr txBox="1"/>
            <p:nvPr/>
          </p:nvSpPr>
          <p:spPr>
            <a:xfrm>
              <a:off x="3929058" y="3076564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8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漫画海报栏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0" y="1010841"/>
            <a:ext cx="7645400" cy="257889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400" dirty="0" smtClean="0"/>
              <a:t>训练要点</a:t>
            </a:r>
          </a:p>
          <a:p>
            <a:pPr lvl="1">
              <a:lnSpc>
                <a:spcPts val="3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定位网页元素</a:t>
            </a:r>
          </a:p>
          <a:p>
            <a:pPr lvl="1">
              <a:lnSpc>
                <a:spcPts val="3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background</a:t>
            </a:r>
            <a:r>
              <a:rPr lang="zh-CN" altLang="en-US" sz="2400" dirty="0" smtClean="0"/>
              <a:t>设置页面背景</a:t>
            </a:r>
          </a:p>
          <a:p>
            <a:pPr lvl="1">
              <a:lnSpc>
                <a:spcPts val="3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border</a:t>
            </a:r>
            <a:r>
              <a:rPr lang="zh-CN" altLang="en-US" sz="2400" dirty="0" smtClean="0"/>
              <a:t>设置边框样式</a:t>
            </a:r>
          </a:p>
          <a:p>
            <a:pPr lvl="1">
              <a:lnSpc>
                <a:spcPts val="3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定位网页元素</a:t>
            </a:r>
          </a:p>
          <a:p>
            <a:pPr lvl="1">
              <a:lnSpc>
                <a:spcPts val="3000"/>
              </a:lnSpc>
            </a:pPr>
            <a:r>
              <a:rPr lang="zh-CN" altLang="en-US" sz="2400" dirty="0" smtClean="0"/>
              <a:t>使用定义列表布局页面内容</a:t>
            </a:r>
            <a:endParaRPr lang="en-US" altLang="zh-CN" sz="2400" dirty="0" smtClean="0"/>
          </a:p>
        </p:txBody>
      </p:sp>
      <p:grpSp>
        <p:nvGrpSpPr>
          <p:cNvPr id="23558" name="组合 6"/>
          <p:cNvGrpSpPr>
            <a:grpSpLocks/>
          </p:cNvGrpSpPr>
          <p:nvPr/>
        </p:nvGrpSpPr>
        <p:grpSpPr bwMode="auto">
          <a:xfrm>
            <a:off x="3500430" y="4712508"/>
            <a:ext cx="3071812" cy="397907"/>
            <a:chOff x="4071935" y="5500702"/>
            <a:chExt cx="3071834" cy="530543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979" y="5538802"/>
              <a:ext cx="157928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23528" y="3723878"/>
            <a:ext cx="8640960" cy="114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页面内容在浏览器中居中显示</a:t>
            </a: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Administrator\Desktop\漫画海报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059582"/>
            <a:ext cx="390369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漫画海报栏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0" y="1010841"/>
            <a:ext cx="9144000" cy="1614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实现思路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使用浮动或定位都可实现此效果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7" y="4658930"/>
            <a:ext cx="3071813" cy="397907"/>
            <a:chOff x="4071935" y="5500702"/>
            <a:chExt cx="3071834" cy="530543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334" y="5538802"/>
              <a:ext cx="20682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179512" y="2859782"/>
            <a:ext cx="986585" cy="400110"/>
            <a:chOff x="3786182" y="3788756"/>
            <a:chExt cx="986585" cy="533480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788756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323528" y="3507854"/>
            <a:ext cx="521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素材参考网址：</a:t>
            </a:r>
            <a:r>
              <a:rPr lang="en-US" altLang="zh-CN" dirty="0" smtClean="0">
                <a:hlinkClick r:id="rId5"/>
              </a:rPr>
              <a:t>https://www.hao123.com/manhua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带按钮的轮播广告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179512" y="1017985"/>
            <a:ext cx="8964488" cy="1660922"/>
          </a:xfrm>
        </p:spPr>
        <p:txBody>
          <a:bodyPr/>
          <a:lstStyle/>
          <a:p>
            <a:r>
              <a:rPr lang="zh-CN" altLang="en-US" sz="2400" dirty="0" smtClean="0"/>
              <a:t>训练要点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background-color</a:t>
            </a:r>
            <a:r>
              <a:rPr lang="zh-CN" altLang="en-US" sz="2400" dirty="0" smtClean="0"/>
              <a:t>设置背景颜色</a:t>
            </a: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border</a:t>
            </a:r>
            <a:r>
              <a:rPr lang="zh-CN" altLang="en-US" sz="2400" dirty="0" smtClean="0"/>
              <a:t>设置边框样式</a:t>
            </a: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定位网页元素</a:t>
            </a:r>
          </a:p>
          <a:p>
            <a:pPr lvl="1"/>
            <a:r>
              <a:rPr lang="zh-CN" altLang="en-US" sz="2400" dirty="0" smtClean="0"/>
              <a:t>使用无序列表布局页面内容</a:t>
            </a:r>
          </a:p>
        </p:txBody>
      </p:sp>
      <p:grpSp>
        <p:nvGrpSpPr>
          <p:cNvPr id="37892" name="组合 5"/>
          <p:cNvGrpSpPr>
            <a:grpSpLocks/>
          </p:cNvGrpSpPr>
          <p:nvPr/>
        </p:nvGrpSpPr>
        <p:grpSpPr bwMode="auto">
          <a:xfrm>
            <a:off x="2928938" y="4658930"/>
            <a:ext cx="3071812" cy="397907"/>
            <a:chOff x="4071935" y="5500702"/>
            <a:chExt cx="3071834" cy="530543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28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0" name="图片 9" descr="8－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1986" y="1923678"/>
            <a:ext cx="4472014" cy="1811166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51520" y="3338949"/>
            <a:ext cx="6192688" cy="139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6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使用无序列表排版数字按钮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带按钮的轮播广告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>
          <a:xfrm>
            <a:off x="179512" y="910829"/>
            <a:ext cx="8964488" cy="1393031"/>
          </a:xfrm>
        </p:spPr>
        <p:txBody>
          <a:bodyPr/>
          <a:lstStyle/>
          <a:p>
            <a:r>
              <a:rPr lang="zh-CN" altLang="en-US" sz="2400" dirty="0" smtClean="0"/>
              <a:t>实现思路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使用定位属性设置数字按钮显示在图片的右下方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使用后代选择器整体设置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li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的背景颜色、边框样式、数字边框之间的距离</a:t>
            </a:r>
            <a:endParaRPr lang="en-US" altLang="zh-CN" sz="2400" dirty="0" smtClean="0"/>
          </a:p>
        </p:txBody>
      </p:sp>
      <p:grpSp>
        <p:nvGrpSpPr>
          <p:cNvPr id="38922" name="组合 9"/>
          <p:cNvGrpSpPr>
            <a:grpSpLocks/>
          </p:cNvGrpSpPr>
          <p:nvPr/>
        </p:nvGrpSpPr>
        <p:grpSpPr bwMode="auto">
          <a:xfrm>
            <a:off x="1428750" y="4661309"/>
            <a:ext cx="3071813" cy="397907"/>
            <a:chOff x="4071935" y="5500702"/>
            <a:chExt cx="3071834" cy="530543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334" y="5538802"/>
              <a:ext cx="20682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407" y="2169715"/>
            <a:ext cx="986585" cy="400110"/>
            <a:chOff x="3786182" y="3788756"/>
            <a:chExt cx="986585" cy="533480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788756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23" name="组合 22"/>
          <p:cNvGrpSpPr/>
          <p:nvPr/>
        </p:nvGrpSpPr>
        <p:grpSpPr>
          <a:xfrm>
            <a:off x="85605" y="614301"/>
            <a:ext cx="1109759" cy="403674"/>
            <a:chOff x="6072198" y="1104819"/>
            <a:chExt cx="1109759" cy="538231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8" name="AutoShape 4"/>
          <p:cNvSpPr txBox="1">
            <a:spLocks noChangeArrowheads="1"/>
          </p:cNvSpPr>
          <p:nvPr/>
        </p:nvSpPr>
        <p:spPr bwMode="auto">
          <a:xfrm>
            <a:off x="1214414" y="2303857"/>
            <a:ext cx="3214710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#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adverImg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width:430px;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height:130px;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position:relative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#number {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position:absolute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right:5px;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bottom:2px;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9" name="AutoShape 4"/>
          <p:cNvSpPr txBox="1">
            <a:spLocks noChangeArrowheads="1"/>
          </p:cNvSpPr>
          <p:nvPr/>
        </p:nvSpPr>
        <p:spPr bwMode="auto">
          <a:xfrm>
            <a:off x="4929190" y="2303858"/>
            <a:ext cx="4000528" cy="30469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#number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li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float:left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margin-right:5px;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width:20px;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height:20px;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border:1px #666 solid;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text-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align:center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line-height:20px;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font-size:12px;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list-style-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type:none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background-color:#FFF;</a:t>
            </a:r>
          </a:p>
          <a:p>
            <a:pPr algn="l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en-US" altLang="zh-CN" dirty="0" smtClean="0"/>
              <a:t>z-index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771550"/>
            <a:ext cx="8050088" cy="3823073"/>
          </a:xfrm>
        </p:spPr>
        <p:txBody>
          <a:bodyPr/>
          <a:lstStyle/>
          <a:p>
            <a:r>
              <a:rPr lang="zh-CN" altLang="en-US" sz="2400" dirty="0" smtClean="0"/>
              <a:t>调整元素定位时重叠层的上下位置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z-index</a:t>
            </a:r>
            <a:r>
              <a:rPr lang="zh-CN" altLang="en-US" sz="2400" dirty="0" smtClean="0"/>
              <a:t>属性值：整数，默认值为</a:t>
            </a:r>
            <a:r>
              <a:rPr lang="en-US" altLang="zh-CN" sz="2400" dirty="0" smtClean="0"/>
              <a:t>0</a:t>
            </a:r>
          </a:p>
          <a:p>
            <a:pPr lvl="1"/>
            <a:r>
              <a:rPr lang="zh-CN" altLang="en-US" sz="2400" dirty="0" smtClean="0"/>
              <a:t>设置了</a:t>
            </a:r>
            <a:r>
              <a:rPr lang="en-US" altLang="zh-CN" sz="2400" dirty="0" err="1" smtClean="0"/>
              <a:t>positon</a:t>
            </a:r>
            <a:r>
              <a:rPr lang="zh-CN" altLang="en-US" sz="2400" dirty="0" smtClean="0"/>
              <a:t>属性时，</a:t>
            </a:r>
            <a:r>
              <a:rPr lang="en-US" altLang="zh-CN" sz="2400" dirty="0" smtClean="0"/>
              <a:t>z-index</a:t>
            </a:r>
            <a:r>
              <a:rPr lang="zh-CN" altLang="en-US" sz="2400" dirty="0" smtClean="0"/>
              <a:t>属性可以设置各元素之间的重叠高低关系。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z-index</a:t>
            </a:r>
            <a:r>
              <a:rPr lang="zh-CN" altLang="en-US" sz="2400" dirty="0" smtClean="0"/>
              <a:t>值大的层位于其值小的层上方</a:t>
            </a:r>
            <a:endParaRPr lang="zh-CN" altLang="en-US" sz="2400" dirty="0"/>
          </a:p>
        </p:txBody>
      </p:sp>
      <p:pic>
        <p:nvPicPr>
          <p:cNvPr id="5" name="图片 4" descr="8－18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28" y="1393023"/>
            <a:ext cx="5286412" cy="3610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395536" y="964407"/>
            <a:ext cx="8748464" cy="1967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设置页面元素浮动时，</a:t>
            </a:r>
            <a:r>
              <a:rPr lang="en-US" altLang="zh-CN" sz="2400" dirty="0" smtClean="0"/>
              <a:t>left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right</a:t>
            </a:r>
            <a:r>
              <a:rPr lang="zh-CN" altLang="en-US" sz="2400" dirty="0" smtClean="0"/>
              <a:t>有什么区别？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如何清除一个网页元素的左浮动？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clear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overflow</a:t>
            </a:r>
            <a:r>
              <a:rPr lang="zh-CN" altLang="en-US" sz="2400" dirty="0" smtClean="0"/>
              <a:t>扩展盒子高度的区别有哪些？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2844" y="642923"/>
            <a:ext cx="958751" cy="401687"/>
            <a:chOff x="3643306" y="2500357"/>
            <a:chExt cx="958751" cy="535582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60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网页元素透明度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2678907"/>
            <a:ext cx="7645400" cy="435769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设置元素透明度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85721" y="3214692"/>
          <a:ext cx="8572561" cy="123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071834"/>
                <a:gridCol w="3000397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en-US" altLang="zh-CN" sz="15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举例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opacity:x</a:t>
                      </a:r>
                      <a:endParaRPr kumimoji="0" lang="zh-CN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值为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</a:t>
                      </a:r>
                      <a:r>
                        <a:rPr kumimoji="0" lang="zh-CN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，值越小越透明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opacity:0.4;</a:t>
                      </a:r>
                      <a:endParaRPr kumimoji="0" lang="zh-CN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filter:alpha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(opacity=x)</a:t>
                      </a:r>
                      <a:endParaRPr kumimoji="0" lang="zh-CN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值为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0~100</a:t>
                      </a:r>
                      <a:r>
                        <a:rPr kumimoji="0" lang="zh-CN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，值越小越透明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filter:alpha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(opacity=40);</a:t>
                      </a:r>
                      <a:endParaRPr kumimoji="0" lang="zh-CN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 descr="8－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750081"/>
            <a:ext cx="7983116" cy="1875248"/>
          </a:xfrm>
          <a:prstGeom prst="rect">
            <a:avLst/>
          </a:prstGeom>
        </p:spPr>
      </p:pic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2143108" y="4661309"/>
            <a:ext cx="3857652" cy="369332"/>
            <a:chOff x="4071934" y="5500702"/>
            <a:chExt cx="3857679" cy="492443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4" y="5500702"/>
              <a:ext cx="385767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053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4857751" y="5500702"/>
              <a:ext cx="279918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z-index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属性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8572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627535"/>
            <a:ext cx="8964488" cy="4301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网页中的元素都含有两个堆叠层级，一个是未设置绝对定位时所处的环境，此时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z-index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；另一个是设置绝对定位时所处的堆叠环境，此时层的位置由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z-index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的值确定。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改变设置绝对定位和没有设置绝对定位的层的上下堆叠顺序，只需调整绝对定位层的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z-index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49" charset="-122"/>
              </a:rPr>
              <a:t>值即可。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制作下拉列表菜单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179512" y="1017985"/>
            <a:ext cx="8964488" cy="1769789"/>
          </a:xfrm>
        </p:spPr>
        <p:txBody>
          <a:bodyPr/>
          <a:lstStyle/>
          <a:p>
            <a:r>
              <a:rPr lang="zh-CN" altLang="en-US" sz="2400" dirty="0" smtClean="0"/>
              <a:t>训练要点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设置绝对定位</a:t>
            </a:r>
          </a:p>
          <a:p>
            <a:r>
              <a:rPr lang="zh-CN" altLang="en-US" sz="2400" dirty="0" smtClean="0"/>
              <a:t>需求说明</a:t>
            </a:r>
          </a:p>
          <a:p>
            <a:endParaRPr lang="zh-CN" altLang="en-US" sz="2400" dirty="0" smtClean="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571472" y="4658930"/>
            <a:ext cx="2500330" cy="369332"/>
            <a:chOff x="4071935" y="5500702"/>
            <a:chExt cx="3071834" cy="492443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598535" y="5500702"/>
              <a:ext cx="194025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42845" y="614301"/>
            <a:ext cx="1109759" cy="403674"/>
            <a:chOff x="6072198" y="1104819"/>
            <a:chExt cx="1109759" cy="538231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715766"/>
            <a:ext cx="839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219822"/>
            <a:ext cx="85518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制作下拉列表菜单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>
          <a:xfrm>
            <a:off x="179512" y="910829"/>
            <a:ext cx="8964488" cy="1732929"/>
          </a:xfrm>
        </p:spPr>
        <p:txBody>
          <a:bodyPr/>
          <a:lstStyle/>
          <a:p>
            <a:r>
              <a:rPr lang="zh-CN" altLang="en-US" sz="2400" dirty="0" smtClean="0"/>
              <a:t>实现思路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初始状态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不显示，并设置二级菜单的位置</a:t>
            </a:r>
          </a:p>
          <a:p>
            <a:pPr lvl="1"/>
            <a:r>
              <a:rPr lang="zh-CN" altLang="en-US" sz="2400" dirty="0" smtClean="0"/>
              <a:t>当鼠标移至一级导航菜单上时显示对应的二级菜单，使用伪类设置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显示出来</a:t>
            </a:r>
            <a:endParaRPr lang="en-US" altLang="zh-CN" sz="2400" dirty="0" smtClean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857501" y="4712508"/>
            <a:ext cx="3071813" cy="397907"/>
            <a:chOff x="4071935" y="5500702"/>
            <a:chExt cx="3071834" cy="530543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334" y="5538802"/>
              <a:ext cx="20682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71407" y="2384029"/>
            <a:ext cx="986585" cy="400110"/>
            <a:chOff x="3786182" y="3788756"/>
            <a:chExt cx="986585" cy="533480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788756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4" name="组合 22"/>
          <p:cNvGrpSpPr/>
          <p:nvPr/>
        </p:nvGrpSpPr>
        <p:grpSpPr>
          <a:xfrm>
            <a:off x="85605" y="614301"/>
            <a:ext cx="1109759" cy="403674"/>
            <a:chOff x="6072198" y="1104819"/>
            <a:chExt cx="1109759" cy="538231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04819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931790"/>
            <a:ext cx="2886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2859782"/>
            <a:ext cx="2724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当当图书榜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0" y="1017985"/>
            <a:ext cx="9144000" cy="300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需求说明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页面右上角“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折疯抢”图片和图书列表中的“</a:t>
            </a:r>
            <a:r>
              <a:rPr lang="en-US" altLang="zh-CN" sz="2400" dirty="0" smtClean="0"/>
              <a:t>1”</a:t>
            </a:r>
            <a:r>
              <a:rPr lang="zh-CN" altLang="en-US" sz="2400" dirty="0" smtClean="0"/>
              <a:t>、“</a:t>
            </a:r>
            <a:r>
              <a:rPr lang="en-US" altLang="zh-CN" sz="2400" dirty="0" smtClean="0"/>
              <a:t>2”</a:t>
            </a:r>
            <a:r>
              <a:rPr lang="zh-CN" altLang="en-US" sz="2400" dirty="0" smtClean="0"/>
              <a:t>、“</a:t>
            </a:r>
            <a:r>
              <a:rPr lang="en-US" altLang="zh-CN" sz="2400" dirty="0" smtClean="0"/>
              <a:t>3”</a:t>
            </a:r>
            <a:r>
              <a:rPr lang="zh-CN" altLang="en-US" sz="2400" dirty="0" smtClean="0"/>
              <a:t>图片均使用定位方式实现。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鼠标移至导航菜单上时出现下划线。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页面中英文体为</a:t>
            </a:r>
            <a:r>
              <a:rPr lang="en-US" altLang="zh-CN" sz="2400" dirty="0" smtClean="0"/>
              <a:t>Verdana</a:t>
            </a:r>
            <a:r>
              <a:rPr lang="zh-CN" altLang="en-US" sz="2400" dirty="0" smtClean="0"/>
              <a:t>，中文字体为宋体，字体大小为</a:t>
            </a:r>
            <a:r>
              <a:rPr lang="en-US" altLang="zh-CN" sz="2400" dirty="0" smtClean="0"/>
              <a:t>12px</a:t>
            </a:r>
            <a:r>
              <a:rPr lang="zh-CN" altLang="en-US" sz="2400" dirty="0" smtClean="0"/>
              <a:t>。</a:t>
            </a:r>
          </a:p>
        </p:txBody>
      </p:sp>
      <p:grpSp>
        <p:nvGrpSpPr>
          <p:cNvPr id="24601" name="组合 10"/>
          <p:cNvGrpSpPr>
            <a:grpSpLocks/>
          </p:cNvGrpSpPr>
          <p:nvPr/>
        </p:nvGrpSpPr>
        <p:grpSpPr bwMode="auto">
          <a:xfrm>
            <a:off x="214282" y="4607730"/>
            <a:ext cx="2571768" cy="397907"/>
            <a:chOff x="4071936" y="5500702"/>
            <a:chExt cx="2714663" cy="530543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6" y="5500702"/>
              <a:ext cx="271466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300398" y="5538802"/>
              <a:ext cx="218311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8－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1500180"/>
            <a:ext cx="6143668" cy="3421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251520" y="627535"/>
            <a:ext cx="8892481" cy="4255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属性定位页面元素。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属性值有</a:t>
            </a:r>
            <a:r>
              <a:rPr lang="en-US" altLang="zh-CN" sz="2400" dirty="0" smtClean="0"/>
              <a:t>static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relative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absolute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fixed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relative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absolute</a:t>
            </a:r>
            <a:r>
              <a:rPr lang="zh-CN" altLang="en-US" sz="2400" dirty="0" smtClean="0"/>
              <a:t>两种定位方式是网页制作中经常使用的。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z-index</a:t>
            </a:r>
            <a:r>
              <a:rPr lang="zh-CN" altLang="en-US" sz="2400" dirty="0" smtClean="0"/>
              <a:t>属性设置定位元素的堆叠顺序。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opacity:x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filter:alpha</a:t>
            </a:r>
            <a:r>
              <a:rPr lang="en-US" altLang="zh-CN" sz="2400" dirty="0" smtClean="0"/>
              <a:t>(opacity=x)</a:t>
            </a:r>
            <a:r>
              <a:rPr lang="zh-CN" altLang="en-US" sz="2400" dirty="0" smtClean="0"/>
              <a:t>方式设定网页元素的透明度。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843558"/>
            <a:ext cx="7573963" cy="2478583"/>
          </a:xfrm>
        </p:spPr>
        <p:txBody>
          <a:bodyPr/>
          <a:lstStyle/>
          <a:p>
            <a:r>
              <a:rPr lang="zh-CN" altLang="en-US" sz="2400" dirty="0" smtClean="0"/>
              <a:t>制作漫画海报栏</a:t>
            </a:r>
          </a:p>
          <a:p>
            <a:r>
              <a:rPr lang="zh-CN" altLang="en-US" sz="2400" dirty="0" smtClean="0"/>
              <a:t>制作带按钮的轮播广告</a:t>
            </a:r>
          </a:p>
          <a:p>
            <a:r>
              <a:rPr lang="zh-CN" altLang="en-US" sz="2400" dirty="0" smtClean="0"/>
              <a:t>制作下拉列表导航菜单</a:t>
            </a:r>
          </a:p>
          <a:p>
            <a:r>
              <a:rPr lang="zh-CN" altLang="en-US" sz="2400" dirty="0" smtClean="0"/>
              <a:t>制作当当网图书排行榜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1" y="857250"/>
            <a:ext cx="7668343" cy="3757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会使用</a:t>
            </a:r>
            <a:r>
              <a:rPr lang="en-US" altLang="zh-CN" sz="2800" dirty="0" smtClean="0"/>
              <a:t>position</a:t>
            </a:r>
            <a:r>
              <a:rPr lang="zh-CN" altLang="en-US" sz="2800" dirty="0" smtClean="0"/>
              <a:t>定位网页元素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会使用</a:t>
            </a:r>
            <a:r>
              <a:rPr lang="en-US" altLang="zh-CN" sz="2800" dirty="0" smtClean="0"/>
              <a:t>z-index</a:t>
            </a:r>
            <a:r>
              <a:rPr lang="zh-CN" altLang="en-US" sz="2800" dirty="0" smtClean="0"/>
              <a:t>属性调整定位元素的堆叠次序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061" y="964395"/>
            <a:ext cx="643477" cy="486251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8060" y="1607337"/>
            <a:ext cx="714380" cy="539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定位在网页中的应用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26" name="图片 25" descr="8－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987574"/>
            <a:ext cx="4198074" cy="2880410"/>
          </a:xfrm>
          <a:prstGeom prst="rect">
            <a:avLst/>
          </a:prstGeom>
        </p:spPr>
      </p:pic>
      <p:sp>
        <p:nvSpPr>
          <p:cNvPr id="27" name="线形标注 1 26"/>
          <p:cNvSpPr/>
          <p:nvPr/>
        </p:nvSpPr>
        <p:spPr bwMode="auto">
          <a:xfrm flipH="1">
            <a:off x="5857884" y="1005162"/>
            <a:ext cx="2928958" cy="482207"/>
          </a:xfrm>
          <a:prstGeom prst="borderCallout1">
            <a:avLst>
              <a:gd name="adj1" fmla="val 110602"/>
              <a:gd name="adj2" fmla="val 46288"/>
              <a:gd name="adj3" fmla="val 195463"/>
              <a:gd name="adj4" fmla="val 9650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随滚动条移动的广告图片</a:t>
            </a:r>
            <a:endParaRPr lang="zh-CN" altLang="en-US" b="1" dirty="0"/>
          </a:p>
        </p:txBody>
      </p:sp>
      <p:pic>
        <p:nvPicPr>
          <p:cNvPr id="28" name="图片 27" descr="8－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987574"/>
            <a:ext cx="4242551" cy="2196719"/>
          </a:xfrm>
          <a:prstGeom prst="rect">
            <a:avLst/>
          </a:prstGeom>
        </p:spPr>
      </p:pic>
      <p:sp>
        <p:nvSpPr>
          <p:cNvPr id="29" name="线形标注 1 28"/>
          <p:cNvSpPr/>
          <p:nvPr/>
        </p:nvSpPr>
        <p:spPr bwMode="auto">
          <a:xfrm flipH="1">
            <a:off x="2483768" y="3579862"/>
            <a:ext cx="1928826" cy="482207"/>
          </a:xfrm>
          <a:prstGeom prst="borderCallout1">
            <a:avLst>
              <a:gd name="adj1" fmla="val 46158"/>
              <a:gd name="adj2" fmla="val 101843"/>
              <a:gd name="adj3" fmla="val -82066"/>
              <a:gd name="adj4" fmla="val 13716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工作地点选择框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定位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4294967295"/>
          </p:nvPr>
        </p:nvSpPr>
        <p:spPr>
          <a:xfrm>
            <a:off x="1" y="627534"/>
            <a:ext cx="8748463" cy="27478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：默认值，没有定位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relative</a:t>
            </a:r>
            <a:r>
              <a:rPr lang="zh-CN" altLang="en-US" dirty="0" smtClean="0"/>
              <a:t>：相对定位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absolute</a:t>
            </a:r>
            <a:r>
              <a:rPr lang="zh-CN" altLang="en-US" dirty="0" smtClean="0"/>
              <a:t>：绝对定位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fixed</a:t>
            </a:r>
            <a:r>
              <a:rPr lang="zh-CN" altLang="en-US" dirty="0" smtClean="0"/>
              <a:t>：固定定位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1041431" y="3536163"/>
            <a:ext cx="7388221" cy="642938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en-US" altLang="zh-CN" sz="2000" b="1" dirty="0" smtClean="0"/>
              <a:t>fixed</a:t>
            </a:r>
            <a:r>
              <a:rPr lang="zh-CN" altLang="en-US" sz="2000" b="1" dirty="0" smtClean="0"/>
              <a:t>目前还不被一些浏览器支持，实际网页制作中也不常用</a:t>
            </a:r>
            <a:endParaRPr lang="zh-CN" altLang="en-US" sz="2000" b="1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56392" y="3111100"/>
            <a:ext cx="843709" cy="400110"/>
            <a:chOff x="3786182" y="3076564"/>
            <a:chExt cx="843709" cy="533479"/>
          </a:xfrm>
        </p:grpSpPr>
        <p:sp>
          <p:nvSpPr>
            <p:cNvPr id="40" name="TextBox 39"/>
            <p:cNvSpPr txBox="1"/>
            <p:nvPr/>
          </p:nvSpPr>
          <p:spPr>
            <a:xfrm>
              <a:off x="3929058" y="3076564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1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en-US" altLang="zh-CN" dirty="0" smtClean="0"/>
              <a:t>static</a:t>
            </a:r>
            <a:r>
              <a:rPr lang="zh-CN" altLang="en-US" dirty="0" smtClean="0"/>
              <a:t>定位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179512" y="699542"/>
            <a:ext cx="8964488" cy="435769"/>
          </a:xfrm>
        </p:spPr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属性值</a:t>
            </a:r>
            <a:endParaRPr lang="en-US" altLang="zh-CN" dirty="0" smtClean="0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643188" y="4498178"/>
            <a:ext cx="3786200" cy="397907"/>
            <a:chOff x="4071935" y="5500702"/>
            <a:chExt cx="3786227" cy="530543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8622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60682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static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图片 23" descr="8－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1446602"/>
            <a:ext cx="4286280" cy="2827270"/>
          </a:xfrm>
          <a:prstGeom prst="rect">
            <a:avLst/>
          </a:prstGeom>
        </p:spPr>
      </p:pic>
      <p:sp>
        <p:nvSpPr>
          <p:cNvPr id="29" name="线形标注 1 28"/>
          <p:cNvSpPr/>
          <p:nvPr/>
        </p:nvSpPr>
        <p:spPr bwMode="auto">
          <a:xfrm flipH="1">
            <a:off x="5715008" y="1821651"/>
            <a:ext cx="1928826" cy="696521"/>
          </a:xfrm>
          <a:prstGeom prst="borderCallout1">
            <a:avLst>
              <a:gd name="adj1" fmla="val 110602"/>
              <a:gd name="adj2" fmla="val 46288"/>
              <a:gd name="adj3" fmla="val 195463"/>
              <a:gd name="adj4" fmla="val 10705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没有定位，以标准流方式显示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相对定位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251520" y="699543"/>
            <a:ext cx="8892480" cy="17650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relative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相对自身原来位置进行偏移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偏移设置：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endParaRPr lang="zh-CN" altLang="en-US" dirty="0" smtClean="0"/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2428876" y="4607725"/>
            <a:ext cx="4071951" cy="369347"/>
            <a:chOff x="1643063" y="6143625"/>
            <a:chExt cx="4071950" cy="492462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0719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74786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relative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定位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142844" y="2312811"/>
            <a:ext cx="1000132" cy="400110"/>
            <a:chOff x="1000100" y="2469339"/>
            <a:chExt cx="1000132" cy="533480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469339"/>
              <a:ext cx="700833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15" y="2411015"/>
            <a:ext cx="400052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#first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background-color:#FC9;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#B55A00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top:-20px;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left:20px;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9" name="图片 18" descr="8－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3570" y="2411014"/>
            <a:ext cx="2897056" cy="1967258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 flipV="1">
            <a:off x="5214943" y="3394643"/>
            <a:ext cx="428627" cy="3228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214414" y="2411015"/>
            <a:ext cx="400052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#third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background-color:#C5DECC;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#395E4F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position:relative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right:20px;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bottom:30px;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5214942" y="3379173"/>
            <a:ext cx="428628" cy="3383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8－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3570" y="2411015"/>
            <a:ext cx="2840460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相对定位元素的规律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179512" y="910829"/>
            <a:ext cx="8964488" cy="300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设置相对定位的盒子会相对它原来的位置，通过指定偏移，到达新的位置。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设置相对定位的盒子仍在标准流中，它对父级盒子和相邻的盒子都没有任何影响。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F6B7783D-4317-43BB-B03E-FA9785F83A34}" vid="{3C5167AF-F9E5-4072-B6DC-D7EC27C892E9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F6B7783D-4317-43BB-B03E-FA9785F83A34}" vid="{03CA31C7-6E5A-4E64-8291-E281A908DE6B}"/>
    </a:ext>
  </a:ext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F6B7783D-4317-43BB-B03E-FA9785F83A34}" vid="{D4E415AE-06A2-4FEC-96A8-0E749FEC2E49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自定义模板_1</Template>
  <TotalTime>6107</TotalTime>
  <Words>1874</Words>
  <Application>Microsoft Office PowerPoint</Application>
  <PresentationFormat>全屏显示(16:9)</PresentationFormat>
  <Paragraphs>258</Paragraphs>
  <Slides>26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1_Office 主题</vt:lpstr>
      <vt:lpstr>Office 主题</vt:lpstr>
      <vt:lpstr>2_Office 主题</vt:lpstr>
      <vt:lpstr>定位网页元素</vt:lpstr>
      <vt:lpstr>回顾与作业点评</vt:lpstr>
      <vt:lpstr>本章任务</vt:lpstr>
      <vt:lpstr>本章目标</vt:lpstr>
      <vt:lpstr>定位在网页中的应用</vt:lpstr>
      <vt:lpstr>定位</vt:lpstr>
      <vt:lpstr>static定位</vt:lpstr>
      <vt:lpstr>相对定位</vt:lpstr>
      <vt:lpstr>相对定位元素的规律</vt:lpstr>
      <vt:lpstr>浮动元素设置相对定位</vt:lpstr>
      <vt:lpstr>相对定位小结</vt:lpstr>
      <vt:lpstr>绝对定位</vt:lpstr>
      <vt:lpstr>绝对定位小结</vt:lpstr>
      <vt:lpstr>绝对定位不设置偏移量</vt:lpstr>
      <vt:lpstr>学员操作—漫画海报栏</vt:lpstr>
      <vt:lpstr>学员操作—漫画海报栏</vt:lpstr>
      <vt:lpstr>学员操作—带按钮的轮播广告2-1</vt:lpstr>
      <vt:lpstr>学员操作—带按钮的轮播广告2-2</vt:lpstr>
      <vt:lpstr>z-index属性</vt:lpstr>
      <vt:lpstr>网页元素透明度</vt:lpstr>
      <vt:lpstr>小结</vt:lpstr>
      <vt:lpstr>学员操作—制作下拉列表菜单2-1</vt:lpstr>
      <vt:lpstr>学员操作—制作下拉列表菜单2-2</vt:lpstr>
      <vt:lpstr>学员操作—当当图书榜</vt:lpstr>
      <vt:lpstr>总结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874</cp:revision>
  <dcterms:created xsi:type="dcterms:W3CDTF">2006-03-08T06:55:38Z</dcterms:created>
  <dcterms:modified xsi:type="dcterms:W3CDTF">2018-08-08T11:10:16Z</dcterms:modified>
</cp:coreProperties>
</file>