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104.xml" ContentType="application/vnd.openxmlformats-officedocument.presentationml.tag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Override PartName="/ppt/tags/tag96.xml" ContentType="application/vnd.openxmlformats-officedocument.presentationml.tags+xml"/>
  <Override PartName="/ppt/tags/tag100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92.xml" ContentType="application/vnd.openxmlformats-officedocument.presentationml.tag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tags/tag105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charts/style1.xml" ContentType="application/vnd.ms-office.chartstyl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tags/tag59.xml" ContentType="application/vnd.openxmlformats-officedocument.presentationml.tags+xml"/>
  <Override PartName="/ppt/tags/tag68.xml" ContentType="application/vnd.openxmlformats-officedocument.presentationml.tags+xml"/>
  <Override PartName="/ppt/tags/tag77.xml" ContentType="application/vnd.openxmlformats-officedocument.presentationml.tags+xml"/>
  <Override PartName="/ppt/tags/tag86.xml" ContentType="application/vnd.openxmlformats-officedocument.presentationml.tags+xml"/>
  <Override PartName="/ppt/tags/tag88.xml" ContentType="application/vnd.openxmlformats-officedocument.presentationml.tags+xml"/>
  <Override PartName="/ppt/tags/tag97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ppt/tags/tag75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tags/tag73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71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106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84" r:id="rId3"/>
    <p:sldId id="271" r:id="rId4"/>
    <p:sldId id="291" r:id="rId5"/>
    <p:sldId id="292" r:id="rId6"/>
    <p:sldId id="290" r:id="rId7"/>
    <p:sldId id="275" r:id="rId8"/>
    <p:sldId id="277" r:id="rId9"/>
    <p:sldId id="279" r:id="rId10"/>
    <p:sldId id="289" r:id="rId11"/>
    <p:sldId id="276" r:id="rId12"/>
    <p:sldId id="288" r:id="rId13"/>
    <p:sldId id="280" r:id="rId14"/>
    <p:sldId id="285" r:id="rId15"/>
    <p:sldId id="286" r:id="rId16"/>
    <p:sldId id="293" r:id="rId17"/>
    <p:sldId id="268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6600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rgbClr val="000000"/>
        </a:fontRef>
        <a:srgbClr val="000000"/>
      </a:tcTxStyle>
      <a:tcStyle>
        <a:tcBdr>
          <a:left>
            <a:ln w="12700" cmpd="sng">
              <a:solidFill>
                <a:srgbClr val="000000"/>
              </a:solidFill>
            </a:ln>
          </a:left>
          <a:right>
            <a:ln w="12700" cmpd="sng">
              <a:solidFill>
                <a:srgbClr val="000000"/>
              </a:solidFill>
            </a:ln>
          </a:right>
          <a:top>
            <a:ln w="12700" cmpd="sng">
              <a:solidFill>
                <a:srgbClr val="000000"/>
              </a:solidFill>
            </a:ln>
          </a:top>
          <a:bottom>
            <a:ln w="12700" cmpd="sng">
              <a:solidFill>
                <a:srgbClr val="000000"/>
              </a:solidFill>
            </a:ln>
          </a:bottom>
          <a:insideH>
            <a:ln w="12700" cmpd="sng">
              <a:solidFill>
                <a:srgbClr val="000000"/>
              </a:solidFill>
            </a:ln>
          </a:insideH>
          <a:insideV>
            <a:ln w="12700" cmpd="sng">
              <a:solidFill>
                <a:srgbClr val="000000"/>
              </a:solidFill>
            </a:ln>
          </a:insideV>
        </a:tcBdr>
        <a:fill>
          <a:noFill/>
        </a:fill>
      </a:tcStyle>
    </a:wholeTb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3}" styleName="Light Style 3 - Accent 1">
    <a:wholeTbl>
      <a:tcTxStyle>
        <a:fontRef idx="minor">
          <a:srgbClr val="000000"/>
        </a:fontRef>
      </a:tcTxStyle>
      <a:tcStyle>
        <a:tcBdr>
          <a:left>
            <a:ln w="12700" cmpd="sng">
              <a:solidFill>
                <a:srgbClr val="5B9BD5"/>
              </a:solidFill>
            </a:ln>
          </a:left>
          <a:right>
            <a:ln w="12700" cmpd="sng">
              <a:solidFill>
                <a:srgbClr val="5B9BD5"/>
              </a:solidFill>
            </a:ln>
          </a:right>
          <a:top>
            <a:ln w="12700" cmpd="sng">
              <a:solidFill>
                <a:srgbClr val="5B9BD5"/>
              </a:solidFill>
            </a:ln>
          </a:top>
          <a:bottom>
            <a:ln w="12700" cmpd="sng">
              <a:solidFill>
                <a:srgbClr val="5B9BD5"/>
              </a:solidFill>
            </a:ln>
          </a:bottom>
          <a:insideH>
            <a:ln w="12700" cmpd="sng">
              <a:solidFill>
                <a:srgbClr val="5B9BD5"/>
              </a:solidFill>
            </a:ln>
          </a:insideH>
          <a:insideV>
            <a:ln w="12700" cmpd="sng">
              <a:solidFill>
                <a:srgbClr val="5B9BD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rgbClr val="5B9BD5">
              <a:alpha val="20000"/>
            </a:srgbClr>
          </a:solidFill>
        </a:fill>
      </a:tcStyle>
    </a:band1H>
    <a:band1V>
      <a:tcStyle>
        <a:tcBdr/>
        <a:fill>
          <a:solidFill>
            <a:srgbClr val="5B9BD5">
              <a:alpha val="20000"/>
            </a:srgb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rgbClr val="5B9BD5"/>
              </a:solidFill>
            </a:ln>
          </a:top>
        </a:tcBdr>
        <a:fill>
          <a:noFill/>
        </a:fill>
      </a:tcStyle>
    </a:lastRow>
    <a:firstRow>
      <a:tcTxStyle b="on"/>
      <a:tcStyle>
        <a:tcBdr>
          <a:top>
            <a:ln w="25400" cmpd="sng">
              <a:solidFill>
                <a:srgbClr val="5B9BD5"/>
              </a:solidFill>
            </a:ln>
          </a:top>
        </a:tcBdr>
        <a:fill>
          <a:noFill/>
        </a:fill>
      </a:tcStyle>
    </a:firstRow>
  </a:tblStyle>
  <a:tblStyle styleId="{5C22544A-7EE6-4342-B048-85BDC9FD1C3B}" styleName="Medium Style 2 - Accent 1">
    <a:wholeTbl>
      <a:tcTxStyle>
        <a:fontRef idx="minor">
          <a:srgbClr val="000000"/>
        </a:fontRef>
        <a:srgbClr val="000000"/>
      </a:tcTxStyle>
      <a:tcStyle>
        <a:tcBdr>
          <a:left>
            <a:ln w="12700" cmpd="sng">
              <a:solidFill>
                <a:srgbClr val="FFFFFF"/>
              </a:solidFill>
            </a:ln>
          </a:left>
          <a:right>
            <a:ln w="12700" cmpd="sng">
              <a:solidFill>
                <a:srgbClr val="FFFFFF"/>
              </a:solidFill>
            </a:ln>
          </a:right>
          <a:top>
            <a:ln w="12700" cmpd="sng">
              <a:solidFill>
                <a:srgbClr val="FFFFFF"/>
              </a:solidFill>
            </a:ln>
          </a:top>
          <a:bottom>
            <a:ln w="12700" cmpd="sng">
              <a:solidFill>
                <a:srgbClr val="FFFFFF"/>
              </a:solidFill>
            </a:ln>
          </a:bottom>
          <a:insideH>
            <a:ln w="12700" cmpd="sng">
              <a:solidFill>
                <a:srgbClr val="FFFFFF"/>
              </a:solidFill>
            </a:ln>
          </a:insideH>
          <a:insideV>
            <a:ln w="12700" cmpd="sng">
              <a:solidFill>
                <a:srgbClr val="FFFFFF"/>
              </a:solidFill>
            </a:ln>
          </a:insideV>
        </a:tcBdr>
        <a:fill>
          <a:solidFill>
            <a:srgbClr val="5B9BD5">
              <a:tint val="20000"/>
            </a:srgbClr>
          </a:solidFill>
        </a:fill>
      </a:tcStyle>
    </a:wholeTbl>
    <a:band1H>
      <a:tcStyle>
        <a:tcBdr/>
        <a:fill>
          <a:solidFill>
            <a:srgbClr val="5B9BD5">
              <a:tint val="40000"/>
            </a:srgbClr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5B9BD5">
              <a:tint val="40000"/>
            </a:srgb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rgbClr val="000000"/>
      </a:tcTxStyle>
      <a:tcStyle>
        <a:tcBdr/>
        <a:fill>
          <a:solidFill>
            <a:srgbClr val="5B9BD5"/>
          </a:solidFill>
        </a:fill>
      </a:tcStyle>
    </a:lastCol>
    <a:firstCol>
      <a:tcTxStyle b="on">
        <a:fontRef idx="minor">
          <a:srgbClr val="000000"/>
        </a:fontRef>
        <a:srgbClr val="000000"/>
      </a:tcTxStyle>
      <a:tcStyle>
        <a:tcBdr/>
        <a:fill>
          <a:solidFill>
            <a:srgbClr val="5B9BD5"/>
          </a:solidFill>
        </a:fill>
      </a:tcStyle>
    </a:firstCol>
    <a:lastRow>
      <a:tcTxStyle b="on">
        <a:fontRef idx="minor">
          <a:srgbClr val="000000"/>
        </a:fontRef>
        <a:srgbClr val="000000"/>
      </a:tcTxStyle>
      <a:tcStyle>
        <a:tcBdr>
          <a:top>
            <a:ln w="38100" cmpd="sng">
              <a:solidFill>
                <a:srgbClr val="FFFFFF"/>
              </a:solidFill>
            </a:ln>
          </a:top>
        </a:tcBdr>
        <a:fill>
          <a:solidFill>
            <a:srgbClr val="5B9BD5"/>
          </a:solidFill>
        </a:fill>
      </a:tcStyle>
    </a:lastRow>
    <a:firstRow>
      <a:tcTxStyle b="on">
        <a:fontRef idx="minor">
          <a:srgbClr val="000000"/>
        </a:fontRef>
        <a:srgbClr val="000000"/>
      </a:tcTxStyle>
      <a:tcStyle>
        <a:tcBdr>
          <a:top>
            <a:ln w="38100" cmpd="sng">
              <a:solidFill>
                <a:srgbClr val="FFFFFF"/>
              </a:solidFill>
            </a:ln>
          </a:top>
        </a:tcBdr>
        <a:fill>
          <a:solidFill>
            <a:srgbClr val="5B9BD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62" autoAdjust="0"/>
    <p:restoredTop sz="58221" autoAdjust="0"/>
  </p:normalViewPr>
  <p:slideViewPr>
    <p:cSldViewPr snapToGrid="0">
      <p:cViewPr varScale="1">
        <p:scale>
          <a:sx n="94" d="100"/>
          <a:sy n="94" d="100"/>
        </p:scale>
        <p:origin x="-67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17727\Desktop\&#26032;&#24314;%20Microsoft%20Excel%20&#24037;&#20316;&#3492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/>
      <c:pieChart>
        <c:varyColors val="1"/>
        <c:ser>
          <c:idx val="0"/>
          <c:order val="0"/>
          <c:spPr>
            <a:solidFill>
              <a:schemeClr val="accent6"/>
            </a:solidFill>
          </c:spPr>
          <c:dPt>
            <c:idx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675-408C-815C-F832022765ED}"/>
              </c:ext>
            </c:extLst>
          </c:dPt>
          <c:dPt>
            <c:idx val="1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675-408C-815C-F832022765ED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baseline="0">
                      <a:solidFill>
                        <a:schemeClr val="accent6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pPr>
                  <a:endParaRPr lang="zh-CN"/>
                </a:p>
              </c:txPr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baseline="0">
                      <a:solidFill>
                        <a:schemeClr val="accent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pPr>
                  <a:endParaRPr lang="zh-CN"/>
                </a:p>
              </c:txPr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Val val="1"/>
            <c:showCatName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Sheet1!$C$3:$C$4</c:f>
              <c:strCache>
                <c:ptCount val="2"/>
                <c:pt idx="0">
                  <c:v>有钢圈</c:v>
                </c:pt>
                <c:pt idx="1">
                  <c:v>无钢圈</c:v>
                </c:pt>
              </c:strCache>
            </c:strRef>
          </c:cat>
          <c:val>
            <c:numRef>
              <c:f>Sheet1!$D$3:$D$4</c:f>
              <c:numCache>
                <c:formatCode>0%</c:formatCode>
                <c:ptCount val="2"/>
                <c:pt idx="0">
                  <c:v>0.85000000000000053</c:v>
                </c:pt>
                <c:pt idx="1">
                  <c:v>0.15000000000000013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4675-408C-815C-F832022765ED}"/>
            </c:ext>
          </c:extLst>
        </c:ser>
        <c:dLbls>
          <c:showCatName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0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1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79317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64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7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7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104867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2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10486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4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10486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54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55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5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104865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30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31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3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33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3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104863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6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104866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48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4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69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48670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7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104867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7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F522-6256-461E-A79F-4037A6D0C8F9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tags" Target="../tags/tag69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12" Type="http://schemas.openxmlformats.org/officeDocument/2006/relationships/tags" Target="../tags/tag68.xml"/><Relationship Id="rId2" Type="http://schemas.openxmlformats.org/officeDocument/2006/relationships/tags" Target="../tags/tag58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5" Type="http://schemas.openxmlformats.org/officeDocument/2006/relationships/tags" Target="../tags/tag61.xml"/><Relationship Id="rId15" Type="http://schemas.openxmlformats.org/officeDocument/2006/relationships/tags" Target="../tags/tag71.xml"/><Relationship Id="rId10" Type="http://schemas.openxmlformats.org/officeDocument/2006/relationships/tags" Target="../tags/tag66.xml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tags" Target="../tags/tag7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13" Type="http://schemas.openxmlformats.org/officeDocument/2006/relationships/tags" Target="../tags/tag87.xml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12" Type="http://schemas.openxmlformats.org/officeDocument/2006/relationships/tags" Target="../tags/tag86.xml"/><Relationship Id="rId2" Type="http://schemas.openxmlformats.org/officeDocument/2006/relationships/tags" Target="../tags/tag76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tags" Target="../tags/tag85.xml"/><Relationship Id="rId5" Type="http://schemas.openxmlformats.org/officeDocument/2006/relationships/tags" Target="../tags/tag79.xml"/><Relationship Id="rId15" Type="http://schemas.openxmlformats.org/officeDocument/2006/relationships/tags" Target="../tags/tag89.xml"/><Relationship Id="rId10" Type="http://schemas.openxmlformats.org/officeDocument/2006/relationships/tags" Target="../tags/tag84.xml"/><Relationship Id="rId4" Type="http://schemas.openxmlformats.org/officeDocument/2006/relationships/tags" Target="../tags/tag78.xml"/><Relationship Id="rId9" Type="http://schemas.openxmlformats.org/officeDocument/2006/relationships/tags" Target="../tags/tag83.xml"/><Relationship Id="rId14" Type="http://schemas.openxmlformats.org/officeDocument/2006/relationships/tags" Target="../tags/tag8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13" Type="http://schemas.openxmlformats.org/officeDocument/2006/relationships/tags" Target="../tags/tag102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12" Type="http://schemas.openxmlformats.org/officeDocument/2006/relationships/tags" Target="../tags/tag101.xml"/><Relationship Id="rId17" Type="http://schemas.openxmlformats.org/officeDocument/2006/relationships/tags" Target="../tags/tag106.xml"/><Relationship Id="rId2" Type="http://schemas.openxmlformats.org/officeDocument/2006/relationships/tags" Target="../tags/tag91.xml"/><Relationship Id="rId16" Type="http://schemas.openxmlformats.org/officeDocument/2006/relationships/tags" Target="../tags/tag105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tags" Target="../tags/tag100.xml"/><Relationship Id="rId5" Type="http://schemas.openxmlformats.org/officeDocument/2006/relationships/tags" Target="../tags/tag94.xml"/><Relationship Id="rId15" Type="http://schemas.openxmlformats.org/officeDocument/2006/relationships/tags" Target="../tags/tag104.xml"/><Relationship Id="rId10" Type="http://schemas.openxmlformats.org/officeDocument/2006/relationships/tags" Target="../tags/tag99.xml"/><Relationship Id="rId4" Type="http://schemas.openxmlformats.org/officeDocument/2006/relationships/tags" Target="../tags/tag93.xml"/><Relationship Id="rId9" Type="http://schemas.openxmlformats.org/officeDocument/2006/relationships/tags" Target="../tags/tag98.xml"/><Relationship Id="rId14" Type="http://schemas.openxmlformats.org/officeDocument/2006/relationships/tags" Target="../tags/tag10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2" Type="http://schemas.openxmlformats.org/officeDocument/2006/relationships/tags" Target="../tags/tag10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tags" Target="../tags/tag23.xml"/><Relationship Id="rId10" Type="http://schemas.openxmlformats.org/officeDocument/2006/relationships/tags" Target="../tags/tag18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tags" Target="../tags/tag37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5" Type="http://schemas.openxmlformats.org/officeDocument/2006/relationships/tags" Target="../tags/tag29.xml"/><Relationship Id="rId10" Type="http://schemas.openxmlformats.org/officeDocument/2006/relationships/tags" Target="../tags/tag34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tags" Target="../tags/tag51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tags" Target="../tags/tag50.xml"/><Relationship Id="rId2" Type="http://schemas.openxmlformats.org/officeDocument/2006/relationships/tags" Target="../tags/tag40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5" Type="http://schemas.openxmlformats.org/officeDocument/2006/relationships/tags" Target="../tags/tag43.xml"/><Relationship Id="rId15" Type="http://schemas.openxmlformats.org/officeDocument/2006/relationships/tags" Target="../tags/tag53.xml"/><Relationship Id="rId10" Type="http://schemas.openxmlformats.org/officeDocument/2006/relationships/tags" Target="../tags/tag48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tags" Target="../tags/tag5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62" y="595"/>
            <a:ext cx="9140475" cy="5144290"/>
          </a:xfrm>
          <a:prstGeom prst="rect">
            <a:avLst/>
          </a:prstGeom>
        </p:spPr>
      </p:pic>
      <p:cxnSp>
        <p:nvCxnSpPr>
          <p:cNvPr id="3145730" name="直接连接符 24"/>
          <p:cNvCxnSpPr>
            <a:cxnSpLocks/>
          </p:cNvCxnSpPr>
          <p:nvPr/>
        </p:nvCxnSpPr>
        <p:spPr>
          <a:xfrm>
            <a:off x="3462728" y="3511446"/>
            <a:ext cx="5677285" cy="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02" name="文本框 9"/>
          <p:cNvSpPr txBox="1"/>
          <p:nvPr/>
        </p:nvSpPr>
        <p:spPr>
          <a:xfrm>
            <a:off x="3462728" y="3728028"/>
            <a:ext cx="5456419" cy="561656"/>
          </a:xfrm>
          <a:prstGeom prst="rect">
            <a:avLst/>
          </a:prstGeom>
          <a:noFill/>
          <a:ln w="9525">
            <a:noFill/>
          </a:ln>
        </p:spPr>
        <p:txBody>
          <a:bodyPr wrap="square" lIns="68543" tIns="34272" rIns="68543" bIns="34272">
            <a:spAutoFit/>
          </a:bodyPr>
          <a:lstStyle/>
          <a:p>
            <a:pPr algn="r" defTabSz="1124779">
              <a:spcBef>
                <a:spcPct val="50000"/>
              </a:spcBef>
            </a:pPr>
            <a:r>
              <a:rPr lang="zh-CN" altLang="en-US" sz="3200" b="1" dirty="0">
                <a:solidFill>
                  <a:srgbClr val="4857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基于天</a:t>
            </a:r>
            <a:r>
              <a:rPr lang="zh-CN" altLang="en-US" sz="3200" b="1" dirty="0" smtClean="0">
                <a:solidFill>
                  <a:srgbClr val="4857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猫的内衣销</a:t>
            </a:r>
            <a:r>
              <a:rPr lang="zh-CN" altLang="en-US" sz="3200" b="1" dirty="0">
                <a:solidFill>
                  <a:srgbClr val="4857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售数据</a:t>
            </a:r>
            <a:endParaRPr lang="zh-CN" altLang="en-US" sz="3200" dirty="0"/>
          </a:p>
        </p:txBody>
      </p:sp>
      <p:sp>
        <p:nvSpPr>
          <p:cNvPr id="1048603" name="矩形 1"/>
          <p:cNvSpPr/>
          <p:nvPr/>
        </p:nvSpPr>
        <p:spPr>
          <a:xfrm>
            <a:off x="3129197" y="732155"/>
            <a:ext cx="5906132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7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中国女</a:t>
            </a:r>
            <a:r>
              <a:rPr lang="zh-CN" altLang="en-US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性内衣</a:t>
            </a:r>
            <a:endParaRPr lang="en-US" altLang="zh-CN" sz="7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25000"/>
              </a:lnSpc>
            </a:pPr>
            <a:r>
              <a:rPr lang="zh-CN" altLang="en-US" sz="5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数据分析报告</a:t>
            </a:r>
            <a:endParaRPr lang="zh-CN" altLang="en-US" sz="60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9535C31D-BE77-4BD6-BD91-588B2EC06D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78088" y="668731"/>
            <a:ext cx="5124492" cy="38433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41808EF-A48A-4DC7-A5B4-AC560E37FA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9630" y="618974"/>
            <a:ext cx="3954342" cy="3929704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75687D87-47F0-4121-989F-7CB24B8E7FFD}"/>
              </a:ext>
            </a:extLst>
          </p:cNvPr>
          <p:cNvGrpSpPr/>
          <p:nvPr/>
        </p:nvGrpSpPr>
        <p:grpSpPr>
          <a:xfrm>
            <a:off x="287184" y="228678"/>
            <a:ext cx="433896" cy="405805"/>
            <a:chOff x="1780082" y="1161738"/>
            <a:chExt cx="433896" cy="540000"/>
          </a:xfrm>
          <a:solidFill>
            <a:srgbClr val="0070C0"/>
          </a:solidFill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xmlns="" id="{72056D82-B892-48F1-85B0-4BC5FE51B970}"/>
                </a:ext>
              </a:extLst>
            </p:cNvPr>
            <p:cNvSpPr/>
            <p:nvPr/>
          </p:nvSpPr>
          <p:spPr>
            <a:xfrm>
              <a:off x="1780082" y="1161738"/>
              <a:ext cx="82446" cy="179882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4076429A-9396-465B-9745-ED44656A3192}"/>
                </a:ext>
              </a:extLst>
            </p:cNvPr>
            <p:cNvSpPr/>
            <p:nvPr/>
          </p:nvSpPr>
          <p:spPr>
            <a:xfrm>
              <a:off x="1955807" y="1161738"/>
              <a:ext cx="82446" cy="360000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F5B60D3D-4B89-483C-AF7F-FB931032C0FB}"/>
                </a:ext>
              </a:extLst>
            </p:cNvPr>
            <p:cNvSpPr/>
            <p:nvPr/>
          </p:nvSpPr>
          <p:spPr>
            <a:xfrm>
              <a:off x="2131532" y="1161738"/>
              <a:ext cx="82446" cy="540000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D08ABA33-0ABC-4499-BFC4-5D676C2B5441}"/>
              </a:ext>
            </a:extLst>
          </p:cNvPr>
          <p:cNvSpPr/>
          <p:nvPr/>
        </p:nvSpPr>
        <p:spPr>
          <a:xfrm>
            <a:off x="850420" y="132193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罩杯和下胸围</a:t>
            </a:r>
            <a:endParaRPr lang="en-US" altLang="zh-CN" sz="3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F6DEC563-7ABA-4B2B-AE64-722A289E1217}"/>
              </a:ext>
            </a:extLst>
          </p:cNvPr>
          <p:cNvGrpSpPr/>
          <p:nvPr/>
        </p:nvGrpSpPr>
        <p:grpSpPr>
          <a:xfrm>
            <a:off x="3279713" y="4716624"/>
            <a:ext cx="5864286" cy="426875"/>
            <a:chOff x="3279713" y="4716624"/>
            <a:chExt cx="5864286" cy="426875"/>
          </a:xfrm>
        </p:grpSpPr>
        <p:sp>
          <p:nvSpPr>
            <p:cNvPr id="11" name="直角三角形 10">
              <a:extLst>
                <a:ext uri="{FF2B5EF4-FFF2-40B4-BE49-F238E27FC236}">
                  <a16:creationId xmlns:a16="http://schemas.microsoft.com/office/drawing/2014/main" xmlns="" id="{A0758A35-EC8F-4C5B-8467-99D2060EEFA6}"/>
                </a:ext>
              </a:extLst>
            </p:cNvPr>
            <p:cNvSpPr/>
            <p:nvPr/>
          </p:nvSpPr>
          <p:spPr>
            <a:xfrm rot="16200000">
              <a:off x="3581792" y="4414546"/>
              <a:ext cx="426874" cy="1031032"/>
            </a:xfrm>
            <a:prstGeom prst="rt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780E7CDA-E152-42CF-993D-2E53645F0648}"/>
                </a:ext>
              </a:extLst>
            </p:cNvPr>
            <p:cNvSpPr/>
            <p:nvPr/>
          </p:nvSpPr>
          <p:spPr>
            <a:xfrm>
              <a:off x="4310744" y="4716624"/>
              <a:ext cx="4833255" cy="42687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27D982F0-DC48-493A-9E10-845DBB7B221B}"/>
              </a:ext>
            </a:extLst>
          </p:cNvPr>
          <p:cNvSpPr/>
          <p:nvPr/>
        </p:nvSpPr>
        <p:spPr>
          <a:xfrm>
            <a:off x="287182" y="4390290"/>
            <a:ext cx="32101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75B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的占比最高，占比为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左右，其他尺寸的占比均低于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对话气泡: 矩形 15">
            <a:extLst>
              <a:ext uri="{FF2B5EF4-FFF2-40B4-BE49-F238E27FC236}">
                <a16:creationId xmlns:a16="http://schemas.microsoft.com/office/drawing/2014/main" xmlns="" id="{9D85F39F-B3E9-414D-9E8B-011902BFCC53}"/>
              </a:ext>
            </a:extLst>
          </p:cNvPr>
          <p:cNvSpPr/>
          <p:nvPr/>
        </p:nvSpPr>
        <p:spPr>
          <a:xfrm>
            <a:off x="287184" y="4343640"/>
            <a:ext cx="3210114" cy="667667"/>
          </a:xfrm>
          <a:prstGeom prst="wedgeRectCallout">
            <a:avLst>
              <a:gd name="adj1" fmla="val 2296"/>
              <a:gd name="adj2" fmla="val -86105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CF6346A9-FB27-4F96-9508-60E622A5290D}"/>
              </a:ext>
            </a:extLst>
          </p:cNvPr>
          <p:cNvSpPr/>
          <p:nvPr/>
        </p:nvSpPr>
        <p:spPr>
          <a:xfrm>
            <a:off x="4531051" y="161974"/>
            <a:ext cx="41500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75cm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的下胸围尺寸里面，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罩杯占比最高，其次是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罩杯，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罩杯也占有少量比例。</a:t>
            </a:r>
          </a:p>
        </p:txBody>
      </p:sp>
      <p:sp>
        <p:nvSpPr>
          <p:cNvPr id="18" name="对话气泡: 矩形 17">
            <a:extLst>
              <a:ext uri="{FF2B5EF4-FFF2-40B4-BE49-F238E27FC236}">
                <a16:creationId xmlns:a16="http://schemas.microsoft.com/office/drawing/2014/main" xmlns="" id="{764062F0-461A-4D31-9A30-4710EF3AFE0B}"/>
              </a:ext>
            </a:extLst>
          </p:cNvPr>
          <p:cNvSpPr/>
          <p:nvPr/>
        </p:nvSpPr>
        <p:spPr>
          <a:xfrm>
            <a:off x="4531053" y="115324"/>
            <a:ext cx="4150038" cy="667667"/>
          </a:xfrm>
          <a:prstGeom prst="wedgeRectCallout">
            <a:avLst>
              <a:gd name="adj1" fmla="val -36944"/>
              <a:gd name="adj2" fmla="val 95569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79795590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Placeholder 3">
            <a:extLst>
              <a:ext uri="{FF2B5EF4-FFF2-40B4-BE49-F238E27FC236}">
                <a16:creationId xmlns:a16="http://schemas.microsoft.com/office/drawing/2014/main" xmlns="" id="{1D5CF548-BE97-4E81-A7BA-B54AF0D2DE10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1156098" y="1318460"/>
            <a:ext cx="1231106" cy="1177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8625" b="1" dirty="0">
                <a:solidFill>
                  <a:srgbClr val="3B8DE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3075" name="文本框 16">
            <a:extLst>
              <a:ext uri="{FF2B5EF4-FFF2-40B4-BE49-F238E27FC236}">
                <a16:creationId xmlns:a16="http://schemas.microsoft.com/office/drawing/2014/main" xmlns="" id="{CBB9EA35-719F-429F-8D6B-4313331C196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312194" y="1888356"/>
            <a:ext cx="3774281" cy="56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700" b="1" dirty="0" smtClean="0">
                <a:solidFill>
                  <a:srgbClr val="3B8D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其他数</a:t>
            </a:r>
            <a:r>
              <a:rPr lang="zh-CN" altLang="en-US" sz="2700" b="1" dirty="0">
                <a:solidFill>
                  <a:srgbClr val="3B8D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据分析</a:t>
            </a:r>
          </a:p>
        </p:txBody>
      </p:sp>
      <p:sp>
        <p:nvSpPr>
          <p:cNvPr id="3076" name="文本框 17">
            <a:extLst>
              <a:ext uri="{FF2B5EF4-FFF2-40B4-BE49-F238E27FC236}">
                <a16:creationId xmlns:a16="http://schemas.microsoft.com/office/drawing/2014/main" xmlns="" id="{2C316004-08F9-4085-B85C-6A08C45FF3CF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337197" y="1487529"/>
            <a:ext cx="17075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i="1" dirty="0">
                <a:solidFill>
                  <a:srgbClr val="3B8DE9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Part Three</a:t>
            </a:r>
            <a:endParaRPr lang="zh-CN" altLang="en-US" sz="2400" b="1" i="1" dirty="0">
              <a:solidFill>
                <a:srgbClr val="3B8DE9"/>
              </a:solidFill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xmlns="" id="{BF2F7EBE-6F46-4EF5-B914-AD593656FE4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9233090">
            <a:off x="6548438" y="1840706"/>
            <a:ext cx="200025" cy="172641"/>
          </a:xfrm>
          <a:prstGeom prst="triangle">
            <a:avLst/>
          </a:prstGeom>
          <a:solidFill>
            <a:srgbClr val="3B8DE9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srgbClr val="FFC20F"/>
              </a:solidFill>
              <a:latin typeface="Calibri"/>
              <a:ea typeface="幼圆"/>
            </a:endParaRPr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xmlns="" id="{059604F7-4123-4B8B-AF96-A6252A82F03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5569576">
            <a:off x="6284119" y="2346722"/>
            <a:ext cx="297656" cy="257175"/>
          </a:xfrm>
          <a:prstGeom prst="triangle">
            <a:avLst/>
          </a:prstGeom>
          <a:solidFill>
            <a:srgbClr val="3B8DE9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srgbClr val="FFC20F"/>
              </a:solidFill>
              <a:latin typeface="Calibri"/>
              <a:ea typeface="幼圆"/>
            </a:endParaRPr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xmlns="" id="{524EDB11-F834-4336-833C-79E067A17483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21371394">
            <a:off x="6185297" y="1353742"/>
            <a:ext cx="200025" cy="172640"/>
          </a:xfrm>
          <a:prstGeom prst="triangle">
            <a:avLst/>
          </a:prstGeom>
          <a:solidFill>
            <a:srgbClr val="3B8DE9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srgbClr val="FFC20F"/>
              </a:solidFill>
              <a:latin typeface="Calibri"/>
              <a:ea typeface="幼圆"/>
            </a:endParaRPr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xmlns="" id="{801A7F8F-24E0-4368-BB2B-25C068139B34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rot="12912161">
            <a:off x="6966347" y="2615804"/>
            <a:ext cx="708422" cy="611981"/>
          </a:xfrm>
          <a:prstGeom prst="triangle">
            <a:avLst/>
          </a:prstGeom>
          <a:solidFill>
            <a:srgbClr val="3B8D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srgbClr val="FFC20F"/>
              </a:solidFill>
              <a:latin typeface="Calibri"/>
              <a:ea typeface="幼圆"/>
            </a:endParaRPr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xmlns="" id="{1CA80050-FB87-4F74-8109-1974A6827142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rot="12912161">
            <a:off x="6867525" y="2570560"/>
            <a:ext cx="882254" cy="760809"/>
          </a:xfrm>
          <a:prstGeom prst="triangle">
            <a:avLst/>
          </a:prstGeom>
          <a:noFill/>
          <a:ln w="12700" cap="flat" cmpd="sng" algn="ctr">
            <a:solidFill>
              <a:srgbClr val="3B8DE9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srgbClr val="FFC20F"/>
              </a:solidFill>
              <a:latin typeface="Calibri"/>
              <a:ea typeface="幼圆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xmlns="" id="{88D8A80D-22EB-429C-B8AE-6EF5741EEA93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rot="9110320">
            <a:off x="7858125" y="2844404"/>
            <a:ext cx="85725" cy="86915"/>
          </a:xfrm>
          <a:prstGeom prst="ellipse">
            <a:avLst/>
          </a:prstGeom>
          <a:solidFill>
            <a:srgbClr val="3B8D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srgbClr val="FFFFFF"/>
              </a:solidFill>
              <a:latin typeface="Calibri"/>
              <a:ea typeface="幼圆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xmlns="" id="{15D63631-620D-4C13-96AD-B9B11314159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rot="9110320">
            <a:off x="7041356" y="3221831"/>
            <a:ext cx="86916" cy="86916"/>
          </a:xfrm>
          <a:prstGeom prst="ellipse">
            <a:avLst/>
          </a:prstGeom>
          <a:solidFill>
            <a:srgbClr val="3B8D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srgbClr val="FFFFFF"/>
              </a:solidFill>
              <a:latin typeface="Calibri"/>
              <a:ea typeface="幼圆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xmlns="" id="{72F501FD-DE69-49B8-A588-9440DF3E5BF7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rot="9110320">
            <a:off x="7129463" y="2349104"/>
            <a:ext cx="85725" cy="86915"/>
          </a:xfrm>
          <a:prstGeom prst="ellipse">
            <a:avLst/>
          </a:prstGeom>
          <a:solidFill>
            <a:srgbClr val="3B8D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srgbClr val="FFFFFF"/>
              </a:solidFill>
              <a:latin typeface="Calibri"/>
              <a:ea typeface="幼圆"/>
            </a:endParaRPr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xmlns="" id="{860D2140-4EB9-40FC-8DE9-5F7B0428437F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rot="18210217">
            <a:off x="5878712" y="1622227"/>
            <a:ext cx="95250" cy="82153"/>
          </a:xfrm>
          <a:prstGeom prst="triangle">
            <a:avLst/>
          </a:prstGeom>
          <a:solidFill>
            <a:srgbClr val="3B8DE9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srgbClr val="FFC20F"/>
              </a:solidFill>
              <a:latin typeface="Calibri"/>
              <a:ea typeface="幼圆"/>
            </a:endParaRPr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xmlns="" id="{8B73B571-10F2-4E13-8360-B2B3EBD70335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rot="8748521">
            <a:off x="6147198" y="1735931"/>
            <a:ext cx="96440" cy="82154"/>
          </a:xfrm>
          <a:prstGeom prst="triangle">
            <a:avLst/>
          </a:prstGeom>
          <a:solidFill>
            <a:srgbClr val="3B8DE9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srgbClr val="FFC20F"/>
              </a:solidFill>
              <a:latin typeface="Calibri"/>
              <a:ea typeface="幼圆"/>
            </a:endParaRPr>
          </a:p>
        </p:txBody>
      </p:sp>
      <p:cxnSp>
        <p:nvCxnSpPr>
          <p:cNvPr id="3087" name="Straight Connector 13">
            <a:extLst>
              <a:ext uri="{FF2B5EF4-FFF2-40B4-BE49-F238E27FC236}">
                <a16:creationId xmlns:a16="http://schemas.microsoft.com/office/drawing/2014/main" xmlns="" id="{DF69F852-F11F-42E2-99C5-08EAF43697D7}"/>
              </a:ext>
            </a:extLst>
          </p:cNvPr>
          <p:cNvCxnSpPr>
            <a:cxnSpLocks noChangeShapeType="1"/>
          </p:cNvCxnSpPr>
          <p:nvPr>
            <p:custDataLst>
              <p:tags r:id="rId15"/>
            </p:custDataLst>
          </p:nvPr>
        </p:nvCxnSpPr>
        <p:spPr bwMode="auto">
          <a:xfrm flipH="1">
            <a:off x="1143000" y="2490035"/>
            <a:ext cx="5049441" cy="0"/>
          </a:xfrm>
          <a:prstGeom prst="line">
            <a:avLst/>
          </a:prstGeom>
          <a:noFill/>
          <a:ln w="19050" cap="sq" algn="ctr">
            <a:solidFill>
              <a:srgbClr val="3B8DE9"/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" name="文本框 9">
            <a:extLst>
              <a:ext uri="{FF2B5EF4-FFF2-40B4-BE49-F238E27FC236}">
                <a16:creationId xmlns:a16="http://schemas.microsoft.com/office/drawing/2014/main" xmlns="" id="{9F342CA8-04A0-416E-8125-D18DC3A1FBCE}"/>
              </a:ext>
            </a:extLst>
          </p:cNvPr>
          <p:cNvSpPr txBox="1"/>
          <p:nvPr/>
        </p:nvSpPr>
        <p:spPr>
          <a:xfrm>
            <a:off x="2425337" y="2575121"/>
            <a:ext cx="1353561" cy="1177209"/>
          </a:xfrm>
          <a:prstGeom prst="rect">
            <a:avLst/>
          </a:prstGeom>
          <a:noFill/>
          <a:ln w="9525">
            <a:noFill/>
          </a:ln>
        </p:spPr>
        <p:txBody>
          <a:bodyPr wrap="square" lIns="68543" tIns="34272" rIns="68543" bIns="34272">
            <a:spAutoFit/>
          </a:bodyPr>
          <a:lstStyle/>
          <a:p>
            <a:pPr defTabSz="1124779">
              <a:spcBef>
                <a:spcPct val="50000"/>
              </a:spcBef>
            </a:pPr>
            <a:r>
              <a:rPr lang="zh-CN" altLang="en-US" b="1" dirty="0">
                <a:solidFill>
                  <a:srgbClr val="4857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颜色分析</a:t>
            </a:r>
            <a:endParaRPr lang="en-US" altLang="zh-CN" b="1" dirty="0">
              <a:solidFill>
                <a:srgbClr val="485766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defTabSz="1124779">
              <a:spcBef>
                <a:spcPct val="50000"/>
              </a:spcBef>
            </a:pPr>
            <a:r>
              <a:rPr lang="zh-CN" altLang="en-US" b="1" dirty="0">
                <a:solidFill>
                  <a:srgbClr val="4857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钢圈数据</a:t>
            </a:r>
            <a:endParaRPr lang="en-US" altLang="zh-CN" b="1" dirty="0">
              <a:solidFill>
                <a:srgbClr val="485766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defTabSz="1124779">
              <a:spcBef>
                <a:spcPct val="50000"/>
              </a:spcBef>
            </a:pPr>
            <a:r>
              <a:rPr lang="zh-CN" altLang="en-US" b="1" dirty="0">
                <a:solidFill>
                  <a:srgbClr val="4857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评论信息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323948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E8F9D299-75A4-40D1-8DBE-2EA947D1CB7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1602" y="852867"/>
            <a:ext cx="4046373" cy="3495245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75687D87-47F0-4121-989F-7CB24B8E7FFD}"/>
              </a:ext>
            </a:extLst>
          </p:cNvPr>
          <p:cNvGrpSpPr/>
          <p:nvPr/>
        </p:nvGrpSpPr>
        <p:grpSpPr>
          <a:xfrm>
            <a:off x="287184" y="228678"/>
            <a:ext cx="433896" cy="405805"/>
            <a:chOff x="1780082" y="1161738"/>
            <a:chExt cx="433896" cy="540000"/>
          </a:xfrm>
          <a:solidFill>
            <a:srgbClr val="0070C0"/>
          </a:solidFill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xmlns="" id="{72056D82-B892-48F1-85B0-4BC5FE51B970}"/>
                </a:ext>
              </a:extLst>
            </p:cNvPr>
            <p:cNvSpPr/>
            <p:nvPr/>
          </p:nvSpPr>
          <p:spPr>
            <a:xfrm>
              <a:off x="1780082" y="1161738"/>
              <a:ext cx="82446" cy="179882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4076429A-9396-465B-9745-ED44656A3192}"/>
                </a:ext>
              </a:extLst>
            </p:cNvPr>
            <p:cNvSpPr/>
            <p:nvPr/>
          </p:nvSpPr>
          <p:spPr>
            <a:xfrm>
              <a:off x="1955807" y="1161738"/>
              <a:ext cx="82446" cy="360000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F5B60D3D-4B89-483C-AF7F-FB931032C0FB}"/>
                </a:ext>
              </a:extLst>
            </p:cNvPr>
            <p:cNvSpPr/>
            <p:nvPr/>
          </p:nvSpPr>
          <p:spPr>
            <a:xfrm>
              <a:off x="2131532" y="1161738"/>
              <a:ext cx="82446" cy="540000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3887A5F5-B760-4F70-87DC-437A0EA9D61B}"/>
              </a:ext>
            </a:extLst>
          </p:cNvPr>
          <p:cNvGrpSpPr/>
          <p:nvPr/>
        </p:nvGrpSpPr>
        <p:grpSpPr>
          <a:xfrm>
            <a:off x="3279713" y="4716624"/>
            <a:ext cx="5864286" cy="426875"/>
            <a:chOff x="3279713" y="4716624"/>
            <a:chExt cx="5864286" cy="426875"/>
          </a:xfrm>
        </p:grpSpPr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xmlns="" id="{A263841B-C67D-4B74-BAA9-FD01B949C1F3}"/>
                </a:ext>
              </a:extLst>
            </p:cNvPr>
            <p:cNvSpPr/>
            <p:nvPr/>
          </p:nvSpPr>
          <p:spPr>
            <a:xfrm rot="16200000">
              <a:off x="3581792" y="4414546"/>
              <a:ext cx="426874" cy="1031032"/>
            </a:xfrm>
            <a:prstGeom prst="rt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9A541DD3-9D8E-4B88-855C-A70D334856DC}"/>
                </a:ext>
              </a:extLst>
            </p:cNvPr>
            <p:cNvSpPr/>
            <p:nvPr/>
          </p:nvSpPr>
          <p:spPr>
            <a:xfrm>
              <a:off x="4310744" y="4716624"/>
              <a:ext cx="4833255" cy="42687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D08ABA33-0ABC-4499-BFC4-5D676C2B5441}"/>
              </a:ext>
            </a:extLst>
          </p:cNvPr>
          <p:cNvSpPr/>
          <p:nvPr/>
        </p:nvSpPr>
        <p:spPr>
          <a:xfrm>
            <a:off x="850420" y="132193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颜色的销售数据</a:t>
            </a:r>
            <a:endParaRPr lang="en-US" altLang="zh-CN" sz="3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0554" y="4541624"/>
            <a:ext cx="30627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‘肤’</a:t>
            </a:r>
            <a:r>
              <a:rPr lang="zh-CN" altLang="zh-CN" sz="14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,</a:t>
            </a:r>
            <a:r>
              <a:rPr lang="zh-CN" altLang="zh-CN" sz="1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‘黑’</a:t>
            </a:r>
            <a:r>
              <a:rPr lang="zh-CN" altLang="zh-CN" sz="14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,</a:t>
            </a:r>
            <a:r>
              <a:rPr lang="zh-CN" altLang="zh-CN" sz="1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‘白’</a:t>
            </a:r>
            <a:r>
              <a:rPr lang="zh-CN" altLang="zh-CN" sz="14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,</a:t>
            </a:r>
            <a:r>
              <a:rPr lang="zh-CN" altLang="zh-CN" sz="1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‘灰’</a:t>
            </a:r>
            <a:r>
              <a:rPr lang="zh-CN" altLang="zh-CN" sz="14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,</a:t>
            </a:r>
            <a:r>
              <a:rPr lang="zh-CN" altLang="zh-CN" sz="1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‘粉’‘蓝’</a:t>
            </a:r>
            <a:r>
              <a:rPr lang="zh-CN" altLang="zh-CN" sz="14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,</a:t>
            </a:r>
            <a:r>
              <a:rPr lang="zh-CN" altLang="zh-CN" sz="1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‘绿’</a:t>
            </a:r>
            <a:r>
              <a:rPr lang="zh-CN" altLang="zh-CN" sz="14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,</a:t>
            </a:r>
            <a:r>
              <a:rPr lang="zh-CN" altLang="zh-CN" sz="1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‘青’</a:t>
            </a:r>
            <a:r>
              <a:rPr lang="zh-CN" altLang="zh-CN" sz="14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,</a:t>
            </a:r>
            <a:r>
              <a:rPr lang="zh-CN" altLang="zh-CN" sz="1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‘橙’</a:t>
            </a:r>
            <a:r>
              <a:rPr lang="zh-CN" altLang="zh-CN" sz="14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,</a:t>
            </a:r>
            <a:r>
              <a:rPr lang="zh-CN" altLang="zh-CN" sz="1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‘紫’</a:t>
            </a:r>
            <a:endParaRPr lang="zh-CN" altLang="zh-CN" sz="14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67088" y="939197"/>
            <a:ext cx="39651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由于颜色信息各个商家标注存在不一致的情况，这里选取主色进行描述。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67087" y="1664920"/>
            <a:ext cx="4016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肤色、黑色、粉色 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在第一梯队，遥遥领先。占比达到所有颜色的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80%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左右，也许，每个女生都会有这么两种颜色的文胸。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67087" y="2606087"/>
            <a:ext cx="4016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灰色、蓝色、粉色 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在第二梯队，有一部分人会对该梯队里面的颜色进行选择。其他颜色有少数人进行选择。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67087" y="3547254"/>
            <a:ext cx="4016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数据显示似乎和我们平常的认知存在一定的偏差，印象中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红色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的内衣在现实生活中经常能够见到。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93342" y="855406"/>
            <a:ext cx="4070556" cy="347078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62785535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75687D87-47F0-4121-989F-7CB24B8E7FFD}"/>
              </a:ext>
            </a:extLst>
          </p:cNvPr>
          <p:cNvGrpSpPr/>
          <p:nvPr/>
        </p:nvGrpSpPr>
        <p:grpSpPr>
          <a:xfrm>
            <a:off x="287184" y="228678"/>
            <a:ext cx="433896" cy="405805"/>
            <a:chOff x="1780082" y="1161738"/>
            <a:chExt cx="433896" cy="540000"/>
          </a:xfrm>
          <a:solidFill>
            <a:srgbClr val="0070C0"/>
          </a:solidFill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xmlns="" id="{72056D82-B892-48F1-85B0-4BC5FE51B970}"/>
                </a:ext>
              </a:extLst>
            </p:cNvPr>
            <p:cNvSpPr/>
            <p:nvPr/>
          </p:nvSpPr>
          <p:spPr>
            <a:xfrm>
              <a:off x="1780082" y="1161738"/>
              <a:ext cx="82446" cy="179882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4076429A-9396-465B-9745-ED44656A3192}"/>
                </a:ext>
              </a:extLst>
            </p:cNvPr>
            <p:cNvSpPr/>
            <p:nvPr/>
          </p:nvSpPr>
          <p:spPr>
            <a:xfrm>
              <a:off x="1955807" y="1161738"/>
              <a:ext cx="82446" cy="360000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F5B60D3D-4B89-483C-AF7F-FB931032C0FB}"/>
                </a:ext>
              </a:extLst>
            </p:cNvPr>
            <p:cNvSpPr/>
            <p:nvPr/>
          </p:nvSpPr>
          <p:spPr>
            <a:xfrm>
              <a:off x="2131532" y="1161738"/>
              <a:ext cx="82446" cy="540000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3887A5F5-B760-4F70-87DC-437A0EA9D61B}"/>
              </a:ext>
            </a:extLst>
          </p:cNvPr>
          <p:cNvGrpSpPr/>
          <p:nvPr/>
        </p:nvGrpSpPr>
        <p:grpSpPr>
          <a:xfrm>
            <a:off x="3279713" y="4716624"/>
            <a:ext cx="5864286" cy="426875"/>
            <a:chOff x="3279713" y="4716624"/>
            <a:chExt cx="5864286" cy="426875"/>
          </a:xfrm>
        </p:grpSpPr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xmlns="" id="{A263841B-C67D-4B74-BAA9-FD01B949C1F3}"/>
                </a:ext>
              </a:extLst>
            </p:cNvPr>
            <p:cNvSpPr/>
            <p:nvPr/>
          </p:nvSpPr>
          <p:spPr>
            <a:xfrm rot="16200000">
              <a:off x="3581792" y="4414546"/>
              <a:ext cx="426874" cy="1031032"/>
            </a:xfrm>
            <a:prstGeom prst="rt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9A541DD3-9D8E-4B88-855C-A70D334856DC}"/>
                </a:ext>
              </a:extLst>
            </p:cNvPr>
            <p:cNvSpPr/>
            <p:nvPr/>
          </p:nvSpPr>
          <p:spPr>
            <a:xfrm>
              <a:off x="4310744" y="4716624"/>
              <a:ext cx="4833255" cy="42687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D08ABA33-0ABC-4499-BFC4-5D676C2B5441}"/>
              </a:ext>
            </a:extLst>
          </p:cNvPr>
          <p:cNvSpPr/>
          <p:nvPr/>
        </p:nvSpPr>
        <p:spPr>
          <a:xfrm>
            <a:off x="850420" y="132193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是否含钢圈的销售数</a:t>
            </a:r>
            <a:endParaRPr lang="en-US" altLang="zh-CN" sz="3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3" name="图表 22">
            <a:extLst>
              <a:ext uri="{FF2B5EF4-FFF2-40B4-BE49-F238E27FC236}">
                <a16:creationId xmlns:a16="http://schemas.microsoft.com/office/drawing/2014/main" xmlns="" id="{97EDA279-427C-47F0-8D51-CCEA93DCF7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711079353"/>
              </p:ext>
            </p:extLst>
          </p:nvPr>
        </p:nvGraphicFramePr>
        <p:xfrm>
          <a:off x="736345" y="1561807"/>
          <a:ext cx="3251195" cy="2897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xmlns="" id="{771BA657-D6CD-49CF-B355-C1DEF95D8159}"/>
              </a:ext>
            </a:extLst>
          </p:cNvPr>
          <p:cNvSpPr/>
          <p:nvPr/>
        </p:nvSpPr>
        <p:spPr>
          <a:xfrm>
            <a:off x="863085" y="1483568"/>
            <a:ext cx="2971800" cy="304065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09B9B0A4-4C0F-4259-BB8D-D2B528D575E5}"/>
              </a:ext>
            </a:extLst>
          </p:cNvPr>
          <p:cNvSpPr/>
          <p:nvPr/>
        </p:nvSpPr>
        <p:spPr>
          <a:xfrm>
            <a:off x="1275965" y="1050391"/>
            <a:ext cx="2146040" cy="43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有无钢圈占比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BE08B2E7-3C88-40A3-99D5-F0331F5B795F}"/>
              </a:ext>
            </a:extLst>
          </p:cNvPr>
          <p:cNvSpPr/>
          <p:nvPr/>
        </p:nvSpPr>
        <p:spPr>
          <a:xfrm>
            <a:off x="4329407" y="1566672"/>
            <a:ext cx="39421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有钢圈文胸可以对胸部起到支撑和稳定乳房的作用。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并能更好地塑造和美化乳房的造型。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A1E81016-7927-41EB-B2AD-C305137F4034}"/>
              </a:ext>
            </a:extLst>
          </p:cNvPr>
          <p:cNvSpPr/>
          <p:nvPr/>
        </p:nvSpPr>
        <p:spPr>
          <a:xfrm>
            <a:off x="4394719" y="3265855"/>
            <a:ext cx="39421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从钢圈的选择中，女性对胸部丰满效果的追求。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有钢圈文胸的销量，达到无钢圈文胸的近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倍。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DC40DF36-0514-4E72-9C5C-42F3BAC6F34E}"/>
              </a:ext>
            </a:extLst>
          </p:cNvPr>
          <p:cNvSpPr/>
          <p:nvPr/>
        </p:nvSpPr>
        <p:spPr>
          <a:xfrm>
            <a:off x="5295901" y="1050391"/>
            <a:ext cx="2146040" cy="43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钢圈的作用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39C40D3E-2A2A-463A-8B42-BA7B11C92402}"/>
              </a:ext>
            </a:extLst>
          </p:cNvPr>
          <p:cNvSpPr/>
          <p:nvPr/>
        </p:nvSpPr>
        <p:spPr>
          <a:xfrm>
            <a:off x="4266422" y="3186400"/>
            <a:ext cx="4204999" cy="1336259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FDEAF381-2158-4B56-AFAB-A5B613DCA412}"/>
              </a:ext>
            </a:extLst>
          </p:cNvPr>
          <p:cNvSpPr/>
          <p:nvPr/>
        </p:nvSpPr>
        <p:spPr>
          <a:xfrm>
            <a:off x="5295901" y="2740792"/>
            <a:ext cx="2146040" cy="43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销售数据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0EFD0A5F-7CE1-44B9-B369-463ECA1BA32E}"/>
              </a:ext>
            </a:extLst>
          </p:cNvPr>
          <p:cNvSpPr/>
          <p:nvPr/>
        </p:nvSpPr>
        <p:spPr>
          <a:xfrm>
            <a:off x="4266422" y="1483568"/>
            <a:ext cx="4204999" cy="1063259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82728058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75687D87-47F0-4121-989F-7CB24B8E7FFD}"/>
              </a:ext>
            </a:extLst>
          </p:cNvPr>
          <p:cNvGrpSpPr/>
          <p:nvPr/>
        </p:nvGrpSpPr>
        <p:grpSpPr>
          <a:xfrm>
            <a:off x="287184" y="228678"/>
            <a:ext cx="433896" cy="405805"/>
            <a:chOff x="1780082" y="1161738"/>
            <a:chExt cx="433896" cy="540000"/>
          </a:xfrm>
          <a:solidFill>
            <a:srgbClr val="0070C0"/>
          </a:solidFill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xmlns="" id="{72056D82-B892-48F1-85B0-4BC5FE51B970}"/>
                </a:ext>
              </a:extLst>
            </p:cNvPr>
            <p:cNvSpPr/>
            <p:nvPr/>
          </p:nvSpPr>
          <p:spPr>
            <a:xfrm>
              <a:off x="1780082" y="1161738"/>
              <a:ext cx="82446" cy="179882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4076429A-9396-465B-9745-ED44656A3192}"/>
                </a:ext>
              </a:extLst>
            </p:cNvPr>
            <p:cNvSpPr/>
            <p:nvPr/>
          </p:nvSpPr>
          <p:spPr>
            <a:xfrm>
              <a:off x="1955807" y="1161738"/>
              <a:ext cx="82446" cy="360000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F5B60D3D-4B89-483C-AF7F-FB931032C0FB}"/>
                </a:ext>
              </a:extLst>
            </p:cNvPr>
            <p:cNvSpPr/>
            <p:nvPr/>
          </p:nvSpPr>
          <p:spPr>
            <a:xfrm>
              <a:off x="2131532" y="1161738"/>
              <a:ext cx="82446" cy="540000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3887A5F5-B760-4F70-87DC-437A0EA9D61B}"/>
              </a:ext>
            </a:extLst>
          </p:cNvPr>
          <p:cNvGrpSpPr/>
          <p:nvPr/>
        </p:nvGrpSpPr>
        <p:grpSpPr>
          <a:xfrm>
            <a:off x="3279713" y="4716624"/>
            <a:ext cx="5864286" cy="426875"/>
            <a:chOff x="3279713" y="4716624"/>
            <a:chExt cx="5864286" cy="426875"/>
          </a:xfrm>
        </p:grpSpPr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xmlns="" id="{A263841B-C67D-4B74-BAA9-FD01B949C1F3}"/>
                </a:ext>
              </a:extLst>
            </p:cNvPr>
            <p:cNvSpPr/>
            <p:nvPr/>
          </p:nvSpPr>
          <p:spPr>
            <a:xfrm rot="16200000">
              <a:off x="3581792" y="4414546"/>
              <a:ext cx="426874" cy="1031032"/>
            </a:xfrm>
            <a:prstGeom prst="rt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9A541DD3-9D8E-4B88-855C-A70D334856DC}"/>
                </a:ext>
              </a:extLst>
            </p:cNvPr>
            <p:cNvSpPr/>
            <p:nvPr/>
          </p:nvSpPr>
          <p:spPr>
            <a:xfrm>
              <a:off x="4310744" y="4716624"/>
              <a:ext cx="4833255" cy="42687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D08ABA33-0ABC-4499-BFC4-5D676C2B5441}"/>
              </a:ext>
            </a:extLst>
          </p:cNvPr>
          <p:cNvSpPr/>
          <p:nvPr/>
        </p:nvSpPr>
        <p:spPr>
          <a:xfrm>
            <a:off x="850420" y="132193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评论信息</a:t>
            </a:r>
            <a:endParaRPr lang="en-US" altLang="zh-CN" sz="3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3634" y="1034275"/>
            <a:ext cx="37559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‘好’、‘舒服’、‘感觉’、‘穿着’、‘不错’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等有关产品体验方面的词汇，说明消费者比较关注。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3634" y="2641829"/>
            <a:ext cx="37559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‘便宜’、‘性价比’、‘实惠’、‘方便’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等，货比三家，上网买东西图的就是一个方便和便宜</a:t>
            </a:r>
          </a:p>
        </p:txBody>
      </p:sp>
      <p:sp>
        <p:nvSpPr>
          <p:cNvPr id="14" name="矩形 13"/>
          <p:cNvSpPr/>
          <p:nvPr/>
        </p:nvSpPr>
        <p:spPr>
          <a:xfrm>
            <a:off x="373634" y="3934748"/>
            <a:ext cx="37559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‘物流’、‘快递’、‘回购’、‘推荐’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等，购买体验也是消费者比较关注的点。</a:t>
            </a: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3849" y="910713"/>
            <a:ext cx="470535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矩形标注 15"/>
          <p:cNvSpPr/>
          <p:nvPr/>
        </p:nvSpPr>
        <p:spPr>
          <a:xfrm>
            <a:off x="373626" y="1012723"/>
            <a:ext cx="3726426" cy="835742"/>
          </a:xfrm>
          <a:prstGeom prst="wedgeRectCallout">
            <a:avLst>
              <a:gd name="adj1" fmla="val 57003"/>
              <a:gd name="adj2" fmla="val 81324"/>
            </a:avLst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标注 16"/>
          <p:cNvSpPr/>
          <p:nvPr/>
        </p:nvSpPr>
        <p:spPr>
          <a:xfrm>
            <a:off x="378546" y="2630091"/>
            <a:ext cx="3726426" cy="835742"/>
          </a:xfrm>
          <a:prstGeom prst="wedgeRectCallout">
            <a:avLst>
              <a:gd name="adj1" fmla="val 53573"/>
              <a:gd name="adj2" fmla="val -79852"/>
            </a:avLst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标注 17"/>
          <p:cNvSpPr/>
          <p:nvPr/>
        </p:nvSpPr>
        <p:spPr>
          <a:xfrm>
            <a:off x="368710" y="3918155"/>
            <a:ext cx="3726426" cy="835742"/>
          </a:xfrm>
          <a:prstGeom prst="wedgeRectCallout">
            <a:avLst>
              <a:gd name="adj1" fmla="val 59378"/>
              <a:gd name="adj2" fmla="val -93970"/>
            </a:avLst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08430932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Placeholder 3">
            <a:extLst>
              <a:ext uri="{FF2B5EF4-FFF2-40B4-BE49-F238E27FC236}">
                <a16:creationId xmlns:a16="http://schemas.microsoft.com/office/drawing/2014/main" xmlns="" id="{1D5CF548-BE97-4E81-A7BA-B54AF0D2DE10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1156098" y="1318460"/>
            <a:ext cx="1231106" cy="1177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8625" b="1" dirty="0">
                <a:solidFill>
                  <a:srgbClr val="3B8DE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3075" name="文本框 16">
            <a:extLst>
              <a:ext uri="{FF2B5EF4-FFF2-40B4-BE49-F238E27FC236}">
                <a16:creationId xmlns:a16="http://schemas.microsoft.com/office/drawing/2014/main" xmlns="" id="{CBB9EA35-719F-429F-8D6B-4313331C196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312194" y="1888356"/>
            <a:ext cx="3774281" cy="56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700" b="1" dirty="0">
                <a:solidFill>
                  <a:srgbClr val="3B8D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3076" name="文本框 17">
            <a:extLst>
              <a:ext uri="{FF2B5EF4-FFF2-40B4-BE49-F238E27FC236}">
                <a16:creationId xmlns:a16="http://schemas.microsoft.com/office/drawing/2014/main" xmlns="" id="{2C316004-08F9-4085-B85C-6A08C45FF3CF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337197" y="1487529"/>
            <a:ext cx="15520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i="1" dirty="0">
                <a:solidFill>
                  <a:srgbClr val="3B8DE9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Part Four</a:t>
            </a:r>
            <a:endParaRPr lang="zh-CN" altLang="en-US" sz="2400" b="1" i="1" dirty="0">
              <a:solidFill>
                <a:srgbClr val="3B8DE9"/>
              </a:solidFill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xmlns="" id="{BF2F7EBE-6F46-4EF5-B914-AD593656FE4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9233090">
            <a:off x="6548438" y="1840706"/>
            <a:ext cx="200025" cy="172641"/>
          </a:xfrm>
          <a:prstGeom prst="triangle">
            <a:avLst/>
          </a:prstGeom>
          <a:solidFill>
            <a:srgbClr val="3B8DE9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srgbClr val="FFC20F"/>
              </a:solidFill>
              <a:latin typeface="Calibri"/>
              <a:ea typeface="幼圆"/>
            </a:endParaRPr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xmlns="" id="{059604F7-4123-4B8B-AF96-A6252A82F03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5569576">
            <a:off x="6284119" y="2346722"/>
            <a:ext cx="297656" cy="257175"/>
          </a:xfrm>
          <a:prstGeom prst="triangle">
            <a:avLst/>
          </a:prstGeom>
          <a:solidFill>
            <a:srgbClr val="3B8DE9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srgbClr val="FFC20F"/>
              </a:solidFill>
              <a:latin typeface="Calibri"/>
              <a:ea typeface="幼圆"/>
            </a:endParaRPr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xmlns="" id="{524EDB11-F834-4336-833C-79E067A17483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21371394">
            <a:off x="6185297" y="1353742"/>
            <a:ext cx="200025" cy="172640"/>
          </a:xfrm>
          <a:prstGeom prst="triangle">
            <a:avLst/>
          </a:prstGeom>
          <a:solidFill>
            <a:srgbClr val="3B8DE9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srgbClr val="FFC20F"/>
              </a:solidFill>
              <a:latin typeface="Calibri"/>
              <a:ea typeface="幼圆"/>
            </a:endParaRPr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xmlns="" id="{801A7F8F-24E0-4368-BB2B-25C068139B34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rot="12912161">
            <a:off x="6966347" y="2615804"/>
            <a:ext cx="708422" cy="611981"/>
          </a:xfrm>
          <a:prstGeom prst="triangle">
            <a:avLst/>
          </a:prstGeom>
          <a:solidFill>
            <a:srgbClr val="3B8D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srgbClr val="FFC20F"/>
              </a:solidFill>
              <a:latin typeface="Calibri"/>
              <a:ea typeface="幼圆"/>
            </a:endParaRPr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xmlns="" id="{1CA80050-FB87-4F74-8109-1974A6827142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rot="12912161">
            <a:off x="6867525" y="2570560"/>
            <a:ext cx="882254" cy="760809"/>
          </a:xfrm>
          <a:prstGeom prst="triangle">
            <a:avLst/>
          </a:prstGeom>
          <a:noFill/>
          <a:ln w="12700" cap="flat" cmpd="sng" algn="ctr">
            <a:solidFill>
              <a:srgbClr val="3B8DE9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srgbClr val="FFC20F"/>
              </a:solidFill>
              <a:latin typeface="Calibri"/>
              <a:ea typeface="幼圆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xmlns="" id="{88D8A80D-22EB-429C-B8AE-6EF5741EEA93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rot="9110320">
            <a:off x="7858125" y="2844404"/>
            <a:ext cx="85725" cy="86915"/>
          </a:xfrm>
          <a:prstGeom prst="ellipse">
            <a:avLst/>
          </a:prstGeom>
          <a:solidFill>
            <a:srgbClr val="3B8D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srgbClr val="FFFFFF"/>
              </a:solidFill>
              <a:latin typeface="Calibri"/>
              <a:ea typeface="幼圆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xmlns="" id="{15D63631-620D-4C13-96AD-B9B11314159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rot="9110320">
            <a:off x="7041356" y="3221831"/>
            <a:ext cx="86916" cy="86916"/>
          </a:xfrm>
          <a:prstGeom prst="ellipse">
            <a:avLst/>
          </a:prstGeom>
          <a:solidFill>
            <a:srgbClr val="3B8D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srgbClr val="FFFFFF"/>
              </a:solidFill>
              <a:latin typeface="Calibri"/>
              <a:ea typeface="幼圆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xmlns="" id="{72F501FD-DE69-49B8-A588-9440DF3E5BF7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rot="9110320">
            <a:off x="7129463" y="2349104"/>
            <a:ext cx="85725" cy="86915"/>
          </a:xfrm>
          <a:prstGeom prst="ellipse">
            <a:avLst/>
          </a:prstGeom>
          <a:solidFill>
            <a:srgbClr val="3B8D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srgbClr val="FFFFFF"/>
              </a:solidFill>
              <a:latin typeface="Calibri"/>
              <a:ea typeface="幼圆"/>
            </a:endParaRPr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xmlns="" id="{860D2140-4EB9-40FC-8DE9-5F7B0428437F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rot="18210217">
            <a:off x="5878712" y="1622227"/>
            <a:ext cx="95250" cy="82153"/>
          </a:xfrm>
          <a:prstGeom prst="triangle">
            <a:avLst/>
          </a:prstGeom>
          <a:solidFill>
            <a:srgbClr val="3B8DE9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srgbClr val="FFC20F"/>
              </a:solidFill>
              <a:latin typeface="Calibri"/>
              <a:ea typeface="幼圆"/>
            </a:endParaRPr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xmlns="" id="{8B73B571-10F2-4E13-8360-B2B3EBD70335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rot="8748521">
            <a:off x="6147198" y="1735931"/>
            <a:ext cx="96440" cy="82154"/>
          </a:xfrm>
          <a:prstGeom prst="triangle">
            <a:avLst/>
          </a:prstGeom>
          <a:solidFill>
            <a:srgbClr val="3B8DE9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srgbClr val="FFC20F"/>
              </a:solidFill>
              <a:latin typeface="Calibri"/>
              <a:ea typeface="幼圆"/>
            </a:endParaRPr>
          </a:p>
        </p:txBody>
      </p:sp>
      <p:cxnSp>
        <p:nvCxnSpPr>
          <p:cNvPr id="3087" name="Straight Connector 13">
            <a:extLst>
              <a:ext uri="{FF2B5EF4-FFF2-40B4-BE49-F238E27FC236}">
                <a16:creationId xmlns:a16="http://schemas.microsoft.com/office/drawing/2014/main" xmlns="" id="{DF69F852-F11F-42E2-99C5-08EAF43697D7}"/>
              </a:ext>
            </a:extLst>
          </p:cNvPr>
          <p:cNvCxnSpPr>
            <a:cxnSpLocks noChangeShapeType="1"/>
          </p:cNvCxnSpPr>
          <p:nvPr>
            <p:custDataLst>
              <p:tags r:id="rId15"/>
            </p:custDataLst>
          </p:nvPr>
        </p:nvCxnSpPr>
        <p:spPr bwMode="auto">
          <a:xfrm flipH="1">
            <a:off x="1143000" y="2490035"/>
            <a:ext cx="5049441" cy="0"/>
          </a:xfrm>
          <a:prstGeom prst="line">
            <a:avLst/>
          </a:prstGeom>
          <a:noFill/>
          <a:ln w="19050" cap="sq" algn="ctr">
            <a:solidFill>
              <a:srgbClr val="3B8DE9"/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xmlns="" val="2763247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75687D87-47F0-4121-989F-7CB24B8E7FFD}"/>
              </a:ext>
            </a:extLst>
          </p:cNvPr>
          <p:cNvGrpSpPr/>
          <p:nvPr/>
        </p:nvGrpSpPr>
        <p:grpSpPr>
          <a:xfrm>
            <a:off x="287184" y="228678"/>
            <a:ext cx="433896" cy="405805"/>
            <a:chOff x="1780082" y="1161738"/>
            <a:chExt cx="433896" cy="540000"/>
          </a:xfrm>
          <a:solidFill>
            <a:srgbClr val="0070C0"/>
          </a:solidFill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xmlns="" id="{72056D82-B892-48F1-85B0-4BC5FE51B970}"/>
                </a:ext>
              </a:extLst>
            </p:cNvPr>
            <p:cNvSpPr/>
            <p:nvPr/>
          </p:nvSpPr>
          <p:spPr>
            <a:xfrm>
              <a:off x="1780082" y="1161738"/>
              <a:ext cx="82446" cy="179882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4076429A-9396-465B-9745-ED44656A3192}"/>
                </a:ext>
              </a:extLst>
            </p:cNvPr>
            <p:cNvSpPr/>
            <p:nvPr/>
          </p:nvSpPr>
          <p:spPr>
            <a:xfrm>
              <a:off x="1955807" y="1161738"/>
              <a:ext cx="82446" cy="360000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F5B60D3D-4B89-483C-AF7F-FB931032C0FB}"/>
                </a:ext>
              </a:extLst>
            </p:cNvPr>
            <p:cNvSpPr/>
            <p:nvPr/>
          </p:nvSpPr>
          <p:spPr>
            <a:xfrm>
              <a:off x="2131532" y="1161738"/>
              <a:ext cx="82446" cy="540000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8">
            <a:extLst>
              <a:ext uri="{FF2B5EF4-FFF2-40B4-BE49-F238E27FC236}">
                <a16:creationId xmlns:a16="http://schemas.microsoft.com/office/drawing/2014/main" xmlns="" id="{3887A5F5-B760-4F70-87DC-437A0EA9D61B}"/>
              </a:ext>
            </a:extLst>
          </p:cNvPr>
          <p:cNvGrpSpPr/>
          <p:nvPr/>
        </p:nvGrpSpPr>
        <p:grpSpPr>
          <a:xfrm>
            <a:off x="3279713" y="4716624"/>
            <a:ext cx="5864286" cy="426875"/>
            <a:chOff x="3279713" y="4716624"/>
            <a:chExt cx="5864286" cy="426875"/>
          </a:xfrm>
        </p:grpSpPr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xmlns="" id="{A263841B-C67D-4B74-BAA9-FD01B949C1F3}"/>
                </a:ext>
              </a:extLst>
            </p:cNvPr>
            <p:cNvSpPr/>
            <p:nvPr/>
          </p:nvSpPr>
          <p:spPr>
            <a:xfrm rot="16200000">
              <a:off x="3581792" y="4414546"/>
              <a:ext cx="426874" cy="1031032"/>
            </a:xfrm>
            <a:prstGeom prst="rt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9A541DD3-9D8E-4B88-855C-A70D334856DC}"/>
                </a:ext>
              </a:extLst>
            </p:cNvPr>
            <p:cNvSpPr/>
            <p:nvPr/>
          </p:nvSpPr>
          <p:spPr>
            <a:xfrm>
              <a:off x="4310744" y="4716624"/>
              <a:ext cx="4833255" cy="42687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D08ABA33-0ABC-4499-BFC4-5D676C2B5441}"/>
              </a:ext>
            </a:extLst>
          </p:cNvPr>
          <p:cNvSpPr/>
          <p:nvPr/>
        </p:nvSpPr>
        <p:spPr>
          <a:xfrm>
            <a:off x="850423" y="13219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总结</a:t>
            </a:r>
            <a:endParaRPr lang="en-US" altLang="zh-CN" sz="3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8" name="组合 27"/>
          <p:cNvGrpSpPr>
            <a:grpSpLocks/>
          </p:cNvGrpSpPr>
          <p:nvPr/>
        </p:nvGrpSpPr>
        <p:grpSpPr>
          <a:xfrm>
            <a:off x="523584" y="1284626"/>
            <a:ext cx="1080000" cy="1080000"/>
            <a:chOff x="1143000" y="1972866"/>
            <a:chExt cx="757238" cy="586978"/>
          </a:xfrm>
        </p:grpSpPr>
        <p:sp>
          <p:nvSpPr>
            <p:cNvPr id="29" name="MH_Other_1"/>
            <p:cNvSpPr/>
            <p:nvPr>
              <p:custDataLst>
                <p:tags r:id="rId16"/>
              </p:custDataLst>
            </p:nvPr>
          </p:nvSpPr>
          <p:spPr>
            <a:xfrm>
              <a:off x="1143000" y="1972866"/>
              <a:ext cx="757238" cy="586978"/>
            </a:xfrm>
            <a:custGeom>
              <a:avLst/>
              <a:gdLst>
                <a:gd name="connsiteX0" fmla="*/ 743029 w 757237"/>
                <a:gd name="connsiteY0" fmla="*/ 463225 h 783577"/>
                <a:gd name="connsiteX1" fmla="*/ 757237 w 757237"/>
                <a:gd name="connsiteY1" fmla="*/ 463225 h 783577"/>
                <a:gd name="connsiteX2" fmla="*/ 757237 w 757237"/>
                <a:gd name="connsiteY2" fmla="*/ 783577 h 783577"/>
                <a:gd name="connsiteX3" fmla="*/ 450056 w 757237"/>
                <a:gd name="connsiteY3" fmla="*/ 783577 h 783577"/>
                <a:gd name="connsiteX4" fmla="*/ 450056 w 757237"/>
                <a:gd name="connsiteY4" fmla="*/ 768874 h 783577"/>
                <a:gd name="connsiteX5" fmla="*/ 743029 w 757237"/>
                <a:gd name="connsiteY5" fmla="*/ 768874 h 783577"/>
                <a:gd name="connsiteX6" fmla="*/ 0 w 757237"/>
                <a:gd name="connsiteY6" fmla="*/ 463225 h 783577"/>
                <a:gd name="connsiteX7" fmla="*/ 14207 w 757237"/>
                <a:gd name="connsiteY7" fmla="*/ 463225 h 783577"/>
                <a:gd name="connsiteX8" fmla="*/ 14207 w 757237"/>
                <a:gd name="connsiteY8" fmla="*/ 768874 h 783577"/>
                <a:gd name="connsiteX9" fmla="*/ 307181 w 757237"/>
                <a:gd name="connsiteY9" fmla="*/ 768874 h 783577"/>
                <a:gd name="connsiteX10" fmla="*/ 307181 w 757237"/>
                <a:gd name="connsiteY10" fmla="*/ 783577 h 783577"/>
                <a:gd name="connsiteX11" fmla="*/ 0 w 757237"/>
                <a:gd name="connsiteY11" fmla="*/ 783577 h 783577"/>
                <a:gd name="connsiteX12" fmla="*/ 450056 w 757237"/>
                <a:gd name="connsiteY12" fmla="*/ 0 h 783577"/>
                <a:gd name="connsiteX13" fmla="*/ 757237 w 757237"/>
                <a:gd name="connsiteY13" fmla="*/ 0 h 783577"/>
                <a:gd name="connsiteX14" fmla="*/ 757237 w 757237"/>
                <a:gd name="connsiteY14" fmla="*/ 320350 h 783577"/>
                <a:gd name="connsiteX15" fmla="*/ 743029 w 757237"/>
                <a:gd name="connsiteY15" fmla="*/ 320350 h 783577"/>
                <a:gd name="connsiteX16" fmla="*/ 743029 w 757237"/>
                <a:gd name="connsiteY16" fmla="*/ 14702 h 783577"/>
                <a:gd name="connsiteX17" fmla="*/ 450056 w 757237"/>
                <a:gd name="connsiteY17" fmla="*/ 14702 h 783577"/>
                <a:gd name="connsiteX18" fmla="*/ 0 w 757237"/>
                <a:gd name="connsiteY18" fmla="*/ 0 h 783577"/>
                <a:gd name="connsiteX19" fmla="*/ 307181 w 757237"/>
                <a:gd name="connsiteY19" fmla="*/ 0 h 783577"/>
                <a:gd name="connsiteX20" fmla="*/ 307181 w 757237"/>
                <a:gd name="connsiteY20" fmla="*/ 14702 h 783577"/>
                <a:gd name="connsiteX21" fmla="*/ 14207 w 757237"/>
                <a:gd name="connsiteY21" fmla="*/ 14702 h 783577"/>
                <a:gd name="connsiteX22" fmla="*/ 14207 w 757237"/>
                <a:gd name="connsiteY22" fmla="*/ 320350 h 783577"/>
                <a:gd name="connsiteX23" fmla="*/ 0 w 757237"/>
                <a:gd name="connsiteY23" fmla="*/ 320350 h 78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7237" h="783577">
                  <a:moveTo>
                    <a:pt x="743029" y="463225"/>
                  </a:moveTo>
                  <a:lnTo>
                    <a:pt x="757237" y="463225"/>
                  </a:lnTo>
                  <a:lnTo>
                    <a:pt x="757237" y="783577"/>
                  </a:lnTo>
                  <a:lnTo>
                    <a:pt x="450056" y="783577"/>
                  </a:lnTo>
                  <a:lnTo>
                    <a:pt x="450056" y="768874"/>
                  </a:lnTo>
                  <a:lnTo>
                    <a:pt x="743029" y="768874"/>
                  </a:lnTo>
                  <a:close/>
                  <a:moveTo>
                    <a:pt x="0" y="463225"/>
                  </a:moveTo>
                  <a:lnTo>
                    <a:pt x="14207" y="463225"/>
                  </a:lnTo>
                  <a:lnTo>
                    <a:pt x="14207" y="768874"/>
                  </a:lnTo>
                  <a:lnTo>
                    <a:pt x="307181" y="768874"/>
                  </a:lnTo>
                  <a:lnTo>
                    <a:pt x="307181" y="783577"/>
                  </a:lnTo>
                  <a:lnTo>
                    <a:pt x="0" y="783577"/>
                  </a:lnTo>
                  <a:close/>
                  <a:moveTo>
                    <a:pt x="450056" y="0"/>
                  </a:moveTo>
                  <a:lnTo>
                    <a:pt x="757237" y="0"/>
                  </a:lnTo>
                  <a:lnTo>
                    <a:pt x="757237" y="320350"/>
                  </a:lnTo>
                  <a:lnTo>
                    <a:pt x="743029" y="320350"/>
                  </a:lnTo>
                  <a:lnTo>
                    <a:pt x="743029" y="14702"/>
                  </a:lnTo>
                  <a:lnTo>
                    <a:pt x="450056" y="14702"/>
                  </a:lnTo>
                  <a:close/>
                  <a:moveTo>
                    <a:pt x="0" y="0"/>
                  </a:moveTo>
                  <a:lnTo>
                    <a:pt x="307181" y="0"/>
                  </a:lnTo>
                  <a:lnTo>
                    <a:pt x="307181" y="14702"/>
                  </a:lnTo>
                  <a:lnTo>
                    <a:pt x="14207" y="14702"/>
                  </a:lnTo>
                  <a:lnTo>
                    <a:pt x="14207" y="320350"/>
                  </a:lnTo>
                  <a:lnTo>
                    <a:pt x="0" y="320350"/>
                  </a:lnTo>
                  <a:close/>
                </a:path>
              </a:pathLst>
            </a:custGeom>
            <a:solidFill>
              <a:srgbClr val="00A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0" name="MH_Other_2"/>
            <p:cNvSpPr/>
            <p:nvPr>
              <p:custDataLst>
                <p:tags r:id="rId17"/>
              </p:custDataLst>
            </p:nvPr>
          </p:nvSpPr>
          <p:spPr>
            <a:xfrm>
              <a:off x="1247775" y="2053829"/>
              <a:ext cx="547688" cy="425053"/>
            </a:xfrm>
            <a:prstGeom prst="rect">
              <a:avLst/>
            </a:prstGeom>
            <a:solidFill>
              <a:srgbClr val="0E9E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rgbClr val="FFFFFF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01</a:t>
              </a:r>
              <a:endParaRPr lang="zh-CN" altLang="en-US" sz="2400" dirty="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sp>
        <p:nvSpPr>
          <p:cNvPr id="31" name="MH_SubTitle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38323" y="1266805"/>
            <a:ext cx="1594810" cy="286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1" hangingPunct="1"/>
            <a:r>
              <a:rPr lang="zh-CN" altLang="en-US" sz="2000" b="1" dirty="0" smtClean="0">
                <a:solidFill>
                  <a:srgbClr val="01A7B4"/>
                </a:solidFill>
                <a:latin typeface="Calibri" pitchFamily="34" charset="0"/>
                <a:ea typeface="微软雅黑" pitchFamily="34" charset="-122"/>
              </a:rPr>
              <a:t>胸围方面</a:t>
            </a:r>
            <a:endParaRPr lang="zh-CN" altLang="en-US" sz="2000" b="1" dirty="0">
              <a:solidFill>
                <a:srgbClr val="01A7B4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50" name="MH_Text_1"/>
          <p:cNvSpPr txBox="1"/>
          <p:nvPr>
            <p:custDataLst>
              <p:tags r:id="rId3"/>
            </p:custDataLst>
          </p:nvPr>
        </p:nvSpPr>
        <p:spPr>
          <a:xfrm>
            <a:off x="1738323" y="1637163"/>
            <a:ext cx="2736000" cy="688181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/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latin typeface="Calibri" panose="020F0502020204030204" pitchFamily="34" charset="0"/>
                <a:ea typeface="微软雅黑" panose="020B0503020204020204" pitchFamily="34" charset="-122"/>
              </a:rPr>
              <a:t>在罩杯上面，不排除购买时会选择大一点的，中国女性的平均罩杯应该是</a:t>
            </a:r>
            <a:r>
              <a:rPr lang="en-US" altLang="zh-CN" sz="1400" dirty="0" smtClean="0">
                <a:latin typeface="Calibri" panose="020F0502020204030204" pitchFamily="34" charset="0"/>
                <a:ea typeface="微软雅黑" panose="020B0503020204020204" pitchFamily="34" charset="-122"/>
              </a:rPr>
              <a:t>B</a:t>
            </a:r>
            <a:r>
              <a:rPr lang="zh-CN" altLang="en-US" sz="1400" dirty="0" smtClean="0">
                <a:latin typeface="Calibri" panose="020F0502020204030204" pitchFamily="34" charset="0"/>
                <a:ea typeface="微软雅黑" panose="020B0503020204020204" pitchFamily="34" charset="-122"/>
              </a:rPr>
              <a:t>。</a:t>
            </a:r>
            <a:endParaRPr lang="zh-CN" altLang="en-US" sz="1400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1" name="组合 50"/>
          <p:cNvGrpSpPr>
            <a:grpSpLocks/>
          </p:cNvGrpSpPr>
          <p:nvPr/>
        </p:nvGrpSpPr>
        <p:grpSpPr>
          <a:xfrm>
            <a:off x="4747593" y="1284626"/>
            <a:ext cx="1080000" cy="1080000"/>
            <a:chOff x="4767264" y="1972866"/>
            <a:chExt cx="757237" cy="586978"/>
          </a:xfrm>
        </p:grpSpPr>
        <p:sp>
          <p:nvSpPr>
            <p:cNvPr id="52" name="MH_Other_3"/>
            <p:cNvSpPr/>
            <p:nvPr>
              <p:custDataLst>
                <p:tags r:id="rId14"/>
              </p:custDataLst>
            </p:nvPr>
          </p:nvSpPr>
          <p:spPr>
            <a:xfrm>
              <a:off x="4767264" y="1972866"/>
              <a:ext cx="757237" cy="586978"/>
            </a:xfrm>
            <a:custGeom>
              <a:avLst/>
              <a:gdLst>
                <a:gd name="connsiteX0" fmla="*/ 743029 w 757237"/>
                <a:gd name="connsiteY0" fmla="*/ 463225 h 783577"/>
                <a:gd name="connsiteX1" fmla="*/ 757237 w 757237"/>
                <a:gd name="connsiteY1" fmla="*/ 463225 h 783577"/>
                <a:gd name="connsiteX2" fmla="*/ 757237 w 757237"/>
                <a:gd name="connsiteY2" fmla="*/ 783577 h 783577"/>
                <a:gd name="connsiteX3" fmla="*/ 450056 w 757237"/>
                <a:gd name="connsiteY3" fmla="*/ 783577 h 783577"/>
                <a:gd name="connsiteX4" fmla="*/ 450056 w 757237"/>
                <a:gd name="connsiteY4" fmla="*/ 768874 h 783577"/>
                <a:gd name="connsiteX5" fmla="*/ 743029 w 757237"/>
                <a:gd name="connsiteY5" fmla="*/ 768874 h 783577"/>
                <a:gd name="connsiteX6" fmla="*/ 0 w 757237"/>
                <a:gd name="connsiteY6" fmla="*/ 463225 h 783577"/>
                <a:gd name="connsiteX7" fmla="*/ 14207 w 757237"/>
                <a:gd name="connsiteY7" fmla="*/ 463225 h 783577"/>
                <a:gd name="connsiteX8" fmla="*/ 14207 w 757237"/>
                <a:gd name="connsiteY8" fmla="*/ 768874 h 783577"/>
                <a:gd name="connsiteX9" fmla="*/ 307181 w 757237"/>
                <a:gd name="connsiteY9" fmla="*/ 768874 h 783577"/>
                <a:gd name="connsiteX10" fmla="*/ 307181 w 757237"/>
                <a:gd name="connsiteY10" fmla="*/ 783577 h 783577"/>
                <a:gd name="connsiteX11" fmla="*/ 0 w 757237"/>
                <a:gd name="connsiteY11" fmla="*/ 783577 h 783577"/>
                <a:gd name="connsiteX12" fmla="*/ 450056 w 757237"/>
                <a:gd name="connsiteY12" fmla="*/ 0 h 783577"/>
                <a:gd name="connsiteX13" fmla="*/ 757237 w 757237"/>
                <a:gd name="connsiteY13" fmla="*/ 0 h 783577"/>
                <a:gd name="connsiteX14" fmla="*/ 757237 w 757237"/>
                <a:gd name="connsiteY14" fmla="*/ 320350 h 783577"/>
                <a:gd name="connsiteX15" fmla="*/ 743029 w 757237"/>
                <a:gd name="connsiteY15" fmla="*/ 320350 h 783577"/>
                <a:gd name="connsiteX16" fmla="*/ 743029 w 757237"/>
                <a:gd name="connsiteY16" fmla="*/ 14702 h 783577"/>
                <a:gd name="connsiteX17" fmla="*/ 450056 w 757237"/>
                <a:gd name="connsiteY17" fmla="*/ 14702 h 783577"/>
                <a:gd name="connsiteX18" fmla="*/ 0 w 757237"/>
                <a:gd name="connsiteY18" fmla="*/ 0 h 783577"/>
                <a:gd name="connsiteX19" fmla="*/ 307181 w 757237"/>
                <a:gd name="connsiteY19" fmla="*/ 0 h 783577"/>
                <a:gd name="connsiteX20" fmla="*/ 307181 w 757237"/>
                <a:gd name="connsiteY20" fmla="*/ 14702 h 783577"/>
                <a:gd name="connsiteX21" fmla="*/ 14207 w 757237"/>
                <a:gd name="connsiteY21" fmla="*/ 14702 h 783577"/>
                <a:gd name="connsiteX22" fmla="*/ 14207 w 757237"/>
                <a:gd name="connsiteY22" fmla="*/ 320350 h 783577"/>
                <a:gd name="connsiteX23" fmla="*/ 0 w 757237"/>
                <a:gd name="connsiteY23" fmla="*/ 320350 h 78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7237" h="783577">
                  <a:moveTo>
                    <a:pt x="743029" y="463225"/>
                  </a:moveTo>
                  <a:lnTo>
                    <a:pt x="757237" y="463225"/>
                  </a:lnTo>
                  <a:lnTo>
                    <a:pt x="757237" y="783577"/>
                  </a:lnTo>
                  <a:lnTo>
                    <a:pt x="450056" y="783577"/>
                  </a:lnTo>
                  <a:lnTo>
                    <a:pt x="450056" y="768874"/>
                  </a:lnTo>
                  <a:lnTo>
                    <a:pt x="743029" y="768874"/>
                  </a:lnTo>
                  <a:close/>
                  <a:moveTo>
                    <a:pt x="0" y="463225"/>
                  </a:moveTo>
                  <a:lnTo>
                    <a:pt x="14207" y="463225"/>
                  </a:lnTo>
                  <a:lnTo>
                    <a:pt x="14207" y="768874"/>
                  </a:lnTo>
                  <a:lnTo>
                    <a:pt x="307181" y="768874"/>
                  </a:lnTo>
                  <a:lnTo>
                    <a:pt x="307181" y="783577"/>
                  </a:lnTo>
                  <a:lnTo>
                    <a:pt x="0" y="783577"/>
                  </a:lnTo>
                  <a:close/>
                  <a:moveTo>
                    <a:pt x="450056" y="0"/>
                  </a:moveTo>
                  <a:lnTo>
                    <a:pt x="757237" y="0"/>
                  </a:lnTo>
                  <a:lnTo>
                    <a:pt x="757237" y="320350"/>
                  </a:lnTo>
                  <a:lnTo>
                    <a:pt x="743029" y="320350"/>
                  </a:lnTo>
                  <a:lnTo>
                    <a:pt x="743029" y="14702"/>
                  </a:lnTo>
                  <a:lnTo>
                    <a:pt x="450056" y="14702"/>
                  </a:lnTo>
                  <a:close/>
                  <a:moveTo>
                    <a:pt x="0" y="0"/>
                  </a:moveTo>
                  <a:lnTo>
                    <a:pt x="307181" y="0"/>
                  </a:lnTo>
                  <a:lnTo>
                    <a:pt x="307181" y="14702"/>
                  </a:lnTo>
                  <a:lnTo>
                    <a:pt x="14207" y="14702"/>
                  </a:lnTo>
                  <a:lnTo>
                    <a:pt x="14207" y="320350"/>
                  </a:lnTo>
                  <a:lnTo>
                    <a:pt x="0" y="320350"/>
                  </a:lnTo>
                  <a:close/>
                </a:path>
              </a:pathLst>
            </a:custGeom>
            <a:solidFill>
              <a:srgbClr val="86B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3" name="MH_Other_4"/>
            <p:cNvSpPr/>
            <p:nvPr>
              <p:custDataLst>
                <p:tags r:id="rId15"/>
              </p:custDataLst>
            </p:nvPr>
          </p:nvSpPr>
          <p:spPr>
            <a:xfrm>
              <a:off x="4872039" y="2053829"/>
              <a:ext cx="547687" cy="425053"/>
            </a:xfrm>
            <a:prstGeom prst="rect">
              <a:avLst/>
            </a:prstGeom>
            <a:solidFill>
              <a:srgbClr val="7FA1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>
                  <a:solidFill>
                    <a:srgbClr val="FFFFFF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02</a:t>
              </a:r>
              <a:endParaRPr lang="zh-CN" altLang="en-US" sz="24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sp>
        <p:nvSpPr>
          <p:cNvPr id="54" name="MH_SubTitle_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952504" y="1266805"/>
            <a:ext cx="1303695" cy="286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1" hangingPunct="1"/>
            <a:r>
              <a:rPr lang="zh-CN" altLang="en-US" sz="2000" b="1" dirty="0" smtClean="0">
                <a:solidFill>
                  <a:srgbClr val="86B034"/>
                </a:solidFill>
                <a:latin typeface="Calibri" pitchFamily="34" charset="0"/>
                <a:ea typeface="微软雅黑" pitchFamily="34" charset="-122"/>
              </a:rPr>
              <a:t>颜色选择</a:t>
            </a:r>
            <a:endParaRPr lang="zh-CN" altLang="en-US" sz="2000" b="1" dirty="0">
              <a:solidFill>
                <a:srgbClr val="86B034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55" name="MH_Text_2"/>
          <p:cNvSpPr txBox="1"/>
          <p:nvPr>
            <p:custDataLst>
              <p:tags r:id="rId5"/>
            </p:custDataLst>
          </p:nvPr>
        </p:nvSpPr>
        <p:spPr>
          <a:xfrm>
            <a:off x="5923008" y="1637163"/>
            <a:ext cx="2736000" cy="688181"/>
          </a:xfrm>
          <a:prstGeom prst="rect">
            <a:avLst/>
          </a:prstGeom>
          <a:noFill/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女性内衣的颜色能显示出性格，在购买时，中国女性会偏爱肤色和黑色。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6" name="组合 55"/>
          <p:cNvGrpSpPr>
            <a:grpSpLocks/>
          </p:cNvGrpSpPr>
          <p:nvPr/>
        </p:nvGrpSpPr>
        <p:grpSpPr>
          <a:xfrm>
            <a:off x="523584" y="2925067"/>
            <a:ext cx="1080000" cy="1080000"/>
            <a:chOff x="1143000" y="3239691"/>
            <a:chExt cx="757238" cy="586978"/>
          </a:xfrm>
        </p:grpSpPr>
        <p:sp>
          <p:nvSpPr>
            <p:cNvPr id="57" name="MH_Other_5"/>
            <p:cNvSpPr/>
            <p:nvPr>
              <p:custDataLst>
                <p:tags r:id="rId12"/>
              </p:custDataLst>
            </p:nvPr>
          </p:nvSpPr>
          <p:spPr>
            <a:xfrm>
              <a:off x="1143000" y="3239691"/>
              <a:ext cx="757238" cy="586978"/>
            </a:xfrm>
            <a:custGeom>
              <a:avLst/>
              <a:gdLst>
                <a:gd name="connsiteX0" fmla="*/ 743029 w 757237"/>
                <a:gd name="connsiteY0" fmla="*/ 463225 h 783577"/>
                <a:gd name="connsiteX1" fmla="*/ 757237 w 757237"/>
                <a:gd name="connsiteY1" fmla="*/ 463225 h 783577"/>
                <a:gd name="connsiteX2" fmla="*/ 757237 w 757237"/>
                <a:gd name="connsiteY2" fmla="*/ 783577 h 783577"/>
                <a:gd name="connsiteX3" fmla="*/ 450056 w 757237"/>
                <a:gd name="connsiteY3" fmla="*/ 783577 h 783577"/>
                <a:gd name="connsiteX4" fmla="*/ 450056 w 757237"/>
                <a:gd name="connsiteY4" fmla="*/ 768874 h 783577"/>
                <a:gd name="connsiteX5" fmla="*/ 743029 w 757237"/>
                <a:gd name="connsiteY5" fmla="*/ 768874 h 783577"/>
                <a:gd name="connsiteX6" fmla="*/ 0 w 757237"/>
                <a:gd name="connsiteY6" fmla="*/ 463225 h 783577"/>
                <a:gd name="connsiteX7" fmla="*/ 14207 w 757237"/>
                <a:gd name="connsiteY7" fmla="*/ 463225 h 783577"/>
                <a:gd name="connsiteX8" fmla="*/ 14207 w 757237"/>
                <a:gd name="connsiteY8" fmla="*/ 768874 h 783577"/>
                <a:gd name="connsiteX9" fmla="*/ 307181 w 757237"/>
                <a:gd name="connsiteY9" fmla="*/ 768874 h 783577"/>
                <a:gd name="connsiteX10" fmla="*/ 307181 w 757237"/>
                <a:gd name="connsiteY10" fmla="*/ 783577 h 783577"/>
                <a:gd name="connsiteX11" fmla="*/ 0 w 757237"/>
                <a:gd name="connsiteY11" fmla="*/ 783577 h 783577"/>
                <a:gd name="connsiteX12" fmla="*/ 450056 w 757237"/>
                <a:gd name="connsiteY12" fmla="*/ 0 h 783577"/>
                <a:gd name="connsiteX13" fmla="*/ 757237 w 757237"/>
                <a:gd name="connsiteY13" fmla="*/ 0 h 783577"/>
                <a:gd name="connsiteX14" fmla="*/ 757237 w 757237"/>
                <a:gd name="connsiteY14" fmla="*/ 320350 h 783577"/>
                <a:gd name="connsiteX15" fmla="*/ 743029 w 757237"/>
                <a:gd name="connsiteY15" fmla="*/ 320350 h 783577"/>
                <a:gd name="connsiteX16" fmla="*/ 743029 w 757237"/>
                <a:gd name="connsiteY16" fmla="*/ 14702 h 783577"/>
                <a:gd name="connsiteX17" fmla="*/ 450056 w 757237"/>
                <a:gd name="connsiteY17" fmla="*/ 14702 h 783577"/>
                <a:gd name="connsiteX18" fmla="*/ 0 w 757237"/>
                <a:gd name="connsiteY18" fmla="*/ 0 h 783577"/>
                <a:gd name="connsiteX19" fmla="*/ 307181 w 757237"/>
                <a:gd name="connsiteY19" fmla="*/ 0 h 783577"/>
                <a:gd name="connsiteX20" fmla="*/ 307181 w 757237"/>
                <a:gd name="connsiteY20" fmla="*/ 14702 h 783577"/>
                <a:gd name="connsiteX21" fmla="*/ 14207 w 757237"/>
                <a:gd name="connsiteY21" fmla="*/ 14702 h 783577"/>
                <a:gd name="connsiteX22" fmla="*/ 14207 w 757237"/>
                <a:gd name="connsiteY22" fmla="*/ 320350 h 783577"/>
                <a:gd name="connsiteX23" fmla="*/ 0 w 757237"/>
                <a:gd name="connsiteY23" fmla="*/ 320350 h 78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7237" h="783577">
                  <a:moveTo>
                    <a:pt x="743029" y="463225"/>
                  </a:moveTo>
                  <a:lnTo>
                    <a:pt x="757237" y="463225"/>
                  </a:lnTo>
                  <a:lnTo>
                    <a:pt x="757237" y="783577"/>
                  </a:lnTo>
                  <a:lnTo>
                    <a:pt x="450056" y="783577"/>
                  </a:lnTo>
                  <a:lnTo>
                    <a:pt x="450056" y="768874"/>
                  </a:lnTo>
                  <a:lnTo>
                    <a:pt x="743029" y="768874"/>
                  </a:lnTo>
                  <a:close/>
                  <a:moveTo>
                    <a:pt x="0" y="463225"/>
                  </a:moveTo>
                  <a:lnTo>
                    <a:pt x="14207" y="463225"/>
                  </a:lnTo>
                  <a:lnTo>
                    <a:pt x="14207" y="768874"/>
                  </a:lnTo>
                  <a:lnTo>
                    <a:pt x="307181" y="768874"/>
                  </a:lnTo>
                  <a:lnTo>
                    <a:pt x="307181" y="783577"/>
                  </a:lnTo>
                  <a:lnTo>
                    <a:pt x="0" y="783577"/>
                  </a:lnTo>
                  <a:close/>
                  <a:moveTo>
                    <a:pt x="450056" y="0"/>
                  </a:moveTo>
                  <a:lnTo>
                    <a:pt x="757237" y="0"/>
                  </a:lnTo>
                  <a:lnTo>
                    <a:pt x="757237" y="320350"/>
                  </a:lnTo>
                  <a:lnTo>
                    <a:pt x="743029" y="320350"/>
                  </a:lnTo>
                  <a:lnTo>
                    <a:pt x="743029" y="14702"/>
                  </a:lnTo>
                  <a:lnTo>
                    <a:pt x="450056" y="14702"/>
                  </a:lnTo>
                  <a:close/>
                  <a:moveTo>
                    <a:pt x="0" y="0"/>
                  </a:moveTo>
                  <a:lnTo>
                    <a:pt x="307181" y="0"/>
                  </a:lnTo>
                  <a:lnTo>
                    <a:pt x="307181" y="14702"/>
                  </a:lnTo>
                  <a:lnTo>
                    <a:pt x="14207" y="14702"/>
                  </a:lnTo>
                  <a:lnTo>
                    <a:pt x="14207" y="320350"/>
                  </a:lnTo>
                  <a:lnTo>
                    <a:pt x="0" y="320350"/>
                  </a:lnTo>
                  <a:close/>
                </a:path>
              </a:pathLst>
            </a:custGeom>
            <a:solidFill>
              <a:srgbClr val="FC8A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8" name="MH_Other_6"/>
            <p:cNvSpPr/>
            <p:nvPr>
              <p:custDataLst>
                <p:tags r:id="rId13"/>
              </p:custDataLst>
            </p:nvPr>
          </p:nvSpPr>
          <p:spPr>
            <a:xfrm>
              <a:off x="1247775" y="3320654"/>
              <a:ext cx="547688" cy="425053"/>
            </a:xfrm>
            <a:prstGeom prst="rect">
              <a:avLst/>
            </a:prstGeom>
            <a:solidFill>
              <a:srgbClr val="FD8B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>
                  <a:solidFill>
                    <a:srgbClr val="FFFFFF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03</a:t>
              </a:r>
              <a:endParaRPr lang="zh-CN" altLang="en-US" sz="24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sp>
        <p:nvSpPr>
          <p:cNvPr id="59" name="MH_SubTitle_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738323" y="2917077"/>
            <a:ext cx="2346325" cy="286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1" hangingPunct="1"/>
            <a:r>
              <a:rPr lang="zh-CN" altLang="en-US" sz="2000" b="1" dirty="0" smtClean="0">
                <a:solidFill>
                  <a:srgbClr val="FC8C0A"/>
                </a:solidFill>
                <a:latin typeface="Calibri" pitchFamily="34" charset="0"/>
                <a:ea typeface="微软雅黑" pitchFamily="34" charset="-122"/>
              </a:rPr>
              <a:t>有无钢圈</a:t>
            </a:r>
            <a:endParaRPr lang="zh-CN" altLang="en-US" sz="2000" b="1" dirty="0">
              <a:solidFill>
                <a:srgbClr val="FC8C0A"/>
              </a:solidFill>
              <a:latin typeface="Calibri" pitchFamily="34" charset="0"/>
              <a:ea typeface="微软雅黑" pitchFamily="34" charset="-122"/>
            </a:endParaRPr>
          </a:p>
        </p:txBody>
      </p:sp>
      <p:grpSp>
        <p:nvGrpSpPr>
          <p:cNvPr id="61" name="组合 60"/>
          <p:cNvGrpSpPr>
            <a:grpSpLocks/>
          </p:cNvGrpSpPr>
          <p:nvPr/>
        </p:nvGrpSpPr>
        <p:grpSpPr>
          <a:xfrm>
            <a:off x="4747593" y="2925067"/>
            <a:ext cx="1080000" cy="1080000"/>
            <a:chOff x="4767264" y="3239691"/>
            <a:chExt cx="757237" cy="586978"/>
          </a:xfrm>
        </p:grpSpPr>
        <p:sp>
          <p:nvSpPr>
            <p:cNvPr id="62" name="MH_Other_7"/>
            <p:cNvSpPr/>
            <p:nvPr>
              <p:custDataLst>
                <p:tags r:id="rId10"/>
              </p:custDataLst>
            </p:nvPr>
          </p:nvSpPr>
          <p:spPr>
            <a:xfrm>
              <a:off x="4767264" y="3239691"/>
              <a:ext cx="757237" cy="586978"/>
            </a:xfrm>
            <a:custGeom>
              <a:avLst/>
              <a:gdLst>
                <a:gd name="connsiteX0" fmla="*/ 743029 w 757237"/>
                <a:gd name="connsiteY0" fmla="*/ 463225 h 783577"/>
                <a:gd name="connsiteX1" fmla="*/ 757237 w 757237"/>
                <a:gd name="connsiteY1" fmla="*/ 463225 h 783577"/>
                <a:gd name="connsiteX2" fmla="*/ 757237 w 757237"/>
                <a:gd name="connsiteY2" fmla="*/ 783577 h 783577"/>
                <a:gd name="connsiteX3" fmla="*/ 450056 w 757237"/>
                <a:gd name="connsiteY3" fmla="*/ 783577 h 783577"/>
                <a:gd name="connsiteX4" fmla="*/ 450056 w 757237"/>
                <a:gd name="connsiteY4" fmla="*/ 768874 h 783577"/>
                <a:gd name="connsiteX5" fmla="*/ 743029 w 757237"/>
                <a:gd name="connsiteY5" fmla="*/ 768874 h 783577"/>
                <a:gd name="connsiteX6" fmla="*/ 0 w 757237"/>
                <a:gd name="connsiteY6" fmla="*/ 463225 h 783577"/>
                <a:gd name="connsiteX7" fmla="*/ 14207 w 757237"/>
                <a:gd name="connsiteY7" fmla="*/ 463225 h 783577"/>
                <a:gd name="connsiteX8" fmla="*/ 14207 w 757237"/>
                <a:gd name="connsiteY8" fmla="*/ 768874 h 783577"/>
                <a:gd name="connsiteX9" fmla="*/ 307181 w 757237"/>
                <a:gd name="connsiteY9" fmla="*/ 768874 h 783577"/>
                <a:gd name="connsiteX10" fmla="*/ 307181 w 757237"/>
                <a:gd name="connsiteY10" fmla="*/ 783577 h 783577"/>
                <a:gd name="connsiteX11" fmla="*/ 0 w 757237"/>
                <a:gd name="connsiteY11" fmla="*/ 783577 h 783577"/>
                <a:gd name="connsiteX12" fmla="*/ 450056 w 757237"/>
                <a:gd name="connsiteY12" fmla="*/ 0 h 783577"/>
                <a:gd name="connsiteX13" fmla="*/ 757237 w 757237"/>
                <a:gd name="connsiteY13" fmla="*/ 0 h 783577"/>
                <a:gd name="connsiteX14" fmla="*/ 757237 w 757237"/>
                <a:gd name="connsiteY14" fmla="*/ 320350 h 783577"/>
                <a:gd name="connsiteX15" fmla="*/ 743029 w 757237"/>
                <a:gd name="connsiteY15" fmla="*/ 320350 h 783577"/>
                <a:gd name="connsiteX16" fmla="*/ 743029 w 757237"/>
                <a:gd name="connsiteY16" fmla="*/ 14702 h 783577"/>
                <a:gd name="connsiteX17" fmla="*/ 450056 w 757237"/>
                <a:gd name="connsiteY17" fmla="*/ 14702 h 783577"/>
                <a:gd name="connsiteX18" fmla="*/ 0 w 757237"/>
                <a:gd name="connsiteY18" fmla="*/ 0 h 783577"/>
                <a:gd name="connsiteX19" fmla="*/ 307181 w 757237"/>
                <a:gd name="connsiteY19" fmla="*/ 0 h 783577"/>
                <a:gd name="connsiteX20" fmla="*/ 307181 w 757237"/>
                <a:gd name="connsiteY20" fmla="*/ 14702 h 783577"/>
                <a:gd name="connsiteX21" fmla="*/ 14207 w 757237"/>
                <a:gd name="connsiteY21" fmla="*/ 14702 h 783577"/>
                <a:gd name="connsiteX22" fmla="*/ 14207 w 757237"/>
                <a:gd name="connsiteY22" fmla="*/ 320350 h 783577"/>
                <a:gd name="connsiteX23" fmla="*/ 0 w 757237"/>
                <a:gd name="connsiteY23" fmla="*/ 320350 h 78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7237" h="783577">
                  <a:moveTo>
                    <a:pt x="743029" y="463225"/>
                  </a:moveTo>
                  <a:lnTo>
                    <a:pt x="757237" y="463225"/>
                  </a:lnTo>
                  <a:lnTo>
                    <a:pt x="757237" y="783577"/>
                  </a:lnTo>
                  <a:lnTo>
                    <a:pt x="450056" y="783577"/>
                  </a:lnTo>
                  <a:lnTo>
                    <a:pt x="450056" y="768874"/>
                  </a:lnTo>
                  <a:lnTo>
                    <a:pt x="743029" y="768874"/>
                  </a:lnTo>
                  <a:close/>
                  <a:moveTo>
                    <a:pt x="0" y="463225"/>
                  </a:moveTo>
                  <a:lnTo>
                    <a:pt x="14207" y="463225"/>
                  </a:lnTo>
                  <a:lnTo>
                    <a:pt x="14207" y="768874"/>
                  </a:lnTo>
                  <a:lnTo>
                    <a:pt x="307181" y="768874"/>
                  </a:lnTo>
                  <a:lnTo>
                    <a:pt x="307181" y="783577"/>
                  </a:lnTo>
                  <a:lnTo>
                    <a:pt x="0" y="783577"/>
                  </a:lnTo>
                  <a:close/>
                  <a:moveTo>
                    <a:pt x="450056" y="0"/>
                  </a:moveTo>
                  <a:lnTo>
                    <a:pt x="757237" y="0"/>
                  </a:lnTo>
                  <a:lnTo>
                    <a:pt x="757237" y="320350"/>
                  </a:lnTo>
                  <a:lnTo>
                    <a:pt x="743029" y="320350"/>
                  </a:lnTo>
                  <a:lnTo>
                    <a:pt x="743029" y="14702"/>
                  </a:lnTo>
                  <a:lnTo>
                    <a:pt x="450056" y="14702"/>
                  </a:lnTo>
                  <a:close/>
                  <a:moveTo>
                    <a:pt x="0" y="0"/>
                  </a:moveTo>
                  <a:lnTo>
                    <a:pt x="307181" y="0"/>
                  </a:lnTo>
                  <a:lnTo>
                    <a:pt x="307181" y="14702"/>
                  </a:lnTo>
                  <a:lnTo>
                    <a:pt x="14207" y="14702"/>
                  </a:lnTo>
                  <a:lnTo>
                    <a:pt x="14207" y="320350"/>
                  </a:lnTo>
                  <a:lnTo>
                    <a:pt x="0" y="320350"/>
                  </a:lnTo>
                  <a:close/>
                </a:path>
              </a:pathLst>
            </a:custGeom>
            <a:solidFill>
              <a:srgbClr val="A20C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3" name="MH_Other_8"/>
            <p:cNvSpPr/>
            <p:nvPr>
              <p:custDataLst>
                <p:tags r:id="rId11"/>
              </p:custDataLst>
            </p:nvPr>
          </p:nvSpPr>
          <p:spPr>
            <a:xfrm>
              <a:off x="4872039" y="3320654"/>
              <a:ext cx="547687" cy="425053"/>
            </a:xfrm>
            <a:prstGeom prst="rect">
              <a:avLst/>
            </a:prstGeom>
            <a:solidFill>
              <a:srgbClr val="A910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>
                  <a:solidFill>
                    <a:srgbClr val="FFFFFF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04</a:t>
              </a:r>
              <a:endParaRPr lang="zh-CN" altLang="en-US" sz="24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sp>
        <p:nvSpPr>
          <p:cNvPr id="64" name="MH_SubTitle_4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952505" y="2917077"/>
            <a:ext cx="1284030" cy="286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1" hangingPunct="1"/>
            <a:r>
              <a:rPr lang="zh-CN" altLang="en-US" sz="2000" b="1" dirty="0" smtClean="0">
                <a:solidFill>
                  <a:srgbClr val="A80C00"/>
                </a:solidFill>
                <a:latin typeface="Calibri" pitchFamily="34" charset="0"/>
                <a:ea typeface="微软雅黑" pitchFamily="34" charset="-122"/>
              </a:rPr>
              <a:t>用户体验</a:t>
            </a:r>
            <a:endParaRPr lang="zh-CN" altLang="en-US" sz="2000" b="1" dirty="0">
              <a:solidFill>
                <a:srgbClr val="A80C00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66" name="MH_Text_1"/>
          <p:cNvSpPr txBox="1"/>
          <p:nvPr>
            <p:custDataLst>
              <p:tags r:id="rId8"/>
            </p:custDataLst>
          </p:nvPr>
        </p:nvSpPr>
        <p:spPr>
          <a:xfrm>
            <a:off x="1738323" y="3303729"/>
            <a:ext cx="2736000" cy="688181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/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latin typeface="Calibri" panose="020F0502020204030204" pitchFamily="34" charset="0"/>
                <a:ea typeface="微软雅黑" panose="020B0503020204020204" pitchFamily="34" charset="-122"/>
              </a:rPr>
              <a:t>有接近</a:t>
            </a:r>
            <a:r>
              <a:rPr lang="en-US" altLang="zh-CN" sz="1400" dirty="0" smtClean="0">
                <a:latin typeface="Calibri" panose="020F0502020204030204" pitchFamily="34" charset="0"/>
                <a:ea typeface="微软雅黑" panose="020B0503020204020204" pitchFamily="34" charset="-122"/>
              </a:rPr>
              <a:t>85%</a:t>
            </a:r>
            <a:r>
              <a:rPr lang="zh-CN" altLang="en-US" sz="1400" dirty="0" smtClean="0">
                <a:latin typeface="Calibri" panose="020F0502020204030204" pitchFamily="34" charset="0"/>
                <a:ea typeface="微软雅黑" panose="020B0503020204020204" pitchFamily="34" charset="-122"/>
              </a:rPr>
              <a:t>的占比显示绝大多数女性在购买内衣时，会选择有钢圈，来支撑和塑形。</a:t>
            </a:r>
            <a:endParaRPr lang="zh-CN" altLang="en-US" sz="1400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7" name="MH_Text_1"/>
          <p:cNvSpPr txBox="1"/>
          <p:nvPr>
            <p:custDataLst>
              <p:tags r:id="rId9"/>
            </p:custDataLst>
          </p:nvPr>
        </p:nvSpPr>
        <p:spPr>
          <a:xfrm>
            <a:off x="5923008" y="3279152"/>
            <a:ext cx="2736000" cy="688181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/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latin typeface="Calibri" panose="020F0502020204030204" pitchFamily="34" charset="0"/>
                <a:ea typeface="微软雅黑" panose="020B0503020204020204" pitchFamily="34" charset="-122"/>
              </a:rPr>
              <a:t>根据用户评价，购买内衣最关注的是产品的质量和质感，其次会关注购物体验，另外关注性价比。</a:t>
            </a:r>
            <a:endParaRPr lang="zh-CN" altLang="en-US" sz="1400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65656463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62" y="595"/>
            <a:ext cx="9140475" cy="5144290"/>
          </a:xfrm>
          <a:prstGeom prst="rect">
            <a:avLst/>
          </a:prstGeom>
        </p:spPr>
      </p:pic>
      <p:sp>
        <p:nvSpPr>
          <p:cNvPr id="1048624" name="TextBox 9"/>
          <p:cNvSpPr txBox="1"/>
          <p:nvPr/>
        </p:nvSpPr>
        <p:spPr>
          <a:xfrm>
            <a:off x="5676962" y="1707854"/>
            <a:ext cx="2954552" cy="923277"/>
          </a:xfrm>
          <a:prstGeom prst="rect">
            <a:avLst/>
          </a:prstGeom>
          <a:noFill/>
        </p:spPr>
        <p:txBody>
          <a:bodyPr wrap="none" lIns="91389" tIns="45694" rIns="91389" bIns="45694" rtlCol="0">
            <a:spAutoFit/>
          </a:bodyPr>
          <a:lstStyle/>
          <a:p>
            <a:pPr algn="r"/>
            <a:r>
              <a:rPr lang="zh-CN" altLang="en-US" sz="5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  <p:cxnSp>
        <p:nvCxnSpPr>
          <p:cNvPr id="3145732" name="直接连接符 10"/>
          <p:cNvCxnSpPr>
            <a:cxnSpLocks/>
          </p:cNvCxnSpPr>
          <p:nvPr/>
        </p:nvCxnSpPr>
        <p:spPr>
          <a:xfrm>
            <a:off x="3993337" y="2703125"/>
            <a:ext cx="451933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矩形 1"/>
          <p:cNvSpPr/>
          <p:nvPr/>
        </p:nvSpPr>
        <p:spPr>
          <a:xfrm>
            <a:off x="0" y="0"/>
            <a:ext cx="2790730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rtlCol="0" anchor="ctr"/>
          <a:lstStyle/>
          <a:p>
            <a:pPr algn="ctr"/>
            <a:endParaRPr lang="zh-CN" altLang="en-US"/>
          </a:p>
        </p:txBody>
      </p:sp>
      <p:sp>
        <p:nvSpPr>
          <p:cNvPr id="1048608" name="TextBox 86"/>
          <p:cNvSpPr txBox="1"/>
          <p:nvPr/>
        </p:nvSpPr>
        <p:spPr>
          <a:xfrm>
            <a:off x="253769" y="1664291"/>
            <a:ext cx="2103768" cy="980359"/>
          </a:xfrm>
          <a:prstGeom prst="rect">
            <a:avLst/>
          </a:prstGeom>
          <a:noFill/>
        </p:spPr>
        <p:txBody>
          <a:bodyPr wrap="square" lIns="91361" tIns="45679" rIns="91361" bIns="45679">
            <a:spAutoFit/>
          </a:bodyPr>
          <a:lstStyle/>
          <a:p>
            <a:pPr algn="r"/>
            <a:r>
              <a:rPr lang="zh-CN" altLang="en-US" sz="3600" b="1" spc="1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endParaRPr lang="en-US" altLang="zh-CN" sz="3600" b="1" spc="1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en-US" altLang="zh-CN" sz="2400" b="1" spc="1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2400" b="1" spc="1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127">
            <a:extLst>
              <a:ext uri="{FF2B5EF4-FFF2-40B4-BE49-F238E27FC236}">
                <a16:creationId xmlns:a16="http://schemas.microsoft.com/office/drawing/2014/main" xmlns="" id="{8D47A685-B90A-4C4F-A277-F1ADD69BD9D3}"/>
              </a:ext>
            </a:extLst>
          </p:cNvPr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3815953" y="735807"/>
            <a:ext cx="4185047" cy="751285"/>
          </a:xfrm>
          <a:custGeom>
            <a:avLst/>
            <a:gdLst>
              <a:gd name="T0" fmla="*/ 2147483646 w 2081"/>
              <a:gd name="T1" fmla="*/ 7251648 h 372"/>
              <a:gd name="T2" fmla="*/ 1624972510 w 2081"/>
              <a:gd name="T3" fmla="*/ 0 h 372"/>
              <a:gd name="T4" fmla="*/ 1136042704 w 2081"/>
              <a:gd name="T5" fmla="*/ 203046148 h 372"/>
              <a:gd name="T6" fmla="*/ 0 w 2081"/>
              <a:gd name="T7" fmla="*/ 1348798476 h 372"/>
              <a:gd name="T8" fmla="*/ 1136042704 w 2081"/>
              <a:gd name="T9" fmla="*/ 2147483646 h 372"/>
              <a:gd name="T10" fmla="*/ 1617783588 w 2081"/>
              <a:gd name="T11" fmla="*/ 2147483646 h 372"/>
              <a:gd name="T12" fmla="*/ 2147483646 w 2081"/>
              <a:gd name="T13" fmla="*/ 2147483646 h 372"/>
              <a:gd name="T14" fmla="*/ 2147483646 w 2081"/>
              <a:gd name="T15" fmla="*/ 7251648 h 372"/>
              <a:gd name="T16" fmla="*/ 1351747898 w 2081"/>
              <a:gd name="T17" fmla="*/ 2147483646 h 372"/>
              <a:gd name="T18" fmla="*/ 424218784 w 2081"/>
              <a:gd name="T19" fmla="*/ 1348798476 h 372"/>
              <a:gd name="T20" fmla="*/ 1351747898 w 2081"/>
              <a:gd name="T21" fmla="*/ 420592899 h 372"/>
              <a:gd name="T22" fmla="*/ 1883819278 w 2081"/>
              <a:gd name="T23" fmla="*/ 420592899 h 372"/>
              <a:gd name="T24" fmla="*/ 2147483646 w 2081"/>
              <a:gd name="T25" fmla="*/ 1348798476 h 372"/>
              <a:gd name="T26" fmla="*/ 1883819278 w 2081"/>
              <a:gd name="T27" fmla="*/ 2147483646 h 372"/>
              <a:gd name="T28" fmla="*/ 1351747898 w 2081"/>
              <a:gd name="T29" fmla="*/ 2147483646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081"/>
              <a:gd name="T46" fmla="*/ 0 h 372"/>
              <a:gd name="T47" fmla="*/ 2081 w 2081"/>
              <a:gd name="T48" fmla="*/ 372 h 37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081" h="372">
                <a:moveTo>
                  <a:pt x="2081" y="1"/>
                </a:moveTo>
                <a:cubicBezTo>
                  <a:pt x="1969" y="1"/>
                  <a:pt x="247" y="0"/>
                  <a:pt x="226" y="0"/>
                </a:cubicBezTo>
                <a:cubicBezTo>
                  <a:pt x="201" y="0"/>
                  <a:pt x="176" y="9"/>
                  <a:pt x="158" y="28"/>
                </a:cubicBezTo>
                <a:cubicBezTo>
                  <a:pt x="0" y="186"/>
                  <a:pt x="0" y="186"/>
                  <a:pt x="0" y="186"/>
                </a:cubicBezTo>
                <a:cubicBezTo>
                  <a:pt x="158" y="344"/>
                  <a:pt x="158" y="344"/>
                  <a:pt x="158" y="344"/>
                </a:cubicBezTo>
                <a:cubicBezTo>
                  <a:pt x="176" y="363"/>
                  <a:pt x="201" y="372"/>
                  <a:pt x="225" y="372"/>
                </a:cubicBezTo>
                <a:cubicBezTo>
                  <a:pt x="247" y="372"/>
                  <a:pt x="1969" y="371"/>
                  <a:pt x="2081" y="371"/>
                </a:cubicBezTo>
                <a:cubicBezTo>
                  <a:pt x="2081" y="1"/>
                  <a:pt x="2081" y="1"/>
                  <a:pt x="2081" y="1"/>
                </a:cubicBezTo>
                <a:moveTo>
                  <a:pt x="188" y="314"/>
                </a:moveTo>
                <a:cubicBezTo>
                  <a:pt x="59" y="186"/>
                  <a:pt x="59" y="186"/>
                  <a:pt x="59" y="186"/>
                </a:cubicBezTo>
                <a:cubicBezTo>
                  <a:pt x="188" y="58"/>
                  <a:pt x="188" y="58"/>
                  <a:pt x="188" y="58"/>
                </a:cubicBezTo>
                <a:cubicBezTo>
                  <a:pt x="208" y="37"/>
                  <a:pt x="242" y="37"/>
                  <a:pt x="262" y="58"/>
                </a:cubicBezTo>
                <a:cubicBezTo>
                  <a:pt x="390" y="186"/>
                  <a:pt x="390" y="186"/>
                  <a:pt x="390" y="186"/>
                </a:cubicBezTo>
                <a:cubicBezTo>
                  <a:pt x="262" y="314"/>
                  <a:pt x="262" y="314"/>
                  <a:pt x="262" y="314"/>
                </a:cubicBezTo>
                <a:cubicBezTo>
                  <a:pt x="242" y="335"/>
                  <a:pt x="208" y="335"/>
                  <a:pt x="188" y="314"/>
                </a:cubicBezTo>
              </a:path>
            </a:pathLst>
          </a:cu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基本概览</a:t>
            </a:r>
          </a:p>
        </p:txBody>
      </p:sp>
      <p:sp>
        <p:nvSpPr>
          <p:cNvPr id="11" name="Freeform 127">
            <a:extLst>
              <a:ext uri="{FF2B5EF4-FFF2-40B4-BE49-F238E27FC236}">
                <a16:creationId xmlns:a16="http://schemas.microsoft.com/office/drawing/2014/main" xmlns="" id="{9F71D0D7-F660-40B8-90C8-AB0327F488EB}"/>
              </a:ext>
            </a:extLst>
          </p:cNvPr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3815953" y="1784747"/>
            <a:ext cx="4185047" cy="752475"/>
          </a:xfrm>
          <a:custGeom>
            <a:avLst/>
            <a:gdLst>
              <a:gd name="T0" fmla="*/ 2147483646 w 2081"/>
              <a:gd name="T1" fmla="*/ 7263137 h 372"/>
              <a:gd name="T2" fmla="*/ 1624972510 w 2081"/>
              <a:gd name="T3" fmla="*/ 0 h 372"/>
              <a:gd name="T4" fmla="*/ 1136042704 w 2081"/>
              <a:gd name="T5" fmla="*/ 203367831 h 372"/>
              <a:gd name="T6" fmla="*/ 0 w 2081"/>
              <a:gd name="T7" fmla="*/ 1350935359 h 372"/>
              <a:gd name="T8" fmla="*/ 1136042704 w 2081"/>
              <a:gd name="T9" fmla="*/ 2147483646 h 372"/>
              <a:gd name="T10" fmla="*/ 1617783588 w 2081"/>
              <a:gd name="T11" fmla="*/ 2147483646 h 372"/>
              <a:gd name="T12" fmla="*/ 2147483646 w 2081"/>
              <a:gd name="T13" fmla="*/ 2147483646 h 372"/>
              <a:gd name="T14" fmla="*/ 2147483646 w 2081"/>
              <a:gd name="T15" fmla="*/ 7263137 h 372"/>
              <a:gd name="T16" fmla="*/ 1351747898 w 2081"/>
              <a:gd name="T17" fmla="*/ 2147483646 h 372"/>
              <a:gd name="T18" fmla="*/ 424218784 w 2081"/>
              <a:gd name="T19" fmla="*/ 1350935359 h 372"/>
              <a:gd name="T20" fmla="*/ 1351747898 w 2081"/>
              <a:gd name="T21" fmla="*/ 421259239 h 372"/>
              <a:gd name="T22" fmla="*/ 1883819278 w 2081"/>
              <a:gd name="T23" fmla="*/ 421259239 h 372"/>
              <a:gd name="T24" fmla="*/ 2147483646 w 2081"/>
              <a:gd name="T25" fmla="*/ 1350935359 h 372"/>
              <a:gd name="T26" fmla="*/ 1883819278 w 2081"/>
              <a:gd name="T27" fmla="*/ 2147483646 h 372"/>
              <a:gd name="T28" fmla="*/ 1351747898 w 2081"/>
              <a:gd name="T29" fmla="*/ 2147483646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081"/>
              <a:gd name="T46" fmla="*/ 0 h 372"/>
              <a:gd name="T47" fmla="*/ 2081 w 2081"/>
              <a:gd name="T48" fmla="*/ 372 h 37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081" h="372">
                <a:moveTo>
                  <a:pt x="2081" y="1"/>
                </a:moveTo>
                <a:cubicBezTo>
                  <a:pt x="1969" y="1"/>
                  <a:pt x="247" y="0"/>
                  <a:pt x="226" y="0"/>
                </a:cubicBezTo>
                <a:cubicBezTo>
                  <a:pt x="201" y="0"/>
                  <a:pt x="176" y="9"/>
                  <a:pt x="158" y="28"/>
                </a:cubicBezTo>
                <a:cubicBezTo>
                  <a:pt x="0" y="186"/>
                  <a:pt x="0" y="186"/>
                  <a:pt x="0" y="186"/>
                </a:cubicBezTo>
                <a:cubicBezTo>
                  <a:pt x="158" y="344"/>
                  <a:pt x="158" y="344"/>
                  <a:pt x="158" y="344"/>
                </a:cubicBezTo>
                <a:cubicBezTo>
                  <a:pt x="176" y="363"/>
                  <a:pt x="201" y="372"/>
                  <a:pt x="225" y="372"/>
                </a:cubicBezTo>
                <a:cubicBezTo>
                  <a:pt x="247" y="372"/>
                  <a:pt x="1969" y="371"/>
                  <a:pt x="2081" y="371"/>
                </a:cubicBezTo>
                <a:cubicBezTo>
                  <a:pt x="2081" y="1"/>
                  <a:pt x="2081" y="1"/>
                  <a:pt x="2081" y="1"/>
                </a:cubicBezTo>
                <a:moveTo>
                  <a:pt x="188" y="314"/>
                </a:moveTo>
                <a:cubicBezTo>
                  <a:pt x="59" y="186"/>
                  <a:pt x="59" y="186"/>
                  <a:pt x="59" y="186"/>
                </a:cubicBezTo>
                <a:cubicBezTo>
                  <a:pt x="188" y="58"/>
                  <a:pt x="188" y="58"/>
                  <a:pt x="188" y="58"/>
                </a:cubicBezTo>
                <a:cubicBezTo>
                  <a:pt x="208" y="37"/>
                  <a:pt x="242" y="37"/>
                  <a:pt x="262" y="58"/>
                </a:cubicBezTo>
                <a:cubicBezTo>
                  <a:pt x="390" y="186"/>
                  <a:pt x="390" y="186"/>
                  <a:pt x="390" y="186"/>
                </a:cubicBezTo>
                <a:cubicBezTo>
                  <a:pt x="262" y="314"/>
                  <a:pt x="262" y="314"/>
                  <a:pt x="262" y="314"/>
                </a:cubicBezTo>
                <a:cubicBezTo>
                  <a:pt x="242" y="335"/>
                  <a:pt x="208" y="335"/>
                  <a:pt x="188" y="314"/>
                </a:cubicBezTo>
              </a:path>
            </a:pathLst>
          </a:cu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胸围分析</a:t>
            </a:r>
          </a:p>
        </p:txBody>
      </p:sp>
      <p:sp>
        <p:nvSpPr>
          <p:cNvPr id="12" name="Freeform 127">
            <a:extLst>
              <a:ext uri="{FF2B5EF4-FFF2-40B4-BE49-F238E27FC236}">
                <a16:creationId xmlns:a16="http://schemas.microsoft.com/office/drawing/2014/main" xmlns="" id="{EED0AFC2-59F9-42C2-B6B8-A02B4B0556A0}"/>
              </a:ext>
            </a:extLst>
          </p:cNvPr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3815953" y="2834879"/>
            <a:ext cx="4185047" cy="751284"/>
          </a:xfrm>
          <a:custGeom>
            <a:avLst/>
            <a:gdLst>
              <a:gd name="T0" fmla="*/ 2147483646 w 2081"/>
              <a:gd name="T1" fmla="*/ 7251641 h 372"/>
              <a:gd name="T2" fmla="*/ 1624972510 w 2081"/>
              <a:gd name="T3" fmla="*/ 0 h 372"/>
              <a:gd name="T4" fmla="*/ 1136042704 w 2081"/>
              <a:gd name="T5" fmla="*/ 203045945 h 372"/>
              <a:gd name="T6" fmla="*/ 0 w 2081"/>
              <a:gd name="T7" fmla="*/ 1348797130 h 372"/>
              <a:gd name="T8" fmla="*/ 1136042704 w 2081"/>
              <a:gd name="T9" fmla="*/ 2147483646 h 372"/>
              <a:gd name="T10" fmla="*/ 1617783588 w 2081"/>
              <a:gd name="T11" fmla="*/ 2147483646 h 372"/>
              <a:gd name="T12" fmla="*/ 2147483646 w 2081"/>
              <a:gd name="T13" fmla="*/ 2147483646 h 372"/>
              <a:gd name="T14" fmla="*/ 2147483646 w 2081"/>
              <a:gd name="T15" fmla="*/ 7251641 h 372"/>
              <a:gd name="T16" fmla="*/ 1351747898 w 2081"/>
              <a:gd name="T17" fmla="*/ 2147483646 h 372"/>
              <a:gd name="T18" fmla="*/ 424218784 w 2081"/>
              <a:gd name="T19" fmla="*/ 1348797130 h 372"/>
              <a:gd name="T20" fmla="*/ 1351747898 w 2081"/>
              <a:gd name="T21" fmla="*/ 420592480 h 372"/>
              <a:gd name="T22" fmla="*/ 1883819278 w 2081"/>
              <a:gd name="T23" fmla="*/ 420592480 h 372"/>
              <a:gd name="T24" fmla="*/ 2147483646 w 2081"/>
              <a:gd name="T25" fmla="*/ 1348797130 h 372"/>
              <a:gd name="T26" fmla="*/ 1883819278 w 2081"/>
              <a:gd name="T27" fmla="*/ 2147483646 h 372"/>
              <a:gd name="T28" fmla="*/ 1351747898 w 2081"/>
              <a:gd name="T29" fmla="*/ 2147483646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081"/>
              <a:gd name="T46" fmla="*/ 0 h 372"/>
              <a:gd name="T47" fmla="*/ 2081 w 2081"/>
              <a:gd name="T48" fmla="*/ 372 h 37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081" h="372">
                <a:moveTo>
                  <a:pt x="2081" y="1"/>
                </a:moveTo>
                <a:cubicBezTo>
                  <a:pt x="1969" y="1"/>
                  <a:pt x="247" y="0"/>
                  <a:pt x="226" y="0"/>
                </a:cubicBezTo>
                <a:cubicBezTo>
                  <a:pt x="201" y="0"/>
                  <a:pt x="176" y="9"/>
                  <a:pt x="158" y="28"/>
                </a:cubicBezTo>
                <a:cubicBezTo>
                  <a:pt x="0" y="186"/>
                  <a:pt x="0" y="186"/>
                  <a:pt x="0" y="186"/>
                </a:cubicBezTo>
                <a:cubicBezTo>
                  <a:pt x="158" y="344"/>
                  <a:pt x="158" y="344"/>
                  <a:pt x="158" y="344"/>
                </a:cubicBezTo>
                <a:cubicBezTo>
                  <a:pt x="176" y="363"/>
                  <a:pt x="201" y="372"/>
                  <a:pt x="225" y="372"/>
                </a:cubicBezTo>
                <a:cubicBezTo>
                  <a:pt x="247" y="372"/>
                  <a:pt x="1969" y="371"/>
                  <a:pt x="2081" y="371"/>
                </a:cubicBezTo>
                <a:cubicBezTo>
                  <a:pt x="2081" y="1"/>
                  <a:pt x="2081" y="1"/>
                  <a:pt x="2081" y="1"/>
                </a:cubicBezTo>
                <a:moveTo>
                  <a:pt x="188" y="314"/>
                </a:moveTo>
                <a:cubicBezTo>
                  <a:pt x="59" y="186"/>
                  <a:pt x="59" y="186"/>
                  <a:pt x="59" y="186"/>
                </a:cubicBezTo>
                <a:cubicBezTo>
                  <a:pt x="188" y="58"/>
                  <a:pt x="188" y="58"/>
                  <a:pt x="188" y="58"/>
                </a:cubicBezTo>
                <a:cubicBezTo>
                  <a:pt x="208" y="37"/>
                  <a:pt x="242" y="37"/>
                  <a:pt x="262" y="58"/>
                </a:cubicBezTo>
                <a:cubicBezTo>
                  <a:pt x="390" y="186"/>
                  <a:pt x="390" y="186"/>
                  <a:pt x="390" y="186"/>
                </a:cubicBezTo>
                <a:cubicBezTo>
                  <a:pt x="262" y="314"/>
                  <a:pt x="262" y="314"/>
                  <a:pt x="262" y="314"/>
                </a:cubicBezTo>
                <a:cubicBezTo>
                  <a:pt x="242" y="335"/>
                  <a:pt x="208" y="335"/>
                  <a:pt x="188" y="314"/>
                </a:cubicBezTo>
              </a:path>
            </a:pathLst>
          </a:cu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销售数据分析</a:t>
            </a:r>
          </a:p>
        </p:txBody>
      </p:sp>
      <p:sp>
        <p:nvSpPr>
          <p:cNvPr id="13" name="Freeform 127">
            <a:extLst>
              <a:ext uri="{FF2B5EF4-FFF2-40B4-BE49-F238E27FC236}">
                <a16:creationId xmlns:a16="http://schemas.microsoft.com/office/drawing/2014/main" xmlns="" id="{2C91C142-E8BC-46BA-926F-2985C7C9CE07}"/>
              </a:ext>
            </a:extLst>
          </p:cNvPr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3815953" y="3885010"/>
            <a:ext cx="4185047" cy="751284"/>
          </a:xfrm>
          <a:custGeom>
            <a:avLst/>
            <a:gdLst>
              <a:gd name="T0" fmla="*/ 2147483646 w 2081"/>
              <a:gd name="T1" fmla="*/ 7251641 h 372"/>
              <a:gd name="T2" fmla="*/ 1624972510 w 2081"/>
              <a:gd name="T3" fmla="*/ 0 h 372"/>
              <a:gd name="T4" fmla="*/ 1136042704 w 2081"/>
              <a:gd name="T5" fmla="*/ 203045945 h 372"/>
              <a:gd name="T6" fmla="*/ 0 w 2081"/>
              <a:gd name="T7" fmla="*/ 1348797130 h 372"/>
              <a:gd name="T8" fmla="*/ 1136042704 w 2081"/>
              <a:gd name="T9" fmla="*/ 2147483646 h 372"/>
              <a:gd name="T10" fmla="*/ 1617783588 w 2081"/>
              <a:gd name="T11" fmla="*/ 2147483646 h 372"/>
              <a:gd name="T12" fmla="*/ 2147483646 w 2081"/>
              <a:gd name="T13" fmla="*/ 2147483646 h 372"/>
              <a:gd name="T14" fmla="*/ 2147483646 w 2081"/>
              <a:gd name="T15" fmla="*/ 7251641 h 372"/>
              <a:gd name="T16" fmla="*/ 1351747898 w 2081"/>
              <a:gd name="T17" fmla="*/ 2147483646 h 372"/>
              <a:gd name="T18" fmla="*/ 424218784 w 2081"/>
              <a:gd name="T19" fmla="*/ 1348797130 h 372"/>
              <a:gd name="T20" fmla="*/ 1351747898 w 2081"/>
              <a:gd name="T21" fmla="*/ 420592480 h 372"/>
              <a:gd name="T22" fmla="*/ 1883819278 w 2081"/>
              <a:gd name="T23" fmla="*/ 420592480 h 372"/>
              <a:gd name="T24" fmla="*/ 2147483646 w 2081"/>
              <a:gd name="T25" fmla="*/ 1348797130 h 372"/>
              <a:gd name="T26" fmla="*/ 1883819278 w 2081"/>
              <a:gd name="T27" fmla="*/ 2147483646 h 372"/>
              <a:gd name="T28" fmla="*/ 1351747898 w 2081"/>
              <a:gd name="T29" fmla="*/ 2147483646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081"/>
              <a:gd name="T46" fmla="*/ 0 h 372"/>
              <a:gd name="T47" fmla="*/ 2081 w 2081"/>
              <a:gd name="T48" fmla="*/ 372 h 37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081" h="372">
                <a:moveTo>
                  <a:pt x="2081" y="1"/>
                </a:moveTo>
                <a:cubicBezTo>
                  <a:pt x="1969" y="1"/>
                  <a:pt x="247" y="0"/>
                  <a:pt x="226" y="0"/>
                </a:cubicBezTo>
                <a:cubicBezTo>
                  <a:pt x="201" y="0"/>
                  <a:pt x="176" y="9"/>
                  <a:pt x="158" y="28"/>
                </a:cubicBezTo>
                <a:cubicBezTo>
                  <a:pt x="0" y="186"/>
                  <a:pt x="0" y="186"/>
                  <a:pt x="0" y="186"/>
                </a:cubicBezTo>
                <a:cubicBezTo>
                  <a:pt x="158" y="344"/>
                  <a:pt x="158" y="344"/>
                  <a:pt x="158" y="344"/>
                </a:cubicBezTo>
                <a:cubicBezTo>
                  <a:pt x="176" y="363"/>
                  <a:pt x="201" y="372"/>
                  <a:pt x="225" y="372"/>
                </a:cubicBezTo>
                <a:cubicBezTo>
                  <a:pt x="247" y="372"/>
                  <a:pt x="1969" y="371"/>
                  <a:pt x="2081" y="371"/>
                </a:cubicBezTo>
                <a:cubicBezTo>
                  <a:pt x="2081" y="1"/>
                  <a:pt x="2081" y="1"/>
                  <a:pt x="2081" y="1"/>
                </a:cubicBezTo>
                <a:moveTo>
                  <a:pt x="188" y="314"/>
                </a:moveTo>
                <a:cubicBezTo>
                  <a:pt x="59" y="186"/>
                  <a:pt x="59" y="186"/>
                  <a:pt x="59" y="186"/>
                </a:cubicBezTo>
                <a:cubicBezTo>
                  <a:pt x="188" y="58"/>
                  <a:pt x="188" y="58"/>
                  <a:pt x="188" y="58"/>
                </a:cubicBezTo>
                <a:cubicBezTo>
                  <a:pt x="208" y="37"/>
                  <a:pt x="242" y="37"/>
                  <a:pt x="262" y="58"/>
                </a:cubicBezTo>
                <a:cubicBezTo>
                  <a:pt x="390" y="186"/>
                  <a:pt x="390" y="186"/>
                  <a:pt x="390" y="186"/>
                </a:cubicBezTo>
                <a:cubicBezTo>
                  <a:pt x="262" y="314"/>
                  <a:pt x="262" y="314"/>
                  <a:pt x="262" y="314"/>
                </a:cubicBezTo>
                <a:cubicBezTo>
                  <a:pt x="242" y="335"/>
                  <a:pt x="208" y="335"/>
                  <a:pt x="188" y="314"/>
                </a:cubicBezTo>
              </a:path>
            </a:pathLst>
          </a:cu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sp>
        <p:nvSpPr>
          <p:cNvPr id="14" name="文本框 3176">
            <a:extLst>
              <a:ext uri="{FF2B5EF4-FFF2-40B4-BE49-F238E27FC236}">
                <a16:creationId xmlns:a16="http://schemas.microsoft.com/office/drawing/2014/main" xmlns="" id="{D25304C4-B537-4350-BDC0-882345B8D001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894649" y="739555"/>
            <a:ext cx="727473" cy="751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700" b="1" dirty="0">
                <a:solidFill>
                  <a:srgbClr val="0F6FC6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2700" b="1" dirty="0">
              <a:solidFill>
                <a:srgbClr val="0F6FC6"/>
              </a:solidFill>
              <a:latin typeface="微软雅黑" pitchFamily="34" charset="-122"/>
              <a:ea typeface="微软雅黑" pitchFamily="34" charset="-122"/>
              <a:cs typeface="Verdana" panose="020B0604030504040204" pitchFamily="34" charset="0"/>
            </a:endParaRPr>
          </a:p>
        </p:txBody>
      </p:sp>
      <p:sp>
        <p:nvSpPr>
          <p:cNvPr id="15" name="文本框 170">
            <a:extLst>
              <a:ext uri="{FF2B5EF4-FFF2-40B4-BE49-F238E27FC236}">
                <a16:creationId xmlns:a16="http://schemas.microsoft.com/office/drawing/2014/main" xmlns="" id="{14FA0EC8-2207-4B06-B35C-08C6FB26AC20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894649" y="1784923"/>
            <a:ext cx="727473" cy="751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700" b="1" dirty="0">
                <a:solidFill>
                  <a:srgbClr val="0F6FC6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2700" b="1" dirty="0">
              <a:solidFill>
                <a:srgbClr val="0F6FC6"/>
              </a:solidFill>
              <a:latin typeface="微软雅黑" pitchFamily="34" charset="-122"/>
              <a:ea typeface="微软雅黑" pitchFamily="34" charset="-122"/>
              <a:cs typeface="Verdana" panose="020B0604030504040204" pitchFamily="34" charset="0"/>
            </a:endParaRPr>
          </a:p>
        </p:txBody>
      </p:sp>
      <p:sp>
        <p:nvSpPr>
          <p:cNvPr id="16" name="文本框 171">
            <a:extLst>
              <a:ext uri="{FF2B5EF4-FFF2-40B4-BE49-F238E27FC236}">
                <a16:creationId xmlns:a16="http://schemas.microsoft.com/office/drawing/2014/main" xmlns="" id="{40616FE5-22E7-4179-9FF0-E05F9C9B7799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894649" y="2830292"/>
            <a:ext cx="727473" cy="751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700" b="1" dirty="0">
                <a:solidFill>
                  <a:srgbClr val="0F6FC6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2700" b="1" dirty="0">
              <a:solidFill>
                <a:srgbClr val="0F6FC6"/>
              </a:solidFill>
              <a:latin typeface="微软雅黑" pitchFamily="34" charset="-122"/>
              <a:ea typeface="微软雅黑" pitchFamily="34" charset="-122"/>
              <a:cs typeface="Verdana" panose="020B0604030504040204" pitchFamily="34" charset="0"/>
            </a:endParaRPr>
          </a:p>
        </p:txBody>
      </p:sp>
      <p:sp>
        <p:nvSpPr>
          <p:cNvPr id="17" name="文本框 172">
            <a:extLst>
              <a:ext uri="{FF2B5EF4-FFF2-40B4-BE49-F238E27FC236}">
                <a16:creationId xmlns:a16="http://schemas.microsoft.com/office/drawing/2014/main" xmlns="" id="{B4E90E5E-0772-44A3-B141-990AE6236664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894649" y="3876852"/>
            <a:ext cx="727473" cy="751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700" b="1" dirty="0">
                <a:solidFill>
                  <a:srgbClr val="0F6FC6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2700" b="1" dirty="0">
              <a:solidFill>
                <a:srgbClr val="0F6FC6"/>
              </a:solidFill>
              <a:latin typeface="微软雅黑" pitchFamily="34" charset="-122"/>
              <a:ea typeface="微软雅黑" pitchFamily="34" charset="-122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7402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Placeholder 3">
            <a:extLst>
              <a:ext uri="{FF2B5EF4-FFF2-40B4-BE49-F238E27FC236}">
                <a16:creationId xmlns:a16="http://schemas.microsoft.com/office/drawing/2014/main" xmlns="" id="{1D5CF548-BE97-4E81-A7BA-B54AF0D2DE10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1156098" y="1318460"/>
            <a:ext cx="1231106" cy="1177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8625" b="1">
                <a:solidFill>
                  <a:srgbClr val="3B8DE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3075" name="文本框 16">
            <a:extLst>
              <a:ext uri="{FF2B5EF4-FFF2-40B4-BE49-F238E27FC236}">
                <a16:creationId xmlns:a16="http://schemas.microsoft.com/office/drawing/2014/main" xmlns="" id="{CBB9EA35-719F-429F-8D6B-4313331C196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312194" y="1888356"/>
            <a:ext cx="3774281" cy="56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700" b="1" dirty="0">
                <a:solidFill>
                  <a:srgbClr val="3B8D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基本概览</a:t>
            </a:r>
          </a:p>
        </p:txBody>
      </p:sp>
      <p:sp>
        <p:nvSpPr>
          <p:cNvPr id="3076" name="文本框 17">
            <a:extLst>
              <a:ext uri="{FF2B5EF4-FFF2-40B4-BE49-F238E27FC236}">
                <a16:creationId xmlns:a16="http://schemas.microsoft.com/office/drawing/2014/main" xmlns="" id="{2C316004-08F9-4085-B85C-6A08C45FF3CF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337197" y="1487529"/>
            <a:ext cx="14670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i="1">
                <a:solidFill>
                  <a:srgbClr val="3B8DE9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Part One</a:t>
            </a:r>
            <a:endParaRPr lang="zh-CN" altLang="en-US" sz="2400" b="1" i="1">
              <a:solidFill>
                <a:srgbClr val="3B8DE9"/>
              </a:solidFill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xmlns="" id="{BF2F7EBE-6F46-4EF5-B914-AD593656FE4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9233090">
            <a:off x="6548438" y="1840706"/>
            <a:ext cx="200025" cy="172641"/>
          </a:xfrm>
          <a:prstGeom prst="triangle">
            <a:avLst/>
          </a:prstGeom>
          <a:solidFill>
            <a:srgbClr val="3B8DE9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srgbClr val="FFC20F"/>
              </a:solidFill>
              <a:latin typeface="Calibri"/>
              <a:ea typeface="幼圆"/>
            </a:endParaRPr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xmlns="" id="{059604F7-4123-4B8B-AF96-A6252A82F03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5569576">
            <a:off x="6284119" y="2346722"/>
            <a:ext cx="297656" cy="257175"/>
          </a:xfrm>
          <a:prstGeom prst="triangle">
            <a:avLst/>
          </a:prstGeom>
          <a:solidFill>
            <a:srgbClr val="3B8DE9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srgbClr val="FFC20F"/>
              </a:solidFill>
              <a:latin typeface="Calibri"/>
              <a:ea typeface="幼圆"/>
            </a:endParaRPr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xmlns="" id="{524EDB11-F834-4336-833C-79E067A17483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21371394">
            <a:off x="6185297" y="1353742"/>
            <a:ext cx="200025" cy="172640"/>
          </a:xfrm>
          <a:prstGeom prst="triangle">
            <a:avLst/>
          </a:prstGeom>
          <a:solidFill>
            <a:srgbClr val="3B8DE9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srgbClr val="FFC20F"/>
              </a:solidFill>
              <a:latin typeface="Calibri"/>
              <a:ea typeface="幼圆"/>
            </a:endParaRPr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xmlns="" id="{801A7F8F-24E0-4368-BB2B-25C068139B34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rot="12912161">
            <a:off x="6966347" y="2615804"/>
            <a:ext cx="708422" cy="611981"/>
          </a:xfrm>
          <a:prstGeom prst="triangle">
            <a:avLst/>
          </a:prstGeom>
          <a:solidFill>
            <a:srgbClr val="3B8D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srgbClr val="FFC20F"/>
              </a:solidFill>
              <a:latin typeface="Calibri"/>
              <a:ea typeface="幼圆"/>
            </a:endParaRPr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xmlns="" id="{1CA80050-FB87-4F74-8109-1974A6827142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rot="12912161">
            <a:off x="6867525" y="2570560"/>
            <a:ext cx="882254" cy="760809"/>
          </a:xfrm>
          <a:prstGeom prst="triangle">
            <a:avLst/>
          </a:prstGeom>
          <a:noFill/>
          <a:ln w="12700" cap="flat" cmpd="sng" algn="ctr">
            <a:solidFill>
              <a:srgbClr val="3B8DE9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srgbClr val="FFC20F"/>
              </a:solidFill>
              <a:latin typeface="Calibri"/>
              <a:ea typeface="幼圆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xmlns="" id="{88D8A80D-22EB-429C-B8AE-6EF5741EEA93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rot="9110320">
            <a:off x="7858125" y="2844404"/>
            <a:ext cx="85725" cy="86915"/>
          </a:xfrm>
          <a:prstGeom prst="ellipse">
            <a:avLst/>
          </a:prstGeom>
          <a:solidFill>
            <a:srgbClr val="3B8D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srgbClr val="FFFFFF"/>
              </a:solidFill>
              <a:latin typeface="Calibri"/>
              <a:ea typeface="幼圆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xmlns="" id="{15D63631-620D-4C13-96AD-B9B11314159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rot="9110320">
            <a:off x="7041356" y="3221831"/>
            <a:ext cx="86916" cy="86916"/>
          </a:xfrm>
          <a:prstGeom prst="ellipse">
            <a:avLst/>
          </a:prstGeom>
          <a:solidFill>
            <a:srgbClr val="3B8D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srgbClr val="FFFFFF"/>
              </a:solidFill>
              <a:latin typeface="Calibri"/>
              <a:ea typeface="幼圆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xmlns="" id="{72F501FD-DE69-49B8-A588-9440DF3E5BF7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rot="9110320">
            <a:off x="7129463" y="2349104"/>
            <a:ext cx="85725" cy="86915"/>
          </a:xfrm>
          <a:prstGeom prst="ellipse">
            <a:avLst/>
          </a:prstGeom>
          <a:solidFill>
            <a:srgbClr val="3B8D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srgbClr val="FFFFFF"/>
              </a:solidFill>
              <a:latin typeface="Calibri"/>
              <a:ea typeface="幼圆"/>
            </a:endParaRPr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xmlns="" id="{860D2140-4EB9-40FC-8DE9-5F7B0428437F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rot="18210217">
            <a:off x="5878712" y="1622227"/>
            <a:ext cx="95250" cy="82153"/>
          </a:xfrm>
          <a:prstGeom prst="triangle">
            <a:avLst/>
          </a:prstGeom>
          <a:solidFill>
            <a:srgbClr val="3B8DE9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srgbClr val="FFC20F"/>
              </a:solidFill>
              <a:latin typeface="Calibri"/>
              <a:ea typeface="幼圆"/>
            </a:endParaRPr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xmlns="" id="{8B73B571-10F2-4E13-8360-B2B3EBD70335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rot="8748521">
            <a:off x="6147198" y="1735931"/>
            <a:ext cx="96440" cy="82154"/>
          </a:xfrm>
          <a:prstGeom prst="triangle">
            <a:avLst/>
          </a:prstGeom>
          <a:solidFill>
            <a:srgbClr val="3B8DE9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srgbClr val="FFC20F"/>
              </a:solidFill>
              <a:latin typeface="Calibri"/>
              <a:ea typeface="幼圆"/>
            </a:endParaRPr>
          </a:p>
        </p:txBody>
      </p:sp>
      <p:cxnSp>
        <p:nvCxnSpPr>
          <p:cNvPr id="3087" name="Straight Connector 13">
            <a:extLst>
              <a:ext uri="{FF2B5EF4-FFF2-40B4-BE49-F238E27FC236}">
                <a16:creationId xmlns:a16="http://schemas.microsoft.com/office/drawing/2014/main" xmlns="" id="{DF69F852-F11F-42E2-99C5-08EAF43697D7}"/>
              </a:ext>
            </a:extLst>
          </p:cNvPr>
          <p:cNvCxnSpPr>
            <a:cxnSpLocks noChangeShapeType="1"/>
          </p:cNvCxnSpPr>
          <p:nvPr>
            <p:custDataLst>
              <p:tags r:id="rId15"/>
            </p:custDataLst>
          </p:nvPr>
        </p:nvCxnSpPr>
        <p:spPr bwMode="auto">
          <a:xfrm flipH="1">
            <a:off x="1143000" y="2490035"/>
            <a:ext cx="5049441" cy="0"/>
          </a:xfrm>
          <a:prstGeom prst="line">
            <a:avLst/>
          </a:prstGeom>
          <a:noFill/>
          <a:ln w="19050" cap="sq" algn="ctr">
            <a:solidFill>
              <a:srgbClr val="3B8DE9"/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" name="文本框 9">
            <a:extLst>
              <a:ext uri="{FF2B5EF4-FFF2-40B4-BE49-F238E27FC236}">
                <a16:creationId xmlns:a16="http://schemas.microsoft.com/office/drawing/2014/main" xmlns="" id="{9F342CA8-04A0-416E-8125-D18DC3A1FBCE}"/>
              </a:ext>
            </a:extLst>
          </p:cNvPr>
          <p:cNvSpPr txBox="1"/>
          <p:nvPr/>
        </p:nvSpPr>
        <p:spPr>
          <a:xfrm>
            <a:off x="2425337" y="2575121"/>
            <a:ext cx="2016034" cy="1177209"/>
          </a:xfrm>
          <a:prstGeom prst="rect">
            <a:avLst/>
          </a:prstGeom>
          <a:noFill/>
          <a:ln w="9525">
            <a:noFill/>
          </a:ln>
        </p:spPr>
        <p:txBody>
          <a:bodyPr wrap="square" lIns="68543" tIns="34272" rIns="68543" bIns="34272">
            <a:spAutoFit/>
          </a:bodyPr>
          <a:lstStyle/>
          <a:p>
            <a:pPr defTabSz="1124779">
              <a:spcBef>
                <a:spcPct val="50000"/>
              </a:spcBef>
            </a:pPr>
            <a:r>
              <a:rPr lang="zh-CN" altLang="en-US" b="1" dirty="0">
                <a:solidFill>
                  <a:srgbClr val="4857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胸部分布地图</a:t>
            </a:r>
            <a:endParaRPr lang="en-US" altLang="zh-CN" b="1" dirty="0">
              <a:solidFill>
                <a:srgbClr val="485766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defTabSz="1124779">
              <a:spcBef>
                <a:spcPct val="50000"/>
              </a:spcBef>
            </a:pPr>
            <a:r>
              <a:rPr lang="zh-CN" altLang="en-US" b="1" dirty="0">
                <a:solidFill>
                  <a:srgbClr val="4857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需要解决的问题</a:t>
            </a:r>
            <a:endParaRPr lang="en-US" altLang="zh-CN" b="1" dirty="0">
              <a:solidFill>
                <a:srgbClr val="485766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defTabSz="1124779">
              <a:spcBef>
                <a:spcPct val="50000"/>
              </a:spcBef>
            </a:pPr>
            <a:r>
              <a:rPr lang="zh-CN" altLang="en-US" b="1" dirty="0">
                <a:solidFill>
                  <a:srgbClr val="4857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数据来源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75687D87-47F0-4121-989F-7CB24B8E7FFD}"/>
              </a:ext>
            </a:extLst>
          </p:cNvPr>
          <p:cNvGrpSpPr/>
          <p:nvPr/>
        </p:nvGrpSpPr>
        <p:grpSpPr>
          <a:xfrm>
            <a:off x="287184" y="228678"/>
            <a:ext cx="433896" cy="405805"/>
            <a:chOff x="1780082" y="1161738"/>
            <a:chExt cx="433896" cy="540000"/>
          </a:xfrm>
          <a:solidFill>
            <a:srgbClr val="0070C0"/>
          </a:solidFill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xmlns="" id="{72056D82-B892-48F1-85B0-4BC5FE51B970}"/>
                </a:ext>
              </a:extLst>
            </p:cNvPr>
            <p:cNvSpPr/>
            <p:nvPr/>
          </p:nvSpPr>
          <p:spPr>
            <a:xfrm>
              <a:off x="1780082" y="1161738"/>
              <a:ext cx="82446" cy="179882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4076429A-9396-465B-9745-ED44656A3192}"/>
                </a:ext>
              </a:extLst>
            </p:cNvPr>
            <p:cNvSpPr/>
            <p:nvPr/>
          </p:nvSpPr>
          <p:spPr>
            <a:xfrm>
              <a:off x="1955807" y="1161738"/>
              <a:ext cx="82446" cy="360000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F5B60D3D-4B89-483C-AF7F-FB931032C0FB}"/>
                </a:ext>
              </a:extLst>
            </p:cNvPr>
            <p:cNvSpPr/>
            <p:nvPr/>
          </p:nvSpPr>
          <p:spPr>
            <a:xfrm>
              <a:off x="2131532" y="1161738"/>
              <a:ext cx="82446" cy="540000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3887A5F5-B760-4F70-87DC-437A0EA9D61B}"/>
              </a:ext>
            </a:extLst>
          </p:cNvPr>
          <p:cNvGrpSpPr/>
          <p:nvPr/>
        </p:nvGrpSpPr>
        <p:grpSpPr>
          <a:xfrm>
            <a:off x="3279713" y="4716624"/>
            <a:ext cx="5864286" cy="426875"/>
            <a:chOff x="3279713" y="4716624"/>
            <a:chExt cx="5864286" cy="426875"/>
          </a:xfrm>
        </p:grpSpPr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xmlns="" id="{A263841B-C67D-4B74-BAA9-FD01B949C1F3}"/>
                </a:ext>
              </a:extLst>
            </p:cNvPr>
            <p:cNvSpPr/>
            <p:nvPr/>
          </p:nvSpPr>
          <p:spPr>
            <a:xfrm rot="16200000">
              <a:off x="3581792" y="4414546"/>
              <a:ext cx="426874" cy="1031032"/>
            </a:xfrm>
            <a:prstGeom prst="rt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9A541DD3-9D8E-4B88-855C-A70D334856DC}"/>
                </a:ext>
              </a:extLst>
            </p:cNvPr>
            <p:cNvSpPr/>
            <p:nvPr/>
          </p:nvSpPr>
          <p:spPr>
            <a:xfrm>
              <a:off x="4310744" y="4716624"/>
              <a:ext cx="4833255" cy="42687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D08ABA33-0ABC-4499-BFC4-5D676C2B5441}"/>
              </a:ext>
            </a:extLst>
          </p:cNvPr>
          <p:cNvSpPr/>
          <p:nvPr/>
        </p:nvSpPr>
        <p:spPr>
          <a:xfrm>
            <a:off x="850415" y="132193"/>
            <a:ext cx="5109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世界各国女性胸部分布地图</a:t>
            </a:r>
            <a:endParaRPr lang="en-US" altLang="zh-CN" sz="3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F604EF55-8A22-47F5-A658-771819FB5101}"/>
              </a:ext>
            </a:extLst>
          </p:cNvPr>
          <p:cNvSpPr/>
          <p:nvPr/>
        </p:nvSpPr>
        <p:spPr>
          <a:xfrm>
            <a:off x="438822" y="3953634"/>
            <a:ext cx="83397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谷歌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targetmap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发布了世界各国女性平均胸部大小分布地图。中国和日本在内的诸多亚洲、非洲国家，则是一片绿色，意味着女性平均胸部仅为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罩杯。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09B4F55B-732D-4AD8-ADD2-27CB6104FF07}"/>
              </a:ext>
            </a:extLst>
          </p:cNvPr>
          <p:cNvSpPr/>
          <p:nvPr/>
        </p:nvSpPr>
        <p:spPr>
          <a:xfrm>
            <a:off x="1037801" y="829899"/>
            <a:ext cx="435030" cy="294833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世界女性胸部分布地图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A31B5674-7257-4FF8-B753-3204E5D14220}"/>
              </a:ext>
            </a:extLst>
          </p:cNvPr>
          <p:cNvGrpSpPr/>
          <p:nvPr/>
        </p:nvGrpSpPr>
        <p:grpSpPr>
          <a:xfrm>
            <a:off x="1490590" y="829899"/>
            <a:ext cx="6631384" cy="2948339"/>
            <a:chOff x="1485925" y="832231"/>
            <a:chExt cx="6631384" cy="294833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xmlns="" id="{EA170768-D04C-4B13-B393-C02A46D47716}"/>
                </a:ext>
              </a:extLst>
            </p:cNvPr>
            <p:cNvGrpSpPr/>
            <p:nvPr/>
          </p:nvGrpSpPr>
          <p:grpSpPr>
            <a:xfrm>
              <a:off x="1489261" y="832231"/>
              <a:ext cx="6628048" cy="2948339"/>
              <a:chOff x="1646853" y="1347296"/>
              <a:chExt cx="6628048" cy="2948339"/>
            </a:xfrm>
          </p:grpSpPr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xmlns="" id="{35FB65FC-E3F5-4163-99EF-1E146A0E1B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646853" y="1347296"/>
                <a:ext cx="6628048" cy="2948339"/>
              </a:xfrm>
              <a:prstGeom prst="rect">
                <a:avLst/>
              </a:prstGeom>
            </p:spPr>
          </p:pic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xmlns="" id="{3D7606DD-D2E2-4552-8563-93AABFDB857C}"/>
                  </a:ext>
                </a:extLst>
              </p:cNvPr>
              <p:cNvSpPr/>
              <p:nvPr/>
            </p:nvSpPr>
            <p:spPr>
              <a:xfrm>
                <a:off x="5379092" y="2132045"/>
                <a:ext cx="1059028" cy="56917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xmlns="" id="{1E95F128-41D6-4530-ADC1-DCAF57CB601E}"/>
                  </a:ext>
                </a:extLst>
              </p:cNvPr>
              <p:cNvSpPr/>
              <p:nvPr/>
            </p:nvSpPr>
            <p:spPr>
              <a:xfrm>
                <a:off x="7310531" y="3512979"/>
                <a:ext cx="667138" cy="15862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xmlns="" id="{FACA73A3-176D-4586-B5C2-A05490B98905}"/>
                  </a:ext>
                </a:extLst>
              </p:cNvPr>
              <p:cNvCxnSpPr>
                <a:cxnSpLocks/>
                <a:stCxn id="19" idx="5"/>
                <a:endCxn id="20" idx="1"/>
              </p:cNvCxnSpPr>
              <p:nvPr/>
            </p:nvCxnSpPr>
            <p:spPr>
              <a:xfrm>
                <a:off x="6283029" y="2617862"/>
                <a:ext cx="1027502" cy="97442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DB3D0F1E-A09B-4DAB-B5FF-9907D821B576}"/>
                </a:ext>
              </a:extLst>
            </p:cNvPr>
            <p:cNvSpPr/>
            <p:nvPr/>
          </p:nvSpPr>
          <p:spPr>
            <a:xfrm>
              <a:off x="1485925" y="832231"/>
              <a:ext cx="6631384" cy="2948339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: 圆角 11">
            <a:extLst>
              <a:ext uri="{FF2B5EF4-FFF2-40B4-BE49-F238E27FC236}">
                <a16:creationId xmlns:a16="http://schemas.microsoft.com/office/drawing/2014/main" xmlns="" id="{AA578F52-EF19-424C-B5F2-178EAE5F85EF}"/>
              </a:ext>
            </a:extLst>
          </p:cNvPr>
          <p:cNvSpPr/>
          <p:nvPr/>
        </p:nvSpPr>
        <p:spPr>
          <a:xfrm>
            <a:off x="304321" y="3910566"/>
            <a:ext cx="8564430" cy="732466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643814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75687D87-47F0-4121-989F-7CB24B8E7FFD}"/>
              </a:ext>
            </a:extLst>
          </p:cNvPr>
          <p:cNvGrpSpPr/>
          <p:nvPr/>
        </p:nvGrpSpPr>
        <p:grpSpPr>
          <a:xfrm>
            <a:off x="287184" y="228678"/>
            <a:ext cx="433896" cy="405805"/>
            <a:chOff x="1780082" y="1161738"/>
            <a:chExt cx="433896" cy="540000"/>
          </a:xfrm>
          <a:solidFill>
            <a:srgbClr val="0070C0"/>
          </a:solidFill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xmlns="" id="{72056D82-B892-48F1-85B0-4BC5FE51B970}"/>
                </a:ext>
              </a:extLst>
            </p:cNvPr>
            <p:cNvSpPr/>
            <p:nvPr/>
          </p:nvSpPr>
          <p:spPr>
            <a:xfrm>
              <a:off x="1780082" y="1161738"/>
              <a:ext cx="82446" cy="179882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4076429A-9396-465B-9745-ED44656A3192}"/>
                </a:ext>
              </a:extLst>
            </p:cNvPr>
            <p:cNvSpPr/>
            <p:nvPr/>
          </p:nvSpPr>
          <p:spPr>
            <a:xfrm>
              <a:off x="1955807" y="1161738"/>
              <a:ext cx="82446" cy="360000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F5B60D3D-4B89-483C-AF7F-FB931032C0FB}"/>
                </a:ext>
              </a:extLst>
            </p:cNvPr>
            <p:cNvSpPr/>
            <p:nvPr/>
          </p:nvSpPr>
          <p:spPr>
            <a:xfrm>
              <a:off x="2131532" y="1161738"/>
              <a:ext cx="82446" cy="540000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3887A5F5-B760-4F70-87DC-437A0EA9D61B}"/>
              </a:ext>
            </a:extLst>
          </p:cNvPr>
          <p:cNvGrpSpPr/>
          <p:nvPr/>
        </p:nvGrpSpPr>
        <p:grpSpPr>
          <a:xfrm>
            <a:off x="3279713" y="4716624"/>
            <a:ext cx="5864286" cy="426875"/>
            <a:chOff x="3279713" y="4716624"/>
            <a:chExt cx="5864286" cy="426875"/>
          </a:xfrm>
        </p:grpSpPr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xmlns="" id="{A263841B-C67D-4B74-BAA9-FD01B949C1F3}"/>
                </a:ext>
              </a:extLst>
            </p:cNvPr>
            <p:cNvSpPr/>
            <p:nvPr/>
          </p:nvSpPr>
          <p:spPr>
            <a:xfrm rot="16200000">
              <a:off x="3581792" y="4414546"/>
              <a:ext cx="426874" cy="1031032"/>
            </a:xfrm>
            <a:prstGeom prst="rt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9A541DD3-9D8E-4B88-855C-A70D334856DC}"/>
                </a:ext>
              </a:extLst>
            </p:cNvPr>
            <p:cNvSpPr/>
            <p:nvPr/>
          </p:nvSpPr>
          <p:spPr>
            <a:xfrm>
              <a:off x="4310744" y="4716624"/>
              <a:ext cx="4833255" cy="42687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D08ABA33-0ABC-4499-BFC4-5D676C2B5441}"/>
              </a:ext>
            </a:extLst>
          </p:cNvPr>
          <p:cNvSpPr/>
          <p:nvPr/>
        </p:nvSpPr>
        <p:spPr>
          <a:xfrm>
            <a:off x="850415" y="13219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endParaRPr lang="en-US" altLang="zh-CN" sz="3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7" name="MH_Other_1">
            <a:extLst>
              <a:ext uri="{FF2B5EF4-FFF2-40B4-BE49-F238E27FC236}">
                <a16:creationId xmlns:a16="http://schemas.microsoft.com/office/drawing/2014/main" xmlns="" id="{FA0766CB-4E48-4B68-B963-14098A016861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 flipH="1">
            <a:off x="2068191" y="1097898"/>
            <a:ext cx="735806" cy="690563"/>
          </a:xfrm>
          <a:prstGeom prst="line">
            <a:avLst/>
          </a:prstGeom>
          <a:ln w="38100">
            <a:solidFill>
              <a:srgbClr val="00A8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H_Other_2">
            <a:extLst>
              <a:ext uri="{FF2B5EF4-FFF2-40B4-BE49-F238E27FC236}">
                <a16:creationId xmlns:a16="http://schemas.microsoft.com/office/drawing/2014/main" xmlns="" id="{A9C83DE5-5115-40C8-B03C-5230692F597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686000" y="1501520"/>
            <a:ext cx="536972" cy="242888"/>
          </a:xfrm>
          <a:custGeom>
            <a:avLst/>
            <a:gdLst>
              <a:gd name="connsiteX0" fmla="*/ 0 w 928918"/>
              <a:gd name="connsiteY0" fmla="*/ 0 h 459023"/>
              <a:gd name="connsiteX1" fmla="*/ 928918 w 928918"/>
              <a:gd name="connsiteY1" fmla="*/ 0 h 459023"/>
              <a:gd name="connsiteX2" fmla="*/ 464459 w 928918"/>
              <a:gd name="connsiteY2" fmla="*/ 459023 h 459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918" h="459023">
                <a:moveTo>
                  <a:pt x="0" y="0"/>
                </a:moveTo>
                <a:lnTo>
                  <a:pt x="928918" y="0"/>
                </a:lnTo>
                <a:lnTo>
                  <a:pt x="464459" y="459023"/>
                </a:lnTo>
                <a:close/>
              </a:path>
            </a:pathLst>
          </a:custGeom>
          <a:solidFill>
            <a:srgbClr val="00A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0500" anchor="ctr"/>
          <a:lstStyle/>
          <a:p>
            <a:pPr algn="ctr">
              <a:defRPr/>
            </a:pPr>
            <a:endParaRPr lang="zh-CN" altLang="en-US" sz="2100" b="1">
              <a:solidFill>
                <a:schemeClr val="accent1">
                  <a:lumMod val="50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MH_SubTitle_1">
            <a:extLst>
              <a:ext uri="{FF2B5EF4-FFF2-40B4-BE49-F238E27FC236}">
                <a16:creationId xmlns:a16="http://schemas.microsoft.com/office/drawing/2014/main" xmlns="" id="{EA8CD52F-AC38-4A7A-A2C7-13591E2C0ADC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455143" y="1406270"/>
            <a:ext cx="5125527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>
                <a:solidFill>
                  <a:srgbClr val="00A8E7"/>
                </a:solidFill>
                <a:ea typeface="微软雅黑" panose="020B0503020204020204" pitchFamily="34" charset="-122"/>
              </a:rPr>
              <a:t>分析中国女性的胸围数据，是否跟</a:t>
            </a:r>
            <a:r>
              <a:rPr lang="en-US" altLang="zh-CN" sz="1600" dirty="0" smtClean="0">
                <a:solidFill>
                  <a:srgbClr val="00A8E7"/>
                </a:solidFill>
                <a:ea typeface="微软雅黑" panose="020B0503020204020204" pitchFamily="34" charset="-122"/>
              </a:rPr>
              <a:t>Google</a:t>
            </a:r>
            <a:r>
              <a:rPr lang="zh-CN" altLang="en-US" sz="1600" dirty="0" smtClean="0">
                <a:solidFill>
                  <a:srgbClr val="00A8E7"/>
                </a:solidFill>
                <a:ea typeface="微软雅黑" panose="020B0503020204020204" pitchFamily="34" charset="-122"/>
              </a:rPr>
              <a:t>显示分布地图？</a:t>
            </a:r>
            <a:endParaRPr lang="zh-CN" altLang="en-US" sz="1600" dirty="0">
              <a:solidFill>
                <a:srgbClr val="00A8E7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30" name="MH_Other_4">
            <a:extLst>
              <a:ext uri="{FF2B5EF4-FFF2-40B4-BE49-F238E27FC236}">
                <a16:creationId xmlns:a16="http://schemas.microsoft.com/office/drawing/2014/main" xmlns="" id="{D3CFE9E7-3B11-4E28-94C7-AD4E17F1E9FE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 flipH="1">
            <a:off x="2068191" y="2218276"/>
            <a:ext cx="735806" cy="690563"/>
          </a:xfrm>
          <a:prstGeom prst="line">
            <a:avLst/>
          </a:prstGeom>
          <a:ln w="38100">
            <a:solidFill>
              <a:srgbClr val="58B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MH_Other_5">
            <a:extLst>
              <a:ext uri="{FF2B5EF4-FFF2-40B4-BE49-F238E27FC236}">
                <a16:creationId xmlns:a16="http://schemas.microsoft.com/office/drawing/2014/main" xmlns="" id="{D1A1EB99-01DA-4882-B9E8-14DC9422B938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686000" y="2623089"/>
            <a:ext cx="536972" cy="242888"/>
          </a:xfrm>
          <a:custGeom>
            <a:avLst/>
            <a:gdLst>
              <a:gd name="connsiteX0" fmla="*/ 0 w 928918"/>
              <a:gd name="connsiteY0" fmla="*/ 0 h 459023"/>
              <a:gd name="connsiteX1" fmla="*/ 928918 w 928918"/>
              <a:gd name="connsiteY1" fmla="*/ 0 h 459023"/>
              <a:gd name="connsiteX2" fmla="*/ 464459 w 928918"/>
              <a:gd name="connsiteY2" fmla="*/ 459023 h 459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918" h="459023">
                <a:moveTo>
                  <a:pt x="0" y="0"/>
                </a:moveTo>
                <a:lnTo>
                  <a:pt x="928918" y="0"/>
                </a:lnTo>
                <a:lnTo>
                  <a:pt x="464459" y="459023"/>
                </a:lnTo>
                <a:close/>
              </a:path>
            </a:pathLst>
          </a:custGeom>
          <a:solidFill>
            <a:srgbClr val="58B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0500" anchor="ctr"/>
          <a:lstStyle/>
          <a:p>
            <a:pPr algn="ctr">
              <a:defRPr/>
            </a:pPr>
            <a:endParaRPr lang="zh-CN" altLang="en-US" sz="2100" b="1">
              <a:solidFill>
                <a:schemeClr val="accent1">
                  <a:lumMod val="50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2" name="MH_SubTitle_2">
            <a:extLst>
              <a:ext uri="{FF2B5EF4-FFF2-40B4-BE49-F238E27FC236}">
                <a16:creationId xmlns:a16="http://schemas.microsoft.com/office/drawing/2014/main" xmlns="" id="{2990FCE2-A0EC-4377-B48B-09A5F6344781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455144" y="2527839"/>
            <a:ext cx="5332004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>
                <a:solidFill>
                  <a:srgbClr val="58B933"/>
                </a:solidFill>
                <a:ea typeface="微软雅黑" panose="020B0503020204020204" pitchFamily="34" charset="-122"/>
              </a:rPr>
              <a:t>内衣颜色能够显示出性格，关注中国女性的偏爱的颜色？</a:t>
            </a:r>
            <a:endParaRPr lang="zh-CN" altLang="en-US" sz="1600" dirty="0">
              <a:solidFill>
                <a:srgbClr val="58B933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MH_Other_6">
            <a:extLst>
              <a:ext uri="{FF2B5EF4-FFF2-40B4-BE49-F238E27FC236}">
                <a16:creationId xmlns:a16="http://schemas.microsoft.com/office/drawing/2014/main" xmlns="" id="{7A088242-7E5C-4DE6-A723-CC938C8E24AE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668141" y="2069448"/>
            <a:ext cx="569119" cy="553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700" b="1">
                <a:solidFill>
                  <a:srgbClr val="58B933"/>
                </a:solidFill>
                <a:latin typeface="Agency FB" panose="020B0604020202020204" pitchFamily="34" charset="0"/>
                <a:ea typeface="微软雅黑" panose="020B0503020204020204" pitchFamily="34" charset="-122"/>
              </a:rPr>
              <a:t>B</a:t>
            </a:r>
            <a:endParaRPr lang="zh-CN" altLang="en-US" sz="2700" b="1">
              <a:solidFill>
                <a:srgbClr val="58B933"/>
              </a:solidFill>
              <a:latin typeface="Agency FB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4" name="MH_Other_7">
            <a:extLst>
              <a:ext uri="{FF2B5EF4-FFF2-40B4-BE49-F238E27FC236}">
                <a16:creationId xmlns:a16="http://schemas.microsoft.com/office/drawing/2014/main" xmlns="" id="{B3EC4117-CEA6-4732-ADC8-0BBF395868CF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 flipH="1">
            <a:off x="2068191" y="3339845"/>
            <a:ext cx="735806" cy="690563"/>
          </a:xfrm>
          <a:prstGeom prst="line">
            <a:avLst/>
          </a:prstGeom>
          <a:ln w="38100">
            <a:solidFill>
              <a:srgbClr val="F87C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Other_8">
            <a:extLst>
              <a:ext uri="{FF2B5EF4-FFF2-40B4-BE49-F238E27FC236}">
                <a16:creationId xmlns:a16="http://schemas.microsoft.com/office/drawing/2014/main" xmlns="" id="{91D54F37-B282-4FBD-BB5D-0092C79F07DD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686000" y="3744658"/>
            <a:ext cx="536972" cy="242888"/>
          </a:xfrm>
          <a:custGeom>
            <a:avLst/>
            <a:gdLst>
              <a:gd name="connsiteX0" fmla="*/ 0 w 928918"/>
              <a:gd name="connsiteY0" fmla="*/ 0 h 459023"/>
              <a:gd name="connsiteX1" fmla="*/ 928918 w 928918"/>
              <a:gd name="connsiteY1" fmla="*/ 0 h 459023"/>
              <a:gd name="connsiteX2" fmla="*/ 464459 w 928918"/>
              <a:gd name="connsiteY2" fmla="*/ 459023 h 459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918" h="459023">
                <a:moveTo>
                  <a:pt x="0" y="0"/>
                </a:moveTo>
                <a:lnTo>
                  <a:pt x="928918" y="0"/>
                </a:lnTo>
                <a:lnTo>
                  <a:pt x="464459" y="459023"/>
                </a:lnTo>
                <a:close/>
              </a:path>
            </a:pathLst>
          </a:custGeom>
          <a:solidFill>
            <a:srgbClr val="F87C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0500" anchor="ctr"/>
          <a:lstStyle/>
          <a:p>
            <a:pPr algn="ctr">
              <a:defRPr/>
            </a:pPr>
            <a:endParaRPr lang="zh-CN" altLang="en-US" sz="2100" b="1">
              <a:solidFill>
                <a:schemeClr val="accent1">
                  <a:lumMod val="50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6" name="MH_SubTitle_3">
            <a:extLst>
              <a:ext uri="{FF2B5EF4-FFF2-40B4-BE49-F238E27FC236}">
                <a16:creationId xmlns:a16="http://schemas.microsoft.com/office/drawing/2014/main" xmlns="" id="{56DDD752-6B66-4221-AA07-C0ED31F97BCD}"/>
              </a:ext>
            </a:extLst>
          </p:cNvPr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455143" y="3649408"/>
            <a:ext cx="5161843" cy="622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>
                <a:solidFill>
                  <a:srgbClr val="F87C07"/>
                </a:solidFill>
                <a:ea typeface="微软雅黑" panose="020B0503020204020204" pitchFamily="34" charset="-122"/>
              </a:rPr>
              <a:t>通过分析，去了解消费者购买内衣时，主要关注的问题？</a:t>
            </a:r>
            <a:endParaRPr lang="zh-CN" altLang="en-US" sz="1600" dirty="0">
              <a:solidFill>
                <a:srgbClr val="F87C07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MH_Other_9">
            <a:extLst>
              <a:ext uri="{FF2B5EF4-FFF2-40B4-BE49-F238E27FC236}">
                <a16:creationId xmlns:a16="http://schemas.microsoft.com/office/drawing/2014/main" xmlns="" id="{EB11E88F-1A7B-4757-A6D4-2E4CA36D9E41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668141" y="3189827"/>
            <a:ext cx="569119" cy="55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700" b="1">
                <a:solidFill>
                  <a:srgbClr val="F87C07"/>
                </a:solidFill>
                <a:latin typeface="Agency FB" panose="020B0604020202020204" pitchFamily="34" charset="0"/>
                <a:ea typeface="微软雅黑" panose="020B0503020204020204" pitchFamily="34" charset="-122"/>
              </a:rPr>
              <a:t>C</a:t>
            </a:r>
            <a:endParaRPr lang="zh-CN" altLang="en-US" sz="2700" b="1">
              <a:solidFill>
                <a:srgbClr val="F87C07"/>
              </a:solidFill>
              <a:latin typeface="Agency FB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MH_Other_3">
            <a:extLst>
              <a:ext uri="{FF2B5EF4-FFF2-40B4-BE49-F238E27FC236}">
                <a16:creationId xmlns:a16="http://schemas.microsoft.com/office/drawing/2014/main" xmlns="" id="{4956B99E-F581-4FA0-B981-2ECC3CFD4F7D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668141" y="947879"/>
            <a:ext cx="569119" cy="553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a-DK" altLang="zh-CN" sz="2700" b="1" dirty="0">
                <a:solidFill>
                  <a:srgbClr val="00A8E7"/>
                </a:solidFill>
                <a:latin typeface="Agency FB" panose="020B0604020202020204" pitchFamily="34" charset="0"/>
                <a:ea typeface="微软雅黑" panose="020B0503020204020204" pitchFamily="34" charset="-122"/>
              </a:rPr>
              <a:t>A</a:t>
            </a:r>
            <a:endParaRPr lang="zh-CN" altLang="en-US" sz="2700" b="1" dirty="0">
              <a:solidFill>
                <a:srgbClr val="00A8E7"/>
              </a:solidFill>
              <a:latin typeface="Agency FB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9389847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75687D87-47F0-4121-989F-7CB24B8E7FFD}"/>
              </a:ext>
            </a:extLst>
          </p:cNvPr>
          <p:cNvGrpSpPr/>
          <p:nvPr/>
        </p:nvGrpSpPr>
        <p:grpSpPr>
          <a:xfrm>
            <a:off x="287184" y="228678"/>
            <a:ext cx="433896" cy="405805"/>
            <a:chOff x="1780082" y="1161738"/>
            <a:chExt cx="433896" cy="540000"/>
          </a:xfrm>
          <a:solidFill>
            <a:srgbClr val="0070C0"/>
          </a:solidFill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xmlns="" id="{72056D82-B892-48F1-85B0-4BC5FE51B970}"/>
                </a:ext>
              </a:extLst>
            </p:cNvPr>
            <p:cNvSpPr/>
            <p:nvPr/>
          </p:nvSpPr>
          <p:spPr>
            <a:xfrm>
              <a:off x="1780082" y="1161738"/>
              <a:ext cx="82446" cy="179882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4076429A-9396-465B-9745-ED44656A3192}"/>
                </a:ext>
              </a:extLst>
            </p:cNvPr>
            <p:cNvSpPr/>
            <p:nvPr/>
          </p:nvSpPr>
          <p:spPr>
            <a:xfrm>
              <a:off x="1955807" y="1161738"/>
              <a:ext cx="82446" cy="360000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F5B60D3D-4B89-483C-AF7F-FB931032C0FB}"/>
                </a:ext>
              </a:extLst>
            </p:cNvPr>
            <p:cNvSpPr/>
            <p:nvPr/>
          </p:nvSpPr>
          <p:spPr>
            <a:xfrm>
              <a:off x="2131532" y="1161738"/>
              <a:ext cx="82446" cy="540000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3887A5F5-B760-4F70-87DC-437A0EA9D61B}"/>
              </a:ext>
            </a:extLst>
          </p:cNvPr>
          <p:cNvGrpSpPr/>
          <p:nvPr/>
        </p:nvGrpSpPr>
        <p:grpSpPr>
          <a:xfrm>
            <a:off x="3279713" y="4716624"/>
            <a:ext cx="5864286" cy="426875"/>
            <a:chOff x="3279713" y="4716624"/>
            <a:chExt cx="5864286" cy="426875"/>
          </a:xfrm>
        </p:grpSpPr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xmlns="" id="{A263841B-C67D-4B74-BAA9-FD01B949C1F3}"/>
                </a:ext>
              </a:extLst>
            </p:cNvPr>
            <p:cNvSpPr/>
            <p:nvPr/>
          </p:nvSpPr>
          <p:spPr>
            <a:xfrm rot="16200000">
              <a:off x="3581792" y="4414546"/>
              <a:ext cx="426874" cy="1031032"/>
            </a:xfrm>
            <a:prstGeom prst="rt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9A541DD3-9D8E-4B88-855C-A70D334856DC}"/>
                </a:ext>
              </a:extLst>
            </p:cNvPr>
            <p:cNvSpPr/>
            <p:nvPr/>
          </p:nvSpPr>
          <p:spPr>
            <a:xfrm>
              <a:off x="4310744" y="4716624"/>
              <a:ext cx="4833255" cy="42687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D08ABA33-0ABC-4499-BFC4-5D676C2B5441}"/>
              </a:ext>
            </a:extLst>
          </p:cNvPr>
          <p:cNvSpPr/>
          <p:nvPr/>
        </p:nvSpPr>
        <p:spPr>
          <a:xfrm>
            <a:off x="850415" y="132193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数据来源</a:t>
            </a:r>
            <a:endParaRPr lang="en-US" altLang="zh-CN" sz="3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E88BE268-7CF2-4820-BAFE-2D94D5F28FA9}"/>
              </a:ext>
            </a:extLst>
          </p:cNvPr>
          <p:cNvSpPr/>
          <p:nvPr/>
        </p:nvSpPr>
        <p:spPr>
          <a:xfrm>
            <a:off x="6134881" y="1247487"/>
            <a:ext cx="25472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根据天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猫内衣的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购买信息记录，来对中国广大女性的胸围情况来次认真地探讨。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9DCB3AB8-6B7E-4C90-8A6F-A2888A40E9D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4132" y="743635"/>
            <a:ext cx="5290571" cy="393566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6F2254A7-25D5-4E6A-BD90-0BFB009450F4}"/>
              </a:ext>
            </a:extLst>
          </p:cNvPr>
          <p:cNvSpPr/>
          <p:nvPr/>
        </p:nvSpPr>
        <p:spPr>
          <a:xfrm>
            <a:off x="504132" y="4147458"/>
            <a:ext cx="3400729" cy="309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199DC8B6-C5A9-41BC-BE76-43CE99AF2AF3}"/>
              </a:ext>
            </a:extLst>
          </p:cNvPr>
          <p:cNvSpPr/>
          <p:nvPr/>
        </p:nvSpPr>
        <p:spPr>
          <a:xfrm>
            <a:off x="4572000" y="2416630"/>
            <a:ext cx="1015479" cy="3638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BAD364A3-FAEB-4E86-A30E-16EB29F70122}"/>
              </a:ext>
            </a:extLst>
          </p:cNvPr>
          <p:cNvSpPr txBox="1"/>
          <p:nvPr/>
        </p:nvSpPr>
        <p:spPr>
          <a:xfrm>
            <a:off x="4525741" y="20671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产品信息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AA2AE456-7FA8-439D-9566-61AE2848F21D}"/>
              </a:ext>
            </a:extLst>
          </p:cNvPr>
          <p:cNvSpPr txBox="1"/>
          <p:nvPr/>
        </p:nvSpPr>
        <p:spPr>
          <a:xfrm>
            <a:off x="1097278" y="24491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评论信息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EF6321F7-7759-4CA1-9859-8E52DB00B057}"/>
              </a:ext>
            </a:extLst>
          </p:cNvPr>
          <p:cNvSpPr/>
          <p:nvPr/>
        </p:nvSpPr>
        <p:spPr>
          <a:xfrm>
            <a:off x="6130215" y="3128128"/>
            <a:ext cx="25472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爬取内容为评论里的信息，包括尺码，颜色以及评价。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xmlns="" id="{9ECD6748-2F8E-4833-A2C2-EB826F459BE7}"/>
              </a:ext>
            </a:extLst>
          </p:cNvPr>
          <p:cNvSpPr/>
          <p:nvPr/>
        </p:nvSpPr>
        <p:spPr>
          <a:xfrm>
            <a:off x="6041571" y="3092769"/>
            <a:ext cx="2701212" cy="987079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xmlns="" id="{1DC86217-3B7B-48EC-A5FD-861ADAD4756C}"/>
              </a:ext>
            </a:extLst>
          </p:cNvPr>
          <p:cNvCxnSpPr>
            <a:stCxn id="14" idx="3"/>
            <a:endCxn id="20" idx="1"/>
          </p:cNvCxnSpPr>
          <p:nvPr/>
        </p:nvCxnSpPr>
        <p:spPr>
          <a:xfrm>
            <a:off x="5587479" y="2598577"/>
            <a:ext cx="454092" cy="98773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xmlns="" id="{D758E5B5-E769-4BA7-B174-54E578B3D55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 flipV="1">
            <a:off x="3904861" y="3586309"/>
            <a:ext cx="2136710" cy="7160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xmlns="" id="{F6C6EFED-A18B-4EC4-B31C-E0B54D2E5B5D}"/>
              </a:ext>
            </a:extLst>
          </p:cNvPr>
          <p:cNvSpPr/>
          <p:nvPr/>
        </p:nvSpPr>
        <p:spPr>
          <a:xfrm>
            <a:off x="6040017" y="1219097"/>
            <a:ext cx="2701212" cy="1281503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54699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Placeholder 3">
            <a:extLst>
              <a:ext uri="{FF2B5EF4-FFF2-40B4-BE49-F238E27FC236}">
                <a16:creationId xmlns:a16="http://schemas.microsoft.com/office/drawing/2014/main" xmlns="" id="{1D5CF548-BE97-4E81-A7BA-B54AF0D2DE10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1156098" y="1318460"/>
            <a:ext cx="1231106" cy="1177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8625" b="1" dirty="0">
                <a:solidFill>
                  <a:srgbClr val="3B8DE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3075" name="文本框 16">
            <a:extLst>
              <a:ext uri="{FF2B5EF4-FFF2-40B4-BE49-F238E27FC236}">
                <a16:creationId xmlns:a16="http://schemas.microsoft.com/office/drawing/2014/main" xmlns="" id="{CBB9EA35-719F-429F-8D6B-4313331C196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312194" y="1888356"/>
            <a:ext cx="3774281" cy="56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700" b="1" dirty="0">
                <a:solidFill>
                  <a:srgbClr val="3B8D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胸围分析</a:t>
            </a:r>
          </a:p>
        </p:txBody>
      </p:sp>
      <p:sp>
        <p:nvSpPr>
          <p:cNvPr id="3076" name="文本框 17">
            <a:extLst>
              <a:ext uri="{FF2B5EF4-FFF2-40B4-BE49-F238E27FC236}">
                <a16:creationId xmlns:a16="http://schemas.microsoft.com/office/drawing/2014/main" xmlns="" id="{2C316004-08F9-4085-B85C-6A08C45FF3CF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337197" y="1487529"/>
            <a:ext cx="14716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i="1" dirty="0">
                <a:solidFill>
                  <a:srgbClr val="3B8DE9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Part Two</a:t>
            </a:r>
            <a:endParaRPr lang="zh-CN" altLang="en-US" sz="2400" b="1" i="1" dirty="0">
              <a:solidFill>
                <a:srgbClr val="3B8DE9"/>
              </a:solidFill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xmlns="" id="{BF2F7EBE-6F46-4EF5-B914-AD593656FE4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9233090">
            <a:off x="6548438" y="1840706"/>
            <a:ext cx="200025" cy="172641"/>
          </a:xfrm>
          <a:prstGeom prst="triangle">
            <a:avLst/>
          </a:prstGeom>
          <a:solidFill>
            <a:srgbClr val="3B8DE9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srgbClr val="FFC20F"/>
              </a:solidFill>
              <a:latin typeface="Calibri"/>
              <a:ea typeface="幼圆"/>
            </a:endParaRPr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xmlns="" id="{059604F7-4123-4B8B-AF96-A6252A82F03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5569576">
            <a:off x="6284119" y="2346722"/>
            <a:ext cx="297656" cy="257175"/>
          </a:xfrm>
          <a:prstGeom prst="triangle">
            <a:avLst/>
          </a:prstGeom>
          <a:solidFill>
            <a:srgbClr val="3B8DE9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srgbClr val="FFC20F"/>
              </a:solidFill>
              <a:latin typeface="Calibri"/>
              <a:ea typeface="幼圆"/>
            </a:endParaRPr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xmlns="" id="{524EDB11-F834-4336-833C-79E067A17483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21371394">
            <a:off x="6185297" y="1353742"/>
            <a:ext cx="200025" cy="172640"/>
          </a:xfrm>
          <a:prstGeom prst="triangle">
            <a:avLst/>
          </a:prstGeom>
          <a:solidFill>
            <a:srgbClr val="3B8DE9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srgbClr val="FFC20F"/>
              </a:solidFill>
              <a:latin typeface="Calibri"/>
              <a:ea typeface="幼圆"/>
            </a:endParaRPr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xmlns="" id="{801A7F8F-24E0-4368-BB2B-25C068139B34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rot="12912161">
            <a:off x="6966347" y="2615804"/>
            <a:ext cx="708422" cy="611981"/>
          </a:xfrm>
          <a:prstGeom prst="triangle">
            <a:avLst/>
          </a:prstGeom>
          <a:solidFill>
            <a:srgbClr val="3B8D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srgbClr val="FFC20F"/>
              </a:solidFill>
              <a:latin typeface="Calibri"/>
              <a:ea typeface="幼圆"/>
            </a:endParaRPr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xmlns="" id="{1CA80050-FB87-4F74-8109-1974A6827142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rot="12912161">
            <a:off x="6867525" y="2570560"/>
            <a:ext cx="882254" cy="760809"/>
          </a:xfrm>
          <a:prstGeom prst="triangle">
            <a:avLst/>
          </a:prstGeom>
          <a:noFill/>
          <a:ln w="12700" cap="flat" cmpd="sng" algn="ctr">
            <a:solidFill>
              <a:srgbClr val="3B8DE9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srgbClr val="FFC20F"/>
              </a:solidFill>
              <a:latin typeface="Calibri"/>
              <a:ea typeface="幼圆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xmlns="" id="{88D8A80D-22EB-429C-B8AE-6EF5741EEA93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rot="9110320">
            <a:off x="7858125" y="2844404"/>
            <a:ext cx="85725" cy="86915"/>
          </a:xfrm>
          <a:prstGeom prst="ellipse">
            <a:avLst/>
          </a:prstGeom>
          <a:solidFill>
            <a:srgbClr val="3B8D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srgbClr val="FFFFFF"/>
              </a:solidFill>
              <a:latin typeface="Calibri"/>
              <a:ea typeface="幼圆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xmlns="" id="{15D63631-620D-4C13-96AD-B9B11314159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rot="9110320">
            <a:off x="7041356" y="3221831"/>
            <a:ext cx="86916" cy="86916"/>
          </a:xfrm>
          <a:prstGeom prst="ellipse">
            <a:avLst/>
          </a:prstGeom>
          <a:solidFill>
            <a:srgbClr val="3B8D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srgbClr val="FFFFFF"/>
              </a:solidFill>
              <a:latin typeface="Calibri"/>
              <a:ea typeface="幼圆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xmlns="" id="{72F501FD-DE69-49B8-A588-9440DF3E5BF7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rot="9110320">
            <a:off x="7129463" y="2349104"/>
            <a:ext cx="85725" cy="86915"/>
          </a:xfrm>
          <a:prstGeom prst="ellipse">
            <a:avLst/>
          </a:prstGeom>
          <a:solidFill>
            <a:srgbClr val="3B8D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srgbClr val="FFFFFF"/>
              </a:solidFill>
              <a:latin typeface="Calibri"/>
              <a:ea typeface="幼圆"/>
            </a:endParaRPr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xmlns="" id="{860D2140-4EB9-40FC-8DE9-5F7B0428437F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rot="18210217">
            <a:off x="5878712" y="1622227"/>
            <a:ext cx="95250" cy="82153"/>
          </a:xfrm>
          <a:prstGeom prst="triangle">
            <a:avLst/>
          </a:prstGeom>
          <a:solidFill>
            <a:srgbClr val="3B8DE9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srgbClr val="FFC20F"/>
              </a:solidFill>
              <a:latin typeface="Calibri"/>
              <a:ea typeface="幼圆"/>
            </a:endParaRPr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xmlns="" id="{8B73B571-10F2-4E13-8360-B2B3EBD70335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rot="8748521">
            <a:off x="6147198" y="1735931"/>
            <a:ext cx="96440" cy="82154"/>
          </a:xfrm>
          <a:prstGeom prst="triangle">
            <a:avLst/>
          </a:prstGeom>
          <a:solidFill>
            <a:srgbClr val="3B8DE9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srgbClr val="FFC20F"/>
              </a:solidFill>
              <a:latin typeface="Calibri"/>
              <a:ea typeface="幼圆"/>
            </a:endParaRPr>
          </a:p>
        </p:txBody>
      </p:sp>
      <p:cxnSp>
        <p:nvCxnSpPr>
          <p:cNvPr id="3087" name="Straight Connector 13">
            <a:extLst>
              <a:ext uri="{FF2B5EF4-FFF2-40B4-BE49-F238E27FC236}">
                <a16:creationId xmlns:a16="http://schemas.microsoft.com/office/drawing/2014/main" xmlns="" id="{DF69F852-F11F-42E2-99C5-08EAF43697D7}"/>
              </a:ext>
            </a:extLst>
          </p:cNvPr>
          <p:cNvCxnSpPr>
            <a:cxnSpLocks noChangeShapeType="1"/>
          </p:cNvCxnSpPr>
          <p:nvPr>
            <p:custDataLst>
              <p:tags r:id="rId15"/>
            </p:custDataLst>
          </p:nvPr>
        </p:nvCxnSpPr>
        <p:spPr bwMode="auto">
          <a:xfrm flipH="1">
            <a:off x="1143000" y="2490035"/>
            <a:ext cx="5049441" cy="0"/>
          </a:xfrm>
          <a:prstGeom prst="line">
            <a:avLst/>
          </a:prstGeom>
          <a:noFill/>
          <a:ln w="19050" cap="sq" algn="ctr">
            <a:solidFill>
              <a:srgbClr val="3B8DE9"/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" name="文本框 9">
            <a:extLst>
              <a:ext uri="{FF2B5EF4-FFF2-40B4-BE49-F238E27FC236}">
                <a16:creationId xmlns:a16="http://schemas.microsoft.com/office/drawing/2014/main" xmlns="" id="{9F342CA8-04A0-416E-8125-D18DC3A1FBCE}"/>
              </a:ext>
            </a:extLst>
          </p:cNvPr>
          <p:cNvSpPr txBox="1"/>
          <p:nvPr/>
        </p:nvSpPr>
        <p:spPr>
          <a:xfrm>
            <a:off x="2425336" y="2575121"/>
            <a:ext cx="2748487" cy="1177209"/>
          </a:xfrm>
          <a:prstGeom prst="rect">
            <a:avLst/>
          </a:prstGeom>
          <a:noFill/>
          <a:ln w="9525">
            <a:noFill/>
          </a:ln>
        </p:spPr>
        <p:txBody>
          <a:bodyPr wrap="square" lIns="68543" tIns="34272" rIns="68543" bIns="34272">
            <a:spAutoFit/>
          </a:bodyPr>
          <a:lstStyle/>
          <a:p>
            <a:pPr defTabSz="1124779">
              <a:spcBef>
                <a:spcPct val="50000"/>
              </a:spcBef>
            </a:pPr>
            <a:r>
              <a:rPr lang="zh-CN" altLang="en-US" b="1" dirty="0">
                <a:solidFill>
                  <a:srgbClr val="4857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胸围介绍</a:t>
            </a:r>
            <a:endParaRPr lang="en-US" altLang="zh-CN" b="1" dirty="0">
              <a:solidFill>
                <a:srgbClr val="485766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defTabSz="1124779">
              <a:spcBef>
                <a:spcPct val="50000"/>
              </a:spcBef>
            </a:pPr>
            <a:r>
              <a:rPr lang="zh-CN" altLang="en-US" b="1" dirty="0">
                <a:solidFill>
                  <a:srgbClr val="4857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罩杯和下胸围占比</a:t>
            </a:r>
            <a:endParaRPr lang="en-US" altLang="zh-CN" b="1" dirty="0">
              <a:solidFill>
                <a:srgbClr val="485766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defTabSz="1124779">
              <a:spcBef>
                <a:spcPct val="50000"/>
              </a:spcBef>
            </a:pPr>
            <a:r>
              <a:rPr lang="zh-CN" altLang="en-US" b="1" dirty="0">
                <a:solidFill>
                  <a:srgbClr val="4857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罩杯和下胸围联合分析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755478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75687D87-47F0-4121-989F-7CB24B8E7FFD}"/>
              </a:ext>
            </a:extLst>
          </p:cNvPr>
          <p:cNvGrpSpPr/>
          <p:nvPr/>
        </p:nvGrpSpPr>
        <p:grpSpPr>
          <a:xfrm>
            <a:off x="287184" y="228678"/>
            <a:ext cx="433896" cy="405805"/>
            <a:chOff x="1780082" y="1161738"/>
            <a:chExt cx="433896" cy="540000"/>
          </a:xfrm>
          <a:solidFill>
            <a:srgbClr val="0070C0"/>
          </a:solidFill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xmlns="" id="{72056D82-B892-48F1-85B0-4BC5FE51B970}"/>
                </a:ext>
              </a:extLst>
            </p:cNvPr>
            <p:cNvSpPr/>
            <p:nvPr/>
          </p:nvSpPr>
          <p:spPr>
            <a:xfrm>
              <a:off x="1780082" y="1161738"/>
              <a:ext cx="82446" cy="179882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4076429A-9396-465B-9745-ED44656A3192}"/>
                </a:ext>
              </a:extLst>
            </p:cNvPr>
            <p:cNvSpPr/>
            <p:nvPr/>
          </p:nvSpPr>
          <p:spPr>
            <a:xfrm>
              <a:off x="1955807" y="1161738"/>
              <a:ext cx="82446" cy="360000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F5B60D3D-4B89-483C-AF7F-FB931032C0FB}"/>
                </a:ext>
              </a:extLst>
            </p:cNvPr>
            <p:cNvSpPr/>
            <p:nvPr/>
          </p:nvSpPr>
          <p:spPr>
            <a:xfrm>
              <a:off x="2131532" y="1161738"/>
              <a:ext cx="82446" cy="540000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D08ABA33-0ABC-4499-BFC4-5D676C2B5441}"/>
              </a:ext>
            </a:extLst>
          </p:cNvPr>
          <p:cNvSpPr/>
          <p:nvPr/>
        </p:nvSpPr>
        <p:spPr>
          <a:xfrm>
            <a:off x="850420" y="132193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胸围介绍</a:t>
            </a:r>
            <a:endParaRPr lang="en-US" altLang="zh-CN" sz="3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F6DEC563-7ABA-4B2B-AE64-722A289E1217}"/>
              </a:ext>
            </a:extLst>
          </p:cNvPr>
          <p:cNvGrpSpPr/>
          <p:nvPr/>
        </p:nvGrpSpPr>
        <p:grpSpPr>
          <a:xfrm>
            <a:off x="3279713" y="4716624"/>
            <a:ext cx="5864286" cy="426875"/>
            <a:chOff x="3279713" y="4716624"/>
            <a:chExt cx="5864286" cy="426875"/>
          </a:xfrm>
        </p:grpSpPr>
        <p:sp>
          <p:nvSpPr>
            <p:cNvPr id="11" name="直角三角形 10">
              <a:extLst>
                <a:ext uri="{FF2B5EF4-FFF2-40B4-BE49-F238E27FC236}">
                  <a16:creationId xmlns:a16="http://schemas.microsoft.com/office/drawing/2014/main" xmlns="" id="{A0758A35-EC8F-4C5B-8467-99D2060EEFA6}"/>
                </a:ext>
              </a:extLst>
            </p:cNvPr>
            <p:cNvSpPr/>
            <p:nvPr/>
          </p:nvSpPr>
          <p:spPr>
            <a:xfrm rot="16200000">
              <a:off x="3581792" y="4414546"/>
              <a:ext cx="426874" cy="1031032"/>
            </a:xfrm>
            <a:prstGeom prst="rt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780E7CDA-E152-42CF-993D-2E53645F0648}"/>
                </a:ext>
              </a:extLst>
            </p:cNvPr>
            <p:cNvSpPr/>
            <p:nvPr/>
          </p:nvSpPr>
          <p:spPr>
            <a:xfrm>
              <a:off x="4310744" y="4716624"/>
              <a:ext cx="4833255" cy="42687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6824B7A-A272-4913-99E1-A6CDADBBEA5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904" y="976103"/>
            <a:ext cx="2188030" cy="3901473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xmlns="" id="{9C0721FA-CA9A-4AB2-B23F-73CEFB233941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1763490" y="1863549"/>
            <a:ext cx="879007" cy="34162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A177CC42-0E36-4B71-9587-2859413F3DF8}"/>
              </a:ext>
            </a:extLst>
          </p:cNvPr>
          <p:cNvSpPr txBox="1"/>
          <p:nvPr/>
        </p:nvSpPr>
        <p:spPr>
          <a:xfrm>
            <a:off x="2203915" y="14942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上胸围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5E909F73-7CE1-4807-8BEA-789454513375}"/>
              </a:ext>
            </a:extLst>
          </p:cNvPr>
          <p:cNvSpPr txBox="1"/>
          <p:nvPr/>
        </p:nvSpPr>
        <p:spPr>
          <a:xfrm>
            <a:off x="2152096" y="33325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下胸围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xmlns="" id="{B8D28E68-7AB7-4E42-A491-D44C6BE28736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1763490" y="3701922"/>
            <a:ext cx="827188" cy="61224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xmlns="" id="{9A2770FA-2A71-4787-85E3-5C01547B6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15810271"/>
              </p:ext>
            </p:extLst>
          </p:nvPr>
        </p:nvGraphicFramePr>
        <p:xfrm>
          <a:off x="5883677" y="2706649"/>
          <a:ext cx="2728479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319">
                  <a:extLst>
                    <a:ext uri="{9D8B030D-6E8A-4147-A177-3AD203B41FA5}">
                      <a16:colId xmlns:a16="http://schemas.microsoft.com/office/drawing/2014/main" xmlns="" val="3700504899"/>
                    </a:ext>
                  </a:extLst>
                </a:gridCol>
                <a:gridCol w="1740160">
                  <a:extLst>
                    <a:ext uri="{9D8B030D-6E8A-4147-A177-3AD203B41FA5}">
                      <a16:colId xmlns:a16="http://schemas.microsoft.com/office/drawing/2014/main" xmlns="" val="3948492545"/>
                    </a:ext>
                  </a:extLst>
                </a:gridCol>
              </a:tblGrid>
              <a:tr h="28122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罩杯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差距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2396842"/>
                  </a:ext>
                </a:extLst>
              </a:tr>
              <a:tr h="2478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10cm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0766330"/>
                  </a:ext>
                </a:extLst>
              </a:tr>
              <a:tr h="2478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12.5cm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08885282"/>
                  </a:ext>
                </a:extLst>
              </a:tr>
              <a:tr h="2478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15cm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1711434"/>
                  </a:ext>
                </a:extLst>
              </a:tr>
              <a:tr h="2478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17.5cm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99169324"/>
                  </a:ext>
                </a:extLst>
              </a:tr>
              <a:tr h="2478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20cm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9583654"/>
                  </a:ext>
                </a:extLst>
              </a:tr>
            </a:tbl>
          </a:graphicData>
        </a:graphic>
      </p:graphicFrame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84AF54B3-2723-47E1-BC64-3832BA714AF5}"/>
              </a:ext>
            </a:extLst>
          </p:cNvPr>
          <p:cNvSpPr/>
          <p:nvPr/>
        </p:nvSpPr>
        <p:spPr>
          <a:xfrm>
            <a:off x="5734387" y="2134187"/>
            <a:ext cx="30457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罩杯一般用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等大写英文字母表示，每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2.5cm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为一级。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57ED951E-F2BC-421B-B4EF-9A3B2A84B401}"/>
              </a:ext>
            </a:extLst>
          </p:cNvPr>
          <p:cNvSpPr/>
          <p:nvPr/>
        </p:nvSpPr>
        <p:spPr>
          <a:xfrm>
            <a:off x="5712669" y="1748106"/>
            <a:ext cx="3039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罩杯尺寸 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上胸围 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下胸围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462EE453-FA63-4662-AF93-BEFA063DAB9E}"/>
              </a:ext>
            </a:extLst>
          </p:cNvPr>
          <p:cNvSpPr/>
          <p:nvPr/>
        </p:nvSpPr>
        <p:spPr>
          <a:xfrm>
            <a:off x="5712669" y="1707504"/>
            <a:ext cx="3039615" cy="2892489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AD04FE18-C78C-4901-B504-43AB2045D55F}"/>
              </a:ext>
            </a:extLst>
          </p:cNvPr>
          <p:cNvSpPr/>
          <p:nvPr/>
        </p:nvSpPr>
        <p:spPr>
          <a:xfrm>
            <a:off x="3325197" y="639340"/>
            <a:ext cx="5022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胸罩型号是由胸罩尺寸和罩杯尺寸两部分构成的。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19F99750-15F5-4FCE-B293-EA75412C4CC3}"/>
              </a:ext>
            </a:extLst>
          </p:cNvPr>
          <p:cNvSpPr/>
          <p:nvPr/>
        </p:nvSpPr>
        <p:spPr>
          <a:xfrm>
            <a:off x="6453344" y="1271025"/>
            <a:ext cx="1558264" cy="43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罩杯尺寸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661E4581-05B4-459E-B105-88814B12DF55}"/>
              </a:ext>
            </a:extLst>
          </p:cNvPr>
          <p:cNvSpPr/>
          <p:nvPr/>
        </p:nvSpPr>
        <p:spPr>
          <a:xfrm>
            <a:off x="3181201" y="1715283"/>
            <a:ext cx="2401787" cy="288471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4A75B762-6262-4278-921B-226007BF1CAE}"/>
              </a:ext>
            </a:extLst>
          </p:cNvPr>
          <p:cNvSpPr/>
          <p:nvPr/>
        </p:nvSpPr>
        <p:spPr>
          <a:xfrm>
            <a:off x="3602962" y="1278804"/>
            <a:ext cx="1558264" cy="43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胸罩尺寸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BFB07079-B1B9-465A-A6D2-8FB71571CDEF}"/>
              </a:ext>
            </a:extLst>
          </p:cNvPr>
          <p:cNvSpPr/>
          <p:nvPr/>
        </p:nvSpPr>
        <p:spPr>
          <a:xfrm>
            <a:off x="3175418" y="1859557"/>
            <a:ext cx="237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胸罩的尺寸，指的是下胸围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91454E23-491A-4053-AF74-01FC63327C0F}"/>
              </a:ext>
            </a:extLst>
          </p:cNvPr>
          <p:cNvSpPr/>
          <p:nvPr/>
        </p:nvSpPr>
        <p:spPr>
          <a:xfrm>
            <a:off x="3175418" y="2610975"/>
            <a:ext cx="24017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可用的标号有：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A79274E2-4B30-4375-890F-1453E780570C}"/>
              </a:ext>
            </a:extLst>
          </p:cNvPr>
          <p:cNvSpPr/>
          <p:nvPr/>
        </p:nvSpPr>
        <p:spPr>
          <a:xfrm>
            <a:off x="3175418" y="3608616"/>
            <a:ext cx="23827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一般都是五的整倍数，正确，允许误差为正负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2.5cm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758022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3366A76F-EB84-474D-B716-88DB2F44BF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02630" y="519825"/>
            <a:ext cx="3622570" cy="3600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9C269B28-8F0C-486F-91FC-29B411222B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6754" y="519825"/>
            <a:ext cx="3622592" cy="36000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75687D87-47F0-4121-989F-7CB24B8E7FFD}"/>
              </a:ext>
            </a:extLst>
          </p:cNvPr>
          <p:cNvGrpSpPr/>
          <p:nvPr/>
        </p:nvGrpSpPr>
        <p:grpSpPr>
          <a:xfrm>
            <a:off x="287184" y="228678"/>
            <a:ext cx="433896" cy="405805"/>
            <a:chOff x="1780082" y="1161738"/>
            <a:chExt cx="433896" cy="540000"/>
          </a:xfrm>
          <a:solidFill>
            <a:srgbClr val="0070C0"/>
          </a:solidFill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xmlns="" id="{72056D82-B892-48F1-85B0-4BC5FE51B970}"/>
                </a:ext>
              </a:extLst>
            </p:cNvPr>
            <p:cNvSpPr/>
            <p:nvPr/>
          </p:nvSpPr>
          <p:spPr>
            <a:xfrm>
              <a:off x="1780082" y="1161738"/>
              <a:ext cx="82446" cy="179882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4076429A-9396-465B-9745-ED44656A3192}"/>
                </a:ext>
              </a:extLst>
            </p:cNvPr>
            <p:cNvSpPr/>
            <p:nvPr/>
          </p:nvSpPr>
          <p:spPr>
            <a:xfrm>
              <a:off x="1955807" y="1161738"/>
              <a:ext cx="82446" cy="360000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F5B60D3D-4B89-483C-AF7F-FB931032C0FB}"/>
                </a:ext>
              </a:extLst>
            </p:cNvPr>
            <p:cNvSpPr/>
            <p:nvPr/>
          </p:nvSpPr>
          <p:spPr>
            <a:xfrm>
              <a:off x="2131532" y="1161738"/>
              <a:ext cx="82446" cy="540000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3887A5F5-B760-4F70-87DC-437A0EA9D61B}"/>
              </a:ext>
            </a:extLst>
          </p:cNvPr>
          <p:cNvGrpSpPr/>
          <p:nvPr/>
        </p:nvGrpSpPr>
        <p:grpSpPr>
          <a:xfrm>
            <a:off x="3279713" y="4716624"/>
            <a:ext cx="5864286" cy="426875"/>
            <a:chOff x="3279713" y="4716624"/>
            <a:chExt cx="5864286" cy="426875"/>
          </a:xfrm>
        </p:grpSpPr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xmlns="" id="{A263841B-C67D-4B74-BAA9-FD01B949C1F3}"/>
                </a:ext>
              </a:extLst>
            </p:cNvPr>
            <p:cNvSpPr/>
            <p:nvPr/>
          </p:nvSpPr>
          <p:spPr>
            <a:xfrm rot="16200000">
              <a:off x="3581792" y="4414546"/>
              <a:ext cx="426874" cy="1031032"/>
            </a:xfrm>
            <a:prstGeom prst="rt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9A541DD3-9D8E-4B88-855C-A70D334856DC}"/>
                </a:ext>
              </a:extLst>
            </p:cNvPr>
            <p:cNvSpPr/>
            <p:nvPr/>
          </p:nvSpPr>
          <p:spPr>
            <a:xfrm>
              <a:off x="4310744" y="4716624"/>
              <a:ext cx="4833255" cy="42687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D08ABA33-0ABC-4499-BFC4-5D676C2B5441}"/>
              </a:ext>
            </a:extLst>
          </p:cNvPr>
          <p:cNvSpPr/>
          <p:nvPr/>
        </p:nvSpPr>
        <p:spPr>
          <a:xfrm>
            <a:off x="850420" y="132193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罩杯和下胸围</a:t>
            </a:r>
            <a:endParaRPr lang="en-US" altLang="zh-CN" sz="3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D7D415EB-A263-4BFC-BD4A-9C35DF6673F0}"/>
              </a:ext>
            </a:extLst>
          </p:cNvPr>
          <p:cNvSpPr/>
          <p:nvPr/>
        </p:nvSpPr>
        <p:spPr>
          <a:xfrm>
            <a:off x="947060" y="799500"/>
            <a:ext cx="3554960" cy="304065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AB33F47E-5F02-45E5-BEAE-632649397E6D}"/>
              </a:ext>
            </a:extLst>
          </p:cNvPr>
          <p:cNvSpPr/>
          <p:nvPr/>
        </p:nvSpPr>
        <p:spPr>
          <a:xfrm>
            <a:off x="4673086" y="799500"/>
            <a:ext cx="3554960" cy="304065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1EB12C05-63FA-4A30-921B-4B9BE7C17033}"/>
              </a:ext>
            </a:extLst>
          </p:cNvPr>
          <p:cNvSpPr/>
          <p:nvPr/>
        </p:nvSpPr>
        <p:spPr>
          <a:xfrm>
            <a:off x="512030" y="1307902"/>
            <a:ext cx="435030" cy="20238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罩杯占比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CD617E08-31C2-4291-B4E7-BE2CEBDD111A}"/>
              </a:ext>
            </a:extLst>
          </p:cNvPr>
          <p:cNvSpPr/>
          <p:nvPr/>
        </p:nvSpPr>
        <p:spPr>
          <a:xfrm>
            <a:off x="8250209" y="1320342"/>
            <a:ext cx="435030" cy="20238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下胸围占比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11F458EA-C291-4B06-9B07-8EAE895ED0B2}"/>
              </a:ext>
            </a:extLst>
          </p:cNvPr>
          <p:cNvSpPr/>
          <p:nvPr/>
        </p:nvSpPr>
        <p:spPr>
          <a:xfrm>
            <a:off x="684441" y="4012402"/>
            <a:ext cx="78283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在这里，中国女性的平均罩杯应该是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罩杯只占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29%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。至于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罩杯，高达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52%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罩杯也有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14%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。根据销售数据显示，跟谷歌的胸部大小分布地图的数据不定对。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xmlns="" id="{C88367BA-13AA-4B4A-8388-64134E03392E}"/>
              </a:ext>
            </a:extLst>
          </p:cNvPr>
          <p:cNvSpPr/>
          <p:nvPr/>
        </p:nvSpPr>
        <p:spPr>
          <a:xfrm>
            <a:off x="638634" y="3938556"/>
            <a:ext cx="7874192" cy="732466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963013692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31213749"/>
  <p:tag name="MH_LIBRARY" val="GRAPHIC"/>
  <p:tag name="MH_ORDER" val="Freeform 12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05923"/>
  <p:tag name="MH_LIBRARY" val="GRAPHIC"/>
  <p:tag name="MH_ORDER" val="Text Placeholder 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01094158"/>
  <p:tag name="MH_LIBRARY" val="GRAPHIC"/>
  <p:tag name="MH_TYPE" val="Other"/>
  <p:tag name="MH_ORDER" val="8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01094158"/>
  <p:tag name="MH_LIBRARY" val="GRAPHIC"/>
  <p:tag name="MH_TYPE" val="Other"/>
  <p:tag name="MH_ORDER" val="5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01094158"/>
  <p:tag name="MH_LIBRARY" val="GRAPHIC"/>
  <p:tag name="MH_TYPE" val="Other"/>
  <p:tag name="MH_ORDER" val="6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01094158"/>
  <p:tag name="MH_LIBRARY" val="GRAPHIC"/>
  <p:tag name="MH_TYPE" val="Other"/>
  <p:tag name="MH_ORDER" val="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01094158"/>
  <p:tag name="MH_LIBRARY" val="GRAPHIC"/>
  <p:tag name="MH_TYPE" val="Other"/>
  <p:tag name="MH_ORDER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01094158"/>
  <p:tag name="MH_LIBRARY" val="GRAPHIC"/>
  <p:tag name="MH_TYPE" val="Other"/>
  <p:tag name="MH_ORDER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01094158"/>
  <p:tag name="MH_LIBRARY" val="GRAPHIC"/>
  <p:tag name="MH_TYPE" val="Other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05923"/>
  <p:tag name="MH_LIBRARY" val="GRAPHIC"/>
  <p:tag name="MH_ORDER" val="文本框 1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05923"/>
  <p:tag name="MH_LIBRARY" val="GRAPHIC"/>
  <p:tag name="MH_ORDER" val="文本框 1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05923"/>
  <p:tag name="MH_LIBRARY" val="GRAPHIC"/>
  <p:tag name="MH_ORDER" val="Isosceles Triangle 1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05923"/>
  <p:tag name="MH_LIBRARY" val="GRAPHIC"/>
  <p:tag name="MH_ORDER" val="Isosceles Triangle 1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05923"/>
  <p:tag name="MH_LIBRARY" val="GRAPHIC"/>
  <p:tag name="MH_ORDER" val="Isosceles Triangle 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05923"/>
  <p:tag name="MH_LIBRARY" val="GRAPHIC"/>
  <p:tag name="MH_ORDER" val="Isosceles Triangle 2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05923"/>
  <p:tag name="MH_LIBRARY" val="GRAPHIC"/>
  <p:tag name="MH_ORDER" val="Isosceles Triangle 2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05923"/>
  <p:tag name="MH_LIBRARY" val="GRAPHIC"/>
  <p:tag name="MH_ORDER" val="Oval 2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05923"/>
  <p:tag name="MH_LIBRARY" val="GRAPHIC"/>
  <p:tag name="MH_ORDER" val="Oval 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31213749"/>
  <p:tag name="MH_LIBRARY" val="GRAPHIC"/>
  <p:tag name="MH_ORDER" val="Freeform 12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05923"/>
  <p:tag name="MH_LIBRARY" val="GRAPHIC"/>
  <p:tag name="MH_ORDER" val="Oval 2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05923"/>
  <p:tag name="MH_LIBRARY" val="GRAPHIC"/>
  <p:tag name="MH_ORDER" val="Isosceles Triangle 2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05923"/>
  <p:tag name="MH_LIBRARY" val="GRAPHIC"/>
  <p:tag name="MH_ORDER" val="Isosceles Triangle 2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05923"/>
  <p:tag name="MH_LIBRARY" val="GRAPHIC"/>
  <p:tag name="MH_ORDER" val="Straight Connector 1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204235825"/>
  <p:tag name="MH_LIBRARY" val="GRAPHIC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204235825"/>
  <p:tag name="MH_LIBRARY" val="GRAPHIC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22119"/>
  <p:tag name="MH_LIBRARY" val="GRAPHIC"/>
  <p:tag name="MH_TYPE" val="Other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22119"/>
  <p:tag name="MH_LIBRARY" val="GRAPHIC"/>
  <p:tag name="MH_TYPE" val="Other"/>
  <p:tag name="MH_ORDER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22119"/>
  <p:tag name="MH_LIBRARY" val="GRAPHIC"/>
  <p:tag name="MH_TYPE" val="SubTitle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22119"/>
  <p:tag name="MH_LIBRARY" val="GRAPHIC"/>
  <p:tag name="MH_TYPE" val="Other"/>
  <p:tag name="MH_ORDER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31213749"/>
  <p:tag name="MH_LIBRARY" val="GRAPHIC"/>
  <p:tag name="MH_ORDER" val="Freeform 12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22119"/>
  <p:tag name="MH_LIBRARY" val="GRAPHIC"/>
  <p:tag name="MH_TYPE" val="Other"/>
  <p:tag name="MH_ORDER" val="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22119"/>
  <p:tag name="MH_LIBRARY" val="GRAPHIC"/>
  <p:tag name="MH_TYPE" val="SubTitle"/>
  <p:tag name="MH_ORDER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22119"/>
  <p:tag name="MH_LIBRARY" val="GRAPHIC"/>
  <p:tag name="MH_TYPE" val="Other"/>
  <p:tag name="MH_ORDER" val="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22119"/>
  <p:tag name="MH_LIBRARY" val="GRAPHIC"/>
  <p:tag name="MH_TYPE" val="Other"/>
  <p:tag name="MH_ORDER" val="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22119"/>
  <p:tag name="MH_LIBRARY" val="GRAPHIC"/>
  <p:tag name="MH_TYPE" val="Other"/>
  <p:tag name="MH_ORDER" val="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22119"/>
  <p:tag name="MH_LIBRARY" val="GRAPHIC"/>
  <p:tag name="MH_TYPE" val="SubTitle"/>
  <p:tag name="MH_ORDER" val="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22119"/>
  <p:tag name="MH_LIBRARY" val="GRAPHIC"/>
  <p:tag name="MH_TYPE" val="Other"/>
  <p:tag name="MH_ORDER" val="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22119"/>
  <p:tag name="MH_LIBRARY" val="GRAPHIC"/>
  <p:tag name="MH_TYPE" val="Other"/>
  <p:tag name="MH_ORDER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204235825"/>
  <p:tag name="MH_LIBRARY" val="GRAPHIC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05923"/>
  <p:tag name="MH_LIBRARY" val="GRAPH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31213749"/>
  <p:tag name="MH_LIBRARY" val="GRAPHIC"/>
  <p:tag name="MH_ORDER" val="Freeform 12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05923"/>
  <p:tag name="MH_LIBRARY" val="GRAPHIC"/>
  <p:tag name="MH_ORDER" val="Text Placeholder 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05923"/>
  <p:tag name="MH_LIBRARY" val="GRAPHIC"/>
  <p:tag name="MH_ORDER" val="文本框 1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05923"/>
  <p:tag name="MH_LIBRARY" val="GRAPHIC"/>
  <p:tag name="MH_ORDER" val="文本框 1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05923"/>
  <p:tag name="MH_LIBRARY" val="GRAPHIC"/>
  <p:tag name="MH_ORDER" val="Isosceles Triangle 1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05923"/>
  <p:tag name="MH_LIBRARY" val="GRAPHIC"/>
  <p:tag name="MH_ORDER" val="Isosceles Triangle 1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05923"/>
  <p:tag name="MH_LIBRARY" val="GRAPHIC"/>
  <p:tag name="MH_ORDER" val="Isosceles Triangle 2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05923"/>
  <p:tag name="MH_LIBRARY" val="GRAPHIC"/>
  <p:tag name="MH_ORDER" val="Isosceles Triangle 2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05923"/>
  <p:tag name="MH_LIBRARY" val="GRAPHIC"/>
  <p:tag name="MH_ORDER" val="Isosceles Triangle 2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05923"/>
  <p:tag name="MH_LIBRARY" val="GRAPHIC"/>
  <p:tag name="MH_ORDER" val="Oval 2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05923"/>
  <p:tag name="MH_LIBRARY" val="GRAPHIC"/>
  <p:tag name="MH_ORDER" val="Oval 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31213749"/>
  <p:tag name="MH_LIBRARY" val="GRAPHIC"/>
  <p:tag name="MH_ORDER" val="文本框 317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05923"/>
  <p:tag name="MH_LIBRARY" val="GRAPHIC"/>
  <p:tag name="MH_ORDER" val="Oval 2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05923"/>
  <p:tag name="MH_LIBRARY" val="GRAPHIC"/>
  <p:tag name="MH_ORDER" val="Isosceles Triangle 2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05923"/>
  <p:tag name="MH_LIBRARY" val="GRAPHIC"/>
  <p:tag name="MH_ORDER" val="Isosceles Triangle 2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05923"/>
  <p:tag name="MH_LIBRARY" val="GRAPHIC"/>
  <p:tag name="MH_ORDER" val="Straight Connector 1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204235825"/>
  <p:tag name="MH_LIBRARY" val="GRAPHIC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204235825"/>
  <p:tag name="MH_LIBRARY" val="GRAPHIC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204235825"/>
  <p:tag name="MH_LIBRARY" val="GRAPHIC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05923"/>
  <p:tag name="MH_LIBRARY" val="GRAPHIC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05923"/>
  <p:tag name="MH_LIBRARY" val="GRAPHIC"/>
  <p:tag name="MH_ORDER" val="Text Placeholder 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05923"/>
  <p:tag name="MH_LIBRARY" val="GRAPHIC"/>
  <p:tag name="MH_ORDER" val="文本框 1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31213749"/>
  <p:tag name="MH_LIBRARY" val="GRAPHIC"/>
  <p:tag name="MH_ORDER" val="文本框 17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05923"/>
  <p:tag name="MH_LIBRARY" val="GRAPHIC"/>
  <p:tag name="MH_ORDER" val="文本框 1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05923"/>
  <p:tag name="MH_LIBRARY" val="GRAPHIC"/>
  <p:tag name="MH_ORDER" val="Isosceles Triangle 18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05923"/>
  <p:tag name="MH_LIBRARY" val="GRAPHIC"/>
  <p:tag name="MH_ORDER" val="Isosceles Triangle 19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05923"/>
  <p:tag name="MH_LIBRARY" val="GRAPHIC"/>
  <p:tag name="MH_ORDER" val="Isosceles Triangle 2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05923"/>
  <p:tag name="MH_LIBRARY" val="GRAPHIC"/>
  <p:tag name="MH_ORDER" val="Isosceles Triangle 2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05923"/>
  <p:tag name="MH_LIBRARY" val="GRAPHIC"/>
  <p:tag name="MH_ORDER" val="Isosceles Triangle 2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05923"/>
  <p:tag name="MH_LIBRARY" val="GRAPHIC"/>
  <p:tag name="MH_ORDER" val="Oval 2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05923"/>
  <p:tag name="MH_LIBRARY" val="GRAPHIC"/>
  <p:tag name="MH_ORDER" val="Oval 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05923"/>
  <p:tag name="MH_LIBRARY" val="GRAPHIC"/>
  <p:tag name="MH_ORDER" val="Oval 2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05923"/>
  <p:tag name="MH_LIBRARY" val="GRAPHIC"/>
  <p:tag name="MH_ORDER" val="Isosceles Triangle 2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31213749"/>
  <p:tag name="MH_LIBRARY" val="GRAPHIC"/>
  <p:tag name="MH_ORDER" val="文本框 17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05923"/>
  <p:tag name="MH_LIBRARY" val="GRAPHIC"/>
  <p:tag name="MH_ORDER" val="Isosceles Triangle 2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05923"/>
  <p:tag name="MH_LIBRARY" val="GRAPHIC"/>
  <p:tag name="MH_ORDER" val="Straight Connector 1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204235825"/>
  <p:tag name="MH_LIBRARY" val="GRAPHIC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204235825"/>
  <p:tag name="MH_LIBRARY" val="GRAPHIC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204235825"/>
  <p:tag name="MH_LIBRARY" val="GRAPHIC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05923"/>
  <p:tag name="MH_LIBRARY" val="GRAPHIC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05923"/>
  <p:tag name="MH_LIBRARY" val="GRAPHIC"/>
  <p:tag name="MH_ORDER" val="Text Placeholder 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05923"/>
  <p:tag name="MH_LIBRARY" val="GRAPHIC"/>
  <p:tag name="MH_ORDER" val="文本框 1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05923"/>
  <p:tag name="MH_LIBRARY" val="GRAPHIC"/>
  <p:tag name="MH_ORDER" val="文本框 1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05923"/>
  <p:tag name="MH_LIBRARY" val="GRAPHIC"/>
  <p:tag name="MH_ORDER" val="Isosceles Triangle 1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31213749"/>
  <p:tag name="MH_LIBRARY" val="GRAPHIC"/>
  <p:tag name="MH_ORDER" val="文本框 17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05923"/>
  <p:tag name="MH_LIBRARY" val="GRAPHIC"/>
  <p:tag name="MH_ORDER" val="Isosceles Triangle 19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05923"/>
  <p:tag name="MH_LIBRARY" val="GRAPHIC"/>
  <p:tag name="MH_ORDER" val="Isosceles Triangle 2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05923"/>
  <p:tag name="MH_LIBRARY" val="GRAPHIC"/>
  <p:tag name="MH_ORDER" val="Isosceles Triangle 2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05923"/>
  <p:tag name="MH_LIBRARY" val="GRAPHIC"/>
  <p:tag name="MH_ORDER" val="Isosceles Triangle 2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05923"/>
  <p:tag name="MH_LIBRARY" val="GRAPHIC"/>
  <p:tag name="MH_ORDER" val="Oval 2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05923"/>
  <p:tag name="MH_LIBRARY" val="GRAPHIC"/>
  <p:tag name="MH_ORDER" val="Oval 2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05923"/>
  <p:tag name="MH_LIBRARY" val="GRAPHIC"/>
  <p:tag name="MH_ORDER" val="Oval 2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05923"/>
  <p:tag name="MH_LIBRARY" val="GRAPHIC"/>
  <p:tag name="MH_ORDER" val="Isosceles Triangle 2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05923"/>
  <p:tag name="MH_LIBRARY" val="GRAPHIC"/>
  <p:tag name="MH_ORDER" val="Isosceles Triangle 27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05923"/>
  <p:tag name="MH_LIBRARY" val="GRAPHIC"/>
  <p:tag name="MH_ORDER" val="Straight Connector 1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205923"/>
  <p:tag name="MH_LIBRARY" val="GRAPHIC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204235825"/>
  <p:tag name="MH_LIBRARY" val="GRAPHIC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01094158"/>
  <p:tag name="MH_LIBRARY" val="GRAPHIC"/>
  <p:tag name="MH_TYPE" val="SubTitle"/>
  <p:tag name="MH_ORDER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01094158"/>
  <p:tag name="MH_LIBRARY" val="GRAPHIC"/>
  <p:tag name="MH_TYPE" val="Text"/>
  <p:tag name="MH_ORDER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01094158"/>
  <p:tag name="MH_LIBRARY" val="GRAPHIC"/>
  <p:tag name="MH_TYPE" val="SubTitle"/>
  <p:tag name="MH_ORDER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01094158"/>
  <p:tag name="MH_LIBRARY" val="GRAPHIC"/>
  <p:tag name="MH_TYPE" val="Text"/>
  <p:tag name="MH_ORDER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01094158"/>
  <p:tag name="MH_LIBRARY" val="GRAPHIC"/>
  <p:tag name="MH_TYPE" val="SubTitle"/>
  <p:tag name="MH_ORDER" val="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01094158"/>
  <p:tag name="MH_LIBRARY" val="GRAPHIC"/>
  <p:tag name="MH_TYPE" val="SubTitle"/>
  <p:tag name="MH_ORDER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01094158"/>
  <p:tag name="MH_LIBRARY" val="GRAPHIC"/>
  <p:tag name="MH_TYPE" val="Text"/>
  <p:tag name="MH_ORDER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01094158"/>
  <p:tag name="MH_LIBRARY" val="GRAPHIC"/>
  <p:tag name="MH_TYPE" val="Text"/>
  <p:tag name="MH_ORDER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01094158"/>
  <p:tag name="MH_LIBRARY" val="GRAPHIC"/>
  <p:tag name="MH_TYPE" val="Other"/>
  <p:tag name="MH_ORDER" val="7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792</Words>
  <Application>Microsoft Office PowerPoint</Application>
  <PresentationFormat>全屏显示(16:9)</PresentationFormat>
  <Paragraphs>114</Paragraphs>
  <Slides>17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M6 Note</dc:creator>
  <cp:lastModifiedBy>Administrator</cp:lastModifiedBy>
  <cp:revision>118</cp:revision>
  <dcterms:created xsi:type="dcterms:W3CDTF">2015-05-02T09:24:01Z</dcterms:created>
  <dcterms:modified xsi:type="dcterms:W3CDTF">2018-12-11T09:44:17Z</dcterms:modified>
</cp:coreProperties>
</file>