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69" r:id="rId3"/>
    <p:sldId id="261" r:id="rId4"/>
    <p:sldId id="262" r:id="rId5"/>
    <p:sldId id="268" r:id="rId6"/>
    <p:sldId id="257" r:id="rId7"/>
    <p:sldId id="266" r:id="rId8"/>
    <p:sldId id="256" r:id="rId9"/>
    <p:sldId id="259" r:id="rId10"/>
    <p:sldId id="260" r:id="rId11"/>
    <p:sldId id="263" r:id="rId12"/>
    <p:sldId id="265" r:id="rId13"/>
    <p:sldId id="267" r:id="rId14"/>
    <p:sldId id="264" r:id="rId15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79"/>
    <p:restoredTop sz="94694"/>
  </p:normalViewPr>
  <p:slideViewPr>
    <p:cSldViewPr snapToGrid="0">
      <p:cViewPr varScale="1">
        <p:scale>
          <a:sx n="121" d="100"/>
          <a:sy n="121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9DF2-7325-0B7C-838D-F332ABC23E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2FB0B0-5F02-42EA-3472-757CF2423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5A9DE-38FE-4EA7-521E-2D2095039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D4EB-1431-A6AC-A26A-DE0382DF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A6694-2CAB-D3FB-83D3-6D5FE5F7A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376358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8ED39-B9C6-870D-39BB-EF22AEB18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3424EF-B846-5422-AA11-CCA4E43B2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0321A-3383-F168-1F37-D5A2E99DB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8C85A-DE40-FD13-9D82-BA1462924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047F3-B09C-5CD4-02ED-CD1CBB4BF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2839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B17E06-340F-D3B0-6F53-FB0D1E366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76DFAD-E030-D2D0-A32B-732366BE6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0AA04-9835-A58F-195C-E58AE7C32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940A-855B-6436-C2E3-59D65C2D7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5E6E-ED20-0124-A8D4-2ADFBF0B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144103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EDA9-3C87-2B23-78B7-FE98CB536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D5767-14DF-9F29-14C3-980E209AF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EC10B-1314-E0E9-00CD-B9D2B947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8950E-8333-FC9A-1618-2AF07A8B5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243E7-A3C1-4EC7-4117-BE82A1BFD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61631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15F1-B74D-19C3-34DF-B5AE1D4F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F87CD2-38D4-DAA5-2E12-2CBD996CE5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E8D47-4902-B3FF-2C44-5FA6F5E0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695EE-88ED-1545-68B5-26D2EE09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BEA9-8736-07D2-3BB6-9A9C1F47A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6054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4989D-C66D-9261-3676-B7C132708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AA6C2-7F75-D22D-BE66-25831921E6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010B8E-72DC-5C22-8C4E-E783AB98A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D9D79-037E-1EC2-E942-05C6F6FE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52ADF-5723-80E1-C217-1010D5A85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6084-79A9-F8F0-B4C9-66604BD3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60982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7542-C404-CFCC-8AF7-34AFFCB0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6BA18-FCBB-838E-0E2B-24D8AF1F69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98F78-7016-8FE9-C51C-9BBDCE054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CA5144-4515-2B02-6F97-19854A55B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CBBA25-FE32-4813-6145-45BDA05CD7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DE0D18-A0D7-371E-7E50-6E61C9540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D4F031-1B85-22CC-5225-F4975547B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A49D90-178E-875D-965B-8AAEFC0FF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53525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12C4-4F1E-F071-6D08-6A801822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860A3-A9D4-2016-84D0-D178C157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8CDBA-961A-107A-A8D9-F72C8A016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1A87EF-2772-A184-CD91-70B22340F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40545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7C8826-B7A7-7D01-8539-80083D60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B4509F-1B4E-F34E-36D3-491F3542F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34815-76F3-9BC2-CBA3-354DBDC7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8290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3016-A728-44DA-449E-C6FA8C2A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A5E76-610A-9859-F16A-A967635EF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78A43-A33E-2BB9-029B-F8CFB3F21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81849A-3A5A-325F-5852-CCE44438A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7CB583-7D46-5A13-E6A1-784366CB5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929870-B88D-03EF-FAED-5ACFECC7D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18022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90BE-197B-9843-E5AB-EC7197767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182640-FC7A-4BFD-BDC1-ABF2A67348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14F3DE-72BC-5A54-B3B9-C3CC047B2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FCA634-D4E7-2B70-117D-C244E179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DB0F28-9577-8EC9-3FC8-7CE15FFCA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0861-3DFC-22C3-FFFD-0DD474E3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218948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D129A6-E95D-4F78-BBC5-0424A15F2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02ACD2-33A3-87F1-24A7-0963FC5E1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5523E-FF6E-526C-DAAA-906F5E6B6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87D730-14F2-8642-B686-596AE6F0769C}" type="datetimeFigureOut">
              <a:rPr lang="en-TW" smtClean="0"/>
              <a:t>2025/3/27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3A727-6954-EF6D-67FE-566CC6CDC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1198A-4AB8-9565-3A53-D34CCA204B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DE29C-A1F2-0248-A02E-103A3B01F6E0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64599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898D9-485D-51C7-04EA-11235000E8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Lab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Information</a:t>
            </a:r>
            <a:r>
              <a:rPr lang="zh-TW" altLang="en-US" dirty="0"/>
              <a:t> </a:t>
            </a:r>
            <a:r>
              <a:rPr lang="en-US" altLang="zh-TW" dirty="0"/>
              <a:t>Protocol</a:t>
            </a:r>
            <a:endParaRPr lang="en-TW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468CFA-9191-6536-142D-B034585753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20250301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</a:t>
            </a:r>
            <a:r>
              <a:rPr lang="en-US" altLang="zh-TW"/>
              <a:t>v1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553091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3BBDB-8904-A20B-07CB-DEF1CE081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2AF0AB8-0781-B4E0-2474-B29188687458}"/>
              </a:ext>
            </a:extLst>
          </p:cNvPr>
          <p:cNvSpPr txBox="1"/>
          <p:nvPr/>
        </p:nvSpPr>
        <p:spPr>
          <a:xfrm>
            <a:off x="714704" y="1148677"/>
            <a:ext cx="3315267" cy="2739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Population</a:t>
            </a:r>
            <a:r>
              <a:rPr lang="en-TW" b="1" dirty="0">
                <a:highlight>
                  <a:srgbClr val="FFFF00"/>
                </a:highlight>
              </a:rPr>
              <a:t> Table</a:t>
            </a:r>
            <a:r>
              <a:rPr lang="en-US" altLang="zh-TW" b="1" dirty="0">
                <a:highlight>
                  <a:srgbClr val="FFFF00"/>
                </a:highlight>
              </a:rPr>
              <a:t>-reads</a:t>
            </a:r>
            <a:endParaRPr lang="en-TW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多個</a:t>
            </a:r>
            <a:r>
              <a:rPr lang="en-US" altLang="zh-TW" dirty="0" err="1"/>
              <a:t>sampleID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按照</a:t>
            </a:r>
            <a:r>
              <a:rPr lang="en-US" altLang="zh-TW" dirty="0" err="1"/>
              <a:t>Taxanomy</a:t>
            </a:r>
            <a:r>
              <a:rPr lang="en-US" dirty="0" err="1"/>
              <a:t>階級分</a:t>
            </a:r>
            <a:r>
              <a:rPr lang="en-US" altLang="zh-TW" dirty="0" err="1"/>
              <a:t>column</a:t>
            </a:r>
            <a:r>
              <a:rPr lang="en-US" altLang="zh-TW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數值為</a:t>
            </a:r>
            <a:r>
              <a:rPr lang="en-US" altLang="zh-TW" dirty="0" err="1"/>
              <a:t>reads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用於計算</a:t>
            </a:r>
            <a:r>
              <a:rPr lang="en-US" altLang="zh-TW" sz="1400" dirty="0" err="1"/>
              <a:t>alpha</a:t>
            </a:r>
            <a:r>
              <a:rPr lang="zh-TW" altLang="en-US" sz="1400" dirty="0"/>
              <a:t> </a:t>
            </a:r>
            <a:r>
              <a:rPr lang="en-US" altLang="zh-TW" sz="1400" dirty="0"/>
              <a:t>diversity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Chao1 / Faith’s </a:t>
            </a:r>
            <a:r>
              <a:rPr lang="en-US" sz="1400" dirty="0" err="1"/>
              <a:t>PD用</a:t>
            </a:r>
            <a:r>
              <a:rPr lang="en-US" altLang="zh-TW" sz="1400" dirty="0" err="1"/>
              <a:t>reads</a:t>
            </a:r>
            <a:r>
              <a:rPr lang="en-US" sz="1400" dirty="0" err="1"/>
              <a:t>計算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空白處保持不填入資料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SampleID</a:t>
            </a:r>
            <a:r>
              <a:rPr lang="zh-TW" altLang="en-US" dirty="0"/>
              <a:t> </a:t>
            </a:r>
            <a:r>
              <a:rPr lang="en-US" dirty="0" err="1"/>
              <a:t>需已清理過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0812D-F009-E9AF-78B7-4DFDB6ABB7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740"/>
          <a:stretch/>
        </p:blipFill>
        <p:spPr>
          <a:xfrm>
            <a:off x="4060744" y="1148677"/>
            <a:ext cx="7772400" cy="496043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B87FF5-8CA1-A2A9-4B71-D17F16A7988C}"/>
              </a:ext>
            </a:extLst>
          </p:cNvPr>
          <p:cNvSpPr txBox="1"/>
          <p:nvPr/>
        </p:nvSpPr>
        <p:spPr>
          <a:xfrm>
            <a:off x="8884394" y="4426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已清理過的</a:t>
            </a:r>
            <a:r>
              <a:rPr lang="en-US" altLang="zh-TW" dirty="0" err="1"/>
              <a:t>sample</a:t>
            </a:r>
            <a:r>
              <a:rPr lang="zh-TW" altLang="en-US" dirty="0"/>
              <a:t> </a:t>
            </a:r>
            <a:r>
              <a:rPr lang="en-US" altLang="zh-TW" dirty="0" err="1"/>
              <a:t>ID</a:t>
            </a:r>
            <a:r>
              <a:rPr lang="en-US" dirty="0" err="1"/>
              <a:t>命名</a:t>
            </a:r>
            <a:endParaRPr lang="en-TW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2C4CD69-FB03-6724-2819-42C744CE41B5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10248710" y="811986"/>
            <a:ext cx="0" cy="33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Down Arrow 8">
            <a:extLst>
              <a:ext uri="{FF2B5EF4-FFF2-40B4-BE49-F238E27FC236}">
                <a16:creationId xmlns:a16="http://schemas.microsoft.com/office/drawing/2014/main" id="{14584A05-3C51-9F3E-1595-130BC28EB7CD}"/>
              </a:ext>
            </a:extLst>
          </p:cNvPr>
          <p:cNvSpPr/>
          <p:nvPr/>
        </p:nvSpPr>
        <p:spPr>
          <a:xfrm>
            <a:off x="2192482" y="3429000"/>
            <a:ext cx="83127" cy="4779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285A8A-11B3-DE60-2189-55DCCCE51B33}"/>
              </a:ext>
            </a:extLst>
          </p:cNvPr>
          <p:cNvSpPr txBox="1"/>
          <p:nvPr/>
        </p:nvSpPr>
        <p:spPr>
          <a:xfrm>
            <a:off x="941493" y="3976092"/>
            <a:ext cx="2767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Taxanomy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後續轉換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間格為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’_’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s_Prevotella_copri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Genus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後面帶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g_Bacteroides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  <a:endParaRPr lang="en-TW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226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FCFC-4B99-5E22-645E-A041BF8D6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95B84CA-34B2-BB61-7B94-321243756D26}"/>
              </a:ext>
            </a:extLst>
          </p:cNvPr>
          <p:cNvSpPr txBox="1"/>
          <p:nvPr/>
        </p:nvSpPr>
        <p:spPr>
          <a:xfrm>
            <a:off x="714704" y="1148677"/>
            <a:ext cx="3316934" cy="19697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Population</a:t>
            </a:r>
            <a:r>
              <a:rPr lang="en-TW" b="1" dirty="0">
                <a:highlight>
                  <a:srgbClr val="FFFF00"/>
                </a:highlight>
              </a:rPr>
              <a:t> Table</a:t>
            </a:r>
            <a:r>
              <a:rPr lang="en-US" altLang="zh-TW" b="1" dirty="0">
                <a:highlight>
                  <a:srgbClr val="FFFF00"/>
                </a:highlight>
              </a:rPr>
              <a:t>-abundance</a:t>
            </a:r>
            <a:endParaRPr lang="en-TW" b="1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多個</a:t>
            </a:r>
            <a:r>
              <a:rPr lang="en-US" altLang="zh-TW" dirty="0" err="1"/>
              <a:t>sampleID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按照</a:t>
            </a:r>
            <a:r>
              <a:rPr lang="en-US" altLang="zh-TW" dirty="0" err="1"/>
              <a:t>Taxanomy</a:t>
            </a:r>
            <a:r>
              <a:rPr lang="en-US" dirty="0" err="1"/>
              <a:t>階級分</a:t>
            </a:r>
            <a:r>
              <a:rPr lang="en-US" altLang="zh-TW" dirty="0" err="1"/>
              <a:t>column</a:t>
            </a:r>
            <a:r>
              <a:rPr lang="en-US" altLang="zh-TW" dirty="0"/>
              <a:t>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數值為豐度，並為</a:t>
            </a:r>
            <a:r>
              <a:rPr lang="en-US" b="1" dirty="0" err="1">
                <a:solidFill>
                  <a:srgbClr val="FF0000"/>
                </a:solidFill>
              </a:rPr>
              <a:t>小數型態</a:t>
            </a:r>
            <a:endParaRPr lang="en-US" sz="1400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用於一般計算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空白處保持不填入資料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SampleID</a:t>
            </a:r>
            <a:r>
              <a:rPr lang="zh-TW" altLang="en-US" dirty="0"/>
              <a:t> </a:t>
            </a:r>
            <a:r>
              <a:rPr lang="en-US" dirty="0" err="1"/>
              <a:t>需已清理過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9614F2-A647-CFE1-11BA-F15175849A1E}"/>
              </a:ext>
            </a:extLst>
          </p:cNvPr>
          <p:cNvSpPr txBox="1"/>
          <p:nvPr/>
        </p:nvSpPr>
        <p:spPr>
          <a:xfrm>
            <a:off x="9767622" y="6393993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豐度要是小數型態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6CE0E2-56C5-18E8-4B94-F7C4E5A994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1740"/>
          <a:stretch/>
        </p:blipFill>
        <p:spPr>
          <a:xfrm>
            <a:off x="4169609" y="1077072"/>
            <a:ext cx="7772400" cy="496043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44C4E5D-9104-6691-1EB4-D9BE7F9F4BD8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0783284" y="5595554"/>
            <a:ext cx="1" cy="79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EFE6D75-32AF-7F83-E0AE-0CD6AD89967F}"/>
              </a:ext>
            </a:extLst>
          </p:cNvPr>
          <p:cNvSpPr txBox="1"/>
          <p:nvPr/>
        </p:nvSpPr>
        <p:spPr>
          <a:xfrm>
            <a:off x="8941544" y="442654"/>
            <a:ext cx="2728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已清理過的</a:t>
            </a:r>
            <a:r>
              <a:rPr lang="en-US" altLang="zh-TW" dirty="0" err="1"/>
              <a:t>sample</a:t>
            </a:r>
            <a:r>
              <a:rPr lang="zh-TW" altLang="en-US" dirty="0"/>
              <a:t> </a:t>
            </a:r>
            <a:r>
              <a:rPr lang="en-US" altLang="zh-TW" dirty="0" err="1"/>
              <a:t>ID</a:t>
            </a:r>
            <a:r>
              <a:rPr lang="en-US" dirty="0" err="1"/>
              <a:t>命名</a:t>
            </a:r>
            <a:endParaRPr lang="en-TW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A0924D-53AD-6922-730F-AA7AACC32EB3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305860" y="811986"/>
            <a:ext cx="0" cy="3366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0A9F323-8727-B6D3-9E51-0BFD1A3AE460}"/>
              </a:ext>
            </a:extLst>
          </p:cNvPr>
          <p:cNvSpPr txBox="1"/>
          <p:nvPr/>
        </p:nvSpPr>
        <p:spPr>
          <a:xfrm>
            <a:off x="941493" y="3976092"/>
            <a:ext cx="2767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Taxanomy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後續轉換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間格為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’_’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s_Prevotella_copri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Genus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後面帶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g_Bacteroides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  <a:endParaRPr lang="en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8E117A97-FFF1-69F2-45A4-B96F3291B284}"/>
              </a:ext>
            </a:extLst>
          </p:cNvPr>
          <p:cNvSpPr/>
          <p:nvPr/>
        </p:nvSpPr>
        <p:spPr>
          <a:xfrm>
            <a:off x="2192482" y="3429000"/>
            <a:ext cx="83127" cy="4779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6997494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8E5CD-CFF5-B6A6-7932-BA2EA866B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F29094-9934-69A2-95E7-E5D97A2E997E}"/>
              </a:ext>
            </a:extLst>
          </p:cNvPr>
          <p:cNvSpPr txBox="1"/>
          <p:nvPr/>
        </p:nvSpPr>
        <p:spPr>
          <a:xfrm>
            <a:off x="714704" y="1148677"/>
            <a:ext cx="33414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Population</a:t>
            </a:r>
            <a:r>
              <a:rPr lang="en-TW" b="1" dirty="0">
                <a:highlight>
                  <a:srgbClr val="FFFF00"/>
                </a:highlight>
              </a:rPr>
              <a:t> Table</a:t>
            </a:r>
            <a:r>
              <a:rPr lang="en-US" altLang="zh-TW" b="1" dirty="0">
                <a:highlight>
                  <a:srgbClr val="FFFF00"/>
                </a:highlight>
              </a:rPr>
              <a:t>-metabolite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SampleID</a:t>
            </a:r>
            <a:r>
              <a:rPr lang="zh-TW" altLang="en-US" dirty="0"/>
              <a:t> </a:t>
            </a:r>
            <a:r>
              <a:rPr lang="en-US" dirty="0" err="1"/>
              <a:t>需已清理過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使用</a:t>
            </a:r>
            <a:r>
              <a:rPr lang="en-US" altLang="zh-TW" dirty="0"/>
              <a:t>Qiime2</a:t>
            </a:r>
            <a:r>
              <a:rPr lang="en-US" dirty="0"/>
              <a:t>後加上</a:t>
            </a:r>
            <a:r>
              <a:rPr lang="en-US" altLang="zh-TW" dirty="0"/>
              <a:t>KEGG</a:t>
            </a:r>
            <a:r>
              <a:rPr lang="en-US" dirty="0"/>
              <a:t>產生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06D78C-C4FD-8305-F389-EA8FB31F2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295" y="1148677"/>
            <a:ext cx="7772400" cy="43425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63E044-FE0A-14C1-D7E2-1D15B1345178}"/>
              </a:ext>
            </a:extLst>
          </p:cNvPr>
          <p:cNvSpPr txBox="1"/>
          <p:nvPr/>
        </p:nvSpPr>
        <p:spPr>
          <a:xfrm>
            <a:off x="8645404" y="326134"/>
            <a:ext cx="2503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每個</a:t>
            </a:r>
            <a:r>
              <a:rPr lang="en-US" altLang="zh-TW" dirty="0" err="1"/>
              <a:t>column</a:t>
            </a:r>
            <a:r>
              <a:rPr lang="en-US" dirty="0" err="1"/>
              <a:t>為</a:t>
            </a:r>
            <a:r>
              <a:rPr lang="en-US" altLang="zh-TW" dirty="0" err="1"/>
              <a:t>sample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endParaRPr lang="en-TW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FAB70-B3E7-CD2B-709E-0990A0992FB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897350" y="695466"/>
            <a:ext cx="0" cy="56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073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0FD51-F786-26CB-98C7-988351037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C0C04-69E5-E32D-B7F7-E53619BB3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資料保存規格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D7D10-BBD0-89AB-07B1-B93854E581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9984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D5C3A-5C8B-39CA-7CEE-59863B1E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資料儲存結構規則</a:t>
            </a:r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8B98D-3961-2D56-0EC8-A93E61833D97}"/>
              </a:ext>
            </a:extLst>
          </p:cNvPr>
          <p:cNvSpPr txBox="1"/>
          <p:nvPr/>
        </p:nvSpPr>
        <p:spPr>
          <a:xfrm>
            <a:off x="5862713" y="881923"/>
            <a:ext cx="1507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* 為必要檔案</a:t>
            </a:r>
            <a:endParaRPr lang="en-TW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C96037A-697F-C011-6668-B9533045C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22" y="1335907"/>
            <a:ext cx="5659163" cy="5298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89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569C-E469-1DC2-1DB7-A5E954F61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9E474-086F-C12F-80FA-64CB9842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基本資料格式定義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B1BE-DFD3-536D-A106-35A8E739E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3212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4F36-741A-1A56-8406-EE94E8E3D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Long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489447-0232-F898-2C93-B27C85C56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66590" y="1783583"/>
            <a:ext cx="668721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B18202-1569-3840-2C9D-7FE1F1E478C5}"/>
              </a:ext>
            </a:extLst>
          </p:cNvPr>
          <p:cNvSpPr txBox="1"/>
          <p:nvPr/>
        </p:nvSpPr>
        <p:spPr>
          <a:xfrm>
            <a:off x="956441" y="2049518"/>
            <a:ext cx="32431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column</a:t>
            </a:r>
            <a:r>
              <a:rPr lang="zh-TW" altLang="en-US" dirty="0"/>
              <a:t> </a:t>
            </a:r>
            <a:r>
              <a:rPr lang="en-US" dirty="0" err="1"/>
              <a:t>中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dirty="0" err="1"/>
              <a:t>不是唯一</a:t>
            </a:r>
            <a:endParaRPr lang="en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較常用來分組畫圖使用格式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進階統計視覺化使用格式</a:t>
            </a:r>
            <a:endParaRPr lang="en-US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C13470D-9A8A-F5E0-8A5D-43A85544DAB2}"/>
              </a:ext>
            </a:extLst>
          </p:cNvPr>
          <p:cNvSpPr/>
          <p:nvPr/>
        </p:nvSpPr>
        <p:spPr>
          <a:xfrm>
            <a:off x="4530436" y="2275609"/>
            <a:ext cx="6930737" cy="128847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665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4DAB-A944-BA29-A232-2439D0E0B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F4C0C-61B3-2332-EA34-9A8FE0911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Tabular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 /</a:t>
            </a:r>
            <a:r>
              <a:rPr lang="zh-TW" altLang="en-US" dirty="0"/>
              <a:t> </a:t>
            </a:r>
            <a:r>
              <a:rPr lang="en-US" altLang="zh-TW" dirty="0"/>
              <a:t>Wide</a:t>
            </a:r>
            <a:r>
              <a:rPr lang="zh-TW" altLang="en-US" dirty="0"/>
              <a:t> </a:t>
            </a:r>
            <a:r>
              <a:rPr lang="en-US" altLang="zh-TW" dirty="0"/>
              <a:t>Data</a:t>
            </a:r>
            <a:r>
              <a:rPr lang="zh-TW" altLang="en-US" dirty="0"/>
              <a:t> </a:t>
            </a:r>
            <a:r>
              <a:rPr lang="en-US" altLang="zh-TW" dirty="0"/>
              <a:t>Format</a:t>
            </a:r>
            <a:endParaRPr lang="en-TW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52CF5E-68C5-392F-DC2F-71CC8F0CB9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34759" y="2499123"/>
            <a:ext cx="7139588" cy="195328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A0274E-1E2B-3462-736B-D7CD58181F0D}"/>
              </a:ext>
            </a:extLst>
          </p:cNvPr>
          <p:cNvSpPr txBox="1"/>
          <p:nvPr/>
        </p:nvSpPr>
        <p:spPr>
          <a:xfrm>
            <a:off x="966951" y="2175957"/>
            <a:ext cx="34740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在</a:t>
            </a:r>
            <a:r>
              <a:rPr lang="zh-TW" altLang="en-US" dirty="0"/>
              <a:t> </a:t>
            </a:r>
            <a:r>
              <a:rPr lang="en-US" altLang="zh-TW" dirty="0"/>
              <a:t>column</a:t>
            </a:r>
            <a:r>
              <a:rPr lang="zh-TW" altLang="en-US" dirty="0"/>
              <a:t> </a:t>
            </a:r>
            <a:r>
              <a:rPr lang="en-US" dirty="0" err="1"/>
              <a:t>中</a:t>
            </a:r>
            <a:r>
              <a:rPr lang="zh-TW" altLang="en-US" dirty="0"/>
              <a:t> </a:t>
            </a:r>
            <a:r>
              <a:rPr lang="en-US" altLang="zh-TW" dirty="0"/>
              <a:t>ID</a:t>
            </a:r>
            <a:r>
              <a:rPr lang="zh-TW" altLang="en-US" dirty="0"/>
              <a:t> </a:t>
            </a:r>
            <a:r>
              <a:rPr lang="en-US" dirty="0" err="1"/>
              <a:t>是唯一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較常用來分析、報表使用格式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機器學習常使用格式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947471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B1527-C8DF-9BD4-E1FA-0A8308D3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D1A44-C7BC-707D-D50F-797BABFC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文庫比較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47781-C3F1-C52B-44C4-5BB0D18C1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80888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6C902E8-F767-FBAB-2B32-8DAFCBE4EED7}"/>
              </a:ext>
            </a:extLst>
          </p:cNvPr>
          <p:cNvSpPr/>
          <p:nvPr/>
        </p:nvSpPr>
        <p:spPr>
          <a:xfrm>
            <a:off x="6310119" y="417787"/>
            <a:ext cx="914400" cy="3783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Fastq</a:t>
            </a:r>
            <a:endParaRPr lang="en-TW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0670F322-3A9E-48AE-5E58-E376375860AB}"/>
              </a:ext>
            </a:extLst>
          </p:cNvPr>
          <p:cNvSpPr/>
          <p:nvPr/>
        </p:nvSpPr>
        <p:spPr>
          <a:xfrm>
            <a:off x="4067504" y="1227055"/>
            <a:ext cx="1650123" cy="3783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/>
              <a:t>Basespace</a:t>
            </a:r>
            <a:endParaRPr lang="en-TW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39B407B-077B-176C-0C51-8948650FAC27}"/>
              </a:ext>
            </a:extLst>
          </p:cNvPr>
          <p:cNvSpPr/>
          <p:nvPr/>
        </p:nvSpPr>
        <p:spPr>
          <a:xfrm>
            <a:off x="7583215" y="1227055"/>
            <a:ext cx="1650123" cy="378372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Qiime2</a:t>
            </a:r>
            <a:endParaRPr lang="en-TW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4DB6B3-EC48-DFC1-F5BE-BF0DBAD12FEA}"/>
              </a:ext>
            </a:extLst>
          </p:cNvPr>
          <p:cNvSpPr txBox="1"/>
          <p:nvPr/>
        </p:nvSpPr>
        <p:spPr>
          <a:xfrm>
            <a:off x="667407" y="1093076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Sequencing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B339C-B346-31D1-04D9-33B7164C8DDD}"/>
              </a:ext>
            </a:extLst>
          </p:cNvPr>
          <p:cNvSpPr txBox="1"/>
          <p:nvPr/>
        </p:nvSpPr>
        <p:spPr>
          <a:xfrm>
            <a:off x="693680" y="2829910"/>
            <a:ext cx="1650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ASV</a:t>
            </a:r>
            <a:r>
              <a:rPr lang="zh-TW" altLang="en-US" dirty="0"/>
              <a:t> </a:t>
            </a:r>
            <a:r>
              <a:rPr lang="en-US" altLang="zh-TW" dirty="0"/>
              <a:t>Analysis</a:t>
            </a:r>
            <a:r>
              <a:rPr lang="zh-TW" altLang="en-US" dirty="0"/>
              <a:t> </a:t>
            </a:r>
            <a:r>
              <a:rPr lang="en-US" altLang="zh-TW" dirty="0"/>
              <a:t>Platform</a:t>
            </a:r>
            <a:endParaRPr lang="en-TW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B15AC0-5F7C-8B37-AF93-69A1B33BAB8A}"/>
              </a:ext>
            </a:extLst>
          </p:cNvPr>
          <p:cNvSpPr txBox="1"/>
          <p:nvPr/>
        </p:nvSpPr>
        <p:spPr>
          <a:xfrm>
            <a:off x="3367220" y="2460578"/>
            <a:ext cx="3128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TW" dirty="0"/>
              <a:t>單一</a:t>
            </a:r>
            <a:r>
              <a:rPr lang="zh-TW" altLang="en-US" dirty="0"/>
              <a:t> </a:t>
            </a:r>
            <a:r>
              <a:rPr lang="en-US" altLang="zh-TW" dirty="0"/>
              <a:t>Library</a:t>
            </a:r>
            <a:r>
              <a:rPr lang="zh-TW" altLang="en-US" dirty="0"/>
              <a:t> </a:t>
            </a:r>
            <a:r>
              <a:rPr lang="en-US" altLang="zh-TW" i="1" dirty="0"/>
              <a:t>(</a:t>
            </a:r>
            <a:r>
              <a:rPr lang="zh-TW" altLang="en-US" i="1" dirty="0"/>
              <a:t>由廠商更新</a:t>
            </a:r>
            <a:r>
              <a:rPr lang="en-US" altLang="zh-TW" i="1" dirty="0"/>
              <a:t>)</a:t>
            </a:r>
            <a:endParaRPr lang="en-TW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45EA49-365D-AE73-B3C1-A2D57E432D67}"/>
              </a:ext>
            </a:extLst>
          </p:cNvPr>
          <p:cNvSpPr txBox="1"/>
          <p:nvPr/>
        </p:nvSpPr>
        <p:spPr>
          <a:xfrm>
            <a:off x="7224519" y="2460578"/>
            <a:ext cx="43263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Greengens</a:t>
            </a:r>
            <a:r>
              <a:rPr lang="zh-TW" altLang="en-US" dirty="0"/>
              <a:t>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TW" altLang="en-US" i="1" dirty="0">
                <a:solidFill>
                  <a:schemeClr val="bg1">
                    <a:lumMod val="50000"/>
                  </a:schemeClr>
                </a:solidFill>
              </a:rPr>
              <a:t>主要使用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Library)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2020.02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/>
              <a:t>2023.02</a:t>
            </a:r>
            <a:br>
              <a:rPr lang="en-US" altLang="zh-TW" dirty="0"/>
            </a:br>
            <a:r>
              <a:rPr lang="zh-TW" altLang="en-US" dirty="0"/>
              <a:t>目前使用版本，</a:t>
            </a:r>
            <a:r>
              <a:rPr lang="en-US" altLang="zh-TW" dirty="0"/>
              <a:t>species</a:t>
            </a:r>
            <a:r>
              <a:rPr lang="zh-TW" altLang="en-US" dirty="0"/>
              <a:t>有</a:t>
            </a:r>
            <a:r>
              <a:rPr lang="en-US" altLang="zh-TW" dirty="0"/>
              <a:t>6~7</a:t>
            </a:r>
            <a:r>
              <a:rPr lang="zh-TW" altLang="en-US" dirty="0"/>
              <a:t>成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Silva</a:t>
            </a:r>
            <a:r>
              <a:rPr lang="zh-TW" altLang="en-US" dirty="0"/>
              <a:t>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(Species</a:t>
            </a:r>
            <a:r>
              <a:rPr lang="zh-TW" altLang="en-US" i="1" dirty="0">
                <a:solidFill>
                  <a:schemeClr val="bg1">
                    <a:lumMod val="50000"/>
                  </a:schemeClr>
                </a:solidFill>
              </a:rPr>
              <a:t> 少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,</a:t>
            </a:r>
            <a:r>
              <a:rPr lang="zh-TW" altLang="en-US" i="1" dirty="0">
                <a:solidFill>
                  <a:schemeClr val="bg1">
                    <a:lumMod val="50000"/>
                  </a:schemeClr>
                </a:solidFill>
              </a:rPr>
              <a:t> 到 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Genus</a:t>
            </a:r>
            <a:r>
              <a:rPr lang="zh-TW" altLang="en-US" i="1" dirty="0">
                <a:solidFill>
                  <a:schemeClr val="bg1">
                    <a:lumMod val="50000"/>
                  </a:schemeClr>
                </a:solidFill>
              </a:rPr>
              <a:t> 為主</a:t>
            </a:r>
            <a:r>
              <a:rPr lang="en-US" altLang="zh-TW" i="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6B1B4B-F2C7-6711-E82C-24DE87132F42}"/>
              </a:ext>
            </a:extLst>
          </p:cNvPr>
          <p:cNvCxnSpPr/>
          <p:nvPr/>
        </p:nvCxnSpPr>
        <p:spPr>
          <a:xfrm>
            <a:off x="315310" y="1954924"/>
            <a:ext cx="108046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326D189-6E7A-0945-F330-78216B741DBB}"/>
              </a:ext>
            </a:extLst>
          </p:cNvPr>
          <p:cNvCxnSpPr/>
          <p:nvPr/>
        </p:nvCxnSpPr>
        <p:spPr>
          <a:xfrm>
            <a:off x="336330" y="4272455"/>
            <a:ext cx="108046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BD83E5F-C98C-6125-86A5-AB887246DED6}"/>
              </a:ext>
            </a:extLst>
          </p:cNvPr>
          <p:cNvSpPr txBox="1"/>
          <p:nvPr/>
        </p:nvSpPr>
        <p:spPr>
          <a:xfrm>
            <a:off x="667407" y="5014804"/>
            <a:ext cx="1650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 err="1"/>
              <a:t>Pros&amp;Cons</a:t>
            </a:r>
            <a:endParaRPr lang="en-US" altLang="zh-TW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F9E6A3-05AC-85E9-F742-5B76E5921162}"/>
              </a:ext>
            </a:extLst>
          </p:cNvPr>
          <p:cNvSpPr txBox="1"/>
          <p:nvPr/>
        </p:nvSpPr>
        <p:spPr>
          <a:xfrm>
            <a:off x="3367219" y="4778108"/>
            <a:ext cx="31281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優勢</a:t>
            </a:r>
            <a:r>
              <a:rPr lang="en-US" altLang="zh-TW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菌的層級有到</a:t>
            </a:r>
            <a:r>
              <a:rPr lang="zh-TW" altLang="en-US" dirty="0"/>
              <a:t> </a:t>
            </a:r>
            <a:r>
              <a:rPr lang="en-US" altLang="zh-TW" dirty="0"/>
              <a:t>Species</a:t>
            </a:r>
            <a:r>
              <a:rPr lang="zh-TW" altLang="en-US" dirty="0"/>
              <a:t> </a:t>
            </a:r>
            <a:r>
              <a:rPr lang="en-US" dirty="0" err="1"/>
              <a:t>亞種</a:t>
            </a:r>
            <a:endParaRPr lang="en-US" dirty="0"/>
          </a:p>
          <a:p>
            <a:r>
              <a:rPr lang="en-US" dirty="0" err="1"/>
              <a:t>劣勢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不利於文章發表</a:t>
            </a:r>
            <a:endParaRPr lang="en-TW" dirty="0"/>
          </a:p>
        </p:txBody>
      </p:sp>
      <p:sp>
        <p:nvSpPr>
          <p:cNvPr id="17" name="Down Arrow 16">
            <a:extLst>
              <a:ext uri="{FF2B5EF4-FFF2-40B4-BE49-F238E27FC236}">
                <a16:creationId xmlns:a16="http://schemas.microsoft.com/office/drawing/2014/main" id="{4BCCA473-6740-BAB5-2AD3-A570F9CE9AF1}"/>
              </a:ext>
            </a:extLst>
          </p:cNvPr>
          <p:cNvSpPr/>
          <p:nvPr/>
        </p:nvSpPr>
        <p:spPr>
          <a:xfrm>
            <a:off x="4787461" y="1766318"/>
            <a:ext cx="210207" cy="441434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18" name="Down Arrow 17">
            <a:extLst>
              <a:ext uri="{FF2B5EF4-FFF2-40B4-BE49-F238E27FC236}">
                <a16:creationId xmlns:a16="http://schemas.microsoft.com/office/drawing/2014/main" id="{75DABDB3-C372-31BF-33C3-7F165904ED96}"/>
              </a:ext>
            </a:extLst>
          </p:cNvPr>
          <p:cNvSpPr/>
          <p:nvPr/>
        </p:nvSpPr>
        <p:spPr>
          <a:xfrm>
            <a:off x="8303172" y="1766898"/>
            <a:ext cx="210207" cy="441434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6D5B20C1-14CC-CAF4-D9FE-E57056143930}"/>
              </a:ext>
            </a:extLst>
          </p:cNvPr>
          <p:cNvCxnSpPr>
            <a:stCxn id="3" idx="2"/>
            <a:endCxn id="4" idx="0"/>
          </p:cNvCxnSpPr>
          <p:nvPr/>
        </p:nvCxnSpPr>
        <p:spPr>
          <a:xfrm rot="5400000">
            <a:off x="5614495" y="74231"/>
            <a:ext cx="430896" cy="18747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3BB625A4-FA7F-0E33-FD47-89D0952E5AE0}"/>
              </a:ext>
            </a:extLst>
          </p:cNvPr>
          <p:cNvCxnSpPr>
            <a:stCxn id="3" idx="2"/>
            <a:endCxn id="5" idx="0"/>
          </p:cNvCxnSpPr>
          <p:nvPr/>
        </p:nvCxnSpPr>
        <p:spPr>
          <a:xfrm rot="16200000" flipH="1">
            <a:off x="7372350" y="191128"/>
            <a:ext cx="430896" cy="16409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F311A5-2C96-C28B-5E4C-A594FF7A524C}"/>
              </a:ext>
            </a:extLst>
          </p:cNvPr>
          <p:cNvSpPr txBox="1"/>
          <p:nvPr/>
        </p:nvSpPr>
        <p:spPr>
          <a:xfrm>
            <a:off x="7224519" y="4778108"/>
            <a:ext cx="39925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優勢</a:t>
            </a:r>
            <a:r>
              <a:rPr lang="en-US" altLang="zh-TW" dirty="0"/>
              <a:t>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文章發表主要序列解析平台</a:t>
            </a:r>
            <a:endParaRPr lang="en-US" dirty="0"/>
          </a:p>
          <a:p>
            <a:r>
              <a:rPr lang="en-US" dirty="0" err="1"/>
              <a:t>劣勢</a:t>
            </a:r>
            <a:r>
              <a:rPr lang="en-US" altLang="zh-TW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/>
              <a:t>ASV</a:t>
            </a:r>
            <a:r>
              <a:rPr lang="zh-TW" altLang="en-US" dirty="0"/>
              <a:t> </a:t>
            </a:r>
            <a:r>
              <a:rPr lang="en-US" dirty="0" err="1"/>
              <a:t>資料產出過程繁瑣</a:t>
            </a:r>
            <a:endParaRPr lang="en-US" altLang="zh-TW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4BFAB43-8F0F-6FF7-1025-D4CC14AF7011}"/>
              </a:ext>
            </a:extLst>
          </p:cNvPr>
          <p:cNvCxnSpPr/>
          <p:nvPr/>
        </p:nvCxnSpPr>
        <p:spPr>
          <a:xfrm>
            <a:off x="6767319" y="1227055"/>
            <a:ext cx="0" cy="4751382"/>
          </a:xfrm>
          <a:prstGeom prst="line">
            <a:avLst/>
          </a:pr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B359129E-2798-40F5-5E9C-022C5BB26DF1}"/>
              </a:ext>
            </a:extLst>
          </p:cNvPr>
          <p:cNvSpPr/>
          <p:nvPr/>
        </p:nvSpPr>
        <p:spPr>
          <a:xfrm>
            <a:off x="4067504" y="6091211"/>
            <a:ext cx="1819633" cy="328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商業用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143E72F-2408-FA8D-04B4-6C3903321141}"/>
              </a:ext>
            </a:extLst>
          </p:cNvPr>
          <p:cNvSpPr/>
          <p:nvPr/>
        </p:nvSpPr>
        <p:spPr>
          <a:xfrm>
            <a:off x="7603562" y="6091211"/>
            <a:ext cx="1819633" cy="32844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科研用</a:t>
            </a:r>
          </a:p>
        </p:txBody>
      </p:sp>
    </p:spTree>
    <p:extLst>
      <p:ext uri="{BB962C8B-B14F-4D97-AF65-F5344CB8AC3E}">
        <p14:creationId xmlns:p14="http://schemas.microsoft.com/office/powerpoint/2010/main" val="196503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D16F-6AD2-9649-398F-1F173BBFB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標準資料型態格式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F5A34-DC05-94DC-86EB-05B0E0733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74981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52E358-4BE3-AC47-DE83-AB61707C5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7786" y="237051"/>
            <a:ext cx="7249510" cy="63838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A32A3F-50E2-E991-8759-B70B80B61B0A}"/>
              </a:ext>
            </a:extLst>
          </p:cNvPr>
          <p:cNvSpPr txBox="1"/>
          <p:nvPr/>
        </p:nvSpPr>
        <p:spPr>
          <a:xfrm>
            <a:off x="714704" y="1148677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highlight>
                  <a:srgbClr val="FFFF00"/>
                </a:highlight>
              </a:rPr>
              <a:t>Summary</a:t>
            </a:r>
            <a:r>
              <a:rPr lang="en-TW" b="1" dirty="0">
                <a:highlight>
                  <a:srgbClr val="FFFF00"/>
                </a:highlight>
              </a:rPr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CSV</a:t>
            </a:r>
            <a:r>
              <a:rPr lang="en-US" dirty="0" err="1"/>
              <a:t>由產出的產物</a:t>
            </a:r>
            <a:r>
              <a:rPr lang="en-US" altLang="zh-TW" dirty="0" err="1"/>
              <a:t>Basespace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1478178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445BA-437E-EA8E-B056-FEEB3CD1D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C9547D-CD62-0456-CB6F-FD713AF57B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061"/>
          <a:stretch/>
        </p:blipFill>
        <p:spPr>
          <a:xfrm>
            <a:off x="4419600" y="644237"/>
            <a:ext cx="7301345" cy="51754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AE4FDA-B4FE-5FB8-2E39-D7581EFFBCE6}"/>
              </a:ext>
            </a:extLst>
          </p:cNvPr>
          <p:cNvSpPr txBox="1"/>
          <p:nvPr/>
        </p:nvSpPr>
        <p:spPr>
          <a:xfrm>
            <a:off x="714704" y="1148677"/>
            <a:ext cx="35715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>
                <a:highlight>
                  <a:srgbClr val="FFFF00"/>
                </a:highlight>
              </a:rPr>
              <a:t>*</a:t>
            </a:r>
            <a:r>
              <a:rPr lang="en-US" altLang="zh-TW" b="1" dirty="0">
                <a:highlight>
                  <a:srgbClr val="FFFF00"/>
                </a:highlight>
              </a:rPr>
              <a:t>Sample</a:t>
            </a:r>
            <a:r>
              <a:rPr lang="en-TW" b="1" dirty="0">
                <a:highlight>
                  <a:srgbClr val="FFFF00"/>
                </a:highlight>
              </a:rPr>
              <a:t>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 err="1"/>
              <a:t>SummaryTable</a:t>
            </a:r>
            <a:r>
              <a:rPr lang="en-US" dirty="0" err="1"/>
              <a:t>的型態延伸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每個檔案為一個</a:t>
            </a:r>
            <a:r>
              <a:rPr lang="en-US" altLang="zh-TW" dirty="0" err="1"/>
              <a:t>sample</a:t>
            </a: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按照</a:t>
            </a:r>
            <a:r>
              <a:rPr lang="en-US" altLang="zh-TW" dirty="0" err="1"/>
              <a:t>Taxanomy</a:t>
            </a:r>
            <a:r>
              <a:rPr lang="en-US" dirty="0" err="1"/>
              <a:t>階級分</a:t>
            </a:r>
            <a:r>
              <a:rPr lang="en-US" altLang="zh-TW" dirty="0" err="1"/>
              <a:t>column</a:t>
            </a:r>
            <a:r>
              <a:rPr lang="en-US" altLang="zh-TW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相對豐度為</a:t>
            </a:r>
            <a:r>
              <a:rPr lang="en-US" b="1" dirty="0" err="1">
                <a:solidFill>
                  <a:srgbClr val="FF0000"/>
                </a:solidFill>
              </a:rPr>
              <a:t>小數型態</a:t>
            </a:r>
            <a:endParaRPr lang="en-US" b="1" dirty="0">
              <a:solidFill>
                <a:srgbClr val="FF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為對應文獻使用規則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空白處保持不填入資料</a:t>
            </a:r>
            <a:endParaRPr lang="en-TW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82EC6-544B-5164-032A-E7EE46F49069}"/>
              </a:ext>
            </a:extLst>
          </p:cNvPr>
          <p:cNvSpPr txBox="1"/>
          <p:nvPr/>
        </p:nvSpPr>
        <p:spPr>
          <a:xfrm>
            <a:off x="10024242" y="631637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W" dirty="0"/>
              <a:t>豐度要是小數型態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AC6F38C-07AC-EC15-3E45-7FBFCE1FF914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11039904" y="5517932"/>
            <a:ext cx="1" cy="7984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4155BF0-C21A-0DC0-9C33-9F56D0D505F9}"/>
              </a:ext>
            </a:extLst>
          </p:cNvPr>
          <p:cNvSpPr txBox="1"/>
          <p:nvPr/>
        </p:nvSpPr>
        <p:spPr>
          <a:xfrm>
            <a:off x="941493" y="3976092"/>
            <a:ext cx="27672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Taxanomy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後續轉換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間格為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’_’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s_Prevotella_copri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Genus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後面帶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</a:rPr>
              <a:t>g_Bacteroides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spp.</a:t>
            </a:r>
            <a:endParaRPr lang="en-TW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9DF93A0F-6696-87B9-7528-3684815EAF7B}"/>
              </a:ext>
            </a:extLst>
          </p:cNvPr>
          <p:cNvSpPr/>
          <p:nvPr/>
        </p:nvSpPr>
        <p:spPr>
          <a:xfrm>
            <a:off x="2192482" y="3429000"/>
            <a:ext cx="83127" cy="477982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19261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256</Words>
  <Application>Microsoft Macintosh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Lab  Data Information Protocol</vt:lpstr>
      <vt:lpstr>基本資料格式定義</vt:lpstr>
      <vt:lpstr>Long Data</vt:lpstr>
      <vt:lpstr>Tabular Data Format / Wide Data Format</vt:lpstr>
      <vt:lpstr>文庫比較</vt:lpstr>
      <vt:lpstr>PowerPoint Presentation</vt:lpstr>
      <vt:lpstr>標準資料型態格式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資料保存規格</vt:lpstr>
      <vt:lpstr>資料儲存結構規則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Bing-Je Wu</dc:creator>
  <cp:lastModifiedBy>Bing-Je Wu</cp:lastModifiedBy>
  <cp:revision>53</cp:revision>
  <dcterms:created xsi:type="dcterms:W3CDTF">2025-02-26T08:26:28Z</dcterms:created>
  <dcterms:modified xsi:type="dcterms:W3CDTF">2025-03-27T07:55:45Z</dcterms:modified>
</cp:coreProperties>
</file>