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8" r:id="rId2"/>
    <p:sldId id="260" r:id="rId3"/>
    <p:sldId id="269" r:id="rId4"/>
    <p:sldId id="281" r:id="rId5"/>
    <p:sldId id="282" r:id="rId6"/>
    <p:sldId id="276" r:id="rId7"/>
    <p:sldId id="325" r:id="rId8"/>
    <p:sldId id="302" r:id="rId9"/>
    <p:sldId id="300" r:id="rId10"/>
    <p:sldId id="321" r:id="rId11"/>
    <p:sldId id="322" r:id="rId12"/>
    <p:sldId id="317" r:id="rId13"/>
    <p:sldId id="326" r:id="rId14"/>
    <p:sldId id="323" r:id="rId15"/>
    <p:sldId id="319" r:id="rId16"/>
    <p:sldId id="328" r:id="rId17"/>
    <p:sldId id="299" r:id="rId18"/>
    <p:sldId id="316" r:id="rId19"/>
    <p:sldId id="327" r:id="rId20"/>
    <p:sldId id="311" r:id="rId21"/>
    <p:sldId id="312" r:id="rId22"/>
    <p:sldId id="303" r:id="rId23"/>
    <p:sldId id="304" r:id="rId24"/>
    <p:sldId id="313" r:id="rId25"/>
    <p:sldId id="314" r:id="rId26"/>
    <p:sldId id="315" r:id="rId27"/>
    <p:sldId id="329" r:id="rId28"/>
    <p:sldId id="264" r:id="rId29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shaw, Andrea L." initials="BAL" lastIdx="3" clrIdx="0">
    <p:extLst>
      <p:ext uri="{19B8F6BF-5375-455C-9EA6-DF929625EA0E}">
        <p15:presenceInfo xmlns:p15="http://schemas.microsoft.com/office/powerpoint/2012/main" userId="S-1-5-21-2658181693-3087807444-3743256675-227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85696" autoAdjust="0"/>
  </p:normalViewPr>
  <p:slideViewPr>
    <p:cSldViewPr snapToGrid="0">
      <p:cViewPr varScale="1">
        <p:scale>
          <a:sx n="97" d="100"/>
          <a:sy n="97" d="100"/>
        </p:scale>
        <p:origin x="135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77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DRAFT Narration:</a:t>
            </a:r>
          </a:p>
          <a:p>
            <a:r>
              <a:rPr lang="en-US" dirty="0"/>
              <a:t>For our project our Team chose to analyze Google </a:t>
            </a:r>
            <a:r>
              <a:rPr lang="en-US" dirty="0" err="1"/>
              <a:t>Playstore</a:t>
            </a:r>
            <a:r>
              <a:rPr lang="en-US" dirty="0"/>
              <a:t> apps.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93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r>
              <a:rPr lang="en-US" dirty="0"/>
              <a:t>DRAFT Narration:</a:t>
            </a:r>
          </a:p>
          <a:p>
            <a:r>
              <a:rPr lang="en-US" dirty="0"/>
              <a:t>The highest Installs by Category were in Game, Communication, and Tools while</a:t>
            </a:r>
          </a:p>
          <a:p>
            <a:r>
              <a:rPr lang="en-US" dirty="0"/>
              <a:t>by Genre were in Communication, Tools, and Productivity.</a:t>
            </a:r>
          </a:p>
          <a:p>
            <a:endParaRPr lang="en-US" dirty="0"/>
          </a:p>
          <a:p>
            <a:r>
              <a:rPr lang="en-US" dirty="0"/>
              <a:t>NOTE: All Categories have Genre that are the same as the Category with the exception of Family and Game Categories.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8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DRAFT narrative:</a:t>
            </a:r>
          </a:p>
          <a:p>
            <a:r>
              <a:rPr lang="en-US" dirty="0"/>
              <a:t>Apps with the Content Rating ‘Everyone’ had a significantly higher number of Installs than any other Content Rating.</a:t>
            </a:r>
          </a:p>
          <a:p>
            <a:pPr defTabSz="933237">
              <a:defRPr/>
            </a:pPr>
            <a:r>
              <a:rPr lang="en-US" dirty="0"/>
              <a:t>Other content ratings were Adults Only 18+, Everyone 10+, Mature 17+, Teen, and Unrated.</a:t>
            </a:r>
          </a:p>
          <a:p>
            <a:pPr defTabSz="933237">
              <a:defRPr/>
            </a:pPr>
            <a:endParaRPr lang="en-US" dirty="0"/>
          </a:p>
          <a:p>
            <a:r>
              <a:rPr lang="en-US" dirty="0"/>
              <a:t>NOTE:</a:t>
            </a:r>
          </a:p>
          <a:p>
            <a:pPr defTabSz="933237"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93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r>
              <a:rPr lang="en-US" dirty="0"/>
              <a:t>DRAFT Narration:</a:t>
            </a:r>
          </a:p>
          <a:p>
            <a:r>
              <a:rPr lang="en-US" dirty="0"/>
              <a:t>The is the User Rating</a:t>
            </a:r>
          </a:p>
          <a:p>
            <a:endParaRPr lang="en-US" dirty="0"/>
          </a:p>
          <a:p>
            <a:r>
              <a:rPr lang="en-US" dirty="0"/>
              <a:t>NOTE:</a:t>
            </a:r>
          </a:p>
          <a:p>
            <a:r>
              <a:rPr lang="en-US" dirty="0"/>
              <a:t>Did the highest rated Apps have the highest rate of installs?</a:t>
            </a:r>
          </a:p>
          <a:p>
            <a:r>
              <a:rPr lang="en-US" dirty="0"/>
              <a:t>Was there a correlation between rating and installs?</a:t>
            </a:r>
          </a:p>
          <a:p>
            <a:r>
              <a:rPr lang="en-US" dirty="0"/>
              <a:t>Cannot determine </a:t>
            </a:r>
            <a:r>
              <a:rPr lang="en-US" dirty="0" err="1"/>
              <a:t>corr</a:t>
            </a:r>
            <a:r>
              <a:rPr lang="en-US" dirty="0"/>
              <a:t> between rating and installs.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70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r>
              <a:rPr lang="en-US" dirty="0"/>
              <a:t>DRAFT Narration:</a:t>
            </a:r>
          </a:p>
          <a:p>
            <a:r>
              <a:rPr lang="en-US" dirty="0"/>
              <a:t>We were curious if the highest rated Apps had the highest rates of Installs.</a:t>
            </a:r>
          </a:p>
          <a:p>
            <a:r>
              <a:rPr lang="en-US" dirty="0"/>
              <a:t>Oddly, Rating was not correlated with number of installs.</a:t>
            </a:r>
          </a:p>
          <a:p>
            <a:endParaRPr lang="en-US" dirty="0"/>
          </a:p>
          <a:p>
            <a:r>
              <a:rPr lang="en-US" dirty="0"/>
              <a:t>NOTES:</a:t>
            </a:r>
          </a:p>
          <a:p>
            <a:r>
              <a:rPr lang="en-US" dirty="0">
                <a:solidFill>
                  <a:srgbClr val="FF0000"/>
                </a:solidFill>
              </a:rPr>
              <a:t>This result seems strange – should we revisit?  It certainly looks like higher rated Apps are Installed more often.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70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DRAFT Narrative:</a:t>
            </a:r>
          </a:p>
          <a:p>
            <a:r>
              <a:rPr lang="en-US" dirty="0"/>
              <a:t>When we examined the field ‘Genres’ in the raw data set we noticed that some records also contained subgenre data in the same field.</a:t>
            </a:r>
          </a:p>
          <a:p>
            <a:r>
              <a:rPr lang="en-US" dirty="0"/>
              <a:t>We broke the field into a true Genres field and a subgenre field but became curious as to if subgenre was a driver of App installations.</a:t>
            </a:r>
          </a:p>
          <a:p>
            <a:r>
              <a:rPr lang="en-US" dirty="0"/>
              <a:t>It was found not to be a significant driver and so was dropped from our analysis.</a:t>
            </a:r>
          </a:p>
          <a:p>
            <a:endParaRPr lang="en-US" dirty="0"/>
          </a:p>
          <a:p>
            <a:r>
              <a:rPr lang="en-US" dirty="0"/>
              <a:t>NOTE:  Do Rating and Installs differ significantly for Apps with </a:t>
            </a:r>
            <a:r>
              <a:rPr lang="en-US" dirty="0" err="1"/>
              <a:t>SubGenres</a:t>
            </a:r>
            <a:r>
              <a:rPr lang="en-US" dirty="0"/>
              <a:t>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59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r>
              <a:rPr lang="en-US" dirty="0"/>
              <a:t>DRAFT Narrative:</a:t>
            </a:r>
          </a:p>
          <a:p>
            <a:r>
              <a:rPr lang="en-US" dirty="0"/>
              <a:t>We were curious if certain Categories or Genres had consistently higher ratings.</a:t>
            </a:r>
          </a:p>
          <a:p>
            <a:pPr defTabSz="933237">
              <a:defRPr/>
            </a:pPr>
            <a:r>
              <a:rPr lang="en-US" dirty="0"/>
              <a:t>We want to point out that the x-axis has been rescaled to compress values between 0 and 3.75 so that the differences between Category and Genre can be more easily seen.</a:t>
            </a:r>
          </a:p>
          <a:p>
            <a:pPr defTabSz="933237">
              <a:defRPr/>
            </a:pPr>
            <a:r>
              <a:rPr lang="en-US" dirty="0"/>
              <a:t>For min/max values for Category were xxx and xxx for Genre.</a:t>
            </a:r>
          </a:p>
          <a:p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dirty="0"/>
              <a:t>Was there a significant difference between the highest rated and the lowest rated in either Category or Genre?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67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r>
              <a:rPr lang="en-US" dirty="0"/>
              <a:t>DRAFT Narrative:</a:t>
            </a:r>
          </a:p>
          <a:p>
            <a:pPr defTabSz="933237">
              <a:defRPr/>
            </a:pPr>
            <a:r>
              <a:rPr lang="en-US" dirty="0"/>
              <a:t>Using the information gathered during data exploration we formulated our Business question – if we were to develop an App which variables will increase the probability of generating a high revenue.</a:t>
            </a:r>
          </a:p>
          <a:p>
            <a:pPr defTabSz="933237">
              <a:defRPr/>
            </a:pPr>
            <a:endParaRPr lang="en-US" dirty="0"/>
          </a:p>
          <a:p>
            <a:pPr defTabSz="933237">
              <a:defRPr/>
            </a:pPr>
            <a:r>
              <a:rPr lang="en-US" dirty="0"/>
              <a:t>Note: </a:t>
            </a:r>
          </a:p>
          <a:p>
            <a:pPr defTabSz="933237">
              <a:defRPr/>
            </a:pPr>
            <a:r>
              <a:rPr lang="en-US" dirty="0"/>
              <a:t>An ‘in-App purchase’ is a purchase made while the App is running.  Many free (and sometimes paid) Apps allow the user to purchase additional elements.</a:t>
            </a:r>
          </a:p>
          <a:p>
            <a:pPr defTabSz="933237">
              <a:defRPr/>
            </a:pPr>
            <a:r>
              <a:rPr lang="en-US" dirty="0"/>
              <a:t>Our dataset does not contain information on in-App purchases, but they may be a significant revenue generator.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26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99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r>
              <a:rPr lang="en-US" dirty="0"/>
              <a:t>DRAFT Narration:</a:t>
            </a:r>
          </a:p>
          <a:p>
            <a:r>
              <a:rPr lang="en-US" dirty="0"/>
              <a:t>We were interested in the relationships between Category and/or Genre and Revenue.</a:t>
            </a:r>
          </a:p>
          <a:p>
            <a:r>
              <a:rPr lang="en-US" dirty="0"/>
              <a:t>The Genre field was interesting mirroring Category except when the Category was Family or Game.</a:t>
            </a:r>
          </a:p>
          <a:p>
            <a:r>
              <a:rPr lang="en-US" dirty="0"/>
              <a:t>The highest earning Category was Family followed by </a:t>
            </a:r>
            <a:r>
              <a:rPr lang="en-US" dirty="0" err="1"/>
              <a:t>LifeStyle</a:t>
            </a:r>
            <a:r>
              <a:rPr lang="en-US" dirty="0"/>
              <a:t>.</a:t>
            </a:r>
          </a:p>
          <a:p>
            <a:r>
              <a:rPr lang="en-US" dirty="0"/>
              <a:t>Of the Genre Arcade had the highest revenue followed by </a:t>
            </a:r>
            <a:r>
              <a:rPr lang="en-US" dirty="0" err="1"/>
              <a:t>LifeStyle</a:t>
            </a:r>
            <a:r>
              <a:rPr lang="en-US" dirty="0"/>
              <a:t>.</a:t>
            </a:r>
          </a:p>
          <a:p>
            <a:r>
              <a:rPr lang="en-US" dirty="0"/>
              <a:t>Notice graphs are not scaled to each other – note 60 million mark.</a:t>
            </a:r>
          </a:p>
          <a:p>
            <a:endParaRPr lang="en-US" dirty="0"/>
          </a:p>
          <a:p>
            <a:pPr defTabSz="933237">
              <a:defRPr/>
            </a:pPr>
            <a:r>
              <a:rPr lang="en-US" dirty="0"/>
              <a:t>Assumption: </a:t>
            </a:r>
          </a:p>
          <a:p>
            <a:pPr defTabSz="933237">
              <a:defRPr/>
            </a:pPr>
            <a:r>
              <a:rPr lang="en-US" dirty="0"/>
              <a:t>These are paid Apps. </a:t>
            </a:r>
          </a:p>
          <a:p>
            <a:pPr defTabSz="933237">
              <a:defRPr/>
            </a:pPr>
            <a:r>
              <a:rPr lang="en-US" dirty="0"/>
              <a:t>There are two ways an App can generate Revenue – pay to download the App and make purchases while the App is running (in-App purchases).</a:t>
            </a:r>
          </a:p>
          <a:p>
            <a:pPr defTabSz="933237">
              <a:defRPr/>
            </a:pPr>
            <a:r>
              <a:rPr lang="en-US" dirty="0"/>
              <a:t>Revenue by Category and Genre generate the highest Revenue?</a:t>
            </a:r>
          </a:p>
          <a:p>
            <a:pPr defTabSz="933237">
              <a:defRPr/>
            </a:pPr>
            <a:endParaRPr lang="en-US" dirty="0"/>
          </a:p>
          <a:p>
            <a:pPr defTabSz="93323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86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r>
              <a:rPr lang="en-US" dirty="0"/>
              <a:t>DRAFT Narrative:</a:t>
            </a:r>
          </a:p>
          <a:p>
            <a:r>
              <a:rPr lang="en-US" dirty="0"/>
              <a:t>We became interested in the question -- would we be able to develop a model to predict Revenue (price * Number Of Installs).</a:t>
            </a:r>
          </a:p>
          <a:p>
            <a:r>
              <a:rPr lang="en-US" dirty="0" err="1"/>
              <a:t>randomForest</a:t>
            </a:r>
            <a:r>
              <a:rPr lang="en-US" dirty="0"/>
              <a:t> – pick out linear regression or classification worked well with out data set</a:t>
            </a:r>
          </a:p>
          <a:p>
            <a:r>
              <a:rPr lang="en-US" dirty="0"/>
              <a:t>Install as the dependent variable.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02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r>
              <a:rPr lang="en-US" dirty="0"/>
              <a:t>DRAFT Narration:</a:t>
            </a:r>
          </a:p>
          <a:p>
            <a:r>
              <a:rPr lang="en-US" dirty="0"/>
              <a:t>Our analysis process was typical.</a:t>
            </a:r>
          </a:p>
          <a:p>
            <a:r>
              <a:rPr lang="en-US" dirty="0"/>
              <a:t>We downloaded data, performed munging, and first glance analytics to develop business questions.</a:t>
            </a:r>
          </a:p>
          <a:p>
            <a:r>
              <a:rPr lang="en-US" dirty="0"/>
              <a:t>We then took a deeper dive in performing analysis to answer business questions and developed models and algorithms to determine </a:t>
            </a:r>
            <a:r>
              <a:rPr lang="en-US" dirty="0">
                <a:solidFill>
                  <a:srgbClr val="FF0000"/>
                </a:solidFill>
              </a:rPr>
              <a:t>if Installs (and revenue) could be predicted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Note: check slides follow order on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24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r>
              <a:rPr lang="en-US" dirty="0"/>
              <a:t>In</a:t>
            </a:r>
            <a:r>
              <a:rPr lang="en-US" baseline="0" dirty="0"/>
              <a:t> order to develop our model, we implemented two algorithms, random forest algorithm and support vector machine algorithm. K-fold cross validation is a technique that we used to prevent our model from </a:t>
            </a:r>
            <a:r>
              <a:rPr lang="en-US" baseline="0" dirty="0" err="1"/>
              <a:t>overfitting</a:t>
            </a:r>
            <a:r>
              <a:rPr lang="en-US" baseline="0" dirty="0"/>
              <a:t>. Basically, it divides the data set into number of subsets and runs those subset to test the model repetitively. And the Package we used is Caret.</a:t>
            </a:r>
          </a:p>
          <a:p>
            <a:pPr defTabSz="933237">
              <a:defRPr/>
            </a:pPr>
            <a:endParaRPr lang="en-US" baseline="0" dirty="0"/>
          </a:p>
          <a:p>
            <a:pPr defTabSz="933237">
              <a:defRPr/>
            </a:pPr>
            <a:r>
              <a:rPr lang="en-US" baseline="0" dirty="0"/>
              <a:t>For the Support Vector Machine Algorithms, we ran three different kernels. We used Gaussian kernel, linear kernel and Polynomial kernel to see if we can get a better model for our dataset.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02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Datasets used in machine learning analysis must meet certain data requirements, so we transformed our dataset accordingly.</a:t>
            </a:r>
          </a:p>
          <a:p>
            <a:r>
              <a:rPr lang="en-US" dirty="0"/>
              <a:t>Also this</a:t>
            </a:r>
            <a:r>
              <a:rPr lang="en-US" baseline="0" dirty="0"/>
              <a:t> new and clean dataset is </a:t>
            </a:r>
            <a:r>
              <a:rPr lang="en-US" dirty="0"/>
              <a:t>used for SVM.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1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r>
              <a:rPr lang="en-US" dirty="0"/>
              <a:t>After we ran the random</a:t>
            </a:r>
            <a:r>
              <a:rPr lang="en-US" baseline="0" dirty="0"/>
              <a:t> forest model, we got a pretty good result. Our random forest model has only 5% of error rate. And we make sure it is not </a:t>
            </a:r>
            <a:r>
              <a:rPr lang="en-US" baseline="0" dirty="0" err="1"/>
              <a:t>overfitting</a:t>
            </a:r>
            <a:r>
              <a:rPr lang="en-US" baseline="0" dirty="0"/>
              <a:t> to our training data by implementing the k-fold cross validation procedure.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86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</a:t>
            </a:r>
            <a:r>
              <a:rPr lang="en-US" baseline="0" dirty="0"/>
              <a:t> we further take a look at Importance Plot and ROC plot. </a:t>
            </a:r>
          </a:p>
          <a:p>
            <a:r>
              <a:rPr lang="en-US" baseline="0" dirty="0"/>
              <a:t>The left graph is showing that which feature is important. Here we can see Reviews is very important to our model. </a:t>
            </a:r>
          </a:p>
          <a:p>
            <a:endParaRPr lang="en-US" baseline="0" dirty="0"/>
          </a:p>
          <a:p>
            <a:r>
              <a:rPr lang="en-US" baseline="0" dirty="0"/>
              <a:t>The right graph shows how good the model is. Here the bold line toward the top left corner shows the indication that this model has a high accuracy rate.</a:t>
            </a:r>
          </a:p>
          <a:p>
            <a:r>
              <a:rPr lang="en-US" baseline="0" dirty="0"/>
              <a:t>Because we already have considered the </a:t>
            </a:r>
            <a:r>
              <a:rPr lang="en-US" baseline="0" dirty="0" err="1"/>
              <a:t>overfitting</a:t>
            </a:r>
            <a:r>
              <a:rPr lang="en-US" baseline="0" dirty="0"/>
              <a:t> issue and taken the action on it. So, we are satisfied with the performance of the model and moved on to the Support vector </a:t>
            </a:r>
            <a:r>
              <a:rPr lang="en-US" baseline="0"/>
              <a:t>machine algorithm.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599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31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43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774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2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1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r>
              <a:rPr lang="en-US" dirty="0"/>
              <a:t>DRAFT Narration:</a:t>
            </a:r>
          </a:p>
          <a:p>
            <a:r>
              <a:rPr lang="en-US" dirty="0"/>
              <a:t>Our initial download from Kaggle contained about 10,000 rows with 13 variables scraped from the web in February 2019.</a:t>
            </a:r>
          </a:p>
          <a:p>
            <a:r>
              <a:rPr lang="en-US" dirty="0"/>
              <a:t>Note that almost all the data was of the data type ‘Factor’.</a:t>
            </a:r>
          </a:p>
          <a:p>
            <a:endParaRPr lang="en-US" dirty="0"/>
          </a:p>
          <a:p>
            <a:pPr defTabSz="933237">
              <a:defRPr/>
            </a:pPr>
            <a:r>
              <a:rPr lang="en-US" dirty="0"/>
              <a:t>Scraped date:  February 3, 2019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27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r>
              <a:rPr lang="en-US" dirty="0"/>
              <a:t>DRAFT Narration:</a:t>
            </a:r>
          </a:p>
          <a:p>
            <a:r>
              <a:rPr lang="en-US" dirty="0"/>
              <a:t>The downloaded set required some clean up before analysis could start.</a:t>
            </a:r>
          </a:p>
          <a:p>
            <a:r>
              <a:rPr lang="en-US" dirty="0"/>
              <a:t>Clean up required removing a bad record, duplicate rows, removing certain columns that were not appropriate for our analysis, and renaming columns.</a:t>
            </a:r>
          </a:p>
          <a:p>
            <a:r>
              <a:rPr lang="en-US" dirty="0"/>
              <a:t>We also made a decision to eliminate rows that were missing entries in certain fields (NAs).</a:t>
            </a:r>
          </a:p>
          <a:p>
            <a:r>
              <a:rPr lang="en-US" dirty="0"/>
              <a:t>In our initial examination of the data, it was also noted that certain Apps had duplicate rows with the same information exception of the number of reviews.</a:t>
            </a:r>
          </a:p>
          <a:p>
            <a:r>
              <a:rPr lang="en-US" dirty="0"/>
              <a:t>These duplicate rows were removed from the analysis and only the row with the highest number of reviews was retained.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35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r>
              <a:rPr lang="en-US" dirty="0"/>
              <a:t>DRAFT Narration:</a:t>
            </a:r>
          </a:p>
          <a:p>
            <a:r>
              <a:rPr lang="en-US" dirty="0"/>
              <a:t>We also changed the data types of several fields depending on the type of analysis we planned to perform.</a:t>
            </a:r>
          </a:p>
          <a:p>
            <a:r>
              <a:rPr lang="en-US" dirty="0"/>
              <a:t>This included removing characters and standardizing units.</a:t>
            </a:r>
          </a:p>
          <a:p>
            <a:r>
              <a:rPr lang="en-US" dirty="0"/>
              <a:t>One field, Genres, sometimes contain a suffix for </a:t>
            </a:r>
            <a:r>
              <a:rPr lang="en-US" dirty="0" err="1"/>
              <a:t>SubGenre</a:t>
            </a:r>
            <a:r>
              <a:rPr lang="en-US" dirty="0"/>
              <a:t>.  We parsed the original Genre field into Genre and </a:t>
            </a:r>
            <a:r>
              <a:rPr lang="en-US" dirty="0" err="1"/>
              <a:t>SubGenre</a:t>
            </a:r>
            <a:r>
              <a:rPr lang="en-US" dirty="0"/>
              <a:t> fields.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86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r>
              <a:rPr lang="en-US" dirty="0"/>
              <a:t>DRAFT Narration:</a:t>
            </a:r>
          </a:p>
          <a:p>
            <a:r>
              <a:rPr lang="en-US" dirty="0"/>
              <a:t>Before performing our analysis, we made sure that we understood which information was in which fields.</a:t>
            </a:r>
          </a:p>
          <a:p>
            <a:r>
              <a:rPr lang="en-US" dirty="0"/>
              <a:t>For the purpose of tonight discussion, please note that the ‘Rating’ field is the user rating (values between 1 and 5)</a:t>
            </a:r>
          </a:p>
          <a:p>
            <a:r>
              <a:rPr lang="en-US" dirty="0"/>
              <a:t>AND </a:t>
            </a:r>
          </a:p>
          <a:p>
            <a:r>
              <a:rPr lang="en-US" dirty="0" err="1"/>
              <a:t>Content_Rating</a:t>
            </a:r>
            <a:r>
              <a:rPr lang="en-US" dirty="0"/>
              <a:t> is similar to movie ratings.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78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r>
              <a:rPr lang="en-US" dirty="0"/>
              <a:t>DRAFT Narration:</a:t>
            </a:r>
          </a:p>
          <a:p>
            <a:r>
              <a:rPr lang="en-US" dirty="0"/>
              <a:t>This left us with 8211 rows and 11 variables ready for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54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r>
              <a:rPr lang="en-US" dirty="0"/>
              <a:t>What is this slide showing?  What does it tell us?</a:t>
            </a:r>
          </a:p>
          <a:p>
            <a:pPr defTabSz="933237">
              <a:defRPr/>
            </a:pPr>
            <a:r>
              <a:rPr lang="en-US" dirty="0"/>
              <a:t>DRAFT Narration:</a:t>
            </a:r>
          </a:p>
          <a:p>
            <a:pPr defTabSz="933237">
              <a:defRPr/>
            </a:pPr>
            <a:endParaRPr lang="en-US" dirty="0"/>
          </a:p>
          <a:p>
            <a:pPr defTabSz="933237">
              <a:defRPr/>
            </a:pPr>
            <a:r>
              <a:rPr lang="en-US" dirty="0"/>
              <a:t>Look at iris dataset and Professor’s lecture – extra lecture.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0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r>
              <a:rPr lang="en-US" dirty="0"/>
              <a:t>DRAFT Narration:</a:t>
            </a:r>
          </a:p>
          <a:p>
            <a:endParaRPr lang="en-US" dirty="0"/>
          </a:p>
          <a:p>
            <a:r>
              <a:rPr lang="en-US" dirty="0"/>
              <a:t>NOTE:</a:t>
            </a:r>
          </a:p>
          <a:p>
            <a:r>
              <a:rPr lang="en-US" dirty="0"/>
              <a:t>‘Analysis as Dependent Variables’ make no sense</a:t>
            </a:r>
          </a:p>
          <a:p>
            <a:r>
              <a:rPr lang="en-US" dirty="0"/>
              <a:t>What other factors influence (raise) ratings and installs (the more installs the more revenue)</a:t>
            </a:r>
          </a:p>
          <a:p>
            <a:r>
              <a:rPr lang="en-US" dirty="0"/>
              <a:t>The higher the ratings the more installs?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1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C12D574-25AB-4ED9-A06D-4279CBFE712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6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9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79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531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1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8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1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012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9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29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4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2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97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8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9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7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12D574-25AB-4ED9-A06D-4279CBFE712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4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ava18/google-play-store-apps/version/6#googleplaystore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CAF7D5-2AD8-4BDF-BE92-13524EA04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C92429-C2FF-43F8-9F54-FF73D1271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5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8E75E6-FD49-46E3-B23E-9D5C97110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28539"/>
            <a:ext cx="10905066" cy="5600922"/>
          </a:xfrm>
          <a:prstGeom prst="rect">
            <a:avLst/>
          </a:prstGeom>
          <a:solidFill>
            <a:schemeClr val="accent6"/>
          </a:solidFill>
          <a:ln cap="sq">
            <a:noFill/>
            <a:miter lim="800000"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contourClr>
              <a:schemeClr val="accent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EE6BA1-F87F-4073-B5AB-365A42AD3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790956"/>
            <a:ext cx="10579608" cy="527608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330" y="1275588"/>
            <a:ext cx="9596842" cy="1589529"/>
          </a:xfrm>
        </p:spPr>
        <p:txBody>
          <a:bodyPr anchor="ctr">
            <a:normAutofit fontScale="90000"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Google Play Store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304330" y="5065786"/>
            <a:ext cx="9814774" cy="5166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Andrea Bradshaw     Phillip A. Garver     Barbara A. Jaehn     Bing-Je Wu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B678A5-A064-46A6-817F-AE02396CC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5551" y="4769963"/>
            <a:ext cx="130089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BB310893-743F-4C51-855E-2C080B4578CE}"/>
              </a:ext>
            </a:extLst>
          </p:cNvPr>
          <p:cNvSpPr/>
          <p:nvPr/>
        </p:nvSpPr>
        <p:spPr>
          <a:xfrm>
            <a:off x="4318000" y="5136398"/>
            <a:ext cx="254000" cy="2336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49255D4E-D349-4815-863E-8D28984A6044}"/>
              </a:ext>
            </a:extLst>
          </p:cNvPr>
          <p:cNvSpPr/>
          <p:nvPr/>
        </p:nvSpPr>
        <p:spPr>
          <a:xfrm>
            <a:off x="6416040" y="5124714"/>
            <a:ext cx="254000" cy="2336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5562D58C-C0F1-422E-9AB7-97F3D0BA2411}"/>
              </a:ext>
            </a:extLst>
          </p:cNvPr>
          <p:cNvSpPr/>
          <p:nvPr/>
        </p:nvSpPr>
        <p:spPr>
          <a:xfrm>
            <a:off x="8514080" y="5136398"/>
            <a:ext cx="254000" cy="2336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EE2BBDF-6243-4B02-B3F8-94F2CA7D91FC}"/>
              </a:ext>
            </a:extLst>
          </p:cNvPr>
          <p:cNvSpPr txBox="1">
            <a:spLocks/>
          </p:cNvSpPr>
          <p:nvPr/>
        </p:nvSpPr>
        <p:spPr>
          <a:xfrm>
            <a:off x="1304330" y="3705990"/>
            <a:ext cx="9814774" cy="10639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IST </a:t>
            </a:r>
            <a:r>
              <a:rPr lang="en-US">
                <a:solidFill>
                  <a:srgbClr val="FFFFFF"/>
                </a:solidFill>
              </a:rPr>
              <a:t>– 687 </a:t>
            </a:r>
            <a:r>
              <a:rPr lang="en-US" dirty="0">
                <a:solidFill>
                  <a:srgbClr val="FFFFFF"/>
                </a:solidFill>
              </a:rPr>
              <a:t>Introduction to Data Science</a:t>
            </a:r>
          </a:p>
          <a:p>
            <a:r>
              <a:rPr lang="en-US" dirty="0">
                <a:solidFill>
                  <a:srgbClr val="FFFFFF"/>
                </a:solidFill>
              </a:rPr>
              <a:t>Syracuse University</a:t>
            </a:r>
          </a:p>
          <a:p>
            <a:r>
              <a:rPr lang="en-US" dirty="0">
                <a:solidFill>
                  <a:srgbClr val="FFFFFF"/>
                </a:solidFill>
              </a:rPr>
              <a:t>Spring 2019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03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908008-B7EF-48EE-852B-67142FB74369}"/>
              </a:ext>
            </a:extLst>
          </p:cNvPr>
          <p:cNvCxnSpPr>
            <a:cxnSpLocks/>
          </p:cNvCxnSpPr>
          <p:nvPr/>
        </p:nvCxnSpPr>
        <p:spPr>
          <a:xfrm>
            <a:off x="1381760" y="1675311"/>
            <a:ext cx="942848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A3790007-B5EC-45FC-8B40-9EA09553C358}"/>
              </a:ext>
            </a:extLst>
          </p:cNvPr>
          <p:cNvSpPr txBox="1">
            <a:spLocks/>
          </p:cNvSpPr>
          <p:nvPr/>
        </p:nvSpPr>
        <p:spPr>
          <a:xfrm>
            <a:off x="1186940" y="458865"/>
            <a:ext cx="9601200" cy="13033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Installs by Category and Genre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81F86D-1E1B-40E6-BC4F-0ADB8AFE9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994695"/>
            <a:ext cx="5151731" cy="435271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F1DAE8-D579-4B85-AF80-8FCF39A9D0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55" y="1994695"/>
            <a:ext cx="5986545" cy="43527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617F97-96CE-4B17-82DB-E4C517AE6B19}"/>
              </a:ext>
            </a:extLst>
          </p:cNvPr>
          <p:cNvSpPr txBox="1"/>
          <p:nvPr/>
        </p:nvSpPr>
        <p:spPr>
          <a:xfrm>
            <a:off x="1135701" y="1693783"/>
            <a:ext cx="468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Category: Game, Communication, and Tools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1BE3EC-09A0-4EA5-95A7-4BD145FF4D2F}"/>
              </a:ext>
            </a:extLst>
          </p:cNvPr>
          <p:cNvSpPr txBox="1"/>
          <p:nvPr/>
        </p:nvSpPr>
        <p:spPr>
          <a:xfrm>
            <a:off x="6366992" y="1693783"/>
            <a:ext cx="483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Genre: Communication, Tools, and Productivity</a:t>
            </a:r>
          </a:p>
        </p:txBody>
      </p:sp>
    </p:spTree>
    <p:extLst>
      <p:ext uri="{BB962C8B-B14F-4D97-AF65-F5344CB8AC3E}">
        <p14:creationId xmlns:p14="http://schemas.microsoft.com/office/powerpoint/2010/main" val="325635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98576D-2782-4DC6-B877-B3F9CAA2CC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96344" y="727240"/>
            <a:ext cx="9613896" cy="732453"/>
          </a:xfrm>
        </p:spPr>
        <p:txBody>
          <a:bodyPr>
            <a:noAutofit/>
          </a:bodyPr>
          <a:lstStyle/>
          <a:p>
            <a:r>
              <a:rPr lang="en-US" dirty="0"/>
              <a:t>Installs by Content Rating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CAED28-7EF5-4BBE-898E-C143F1F3C7C6}"/>
              </a:ext>
            </a:extLst>
          </p:cNvPr>
          <p:cNvCxnSpPr>
            <a:cxnSpLocks/>
          </p:cNvCxnSpPr>
          <p:nvPr/>
        </p:nvCxnSpPr>
        <p:spPr>
          <a:xfrm>
            <a:off x="1381760" y="1573711"/>
            <a:ext cx="942848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59BCF3-E703-4AAF-B3DF-9183F8D63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014" y="1971734"/>
            <a:ext cx="8507012" cy="4220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DDD00D-AAAD-4087-9608-19A0F2CCA14B}"/>
              </a:ext>
            </a:extLst>
          </p:cNvPr>
          <p:cNvSpPr txBox="1"/>
          <p:nvPr/>
        </p:nvSpPr>
        <p:spPr>
          <a:xfrm>
            <a:off x="894080" y="1649969"/>
            <a:ext cx="1059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Apps with the Content Rating ‘Everyone’ had a significantly higher number of Installs than any other Content Rating</a:t>
            </a:r>
          </a:p>
        </p:txBody>
      </p:sp>
    </p:spTree>
    <p:extLst>
      <p:ext uri="{BB962C8B-B14F-4D97-AF65-F5344CB8AC3E}">
        <p14:creationId xmlns:p14="http://schemas.microsoft.com/office/powerpoint/2010/main" val="2366643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238E71-CD62-42AD-AF86-4882CAC4194F}"/>
              </a:ext>
            </a:extLst>
          </p:cNvPr>
          <p:cNvSpPr/>
          <p:nvPr/>
        </p:nvSpPr>
        <p:spPr>
          <a:xfrm>
            <a:off x="1290320" y="5612767"/>
            <a:ext cx="5259268" cy="379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Average Rating = 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4.173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6BB9FE-6C8F-41F7-9EFF-C0FADE219854}"/>
              </a:ext>
            </a:extLst>
          </p:cNvPr>
          <p:cNvCxnSpPr>
            <a:cxnSpLocks/>
          </p:cNvCxnSpPr>
          <p:nvPr/>
        </p:nvCxnSpPr>
        <p:spPr>
          <a:xfrm>
            <a:off x="1290320" y="1530864"/>
            <a:ext cx="942848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E8D6303-1A7A-4ED3-BF67-DC0F9C3AAA75}"/>
              </a:ext>
            </a:extLst>
          </p:cNvPr>
          <p:cNvSpPr txBox="1"/>
          <p:nvPr/>
        </p:nvSpPr>
        <p:spPr>
          <a:xfrm>
            <a:off x="1290320" y="793545"/>
            <a:ext cx="9428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Installs by Average Rating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EEDEF1-B58E-41E3-A77B-6EE78F37B8DD}"/>
              </a:ext>
            </a:extLst>
          </p:cNvPr>
          <p:cNvSpPr/>
          <p:nvPr/>
        </p:nvSpPr>
        <p:spPr>
          <a:xfrm>
            <a:off x="6610349" y="5618813"/>
            <a:ext cx="4291332" cy="379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Average Installs = 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9,179,208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B1CAA1-D4CD-463A-81AA-67B8074B6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0" y="1620508"/>
            <a:ext cx="5259268" cy="3961483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060F16-0BD8-4396-872A-8E35284D6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49" y="1592937"/>
            <a:ext cx="4291331" cy="399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8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6BB9FE-6C8F-41F7-9EFF-C0FADE219854}"/>
              </a:ext>
            </a:extLst>
          </p:cNvPr>
          <p:cNvCxnSpPr>
            <a:cxnSpLocks/>
          </p:cNvCxnSpPr>
          <p:nvPr/>
        </p:nvCxnSpPr>
        <p:spPr>
          <a:xfrm>
            <a:off x="1290320" y="1530864"/>
            <a:ext cx="942848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E8D6303-1A7A-4ED3-BF67-DC0F9C3AAA75}"/>
              </a:ext>
            </a:extLst>
          </p:cNvPr>
          <p:cNvSpPr txBox="1"/>
          <p:nvPr/>
        </p:nvSpPr>
        <p:spPr>
          <a:xfrm>
            <a:off x="1290320" y="793545"/>
            <a:ext cx="9428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Installs and Rating Correlation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81823F8-1875-4803-A04A-47B3CAFEBFC7}"/>
              </a:ext>
            </a:extLst>
          </p:cNvPr>
          <p:cNvSpPr txBox="1">
            <a:spLocks/>
          </p:cNvSpPr>
          <p:nvPr/>
        </p:nvSpPr>
        <p:spPr>
          <a:xfrm>
            <a:off x="1253795" y="1694956"/>
            <a:ext cx="4103324" cy="2438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Although the data visualization shows a skewed normalized distribution shape the Pearson Product-Movement correlation test determines a correlation coefficient of .04 -- too low to indicate a correlation between Ratings and Installs.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23988F-DE60-4D41-B24F-5E945F3FA2C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53795" y="3901440"/>
            <a:ext cx="4385006" cy="21355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7652CA-940F-460F-B633-F55D3734B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444" y="1682938"/>
            <a:ext cx="5167762" cy="435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24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C371-AB61-4F21-83B6-B8469FCDD5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0763" y="853121"/>
            <a:ext cx="10393680" cy="8274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Installs and Ratings with </a:t>
            </a:r>
            <a:r>
              <a:rPr lang="en-US" dirty="0" err="1">
                <a:solidFill>
                  <a:schemeClr val="tx1"/>
                </a:solidFill>
              </a:rPr>
              <a:t>SubGenres</a:t>
            </a:r>
            <a:r>
              <a:rPr lang="en-US" dirty="0">
                <a:solidFill>
                  <a:schemeClr val="tx1"/>
                </a:solidFill>
              </a:rPr>
              <a:t>     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0546E-E703-4B04-AC5C-4AD61ECB75BB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235935" y="1680528"/>
            <a:ext cx="9428479" cy="5007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lvl="1" indent="0" algn="ctr">
              <a:buNone/>
            </a:pPr>
            <a:r>
              <a:rPr lang="en-US" sz="2400" dirty="0">
                <a:solidFill>
                  <a:schemeClr val="tx1"/>
                </a:solidFill>
              </a:rPr>
              <a:t>Apps with </a:t>
            </a:r>
            <a:r>
              <a:rPr lang="en-US" sz="2400" dirty="0" err="1">
                <a:solidFill>
                  <a:schemeClr val="tx1"/>
                </a:solidFill>
              </a:rPr>
              <a:t>SubGenres</a:t>
            </a:r>
            <a:r>
              <a:rPr lang="en-US" sz="2400" dirty="0">
                <a:solidFill>
                  <a:schemeClr val="tx1"/>
                </a:solidFill>
              </a:rPr>
              <a:t> do </a:t>
            </a:r>
            <a:r>
              <a:rPr lang="en-US" sz="2400" b="1" dirty="0">
                <a:solidFill>
                  <a:schemeClr val="tx1"/>
                </a:solidFill>
              </a:rPr>
              <a:t>not</a:t>
            </a:r>
            <a:r>
              <a:rPr lang="en-US" sz="2400" dirty="0">
                <a:solidFill>
                  <a:schemeClr val="tx1"/>
                </a:solidFill>
              </a:rPr>
              <a:t> have significantly higher Installs or Ratings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211752-F6F2-452F-A046-49F207E35A06}"/>
              </a:ext>
            </a:extLst>
          </p:cNvPr>
          <p:cNvCxnSpPr>
            <a:cxnSpLocks/>
          </p:cNvCxnSpPr>
          <p:nvPr/>
        </p:nvCxnSpPr>
        <p:spPr>
          <a:xfrm>
            <a:off x="1235935" y="1656265"/>
            <a:ext cx="942848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850004-1ECB-4BCE-BD0C-78BC3CC0A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28" y="2181274"/>
            <a:ext cx="8592749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9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2F2BBA-C8CB-4690-AD98-353FF120DD05}"/>
              </a:ext>
            </a:extLst>
          </p:cNvPr>
          <p:cNvSpPr/>
          <p:nvPr/>
        </p:nvSpPr>
        <p:spPr>
          <a:xfrm>
            <a:off x="1127082" y="1667599"/>
            <a:ext cx="4624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Highest Rated Category ‘Events’: mean = 4.436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5F800-40FE-43BE-A699-48A4D2CF499C}"/>
              </a:ext>
            </a:extLst>
          </p:cNvPr>
          <p:cNvSpPr/>
          <p:nvPr/>
        </p:nvSpPr>
        <p:spPr>
          <a:xfrm>
            <a:off x="6172438" y="1675311"/>
            <a:ext cx="4509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Highest Rated Genre ‘Events’: mean = 4.436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908008-B7EF-48EE-852B-67142FB74369}"/>
              </a:ext>
            </a:extLst>
          </p:cNvPr>
          <p:cNvCxnSpPr>
            <a:cxnSpLocks/>
          </p:cNvCxnSpPr>
          <p:nvPr/>
        </p:nvCxnSpPr>
        <p:spPr>
          <a:xfrm>
            <a:off x="1381760" y="1675311"/>
            <a:ext cx="942848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A3790007-B5EC-45FC-8B40-9EA09553C358}"/>
              </a:ext>
            </a:extLst>
          </p:cNvPr>
          <p:cNvSpPr txBox="1">
            <a:spLocks/>
          </p:cNvSpPr>
          <p:nvPr/>
        </p:nvSpPr>
        <p:spPr>
          <a:xfrm>
            <a:off x="1214146" y="458864"/>
            <a:ext cx="9601200" cy="13033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Category and Genre by Rating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535407-2383-432D-8932-7E89BE6B4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548" y="2036931"/>
            <a:ext cx="4397804" cy="4199572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560AE5-12CA-405B-B498-5CA563DA5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670" y="2036931"/>
            <a:ext cx="4397804" cy="419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Business Question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296" y="2032000"/>
            <a:ext cx="7537704" cy="261907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/>
              <a:t>Can Revenue be predicted?</a:t>
            </a:r>
          </a:p>
        </p:txBody>
      </p:sp>
    </p:spTree>
    <p:extLst>
      <p:ext uri="{BB962C8B-B14F-4D97-AF65-F5344CB8AC3E}">
        <p14:creationId xmlns:p14="http://schemas.microsoft.com/office/powerpoint/2010/main" val="2135620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57BD-50B0-4A89-95B4-27861E28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086AE-D797-4065-9416-31DEFE8A7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Analysis of Minimum Amounts Earned Excluding in-App Purchases</a:t>
            </a:r>
            <a:br>
              <a:rPr lang="en-US" dirty="0"/>
            </a:br>
            <a:r>
              <a:rPr lang="en-US" sz="2200" i="1" dirty="0"/>
              <a:t>(Revenue = Minimum Installs * App Price)</a:t>
            </a: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99892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C371-AB61-4F21-83B6-B8469FCDD5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7557" y="746623"/>
            <a:ext cx="10036885" cy="82708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Revenue by Category and Genre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211752-F6F2-452F-A046-49F207E35A06}"/>
              </a:ext>
            </a:extLst>
          </p:cNvPr>
          <p:cNvCxnSpPr>
            <a:cxnSpLocks/>
          </p:cNvCxnSpPr>
          <p:nvPr/>
        </p:nvCxnSpPr>
        <p:spPr>
          <a:xfrm>
            <a:off x="1235935" y="1656265"/>
            <a:ext cx="942848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538896-EFAC-4D25-84FA-2488BD946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680528"/>
            <a:ext cx="4636716" cy="4017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470D7-1FD2-46CB-BB4F-058F5CC0A0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118" y="1704051"/>
            <a:ext cx="5678784" cy="39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Modeling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and Algorithms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5698" y="2550160"/>
            <a:ext cx="5526515" cy="269240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Random Forest </a:t>
            </a:r>
          </a:p>
          <a:p>
            <a:pPr marL="0" indent="0" algn="ctr">
              <a:buNone/>
            </a:pPr>
            <a:r>
              <a:rPr lang="en-US" sz="3600" dirty="0"/>
              <a:t>&amp;</a:t>
            </a:r>
          </a:p>
          <a:p>
            <a:pPr marL="0" indent="0" algn="ctr">
              <a:buNone/>
            </a:pPr>
            <a:r>
              <a:rPr lang="en-US" sz="3600" dirty="0"/>
              <a:t>Support Vector Machine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9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Analysis Process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0933" y="469900"/>
            <a:ext cx="6576403" cy="5405968"/>
          </a:xfrm>
        </p:spPr>
        <p:txBody>
          <a:bodyPr anchor="ctr"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Data Collection, Cleaning, and Definitions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Data Exploration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Business Question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Modeling and Algorithms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Actionable Insights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287947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613E63-A842-457F-AA15-02A6408DC9B8}"/>
              </a:ext>
            </a:extLst>
          </p:cNvPr>
          <p:cNvCxnSpPr>
            <a:cxnSpLocks/>
          </p:cNvCxnSpPr>
          <p:nvPr/>
        </p:nvCxnSpPr>
        <p:spPr>
          <a:xfrm>
            <a:off x="1554480" y="1583871"/>
            <a:ext cx="942848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9F1E44-A976-41AB-9043-692206BBDE1F}"/>
              </a:ext>
            </a:extLst>
          </p:cNvPr>
          <p:cNvSpPr txBox="1">
            <a:spLocks/>
          </p:cNvSpPr>
          <p:nvPr/>
        </p:nvSpPr>
        <p:spPr>
          <a:xfrm>
            <a:off x="1295401" y="1767841"/>
            <a:ext cx="9601196" cy="410802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200" dirty="0"/>
              <a:t>Random Forest Algorithms</a:t>
            </a:r>
          </a:p>
          <a:p>
            <a:pPr lvl="3"/>
            <a:r>
              <a:rPr lang="en-US" sz="2000" dirty="0"/>
              <a:t>‘</a:t>
            </a:r>
            <a:r>
              <a:rPr lang="en-US" sz="2000" dirty="0" err="1"/>
              <a:t>randomForest</a:t>
            </a:r>
            <a:r>
              <a:rPr lang="en-US" sz="2000" dirty="0"/>
              <a:t>’ Package in RStudio</a:t>
            </a:r>
          </a:p>
          <a:p>
            <a:pPr lvl="1"/>
            <a:r>
              <a:rPr lang="en-US" sz="2200" dirty="0"/>
              <a:t>K-Fold Cross Validation </a:t>
            </a:r>
          </a:p>
          <a:p>
            <a:pPr lvl="3"/>
            <a:r>
              <a:rPr lang="en-US" sz="1800" dirty="0"/>
              <a:t>‘</a:t>
            </a:r>
            <a:r>
              <a:rPr lang="en-US" sz="2000" dirty="0"/>
              <a:t>Caret’ Package in RStudio</a:t>
            </a:r>
          </a:p>
          <a:p>
            <a:pPr lvl="1"/>
            <a:r>
              <a:rPr lang="en-US" sz="2200" dirty="0"/>
              <a:t>Support Vector Machine Algorithms (KSVM)</a:t>
            </a:r>
          </a:p>
          <a:p>
            <a:pPr lvl="3"/>
            <a:r>
              <a:rPr lang="en-US" sz="2000" dirty="0"/>
              <a:t>‘</a:t>
            </a:r>
            <a:r>
              <a:rPr lang="en-US" sz="2000" dirty="0" err="1"/>
              <a:t>kernlab</a:t>
            </a:r>
            <a:r>
              <a:rPr lang="en-US" sz="2000" dirty="0"/>
              <a:t>’ Package in RStudio</a:t>
            </a:r>
          </a:p>
          <a:p>
            <a:pPr lvl="4"/>
            <a:r>
              <a:rPr lang="en-US" sz="1800" dirty="0"/>
              <a:t>Radial Basis "Gaussian” kernel</a:t>
            </a:r>
          </a:p>
          <a:p>
            <a:pPr lvl="4"/>
            <a:r>
              <a:rPr lang="en-US" sz="1800" dirty="0"/>
              <a:t>Linear kernel</a:t>
            </a:r>
          </a:p>
          <a:p>
            <a:pPr lvl="4"/>
            <a:r>
              <a:rPr lang="en-US" sz="1800" dirty="0"/>
              <a:t>Polynomial kernel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4808E-B937-4BC6-B67A-FBE7DFA00B1E}"/>
              </a:ext>
            </a:extLst>
          </p:cNvPr>
          <p:cNvSpPr txBox="1">
            <a:spLocks/>
          </p:cNvSpPr>
          <p:nvPr/>
        </p:nvSpPr>
        <p:spPr>
          <a:xfrm>
            <a:off x="1295402" y="711204"/>
            <a:ext cx="9601196" cy="105662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Modeling and Algorithms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68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613E63-A842-457F-AA15-02A6408DC9B8}"/>
              </a:ext>
            </a:extLst>
          </p:cNvPr>
          <p:cNvCxnSpPr>
            <a:cxnSpLocks/>
          </p:cNvCxnSpPr>
          <p:nvPr/>
        </p:nvCxnSpPr>
        <p:spPr>
          <a:xfrm>
            <a:off x="1554480" y="1583871"/>
            <a:ext cx="942848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AE4808E-B937-4BC6-B67A-FBE7DFA00B1E}"/>
              </a:ext>
            </a:extLst>
          </p:cNvPr>
          <p:cNvSpPr txBox="1">
            <a:spLocks/>
          </p:cNvSpPr>
          <p:nvPr/>
        </p:nvSpPr>
        <p:spPr>
          <a:xfrm>
            <a:off x="1295402" y="711204"/>
            <a:ext cx="9601196" cy="105662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 Used for both ML Approaches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2ECDC97-3D84-46D2-9A12-0DDF91F737AB}"/>
              </a:ext>
            </a:extLst>
          </p:cNvPr>
          <p:cNvSpPr txBox="1">
            <a:spLocks/>
          </p:cNvSpPr>
          <p:nvPr/>
        </p:nvSpPr>
        <p:spPr>
          <a:xfrm>
            <a:off x="1295402" y="1767831"/>
            <a:ext cx="9601196" cy="410803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dirty="0"/>
              <a:t>'</a:t>
            </a:r>
            <a:r>
              <a:rPr lang="en-US" sz="2900" dirty="0" err="1"/>
              <a:t>data.frame</a:t>
            </a:r>
            <a:r>
              <a:rPr lang="en-US" sz="2900" dirty="0"/>
              <a:t>':	8211 obs. of  10 variables:</a:t>
            </a:r>
          </a:p>
          <a:p>
            <a:r>
              <a:rPr lang="en-US" sz="2900" dirty="0"/>
              <a:t> $ Category      : Factor w/ 33 levels "ART_AND_DESIGN",..: 6 30 7 12 29 30 30 24 24 24 ...</a:t>
            </a:r>
          </a:p>
          <a:p>
            <a:r>
              <a:rPr lang="en-US" sz="2900" dirty="0"/>
              <a:t> $ Rating        : num  3.5 4.5 4.7 3.6 3.2 3.9 4.2 4 4.5 4.4 ...</a:t>
            </a:r>
          </a:p>
          <a:p>
            <a:r>
              <a:rPr lang="en-US" sz="2900" dirty="0"/>
              <a:t> $ Reviews       : num  115 259 573 21433 4 ...</a:t>
            </a:r>
          </a:p>
          <a:p>
            <a:r>
              <a:rPr lang="en-US" sz="2900" dirty="0"/>
              <a:t> $ Installs      : num  10000 10000 10000 1000000 100 500000 1000000 100 1000 5000 ...</a:t>
            </a:r>
          </a:p>
          <a:p>
            <a:r>
              <a:rPr lang="en-US" sz="2900" dirty="0"/>
              <a:t> $ Type          : Factor w/ 2 levels "</a:t>
            </a:r>
            <a:r>
              <a:rPr lang="en-US" sz="2900" dirty="0" err="1"/>
              <a:t>Free","Paid</a:t>
            </a:r>
            <a:r>
              <a:rPr lang="en-US" sz="2900" dirty="0"/>
              <a:t>": 1 1 1 1 1 1 1 2 1 1 ...</a:t>
            </a:r>
          </a:p>
          <a:p>
            <a:r>
              <a:rPr lang="en-US" sz="2900" dirty="0"/>
              <a:t> $ Price         : num  0 0 0 0 0 0 0 0.99 0 0 ...</a:t>
            </a:r>
          </a:p>
          <a:p>
            <a:r>
              <a:rPr lang="en-US" sz="2900" dirty="0"/>
              <a:t> $ </a:t>
            </a:r>
            <a:r>
              <a:rPr lang="en-US" sz="2900" dirty="0" err="1"/>
              <a:t>Content_Rating</a:t>
            </a:r>
            <a:r>
              <a:rPr lang="en-US" sz="2900" dirty="0"/>
              <a:t>: Factor w/ 6 levels "Adults only 18+",..: 4 2 4 4 2 2 2 2 2 2 ...</a:t>
            </a:r>
          </a:p>
          <a:p>
            <a:r>
              <a:rPr lang="en-US" sz="2900" dirty="0"/>
              <a:t> $ Genre         : Factor w/ 48 levels "</a:t>
            </a:r>
            <a:r>
              <a:rPr lang="en-US" sz="2900" dirty="0" err="1"/>
              <a:t>Action","Adventure</a:t>
            </a:r>
            <a:r>
              <a:rPr lang="en-US" sz="2900" dirty="0"/>
              <a:t>",..: 13 43 14 18 41 43 43 32 32 32 ...</a:t>
            </a:r>
          </a:p>
          <a:p>
            <a:r>
              <a:rPr lang="en-US" sz="2900" dirty="0"/>
              <a:t> $ </a:t>
            </a:r>
            <a:r>
              <a:rPr lang="en-US" sz="2900" dirty="0" err="1"/>
              <a:t>SubGenre</a:t>
            </a:r>
            <a:r>
              <a:rPr lang="en-US" sz="2900" dirty="0"/>
              <a:t>      : Factor w/ 7 levels "Action &amp; Adventure",..: 6 6 6 6 6 6 6 6 6 6 ...</a:t>
            </a:r>
          </a:p>
          <a:p>
            <a:r>
              <a:rPr lang="en-US" sz="2900" dirty="0"/>
              <a:t> $ </a:t>
            </a:r>
            <a:r>
              <a:rPr lang="en-US" sz="2900" dirty="0" err="1"/>
              <a:t>SizeCategory</a:t>
            </a:r>
            <a:r>
              <a:rPr lang="en-US" sz="2900" dirty="0"/>
              <a:t>  : Factor w/ 9 levels "0-1000KB","100001-125000KB",..: 7 1 6 3 7 1 1 3 3 7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38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4EE7-8F83-45FE-AEE4-08C73834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64D6AA6E-852A-4B1F-9ED0-395D1F673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314" y="2558965"/>
            <a:ext cx="7239372" cy="3314870"/>
          </a:xfrm>
        </p:spPr>
      </p:pic>
    </p:spTree>
    <p:extLst>
      <p:ext uri="{BB962C8B-B14F-4D97-AF65-F5344CB8AC3E}">
        <p14:creationId xmlns:p14="http://schemas.microsoft.com/office/powerpoint/2010/main" val="2339143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E311-4F4C-4021-83C6-E5266DEC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p:pic>
        <p:nvPicPr>
          <p:cNvPr id="4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D8CCFE-03F8-48D0-9000-68A7563BD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63945"/>
            <a:ext cx="4754547" cy="3317875"/>
          </a:xfr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FE9171-E683-443F-8924-77DCC81943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53" y="2463945"/>
            <a:ext cx="467376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17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613E63-A842-457F-AA15-02A6408DC9B8}"/>
              </a:ext>
            </a:extLst>
          </p:cNvPr>
          <p:cNvCxnSpPr>
            <a:cxnSpLocks/>
          </p:cNvCxnSpPr>
          <p:nvPr/>
        </p:nvCxnSpPr>
        <p:spPr>
          <a:xfrm>
            <a:off x="1554480" y="1766742"/>
            <a:ext cx="942848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AE4808E-B937-4BC6-B67A-FBE7DFA00B1E}"/>
              </a:ext>
            </a:extLst>
          </p:cNvPr>
          <p:cNvSpPr txBox="1">
            <a:spLocks/>
          </p:cNvSpPr>
          <p:nvPr/>
        </p:nvSpPr>
        <p:spPr>
          <a:xfrm>
            <a:off x="1295402" y="711204"/>
            <a:ext cx="9601196" cy="105662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Support Vector Machine</a:t>
            </a:r>
            <a:br>
              <a:rPr lang="en-US" dirty="0"/>
            </a:br>
            <a:r>
              <a:rPr lang="en-US" sz="3100" dirty="0"/>
              <a:t>(Gaussian Radial Basis)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64738-2AE7-4A16-A229-0DB48DF98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81" y="1855890"/>
            <a:ext cx="4731204" cy="33686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4E7F71-E81C-47CA-AC1E-C6B5C048F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855891"/>
            <a:ext cx="4788861" cy="3368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88E1AC-1A66-4697-AA68-BA35508AA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2583" y="4016256"/>
            <a:ext cx="2725428" cy="2829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283CC1-6311-4B4F-9769-E822C12306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8094" y="3237542"/>
            <a:ext cx="1779916" cy="77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25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613E63-A842-457F-AA15-02A6408DC9B8}"/>
              </a:ext>
            </a:extLst>
          </p:cNvPr>
          <p:cNvCxnSpPr>
            <a:cxnSpLocks/>
          </p:cNvCxnSpPr>
          <p:nvPr/>
        </p:nvCxnSpPr>
        <p:spPr>
          <a:xfrm>
            <a:off x="1554480" y="1766742"/>
            <a:ext cx="942848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AE4808E-B937-4BC6-B67A-FBE7DFA00B1E}"/>
              </a:ext>
            </a:extLst>
          </p:cNvPr>
          <p:cNvSpPr txBox="1">
            <a:spLocks/>
          </p:cNvSpPr>
          <p:nvPr/>
        </p:nvSpPr>
        <p:spPr>
          <a:xfrm>
            <a:off x="1295402" y="711204"/>
            <a:ext cx="9601196" cy="105662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Support Vector Machine </a:t>
            </a:r>
            <a:br>
              <a:rPr lang="en-US" dirty="0"/>
            </a:br>
            <a:r>
              <a:rPr lang="en-US" sz="3100" dirty="0"/>
              <a:t>(Linear Vanilla)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FF6E0F-32BB-4246-BEC6-9EFAE9D25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64" y="1881925"/>
            <a:ext cx="5132388" cy="33990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1AAB92-8D20-4ABD-A6A9-857EEE8F9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720" y="1881925"/>
            <a:ext cx="4919446" cy="33990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0633CC-7E8B-46C4-A996-6577FBDB6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1003" y="3429000"/>
            <a:ext cx="2168155" cy="8975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88087F-C24C-4F69-95A4-C3B48534B1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9760" y="4326570"/>
            <a:ext cx="2819398" cy="22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90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613E63-A842-457F-AA15-02A6408DC9B8}"/>
              </a:ext>
            </a:extLst>
          </p:cNvPr>
          <p:cNvCxnSpPr>
            <a:cxnSpLocks/>
          </p:cNvCxnSpPr>
          <p:nvPr/>
        </p:nvCxnSpPr>
        <p:spPr>
          <a:xfrm>
            <a:off x="1554480" y="1766742"/>
            <a:ext cx="942848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AE4808E-B937-4BC6-B67A-FBE7DFA00B1E}"/>
              </a:ext>
            </a:extLst>
          </p:cNvPr>
          <p:cNvSpPr txBox="1">
            <a:spLocks/>
          </p:cNvSpPr>
          <p:nvPr/>
        </p:nvSpPr>
        <p:spPr>
          <a:xfrm>
            <a:off x="1295402" y="711204"/>
            <a:ext cx="9601196" cy="105662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Support Vector Machine </a:t>
            </a:r>
            <a:br>
              <a:rPr lang="en-US" dirty="0"/>
            </a:br>
            <a:r>
              <a:rPr lang="en-US" sz="3100" dirty="0"/>
              <a:t>(Polynomial)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B4C842-9B51-46FC-B17D-CCE9B1587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28" y="1870495"/>
            <a:ext cx="5529792" cy="3317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DC0652-10F5-43EF-89CD-48E9E11C3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754" y="1870495"/>
            <a:ext cx="4982125" cy="3793097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364B03-F400-44A1-97E4-B4EA7F6AE5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922" y="3686127"/>
            <a:ext cx="1934822" cy="8222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152FBD-A8CB-4584-9F58-AF7999EEA5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7680" y="4466134"/>
            <a:ext cx="3038692" cy="28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47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Actionable Insights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495" y="469900"/>
            <a:ext cx="7447306" cy="5405968"/>
          </a:xfrm>
        </p:spPr>
        <p:txBody>
          <a:bodyPr anchor="ctr">
            <a:normAutofit/>
          </a:bodyPr>
          <a:lstStyle/>
          <a:p>
            <a:pPr marL="457200" lvl="1" indent="0" algn="ctr">
              <a:buNone/>
            </a:pPr>
            <a:r>
              <a:rPr lang="en-US" sz="3600" dirty="0"/>
              <a:t>We can predict the probability </a:t>
            </a:r>
          </a:p>
          <a:p>
            <a:pPr marL="457200" lvl="1" indent="0" algn="ctr">
              <a:buNone/>
            </a:pPr>
            <a:r>
              <a:rPr lang="en-US" sz="3600" dirty="0"/>
              <a:t>with about 95% accuracy </a:t>
            </a:r>
          </a:p>
          <a:p>
            <a:pPr marL="457200" lvl="1" indent="0" algn="ctr">
              <a:buNone/>
            </a:pPr>
            <a:r>
              <a:rPr lang="en-US" sz="3600" dirty="0"/>
              <a:t>of an App having Installs &gt;= 100,000 and </a:t>
            </a:r>
          </a:p>
          <a:p>
            <a:pPr marL="457200" lvl="1" indent="0" algn="ctr">
              <a:buNone/>
            </a:pPr>
            <a:r>
              <a:rPr lang="en-US" sz="3600" dirty="0"/>
              <a:t>generating Revenue at download</a:t>
            </a:r>
          </a:p>
        </p:txBody>
      </p:sp>
    </p:spTree>
    <p:extLst>
      <p:ext uri="{BB962C8B-B14F-4D97-AF65-F5344CB8AC3E}">
        <p14:creationId xmlns:p14="http://schemas.microsoft.com/office/powerpoint/2010/main" val="65647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495" y="469900"/>
            <a:ext cx="7447306" cy="5405968"/>
          </a:xfrm>
        </p:spPr>
        <p:txBody>
          <a:bodyPr anchor="ctr">
            <a:normAutofit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we wish we had </a:t>
            </a:r>
            <a:r>
              <a:rPr lang="en-US" dirty="0">
                <a:ea typeface="+mn-lt"/>
                <a:cs typeface="+mn-lt"/>
              </a:rPr>
              <a:t>–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200" dirty="0"/>
              <a:t>In-App purchases –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We suspect that in-App purchases are significant revenue generators.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actual revenue per use may be much higher than the amount the user pays to download the App.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Perhaps a binary available/not available field.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Reviews were difficult to evaluate </a:t>
            </a:r>
            <a:r>
              <a:rPr lang="en-US" dirty="0">
                <a:ea typeface="+mn-lt"/>
                <a:cs typeface="+mn-lt"/>
              </a:rPr>
              <a:t>–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200" dirty="0"/>
              <a:t>Evaluation was somewhat circular –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Apps must be installed to be reviewed;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Apps with a higher rate of Install will have more Reviews.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Question for consideration –  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How close (or far) from the connotation of the classification can an app actually be to benefit from the install effect?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9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B9EA-EC0D-43D0-A6B3-98276A2400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397" y="666298"/>
            <a:ext cx="9601200" cy="863146"/>
          </a:xfrm>
        </p:spPr>
        <p:txBody>
          <a:bodyPr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F0A0B-0FEB-4D57-A609-63BD935A34E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397" y="1407072"/>
            <a:ext cx="9601200" cy="86314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600" dirty="0"/>
              <a:t>The csv data set “Google Play Store Apps” was downloaded from: </a:t>
            </a:r>
          </a:p>
          <a:p>
            <a:pPr marL="457200" lvl="1" indent="0">
              <a:buNone/>
            </a:pPr>
            <a:r>
              <a:rPr lang="en-US" sz="2200" dirty="0"/>
              <a:t> </a:t>
            </a:r>
            <a:r>
              <a:rPr lang="en-US" sz="2200" dirty="0">
                <a:hlinkClick r:id="rId3"/>
              </a:rPr>
              <a:t>https://www.kaggle.com/lava18/google-play-store-apps/version/6#googleplaystore.csv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609BA2-3577-413C-9007-EB708B2990F6}"/>
              </a:ext>
            </a:extLst>
          </p:cNvPr>
          <p:cNvSpPr txBox="1">
            <a:spLocks/>
          </p:cNvSpPr>
          <p:nvPr/>
        </p:nvSpPr>
        <p:spPr>
          <a:xfrm>
            <a:off x="1381760" y="2234294"/>
            <a:ext cx="9248141" cy="30942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7200" dirty="0"/>
              <a:t>'</a:t>
            </a:r>
            <a:r>
              <a:rPr lang="en-US" sz="7200" dirty="0" err="1"/>
              <a:t>data.frame</a:t>
            </a:r>
            <a:r>
              <a:rPr lang="en-US" sz="7200" dirty="0"/>
              <a:t>': 10841 obs. of 13 variables: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7200" dirty="0"/>
              <a:t>$ App : Factor w/ 9660 levels "- Free Comics - Comic Apps",..: 7206 2551 8970 8089 7272 7103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7200" dirty="0"/>
              <a:t>$ Category : Factor w/ 34 levels "1.9","ART_AND_DESIGN",..: 2 2 2 2 2 2 2 2 2 2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pt-BR" sz="7200" dirty="0"/>
              <a:t>$ Rating : num 4.1 3.9 4.7 4.5 4.3 4.4 3.8 4.1 4.4 4.7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7200" dirty="0"/>
              <a:t>$ Reviews : Factor w/ 6002 levels "0","1","10","100",..: 1183 5924 5681 1947 5924 1310 1464 3385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7200" dirty="0"/>
              <a:t>$ Size : Factor w/ 462 levels "1,000+","1.0M",..: 55 30 368 102 64 222 55 118 146 120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7200" dirty="0"/>
              <a:t>$ Installs : Factor w/ 22 levels "0","0+","1,000,000,000+",..: 8 20 13 16 11 17 17 4 4 8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7200" dirty="0"/>
              <a:t>$ Type : Factor w/ 4 levels "0","Free","NaN",..: 2 2 2 2 2 2 2 2 2 2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7200" dirty="0"/>
              <a:t>$ Price : Factor w/ 93 levels "$0.99","$1.00",..: 92 92 92 92 92 92 92 92 92 92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7200" dirty="0"/>
              <a:t>$ </a:t>
            </a:r>
            <a:r>
              <a:rPr lang="en-US" sz="7200" dirty="0" err="1"/>
              <a:t>Content.Rating</a:t>
            </a:r>
            <a:r>
              <a:rPr lang="en-US" sz="7200" dirty="0"/>
              <a:t>: Factor w/ 7 levels "","Adults only 18+",..: 3 3 3 6 3 3 3 3 3 3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7200" dirty="0"/>
              <a:t>$ Genres : Factor w/ 120 levels "Action","</a:t>
            </a:r>
            <a:r>
              <a:rPr lang="en-US" sz="7200" dirty="0" err="1"/>
              <a:t>Action;Action</a:t>
            </a:r>
            <a:r>
              <a:rPr lang="en-US" sz="7200" dirty="0"/>
              <a:t> &amp; Adventure",..: 10 13 10 10 12 10 10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7200" dirty="0"/>
              <a:t>$ </a:t>
            </a:r>
            <a:r>
              <a:rPr lang="en-US" sz="7200" dirty="0" err="1"/>
              <a:t>Last.Updated</a:t>
            </a:r>
            <a:r>
              <a:rPr lang="en-US" sz="7200" dirty="0"/>
              <a:t> : Factor w/ 1378 levels "1.0.19","April 1, 2016",..: 562 482 117 825 757 901 76 726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7200" dirty="0"/>
              <a:t>$ </a:t>
            </a:r>
            <a:r>
              <a:rPr lang="en-US" sz="7200" dirty="0" err="1"/>
              <a:t>Current.Ver</a:t>
            </a:r>
            <a:r>
              <a:rPr lang="en-US" sz="7200" dirty="0"/>
              <a:t> : Factor w/ 2834 levels "","0.0.0.2","0.0.1",..: 122 1020 468 2827 280 116 280 2393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7200" dirty="0"/>
              <a:t>$ </a:t>
            </a:r>
            <a:r>
              <a:rPr lang="en-US" sz="7200" dirty="0" err="1"/>
              <a:t>Android.Ver</a:t>
            </a:r>
            <a:r>
              <a:rPr lang="en-US" sz="7200" dirty="0"/>
              <a:t> : Factor w/ 35 levels "","1.0 and up",..: 17 17 17 20 22 10 17 20 12 17 ..</a:t>
            </a:r>
          </a:p>
          <a:p>
            <a:pPr lvl="1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D08820-DF82-4D8C-A42D-DD7640880D85}"/>
              </a:ext>
            </a:extLst>
          </p:cNvPr>
          <p:cNvCxnSpPr>
            <a:cxnSpLocks/>
          </p:cNvCxnSpPr>
          <p:nvPr/>
        </p:nvCxnSpPr>
        <p:spPr>
          <a:xfrm>
            <a:off x="1381760" y="1371600"/>
            <a:ext cx="942848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6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3ED6-906D-4F41-BDED-E2C2A553F8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1760" y="764652"/>
            <a:ext cx="9601200" cy="726141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Data Cleaning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43C0-A795-42A6-A643-AE40065D508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81760" y="1667437"/>
            <a:ext cx="9687560" cy="4184719"/>
          </a:xfrm>
        </p:spPr>
        <p:txBody>
          <a:bodyPr>
            <a:normAutofit/>
          </a:bodyPr>
          <a:lstStyle/>
          <a:p>
            <a:r>
              <a:rPr lang="en-US" dirty="0"/>
              <a:t>Downloaded data was examined and the following munging performed</a:t>
            </a:r>
            <a:r>
              <a:rPr lang="en-US" dirty="0">
                <a:solidFill>
                  <a:srgbClr val="FF0000"/>
                </a:solidFill>
              </a:rPr>
              <a:t>:  </a:t>
            </a:r>
            <a:r>
              <a:rPr lang="en-US" b="1" dirty="0">
                <a:solidFill>
                  <a:schemeClr val="tx1"/>
                </a:solidFill>
              </a:rPr>
              <a:t>10841</a:t>
            </a:r>
            <a:r>
              <a:rPr lang="en-US" dirty="0">
                <a:solidFill>
                  <a:schemeClr val="tx1"/>
                </a:solidFill>
              </a:rPr>
              <a:t> original rows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One bad record with data shifted 1 column was deleted:  </a:t>
            </a:r>
            <a:r>
              <a:rPr lang="en-US" b="1" dirty="0">
                <a:solidFill>
                  <a:schemeClr val="tx1"/>
                </a:solidFill>
              </a:rPr>
              <a:t>10840 </a:t>
            </a:r>
            <a:r>
              <a:rPr lang="en-US" dirty="0">
                <a:solidFill>
                  <a:schemeClr val="tx1"/>
                </a:solidFill>
              </a:rPr>
              <a:t>rows remaining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Columns were renamed – periods were replaced with underscores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Duplicate rows were removed:  </a:t>
            </a:r>
            <a:r>
              <a:rPr lang="en-US" b="1" dirty="0">
                <a:solidFill>
                  <a:schemeClr val="tx1"/>
                </a:solidFill>
              </a:rPr>
              <a:t>483 </a:t>
            </a:r>
            <a:r>
              <a:rPr lang="en-US" dirty="0">
                <a:solidFill>
                  <a:schemeClr val="tx1"/>
                </a:solidFill>
              </a:rPr>
              <a:t>rows removed, </a:t>
            </a:r>
            <a:r>
              <a:rPr lang="en-US" b="1" dirty="0">
                <a:solidFill>
                  <a:schemeClr val="tx1"/>
                </a:solidFill>
              </a:rPr>
              <a:t>10357 </a:t>
            </a:r>
            <a:r>
              <a:rPr lang="en-US" dirty="0">
                <a:solidFill>
                  <a:schemeClr val="tx1"/>
                </a:solidFill>
              </a:rPr>
              <a:t>rows remaining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NA &amp; </a:t>
            </a:r>
            <a:r>
              <a:rPr lang="en-US" dirty="0" err="1">
                <a:solidFill>
                  <a:schemeClr val="tx1"/>
                </a:solidFill>
              </a:rPr>
              <a:t>NaN</a:t>
            </a:r>
            <a:r>
              <a:rPr lang="en-US" dirty="0">
                <a:solidFill>
                  <a:schemeClr val="tx1"/>
                </a:solidFill>
              </a:rPr>
              <a:t> records were removed:  </a:t>
            </a:r>
            <a:r>
              <a:rPr lang="en-US" b="1" dirty="0">
                <a:solidFill>
                  <a:schemeClr val="tx1"/>
                </a:solidFill>
              </a:rPr>
              <a:t>1467 </a:t>
            </a:r>
            <a:r>
              <a:rPr lang="en-US" dirty="0">
                <a:solidFill>
                  <a:schemeClr val="tx1"/>
                </a:solidFill>
              </a:rPr>
              <a:t>rows removed, </a:t>
            </a:r>
            <a:r>
              <a:rPr lang="en-US" b="1" dirty="0">
                <a:solidFill>
                  <a:schemeClr val="tx1"/>
                </a:solidFill>
              </a:rPr>
              <a:t>8890 </a:t>
            </a:r>
            <a:r>
              <a:rPr lang="en-US" dirty="0">
                <a:solidFill>
                  <a:schemeClr val="tx1"/>
                </a:solidFill>
              </a:rPr>
              <a:t>rows remaining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Removed </a:t>
            </a:r>
            <a:r>
              <a:rPr lang="en-US" dirty="0" err="1">
                <a:solidFill>
                  <a:schemeClr val="tx1"/>
                </a:solidFill>
              </a:rPr>
              <a:t>Last_Updated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Current_Ver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dirty="0" err="1">
                <a:solidFill>
                  <a:schemeClr val="tx1"/>
                </a:solidFill>
              </a:rPr>
              <a:t>Android_Ver</a:t>
            </a:r>
            <a:r>
              <a:rPr lang="en-US" dirty="0">
                <a:solidFill>
                  <a:schemeClr val="tx1"/>
                </a:solidFill>
              </a:rPr>
              <a:t> columns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Identical App rows (except the number of Reviews) were eliminated;  the App row with the maximum number of Reviews was retained:  </a:t>
            </a:r>
            <a:r>
              <a:rPr lang="en-US" b="1" dirty="0">
                <a:solidFill>
                  <a:schemeClr val="tx1"/>
                </a:solidFill>
              </a:rPr>
              <a:t>679 </a:t>
            </a:r>
            <a:r>
              <a:rPr lang="en-US" dirty="0">
                <a:solidFill>
                  <a:schemeClr val="tx1"/>
                </a:solidFill>
              </a:rPr>
              <a:t>rows removed, </a:t>
            </a:r>
            <a:r>
              <a:rPr lang="en-US" b="1" dirty="0">
                <a:solidFill>
                  <a:schemeClr val="tx1"/>
                </a:solidFill>
              </a:rPr>
              <a:t>8211 final rows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8AF5E9-B9EC-4F08-806A-1D8F41E6DE2F}"/>
              </a:ext>
            </a:extLst>
          </p:cNvPr>
          <p:cNvCxnSpPr>
            <a:cxnSpLocks/>
          </p:cNvCxnSpPr>
          <p:nvPr/>
        </p:nvCxnSpPr>
        <p:spPr>
          <a:xfrm>
            <a:off x="1554480" y="1506929"/>
            <a:ext cx="942848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04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F281-4FD5-443D-A359-C9932B1CFC2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1747521"/>
            <a:ext cx="10688320" cy="402334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400" dirty="0">
                <a:solidFill>
                  <a:schemeClr val="tx1"/>
                </a:solidFill>
              </a:rPr>
              <a:t>Converted Reviews to numeric mode.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Size attribute -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Text characters removed: and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Units standardized to kilobytes; and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Data mode changed from factor to character.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Installs -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Text character “+” was removed.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Data mode was converted to numeric.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Parsed Genres into Genre and </a:t>
            </a:r>
            <a:r>
              <a:rPr lang="en-US" sz="2400" dirty="0" err="1">
                <a:solidFill>
                  <a:schemeClr val="tx1"/>
                </a:solidFill>
              </a:rPr>
              <a:t>SubGenre</a:t>
            </a:r>
            <a:r>
              <a:rPr lang="en-US" sz="2400" dirty="0">
                <a:solidFill>
                  <a:schemeClr val="tx1"/>
                </a:solidFill>
              </a:rPr>
              <a:t> columns.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4F04D6-B94B-4A04-90F1-BB8CCD154D01}"/>
              </a:ext>
            </a:extLst>
          </p:cNvPr>
          <p:cNvSpPr txBox="1">
            <a:spLocks/>
          </p:cNvSpPr>
          <p:nvPr/>
        </p:nvSpPr>
        <p:spPr>
          <a:xfrm>
            <a:off x="1295402" y="818483"/>
            <a:ext cx="9601196" cy="60173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 Cleaning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786FC0-5B7F-4F8F-B8A5-73A371E3CBFC}"/>
              </a:ext>
            </a:extLst>
          </p:cNvPr>
          <p:cNvCxnSpPr>
            <a:cxnSpLocks/>
          </p:cNvCxnSpPr>
          <p:nvPr/>
        </p:nvCxnSpPr>
        <p:spPr>
          <a:xfrm>
            <a:off x="1554480" y="1583871"/>
            <a:ext cx="942848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63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2888-EEDE-438E-BCC2-9CB4A2D35F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397" y="789115"/>
            <a:ext cx="9601200" cy="762000"/>
          </a:xfrm>
        </p:spPr>
        <p:txBody>
          <a:bodyPr>
            <a:normAutofit/>
          </a:bodyPr>
          <a:lstStyle/>
          <a:p>
            <a:r>
              <a:rPr lang="en-US" dirty="0"/>
              <a:t>Data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AA012-CB40-4EFD-83D1-A951B0CCFD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0080" y="2557463"/>
            <a:ext cx="7691120" cy="33178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CFDF40-8865-4B70-B882-1FB3E4E09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873200"/>
              </p:ext>
            </p:extLst>
          </p:nvPr>
        </p:nvGraphicFramePr>
        <p:xfrm>
          <a:off x="1468117" y="1693308"/>
          <a:ext cx="9428480" cy="42163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945">
                  <a:extLst>
                    <a:ext uri="{9D8B030D-6E8A-4147-A177-3AD203B41FA5}">
                      <a16:colId xmlns:a16="http://schemas.microsoft.com/office/drawing/2014/main" val="3712755037"/>
                    </a:ext>
                  </a:extLst>
                </a:gridCol>
                <a:gridCol w="7627535">
                  <a:extLst>
                    <a:ext uri="{9D8B030D-6E8A-4147-A177-3AD203B41FA5}">
                      <a16:colId xmlns:a16="http://schemas.microsoft.com/office/drawing/2014/main" val="2505963744"/>
                    </a:ext>
                  </a:extLst>
                </a:gridCol>
              </a:tblGrid>
              <a:tr h="3257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Column 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Column Definition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5587572"/>
                  </a:ext>
                </a:extLst>
              </a:tr>
              <a:tr h="32579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App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Application name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3525895"/>
                  </a:ext>
                </a:extLst>
              </a:tr>
              <a:tr h="32579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Category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Category the app belongs to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7805591"/>
                  </a:ext>
                </a:extLst>
              </a:tr>
              <a:tr h="32579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Rating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Overall user rating of the app (as when scraped)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5329648"/>
                  </a:ext>
                </a:extLst>
              </a:tr>
              <a:tr h="325796">
                <a:tc>
                  <a:txBody>
                    <a:bodyPr/>
                    <a:lstStyle/>
                    <a:p>
                      <a:pPr marL="0" marR="0" algn="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user reviews for the app (as when scraped)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0517272"/>
                  </a:ext>
                </a:extLst>
              </a:tr>
              <a:tr h="32579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Size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Size of the app (as when scraped)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1828375"/>
                  </a:ext>
                </a:extLst>
              </a:tr>
              <a:tr h="32579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Installs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Number of user downloads/installs for the app (as when scraped)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4066575"/>
                  </a:ext>
                </a:extLst>
              </a:tr>
              <a:tr h="32579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Type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Paid or Free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8978589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Content Rating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Age group the app is targeted at - Children / Mature 21+ / Adult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5346869"/>
                  </a:ext>
                </a:extLst>
              </a:tr>
              <a:tr h="75696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Genres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An App can belong to multiple genres (apart from its main category).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For example, a musical family game may belong to Music, Game, and Family genres.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2375642"/>
                  </a:ext>
                </a:extLst>
              </a:tr>
              <a:tr h="504645">
                <a:tc>
                  <a:txBody>
                    <a:bodyPr/>
                    <a:lstStyle/>
                    <a:p>
                      <a:pPr marL="0" marR="0" algn="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SubGenres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secondary Genre listed for the App.  If no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SubGenre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present the field contains ‘None’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8526759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4C0A67-DD6A-4065-9A2C-1EB9DE7B5C99}"/>
              </a:ext>
            </a:extLst>
          </p:cNvPr>
          <p:cNvCxnSpPr>
            <a:cxnSpLocks/>
          </p:cNvCxnSpPr>
          <p:nvPr/>
        </p:nvCxnSpPr>
        <p:spPr>
          <a:xfrm>
            <a:off x="1468117" y="1622211"/>
            <a:ext cx="942848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23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4F04D6-B94B-4A04-90F1-BB8CCD154D01}"/>
              </a:ext>
            </a:extLst>
          </p:cNvPr>
          <p:cNvSpPr txBox="1">
            <a:spLocks/>
          </p:cNvSpPr>
          <p:nvPr/>
        </p:nvSpPr>
        <p:spPr>
          <a:xfrm>
            <a:off x="1295402" y="558801"/>
            <a:ext cx="9601196" cy="60173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Clean Data Frame </a:t>
            </a:r>
            <a:br>
              <a:rPr lang="en-US" dirty="0"/>
            </a:br>
            <a:r>
              <a:rPr lang="en-US" sz="3600" dirty="0"/>
              <a:t>Ready for Analysis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786FC0-5B7F-4F8F-B8A5-73A371E3CBFC}"/>
              </a:ext>
            </a:extLst>
          </p:cNvPr>
          <p:cNvCxnSpPr>
            <a:cxnSpLocks/>
          </p:cNvCxnSpPr>
          <p:nvPr/>
        </p:nvCxnSpPr>
        <p:spPr>
          <a:xfrm>
            <a:off x="1554480" y="1858191"/>
            <a:ext cx="942848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DD46E7C-70AD-41E0-BFBC-424417AFBFDA}"/>
              </a:ext>
            </a:extLst>
          </p:cNvPr>
          <p:cNvSpPr/>
          <p:nvPr/>
        </p:nvSpPr>
        <p:spPr>
          <a:xfrm>
            <a:off x="1468118" y="1986882"/>
            <a:ext cx="94284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'</a:t>
            </a:r>
            <a:r>
              <a:rPr lang="en-US" sz="2000" dirty="0" err="1"/>
              <a:t>data.frame</a:t>
            </a:r>
            <a:r>
              <a:rPr lang="en-US" sz="2000" dirty="0"/>
              <a:t>':	8211 obs. of  11 variables:</a:t>
            </a:r>
          </a:p>
          <a:p>
            <a:r>
              <a:rPr lang="en-US" sz="2000" dirty="0"/>
              <a:t> $ App       	: Factor w/ 8194 levels "- Free Comics - Comic Apps",..: 1 2 3 4 5 6 7 8 9 10 ...</a:t>
            </a:r>
          </a:p>
          <a:p>
            <a:r>
              <a:rPr lang="en-US" sz="2000" dirty="0"/>
              <a:t> $ Category   	: Factor w/ 33 levels "ART_AND_DESIGN",..: 6 30 7 12 29 30 30 24 24 24 ...</a:t>
            </a:r>
          </a:p>
          <a:p>
            <a:r>
              <a:rPr lang="en-US" sz="2000" dirty="0"/>
              <a:t> $ Rating         	: num  3.5 4.5 4.7 3.6 3.2 3.9 4.2 4 4.5 4.4 ...</a:t>
            </a:r>
          </a:p>
          <a:p>
            <a:r>
              <a:rPr lang="en-US" sz="2000" dirty="0"/>
              <a:t> $ Reviews      	: num  115 259 573 21433 4 ...</a:t>
            </a:r>
          </a:p>
          <a:p>
            <a:r>
              <a:rPr lang="en-US" sz="2000" dirty="0"/>
              <a:t> $ Size            	: </a:t>
            </a:r>
            <a:r>
              <a:rPr lang="en-US" sz="2000" dirty="0" err="1"/>
              <a:t>chr</a:t>
            </a:r>
            <a:r>
              <a:rPr lang="en-US" sz="2000" dirty="0"/>
              <a:t>  "9318.4" "203" "54272" "21504" ...</a:t>
            </a:r>
          </a:p>
          <a:p>
            <a:r>
              <a:rPr lang="en-US" sz="2000" dirty="0"/>
              <a:t> $ Installs      	: num  10000 10000 10000 1000000 100 500000 1000000 100 1000 5000 ...</a:t>
            </a:r>
          </a:p>
          <a:p>
            <a:r>
              <a:rPr lang="en-US" sz="2000" dirty="0"/>
              <a:t> $ Type          	: Factor w/ 2 levels "</a:t>
            </a:r>
            <a:r>
              <a:rPr lang="en-US" sz="2000" dirty="0" err="1"/>
              <a:t>Free","Paid</a:t>
            </a:r>
            <a:r>
              <a:rPr lang="en-US" sz="2000" dirty="0"/>
              <a:t>": 1 1 1 1 1 1 1 2 1 1 ...</a:t>
            </a:r>
          </a:p>
          <a:p>
            <a:r>
              <a:rPr lang="en-US" sz="2000" dirty="0"/>
              <a:t> $ Price         	: num  0 0 0 0 0 0 0 0.99 0 0 ...</a:t>
            </a:r>
          </a:p>
          <a:p>
            <a:r>
              <a:rPr lang="en-US" sz="2000" dirty="0"/>
              <a:t> $ </a:t>
            </a:r>
            <a:r>
              <a:rPr lang="en-US" sz="2000" dirty="0" err="1"/>
              <a:t>Content_Rating</a:t>
            </a:r>
            <a:r>
              <a:rPr lang="en-US" sz="2000" dirty="0"/>
              <a:t>	: Factor w/ 6 levels "Adults only 18+",..: 4 2 4 4 2 2 2 2 2 2 ...</a:t>
            </a:r>
          </a:p>
          <a:p>
            <a:r>
              <a:rPr lang="en-US" sz="2000" dirty="0"/>
              <a:t> $ Genre         	: </a:t>
            </a:r>
            <a:r>
              <a:rPr lang="en-US" sz="2000" dirty="0" err="1"/>
              <a:t>chr</a:t>
            </a:r>
            <a:r>
              <a:rPr lang="en-US" sz="2000" dirty="0"/>
              <a:t>  "Comics" "Tools" "Communication" "Entertainment" ...</a:t>
            </a:r>
          </a:p>
          <a:p>
            <a:r>
              <a:rPr lang="en-US" sz="2000" dirty="0"/>
              <a:t> $ </a:t>
            </a:r>
            <a:r>
              <a:rPr lang="en-US" sz="2000" dirty="0" err="1"/>
              <a:t>SubGenre</a:t>
            </a:r>
            <a:r>
              <a:rPr lang="en-US" sz="2000" dirty="0"/>
              <a:t>   	: </a:t>
            </a:r>
            <a:r>
              <a:rPr lang="en-US" sz="2000" dirty="0" err="1"/>
              <a:t>chr</a:t>
            </a:r>
            <a:r>
              <a:rPr lang="en-US" sz="2000" dirty="0"/>
              <a:t>  "None" "None" "None" "None" ...</a:t>
            </a:r>
          </a:p>
        </p:txBody>
      </p:sp>
    </p:spTree>
    <p:extLst>
      <p:ext uri="{BB962C8B-B14F-4D97-AF65-F5344CB8AC3E}">
        <p14:creationId xmlns:p14="http://schemas.microsoft.com/office/powerpoint/2010/main" val="27127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Data Exploration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0934" y="494791"/>
            <a:ext cx="6411398" cy="540596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Histograms of Numeric Data Elements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467C92-6C58-4A5D-8555-BE6D915741D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140325" y="954756"/>
            <a:ext cx="6412007" cy="526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1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3165-4B53-44AC-9F2C-E8B24106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 and Installs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6D6D1-6130-4460-B5F7-C57BD79E3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Exploring Ratings and Installs</a:t>
            </a:r>
          </a:p>
        </p:txBody>
      </p:sp>
    </p:spTree>
    <p:extLst>
      <p:ext uri="{BB962C8B-B14F-4D97-AF65-F5344CB8AC3E}">
        <p14:creationId xmlns:p14="http://schemas.microsoft.com/office/powerpoint/2010/main" val="133852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1994</TotalTime>
  <Words>2413</Words>
  <Application>Microsoft Office PowerPoint</Application>
  <PresentationFormat>Widescreen</PresentationFormat>
  <Paragraphs>295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Garamond</vt:lpstr>
      <vt:lpstr>Organic</vt:lpstr>
      <vt:lpstr>Google Play Store Data Analysis</vt:lpstr>
      <vt:lpstr>Analysis Process</vt:lpstr>
      <vt:lpstr>Data Collection</vt:lpstr>
      <vt:lpstr>Data Cleaning</vt:lpstr>
      <vt:lpstr>PowerPoint Presentation</vt:lpstr>
      <vt:lpstr>Data Definitions</vt:lpstr>
      <vt:lpstr>PowerPoint Presentation</vt:lpstr>
      <vt:lpstr>Data Exploration</vt:lpstr>
      <vt:lpstr>Ratings and Installs</vt:lpstr>
      <vt:lpstr>PowerPoint Presentation</vt:lpstr>
      <vt:lpstr>Installs by Content Rating</vt:lpstr>
      <vt:lpstr>PowerPoint Presentation</vt:lpstr>
      <vt:lpstr>PowerPoint Presentation</vt:lpstr>
      <vt:lpstr>Installs and Ratings with SubGenres      </vt:lpstr>
      <vt:lpstr>PowerPoint Presentation</vt:lpstr>
      <vt:lpstr>Business Question</vt:lpstr>
      <vt:lpstr>Revenue </vt:lpstr>
      <vt:lpstr>Revenue by Category and Genre</vt:lpstr>
      <vt:lpstr>Modeling  and Algorithms</vt:lpstr>
      <vt:lpstr>PowerPoint Presentation</vt:lpstr>
      <vt:lpstr>PowerPoint Presentation</vt:lpstr>
      <vt:lpstr>Random Forest</vt:lpstr>
      <vt:lpstr>Random Forest</vt:lpstr>
      <vt:lpstr>PowerPoint Presentation</vt:lpstr>
      <vt:lpstr>PowerPoint Presentation</vt:lpstr>
      <vt:lpstr>PowerPoint Presentation</vt:lpstr>
      <vt:lpstr>Actionable Insights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PlayStore Data Analysis</dc:title>
  <dc:creator>Barbara Jaehn</dc:creator>
  <cp:lastModifiedBy>bing-je wu</cp:lastModifiedBy>
  <cp:revision>184</cp:revision>
  <cp:lastPrinted>2019-06-18T12:54:48Z</cp:lastPrinted>
  <dcterms:created xsi:type="dcterms:W3CDTF">2019-06-09T21:04:51Z</dcterms:created>
  <dcterms:modified xsi:type="dcterms:W3CDTF">2019-06-30T05:18:01Z</dcterms:modified>
</cp:coreProperties>
</file>