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media/image1.jpeg" ContentType="image/jpeg"/>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Ref idx="maj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b="def" i="def"/>
      <a:tcStyle>
        <a:tcBdr/>
        <a:fill>
          <a:solidFill>
            <a:srgbClr val="E6EA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Relationships xmlns="http://schemas.openxmlformats.org/package/2006/relationships"><Relationship Id="rId1" Type="http://schemas.openxmlformats.org/officeDocument/2006/relationships/package" Target="../embeddings/Microsoft_Excel_Sheet7.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43222"/>
          <c:y val="0.0641261"/>
          <c:w val="0.833097"/>
          <c:h val="0.836536"/>
        </c:manualLayout>
      </c:layout>
      <c:lineChart>
        <c:grouping val="standard"/>
        <c:varyColors val="0"/>
        <c:ser>
          <c:idx val="0"/>
          <c:order val="0"/>
          <c:tx>
            <c:strRef>
              <c:f>Sheet1!$A$2</c:f>
              <c:strCache>
                <c:ptCount val="1"/>
                <c:pt idx="0">
                  <c:v>地區 1</c:v>
                </c:pt>
              </c:strCache>
            </c:strRef>
          </c:tx>
          <c:spPr>
            <a:solidFill>
              <a:srgbClr val="FFFFFF"/>
            </a:solidFill>
            <a:ln w="76200" cap="flat">
              <a:solidFill>
                <a:srgbClr val="51A8F9"/>
              </a:solidFill>
              <a:prstDash val="solid"/>
              <a:miter lim="400000"/>
            </a:ln>
            <a:effectLst/>
          </c:spPr>
          <c:marker>
            <c:symbol val="circle"/>
            <c:size val="8"/>
            <c:spPr>
              <a:solidFill>
                <a:srgbClr val="FFFFFF"/>
              </a:solidFill>
              <a:ln w="76200" cap="flat">
                <a:solidFill>
                  <a:srgbClr val="51A8F9"/>
                </a:solidFill>
                <a:prstDash val="solid"/>
                <a:miter lim="400000"/>
              </a:ln>
              <a:effectLst/>
            </c:spPr>
          </c:marker>
          <c:dLbls>
            <c:numFmt formatCode="#,##0" sourceLinked="0"/>
            <c:txPr>
              <a:bodyPr/>
              <a:lstStyle/>
              <a:p>
                <a:pPr>
                  <a:defRPr b="0" i="0" strike="noStrike" sz="2600" u="none">
                    <a:solidFill>
                      <a:srgbClr val="000000"/>
                    </a:solidFill>
                    <a:latin typeface="Helvetica Light"/>
                  </a:defRPr>
                </a:pPr>
              </a:p>
            </c:txPr>
            <c:dLblPos val="t"/>
            <c:showLegendKey val="0"/>
            <c:showVal val="0"/>
            <c:showCatName val="0"/>
            <c:showSerName val="0"/>
            <c:showPercent val="0"/>
            <c:showBubbleSize val="0"/>
            <c:showLeaderLines val="0"/>
          </c:dLbls>
          <c:cat>
            <c:strRef>
              <c:f>Sheet1!$B$1:$F$1</c:f>
              <c:strCache>
                <c:ptCount val="5"/>
                <c:pt idx="0">
                  <c:v>1</c:v>
                </c:pt>
                <c:pt idx="1">
                  <c:v>2</c:v>
                </c:pt>
                <c:pt idx="2">
                  <c:v>3</c:v>
                </c:pt>
                <c:pt idx="3">
                  <c:v>4</c:v>
                </c:pt>
                <c:pt idx="4">
                  <c:v>5</c:v>
                </c:pt>
              </c:strCache>
            </c:strRef>
          </c:cat>
          <c:val>
            <c:numRef>
              <c:f>Sheet1!$B$2:$F$2</c:f>
              <c:numCache>
                <c:ptCount val="5"/>
                <c:pt idx="0">
                  <c:v>3582.000000</c:v>
                </c:pt>
                <c:pt idx="1">
                  <c:v>3842.000000</c:v>
                </c:pt>
                <c:pt idx="2">
                  <c:v>3665.000000</c:v>
                </c:pt>
                <c:pt idx="3">
                  <c:v>3921.000000</c:v>
                </c:pt>
                <c:pt idx="4">
                  <c:v>3824.000000</c:v>
                </c:pt>
              </c:numCache>
            </c:numRef>
          </c:val>
          <c:smooth val="0"/>
        </c:ser>
        <c:marker val="1"/>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2000" u="none">
                <a:solidFill>
                  <a:srgbClr val="000000"/>
                </a:solidFill>
                <a:latin typeface="Helvetica Light"/>
              </a:defRPr>
            </a:pPr>
          </a:p>
        </c:txPr>
        <c:crossAx val="2094734553"/>
        <c:crosses val="autoZero"/>
        <c:auto val="1"/>
        <c:lblAlgn val="ctr"/>
        <c:noMultiLvlLbl val="1"/>
      </c:catAx>
      <c:valAx>
        <c:axId val="2094734553"/>
        <c:scaling>
          <c:orientation val="minMax"/>
        </c:scaling>
        <c:delete val="0"/>
        <c:axPos val="l"/>
        <c:majorGridlines>
          <c:spPr>
            <a:ln w="12700" cap="flat">
              <a:solidFill>
                <a:srgbClr val="929292"/>
              </a:solidFill>
              <a:custDash>
                <a:ds d="200000" sp="200000"/>
              </a:custDash>
              <a:miter lim="400000"/>
            </a:ln>
          </c:spPr>
        </c:majorGridlines>
        <c:numFmt formatCode="0" sourceLinked="0"/>
        <c:majorTickMark val="none"/>
        <c:minorTickMark val="none"/>
        <c:tickLblPos val="nextTo"/>
        <c:spPr>
          <a:ln w="12700" cap="flat">
            <a:noFill/>
            <a:prstDash val="solid"/>
            <a:miter lim="400000"/>
          </a:ln>
        </c:spPr>
        <c:txPr>
          <a:bodyPr rot="0"/>
          <a:lstStyle/>
          <a:p>
            <a:pPr>
              <a:defRPr b="0" i="0" strike="noStrike" sz="2000" u="none">
                <a:solidFill>
                  <a:srgbClr val="000000"/>
                </a:solidFill>
                <a:latin typeface="Helvetica Light"/>
              </a:defRPr>
            </a:pPr>
          </a:p>
        </c:txPr>
        <c:crossAx val="2094734552"/>
        <c:crosses val="autoZero"/>
        <c:crossBetween val="midCat"/>
        <c:majorUnit val="125"/>
        <c:minorUnit val="6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1800" u="none">
                <a:solidFill>
                  <a:srgbClr val="595959"/>
                </a:solidFill>
                <a:latin typeface="Calibri"/>
              </a:defRPr>
            </a:pPr>
            <a:r>
              <a:rPr b="0" i="0" strike="noStrike" sz="1800" u="none">
                <a:solidFill>
                  <a:srgbClr val="595959"/>
                </a:solidFill>
                <a:latin typeface="Calibri"/>
              </a:rPr>
              <a:t>dropout</a:t>
            </a:r>
          </a:p>
        </c:rich>
      </c:tx>
      <c:layout>
        <c:manualLayout>
          <c:xMode val="edge"/>
          <c:yMode val="edge"/>
          <c:x val="0.463922"/>
          <c:y val="0"/>
          <c:w val="0.0721567"/>
          <c:h val="0.0751826"/>
        </c:manualLayout>
      </c:layout>
      <c:overlay val="1"/>
      <c:spPr>
        <a:noFill/>
        <a:effectLst/>
      </c:spPr>
    </c:title>
    <c:autoTitleDeleted val="1"/>
    <c:plotArea>
      <c:layout>
        <c:manualLayout>
          <c:layoutTarget val="inner"/>
          <c:xMode val="edge"/>
          <c:yMode val="edge"/>
          <c:x val="0.0706938"/>
          <c:y val="0.0751826"/>
          <c:w val="0.921568"/>
          <c:h val="0.870501"/>
        </c:manualLayout>
      </c:layout>
      <c:scatterChart>
        <c:scatterStyle val="smoothMarker"/>
        <c:varyColors val="0"/>
        <c:ser>
          <c:idx val="0"/>
          <c:order val="0"/>
          <c:tx>
            <c:strRef>
              <c:f>Sheet1!$A$2</c:f>
              <c:strCache>
                <c:ptCount val="1"/>
                <c:pt idx="0">
                  <c:v>Series1</c:v>
                </c:pt>
              </c:strCache>
            </c:strRef>
          </c:tx>
          <c:spPr>
            <a:solidFill>
              <a:srgbClr val="4472C4"/>
            </a:solidFill>
            <a:ln w="19050" cap="rnd">
              <a:solidFill>
                <a:srgbClr val="4472C4"/>
              </a:solidFill>
              <a:prstDash val="solid"/>
              <a:round/>
            </a:ln>
            <a:effectLst/>
          </c:spPr>
          <c:marker>
            <c:symbol val="circle"/>
            <c:size val="4"/>
            <c:spPr>
              <a:solidFill>
                <a:srgbClr val="4472C4"/>
              </a:solidFill>
              <a:ln w="9525" cap="flat">
                <a:solidFill>
                  <a:srgbClr val="4472C4"/>
                </a:solidFill>
                <a:prstDash val="solid"/>
                <a:miter lim="800000"/>
              </a:ln>
              <a:effectLst/>
            </c:spPr>
          </c:marker>
          <c:dLbls>
            <c:numFmt formatCode="0.####" sourceLinked="0"/>
            <c:txPr>
              <a:bodyPr/>
              <a:lstStyle/>
              <a:p>
                <a:pPr>
                  <a:defRPr b="0" i="0" strike="noStrike" sz="1400" u="none">
                    <a:solidFill>
                      <a:srgbClr val="000000"/>
                    </a:solidFill>
                    <a:latin typeface="Calibri"/>
                  </a:defRPr>
                </a:pPr>
              </a:p>
            </c:txPr>
            <c:dLblPos val="t"/>
            <c:showLegendKey val="0"/>
            <c:showVal val="0"/>
            <c:showCatName val="0"/>
            <c:showSerName val="0"/>
            <c:showPercent val="0"/>
            <c:showBubbleSize val="0"/>
            <c:showLeaderLines val="0"/>
          </c:dLbls>
          <c:xVal>
            <c:numRef>
              <c:f>Sheet1!$B$2:$D$2</c:f>
              <c:numCache>
                <c:ptCount val="3"/>
                <c:pt idx="0">
                  <c:v>5.000000</c:v>
                </c:pt>
                <c:pt idx="1">
                  <c:v>10.000000</c:v>
                </c:pt>
                <c:pt idx="2">
                  <c:v>15.000000</c:v>
                </c:pt>
              </c:numCache>
            </c:numRef>
          </c:xVal>
          <c:yVal>
            <c:numRef>
              <c:f>Sheet1!$B$3:$D$3</c:f>
              <c:numCache>
                <c:ptCount val="3"/>
                <c:pt idx="0">
                  <c:v>0.052360</c:v>
                </c:pt>
                <c:pt idx="1">
                  <c:v>0.071400</c:v>
                </c:pt>
                <c:pt idx="2">
                  <c:v>0.079200</c:v>
                </c:pt>
              </c:numCache>
            </c:numRef>
          </c:yVal>
          <c:smooth val="1"/>
        </c:ser>
        <c:axId val="2094734552"/>
        <c:axId val="2094734553"/>
      </c:scatterChart>
      <c:valAx>
        <c:axId val="2094734552"/>
        <c:scaling>
          <c:orientation val="minMax"/>
        </c:scaling>
        <c:delete val="0"/>
        <c:axPos val="b"/>
        <c:majorGridlines>
          <c:spPr>
            <a:ln w="12700" cap="flat">
              <a:solidFill>
                <a:srgbClr val="D9D9D9"/>
              </a:solidFill>
              <a:prstDash val="solid"/>
              <a:round/>
            </a:ln>
          </c:spPr>
        </c:majorGridlines>
        <c:numFmt formatCode="0" sourceLinked="0"/>
        <c:majorTickMark val="none"/>
        <c:minorTickMark val="none"/>
        <c:tickLblPos val="nextTo"/>
        <c:spPr>
          <a:ln w="12700" cap="flat">
            <a:solidFill>
              <a:srgbClr val="BFBFBF"/>
            </a:solidFill>
            <a:prstDash val="solid"/>
            <a:round/>
          </a:ln>
        </c:spPr>
        <c:txPr>
          <a:bodyPr rot="0"/>
          <a:lstStyle/>
          <a:p>
            <a:pPr>
              <a:defRPr b="0" i="0" strike="noStrike" sz="1200" u="none">
                <a:solidFill>
                  <a:srgbClr val="595959"/>
                </a:solidFill>
                <a:latin typeface="Calibri"/>
              </a:defRPr>
            </a:pPr>
          </a:p>
        </c:txPr>
        <c:crossAx val="2094734553"/>
        <c:crosses val="autoZero"/>
        <c:crossBetween val="between"/>
        <c:majorUnit val="4"/>
        <c:minorUnit val="2"/>
      </c:valAx>
      <c:valAx>
        <c:axId val="2094734553"/>
        <c:scaling>
          <c:orientation val="minMax"/>
        </c:scaling>
        <c:delete val="0"/>
        <c:axPos val="l"/>
        <c:majorGridlines>
          <c:spPr>
            <a:ln w="12700" cap="flat">
              <a:solidFill>
                <a:srgbClr val="D9D9D9"/>
              </a:solidFill>
              <a:prstDash val="solid"/>
              <a:round/>
            </a:ln>
          </c:spPr>
        </c:majorGridlines>
        <c:numFmt formatCode="0.00E+00" sourceLinked="0"/>
        <c:majorTickMark val="none"/>
        <c:minorTickMark val="none"/>
        <c:tickLblPos val="nextTo"/>
        <c:spPr>
          <a:ln w="12700" cap="flat">
            <a:solidFill>
              <a:srgbClr val="BFBFBF"/>
            </a:solidFill>
            <a:prstDash val="solid"/>
            <a:round/>
          </a:ln>
        </c:spPr>
        <c:txPr>
          <a:bodyPr rot="0"/>
          <a:lstStyle/>
          <a:p>
            <a:pPr>
              <a:defRPr b="0" i="0" strike="noStrike" sz="1200" u="none">
                <a:solidFill>
                  <a:srgbClr val="595959"/>
                </a:solidFill>
                <a:latin typeface="Calibri"/>
              </a:defRPr>
            </a:pPr>
          </a:p>
        </c:txPr>
        <c:crossAx val="2094734552"/>
        <c:crosses val="autoZero"/>
        <c:crossBetween val="between"/>
        <c:majorUnit val="0.02"/>
        <c:minorUnit val="0.01"/>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1800" u="none">
                <a:solidFill>
                  <a:srgbClr val="595959"/>
                </a:solidFill>
                <a:latin typeface="Calibri"/>
              </a:defRPr>
            </a:pPr>
            <a:r>
              <a:rPr b="0" i="0" strike="noStrike" sz="1800" u="none">
                <a:solidFill>
                  <a:srgbClr val="595959"/>
                </a:solidFill>
                <a:latin typeface="Calibri"/>
              </a:rPr>
              <a:t>pingpong</a:t>
            </a:r>
          </a:p>
        </c:rich>
      </c:tx>
      <c:layout>
        <c:manualLayout>
          <c:xMode val="edge"/>
          <c:yMode val="edge"/>
          <c:x val="0.458655"/>
          <c:y val="0"/>
          <c:w val="0.0826893"/>
          <c:h val="0.0754129"/>
        </c:manualLayout>
      </c:layout>
      <c:overlay val="1"/>
      <c:spPr>
        <a:noFill/>
        <a:effectLst/>
      </c:spPr>
    </c:title>
    <c:autoTitleDeleted val="1"/>
    <c:plotArea>
      <c:layout>
        <c:manualLayout>
          <c:layoutTarget val="inner"/>
          <c:xMode val="edge"/>
          <c:yMode val="edge"/>
          <c:x val="0.0706938"/>
          <c:y val="0.0754129"/>
          <c:w val="0.921568"/>
          <c:h val="0.870143"/>
        </c:manualLayout>
      </c:layout>
      <c:scatterChart>
        <c:scatterStyle val="smoothMarker"/>
        <c:varyColors val="0"/>
        <c:ser>
          <c:idx val="0"/>
          <c:order val="0"/>
          <c:tx>
            <c:strRef>
              <c:f>Sheet1!$A$2</c:f>
              <c:strCache>
                <c:ptCount val="1"/>
                <c:pt idx="0">
                  <c:v>Series1</c:v>
                </c:pt>
              </c:strCache>
            </c:strRef>
          </c:tx>
          <c:spPr>
            <a:solidFill>
              <a:srgbClr val="4472C4"/>
            </a:solidFill>
            <a:ln w="19050" cap="rnd">
              <a:solidFill>
                <a:srgbClr val="4472C4"/>
              </a:solidFill>
              <a:prstDash val="solid"/>
              <a:round/>
            </a:ln>
            <a:effectLst/>
          </c:spPr>
          <c:marker>
            <c:symbol val="circle"/>
            <c:size val="4"/>
            <c:spPr>
              <a:solidFill>
                <a:srgbClr val="4472C4"/>
              </a:solidFill>
              <a:ln w="9525" cap="flat">
                <a:solidFill>
                  <a:srgbClr val="4472C4"/>
                </a:solidFill>
                <a:prstDash val="solid"/>
                <a:miter lim="800000"/>
              </a:ln>
              <a:effectLst/>
            </c:spPr>
          </c:marker>
          <c:dLbls>
            <c:numFmt formatCode="0.####" sourceLinked="0"/>
            <c:txPr>
              <a:bodyPr/>
              <a:lstStyle/>
              <a:p>
                <a:pPr>
                  <a:defRPr b="0" i="0" strike="noStrike" sz="1400" u="none">
                    <a:solidFill>
                      <a:srgbClr val="000000"/>
                    </a:solidFill>
                    <a:latin typeface="Calibri"/>
                  </a:defRPr>
                </a:pPr>
              </a:p>
            </c:txPr>
            <c:dLblPos val="t"/>
            <c:showLegendKey val="0"/>
            <c:showVal val="0"/>
            <c:showCatName val="0"/>
            <c:showSerName val="0"/>
            <c:showPercent val="0"/>
            <c:showBubbleSize val="0"/>
            <c:showLeaderLines val="0"/>
          </c:dLbls>
          <c:xVal>
            <c:numRef>
              <c:f>Sheet1!$B$2:$D$2</c:f>
              <c:numCache>
                <c:ptCount val="3"/>
                <c:pt idx="0">
                  <c:v>5.000000</c:v>
                </c:pt>
                <c:pt idx="1">
                  <c:v>10.000000</c:v>
                </c:pt>
                <c:pt idx="2">
                  <c:v>15.000000</c:v>
                </c:pt>
              </c:numCache>
            </c:numRef>
          </c:xVal>
          <c:yVal>
            <c:numRef>
              <c:f>Sheet1!$B$3:$D$3</c:f>
              <c:numCache>
                <c:ptCount val="3"/>
                <c:pt idx="0">
                  <c:v>0.000680</c:v>
                </c:pt>
                <c:pt idx="1">
                  <c:v>0.001160</c:v>
                </c:pt>
                <c:pt idx="2">
                  <c:v>0.000920</c:v>
                </c:pt>
              </c:numCache>
            </c:numRef>
          </c:yVal>
          <c:smooth val="1"/>
        </c:ser>
        <c:axId val="2094734552"/>
        <c:axId val="2094734553"/>
      </c:scatterChart>
      <c:valAx>
        <c:axId val="2094734552"/>
        <c:scaling>
          <c:orientation val="minMax"/>
        </c:scaling>
        <c:delete val="0"/>
        <c:axPos val="b"/>
        <c:majorGridlines>
          <c:spPr>
            <a:ln w="12700" cap="flat">
              <a:solidFill>
                <a:srgbClr val="D9D9D9"/>
              </a:solidFill>
              <a:prstDash val="solid"/>
              <a:round/>
            </a:ln>
          </c:spPr>
        </c:majorGridlines>
        <c:numFmt formatCode="0" sourceLinked="0"/>
        <c:majorTickMark val="none"/>
        <c:minorTickMark val="none"/>
        <c:tickLblPos val="nextTo"/>
        <c:spPr>
          <a:ln w="12700" cap="flat">
            <a:solidFill>
              <a:srgbClr val="BFBFBF"/>
            </a:solidFill>
            <a:prstDash val="solid"/>
            <a:round/>
          </a:ln>
        </c:spPr>
        <c:txPr>
          <a:bodyPr rot="0"/>
          <a:lstStyle/>
          <a:p>
            <a:pPr>
              <a:defRPr b="0" i="0" strike="noStrike" sz="1200" u="none">
                <a:solidFill>
                  <a:srgbClr val="595959"/>
                </a:solidFill>
                <a:latin typeface="Calibri"/>
              </a:defRPr>
            </a:pPr>
          </a:p>
        </c:txPr>
        <c:crossAx val="2094734553"/>
        <c:crosses val="autoZero"/>
        <c:crossBetween val="between"/>
        <c:majorUnit val="4"/>
        <c:minorUnit val="2"/>
      </c:valAx>
      <c:valAx>
        <c:axId val="2094734553"/>
        <c:scaling>
          <c:orientation val="minMax"/>
        </c:scaling>
        <c:delete val="0"/>
        <c:axPos val="l"/>
        <c:majorGridlines>
          <c:spPr>
            <a:ln w="12700" cap="flat">
              <a:solidFill>
                <a:srgbClr val="D9D9D9"/>
              </a:solidFill>
              <a:prstDash val="solid"/>
              <a:round/>
            </a:ln>
          </c:spPr>
        </c:majorGridlines>
        <c:numFmt formatCode="0.00E+00" sourceLinked="0"/>
        <c:majorTickMark val="none"/>
        <c:minorTickMark val="none"/>
        <c:tickLblPos val="nextTo"/>
        <c:spPr>
          <a:ln w="12700" cap="flat">
            <a:solidFill>
              <a:srgbClr val="BFBFBF"/>
            </a:solidFill>
            <a:prstDash val="solid"/>
            <a:round/>
          </a:ln>
        </c:spPr>
        <c:txPr>
          <a:bodyPr rot="0"/>
          <a:lstStyle/>
          <a:p>
            <a:pPr>
              <a:defRPr b="0" i="0" strike="noStrike" sz="1200" u="none">
                <a:solidFill>
                  <a:srgbClr val="595959"/>
                </a:solidFill>
                <a:latin typeface="Calibri"/>
              </a:defRPr>
            </a:pPr>
          </a:p>
        </c:txPr>
        <c:crossAx val="2094734552"/>
        <c:crosses val="autoZero"/>
        <c:crossBetween val="between"/>
        <c:majorUnit val="0.0003"/>
        <c:minorUnit val="0.0001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1800" u="none">
                <a:solidFill>
                  <a:srgbClr val="595959"/>
                </a:solidFill>
                <a:latin typeface="Calibri"/>
              </a:defRPr>
            </a:pPr>
            <a:r>
              <a:rPr b="0" i="0" strike="noStrike" sz="1800" u="none">
                <a:solidFill>
                  <a:srgbClr val="595959"/>
                </a:solidFill>
                <a:latin typeface="Calibri"/>
              </a:rPr>
              <a:t>handoff</a:t>
            </a:r>
          </a:p>
        </c:rich>
      </c:tx>
      <c:layout>
        <c:manualLayout>
          <c:xMode val="edge"/>
          <c:yMode val="edge"/>
          <c:x val="0.464617"/>
          <c:y val="0"/>
          <c:w val="0.070765"/>
          <c:h val="0.0747331"/>
        </c:manualLayout>
      </c:layout>
      <c:overlay val="1"/>
      <c:spPr>
        <a:noFill/>
        <a:effectLst/>
      </c:spPr>
    </c:title>
    <c:autoTitleDeleted val="1"/>
    <c:plotArea>
      <c:layout>
        <c:manualLayout>
          <c:layoutTarget val="inner"/>
          <c:xMode val="edge"/>
          <c:yMode val="edge"/>
          <c:x val="0.0706938"/>
          <c:y val="0.0747331"/>
          <c:w val="0.921568"/>
          <c:h val="0.871201"/>
        </c:manualLayout>
      </c:layout>
      <c:scatterChart>
        <c:scatterStyle val="smoothMarker"/>
        <c:varyColors val="0"/>
        <c:ser>
          <c:idx val="0"/>
          <c:order val="0"/>
          <c:tx>
            <c:strRef>
              <c:f>Sheet1!$A$2</c:f>
              <c:strCache>
                <c:ptCount val="1"/>
                <c:pt idx="0">
                  <c:v>Series1</c:v>
                </c:pt>
              </c:strCache>
            </c:strRef>
          </c:tx>
          <c:spPr>
            <a:solidFill>
              <a:srgbClr val="4472C4"/>
            </a:solidFill>
            <a:ln w="19050" cap="rnd">
              <a:solidFill>
                <a:srgbClr val="4472C4"/>
              </a:solidFill>
              <a:prstDash val="solid"/>
              <a:round/>
            </a:ln>
            <a:effectLst/>
          </c:spPr>
          <c:marker>
            <c:symbol val="circle"/>
            <c:size val="4"/>
            <c:spPr>
              <a:solidFill>
                <a:srgbClr val="4472C4"/>
              </a:solidFill>
              <a:ln w="9525" cap="flat">
                <a:solidFill>
                  <a:srgbClr val="4472C4"/>
                </a:solidFill>
                <a:prstDash val="solid"/>
                <a:miter lim="800000"/>
              </a:ln>
              <a:effectLst/>
            </c:spPr>
          </c:marker>
          <c:dLbls>
            <c:numFmt formatCode="0.####" sourceLinked="0"/>
            <c:txPr>
              <a:bodyPr/>
              <a:lstStyle/>
              <a:p>
                <a:pPr>
                  <a:defRPr b="0" i="0" strike="noStrike" sz="1400" u="none">
                    <a:solidFill>
                      <a:srgbClr val="000000"/>
                    </a:solidFill>
                    <a:latin typeface="Calibri"/>
                  </a:defRPr>
                </a:pPr>
              </a:p>
            </c:txPr>
            <c:dLblPos val="t"/>
            <c:showLegendKey val="0"/>
            <c:showVal val="0"/>
            <c:showCatName val="0"/>
            <c:showSerName val="0"/>
            <c:showPercent val="0"/>
            <c:showBubbleSize val="0"/>
            <c:showLeaderLines val="0"/>
          </c:dLbls>
          <c:xVal>
            <c:numRef>
              <c:f>Sheet1!$B$2:$D$2</c:f>
              <c:numCache>
                <c:ptCount val="3"/>
                <c:pt idx="0">
                  <c:v>5.000000</c:v>
                </c:pt>
                <c:pt idx="1">
                  <c:v>10.000000</c:v>
                </c:pt>
                <c:pt idx="2">
                  <c:v>15.000000</c:v>
                </c:pt>
              </c:numCache>
            </c:numRef>
          </c:xVal>
          <c:yVal>
            <c:numRef>
              <c:f>Sheet1!$B$3:$D$3</c:f>
              <c:numCache>
                <c:ptCount val="3"/>
                <c:pt idx="0">
                  <c:v>0.016800</c:v>
                </c:pt>
                <c:pt idx="1">
                  <c:v>0.023000</c:v>
                </c:pt>
                <c:pt idx="2">
                  <c:v>0.025200</c:v>
                </c:pt>
              </c:numCache>
            </c:numRef>
          </c:yVal>
          <c:smooth val="1"/>
        </c:ser>
        <c:axId val="2094734552"/>
        <c:axId val="2094734553"/>
      </c:scatterChart>
      <c:valAx>
        <c:axId val="2094734552"/>
        <c:scaling>
          <c:orientation val="minMax"/>
        </c:scaling>
        <c:delete val="0"/>
        <c:axPos val="b"/>
        <c:majorGridlines>
          <c:spPr>
            <a:ln w="12700" cap="flat">
              <a:solidFill>
                <a:srgbClr val="D9D9D9"/>
              </a:solidFill>
              <a:prstDash val="solid"/>
              <a:round/>
            </a:ln>
          </c:spPr>
        </c:majorGridlines>
        <c:numFmt formatCode="0" sourceLinked="0"/>
        <c:majorTickMark val="none"/>
        <c:minorTickMark val="none"/>
        <c:tickLblPos val="nextTo"/>
        <c:spPr>
          <a:ln w="12700" cap="flat">
            <a:solidFill>
              <a:srgbClr val="BFBFBF"/>
            </a:solidFill>
            <a:prstDash val="solid"/>
            <a:round/>
          </a:ln>
        </c:spPr>
        <c:txPr>
          <a:bodyPr rot="0"/>
          <a:lstStyle/>
          <a:p>
            <a:pPr>
              <a:defRPr b="0" i="0" strike="noStrike" sz="1200" u="none">
                <a:solidFill>
                  <a:srgbClr val="595959"/>
                </a:solidFill>
                <a:latin typeface="Calibri"/>
              </a:defRPr>
            </a:pPr>
          </a:p>
        </c:txPr>
        <c:crossAx val="2094734553"/>
        <c:crosses val="autoZero"/>
        <c:crossBetween val="between"/>
        <c:majorUnit val="4"/>
        <c:minorUnit val="2"/>
      </c:valAx>
      <c:valAx>
        <c:axId val="2094734553"/>
        <c:scaling>
          <c:orientation val="minMax"/>
        </c:scaling>
        <c:delete val="0"/>
        <c:axPos val="l"/>
        <c:majorGridlines>
          <c:spPr>
            <a:ln w="12700" cap="flat">
              <a:solidFill>
                <a:srgbClr val="D9D9D9"/>
              </a:solidFill>
              <a:prstDash val="solid"/>
              <a:round/>
            </a:ln>
          </c:spPr>
        </c:majorGridlines>
        <c:numFmt formatCode="0.00E+00" sourceLinked="0"/>
        <c:majorTickMark val="none"/>
        <c:minorTickMark val="none"/>
        <c:tickLblPos val="nextTo"/>
        <c:spPr>
          <a:ln w="12700" cap="flat">
            <a:solidFill>
              <a:srgbClr val="BFBFBF"/>
            </a:solidFill>
            <a:prstDash val="solid"/>
            <a:round/>
          </a:ln>
        </c:spPr>
        <c:txPr>
          <a:bodyPr rot="0"/>
          <a:lstStyle/>
          <a:p>
            <a:pPr>
              <a:defRPr b="0" i="0" strike="noStrike" sz="1200" u="none">
                <a:solidFill>
                  <a:srgbClr val="595959"/>
                </a:solidFill>
                <a:latin typeface="Calibri"/>
              </a:defRPr>
            </a:pPr>
          </a:p>
        </c:txPr>
        <c:crossAx val="2094734552"/>
        <c:crosses val="autoZero"/>
        <c:crossBetween val="between"/>
        <c:majorUnit val="0.0065"/>
        <c:minorUnit val="0.003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1800" u="none">
                <a:solidFill>
                  <a:srgbClr val="595959"/>
                </a:solidFill>
                <a:latin typeface="Calibri"/>
              </a:defRPr>
            </a:pPr>
            <a:r>
              <a:rPr b="0" i="0" strike="noStrike" sz="1800" u="none">
                <a:solidFill>
                  <a:srgbClr val="595959"/>
                </a:solidFill>
                <a:latin typeface="Calibri"/>
              </a:rPr>
              <a:t>dropout</a:t>
            </a:r>
          </a:p>
        </c:rich>
      </c:tx>
      <c:layout>
        <c:manualLayout>
          <c:xMode val="edge"/>
          <c:yMode val="edge"/>
          <c:x val="0.463704"/>
          <c:y val="0"/>
          <c:w val="0.0725919"/>
          <c:h val="0.0770472"/>
        </c:manualLayout>
      </c:layout>
      <c:overlay val="1"/>
      <c:spPr>
        <a:noFill/>
        <a:effectLst/>
      </c:spPr>
    </c:title>
    <c:autoTitleDeleted val="1"/>
    <c:plotArea>
      <c:layout>
        <c:manualLayout>
          <c:layoutTarget val="inner"/>
          <c:xMode val="edge"/>
          <c:yMode val="edge"/>
          <c:x val="0.068958"/>
          <c:y val="0.0770472"/>
          <c:w val="0.926042"/>
          <c:h val="0.868583"/>
        </c:manualLayout>
      </c:layout>
      <c:scatterChart>
        <c:scatterStyle val="smoothMarker"/>
        <c:varyColors val="0"/>
        <c:ser>
          <c:idx val="0"/>
          <c:order val="0"/>
          <c:tx>
            <c:strRef>
              <c:f>Sheet1!$A$2</c:f>
              <c:strCache>
                <c:ptCount val="1"/>
                <c:pt idx="0">
                  <c:v>Series1</c:v>
                </c:pt>
              </c:strCache>
            </c:strRef>
          </c:tx>
          <c:spPr>
            <a:solidFill>
              <a:srgbClr val="4472C4"/>
            </a:solidFill>
            <a:ln w="19050" cap="rnd">
              <a:solidFill>
                <a:srgbClr val="4472C4"/>
              </a:solidFill>
              <a:prstDash val="solid"/>
              <a:round/>
            </a:ln>
            <a:effectLst/>
          </c:spPr>
          <c:marker>
            <c:symbol val="circle"/>
            <c:size val="4"/>
            <c:spPr>
              <a:solidFill>
                <a:srgbClr val="4472C4"/>
              </a:solidFill>
              <a:ln w="9525" cap="flat">
                <a:solidFill>
                  <a:srgbClr val="4472C4"/>
                </a:solidFill>
                <a:prstDash val="solid"/>
                <a:miter lim="800000"/>
              </a:ln>
              <a:effectLst/>
            </c:spPr>
          </c:marker>
          <c:dLbls>
            <c:numFmt formatCode="0.####" sourceLinked="0"/>
            <c:txPr>
              <a:bodyPr/>
              <a:lstStyle/>
              <a:p>
                <a:pPr>
                  <a:defRPr b="0" i="0" strike="noStrike" sz="1400" u="none">
                    <a:solidFill>
                      <a:srgbClr val="000000"/>
                    </a:solidFill>
                    <a:latin typeface="Calibri"/>
                  </a:defRPr>
                </a:pPr>
              </a:p>
            </c:txPr>
            <c:dLblPos val="t"/>
            <c:showLegendKey val="0"/>
            <c:showVal val="0"/>
            <c:showCatName val="0"/>
            <c:showSerName val="0"/>
            <c:showPercent val="0"/>
            <c:showBubbleSize val="0"/>
            <c:showLeaderLines val="0"/>
          </c:dLbls>
          <c:xVal>
            <c:numRef>
              <c:f>Sheet1!$B$2:$D$2</c:f>
              <c:numCache>
                <c:ptCount val="3"/>
                <c:pt idx="0">
                  <c:v>0.000000</c:v>
                </c:pt>
                <c:pt idx="1">
                  <c:v>0.000000</c:v>
                </c:pt>
                <c:pt idx="2">
                  <c:v>0.000000</c:v>
                </c:pt>
              </c:numCache>
            </c:numRef>
          </c:xVal>
          <c:yVal>
            <c:numRef>
              <c:f>Sheet1!$B$3:$D$3</c:f>
              <c:numCache>
                <c:ptCount val="3"/>
                <c:pt idx="0">
                  <c:v>0.052360</c:v>
                </c:pt>
                <c:pt idx="1">
                  <c:v>0.059440</c:v>
                </c:pt>
                <c:pt idx="2">
                  <c:v>0.056520</c:v>
                </c:pt>
              </c:numCache>
            </c:numRef>
          </c:yVal>
          <c:smooth val="1"/>
        </c:ser>
        <c:axId val="2094734552"/>
        <c:axId val="2094734553"/>
      </c:scatterChart>
      <c:valAx>
        <c:axId val="2094734552"/>
        <c:scaling>
          <c:logBase val="10"/>
          <c:orientation val="minMax"/>
        </c:scaling>
        <c:delete val="0"/>
        <c:axPos val="b"/>
        <c:majorGridlines>
          <c:spPr>
            <a:ln w="12700" cap="flat">
              <a:solidFill>
                <a:srgbClr val="D9D9D9"/>
              </a:solidFill>
              <a:prstDash val="solid"/>
              <a:round/>
            </a:ln>
          </c:spPr>
        </c:majorGridlines>
        <c:numFmt formatCode="0" sourceLinked="0"/>
        <c:majorTickMark val="none"/>
        <c:minorTickMark val="none"/>
        <c:tickLblPos val="nextTo"/>
        <c:spPr>
          <a:ln w="12700" cap="flat">
            <a:solidFill>
              <a:srgbClr val="BFBFBF"/>
            </a:solidFill>
            <a:prstDash val="solid"/>
            <a:round/>
          </a:ln>
        </c:spPr>
        <c:txPr>
          <a:bodyPr rot="0"/>
          <a:lstStyle/>
          <a:p>
            <a:pPr>
              <a:defRPr b="0" i="0" strike="noStrike" sz="1200" u="none">
                <a:solidFill>
                  <a:srgbClr val="595959"/>
                </a:solidFill>
                <a:latin typeface="Calibri"/>
              </a:defRPr>
            </a:pPr>
          </a:p>
        </c:txPr>
        <c:crossAx val="2094734553"/>
        <c:crosses val="autoZero"/>
        <c:crossBetween val="between"/>
      </c:valAx>
      <c:valAx>
        <c:axId val="2094734553"/>
        <c:scaling>
          <c:orientation val="minMax"/>
        </c:scaling>
        <c:delete val="0"/>
        <c:axPos val="l"/>
        <c:majorGridlines>
          <c:spPr>
            <a:ln w="12700" cap="flat">
              <a:solidFill>
                <a:srgbClr val="D9D9D9"/>
              </a:solidFill>
              <a:prstDash val="solid"/>
              <a:round/>
            </a:ln>
          </c:spPr>
        </c:majorGridlines>
        <c:numFmt formatCode="0.00E+00" sourceLinked="0"/>
        <c:majorTickMark val="none"/>
        <c:minorTickMark val="none"/>
        <c:tickLblPos val="nextTo"/>
        <c:spPr>
          <a:ln w="12700" cap="flat">
            <a:solidFill>
              <a:srgbClr val="BFBFBF"/>
            </a:solidFill>
            <a:prstDash val="solid"/>
            <a:round/>
          </a:ln>
        </c:spPr>
        <c:txPr>
          <a:bodyPr rot="0"/>
          <a:lstStyle/>
          <a:p>
            <a:pPr>
              <a:defRPr b="0" i="0" strike="noStrike" sz="1200" u="none">
                <a:solidFill>
                  <a:srgbClr val="595959"/>
                </a:solidFill>
                <a:latin typeface="Calibri"/>
              </a:defRPr>
            </a:pPr>
          </a:p>
        </c:txPr>
        <c:crossAx val="2094734552"/>
        <c:crosses val="autoZero"/>
        <c:crossBetween val="between"/>
        <c:majorUnit val="0.00225"/>
        <c:minorUnit val="0.001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1800" u="none">
                <a:solidFill>
                  <a:srgbClr val="595959"/>
                </a:solidFill>
                <a:latin typeface="Calibri"/>
              </a:defRPr>
            </a:pPr>
            <a:r>
              <a:rPr b="0" i="0" strike="noStrike" sz="1800" u="none">
                <a:solidFill>
                  <a:srgbClr val="595959"/>
                </a:solidFill>
                <a:latin typeface="Calibri"/>
              </a:rPr>
              <a:t>pingpong</a:t>
            </a:r>
          </a:p>
        </c:rich>
      </c:tx>
      <c:layout>
        <c:manualLayout>
          <c:xMode val="edge"/>
          <c:yMode val="edge"/>
          <c:x val="0.458406"/>
          <c:y val="0"/>
          <c:w val="0.083188"/>
          <c:h val="0.0749536"/>
        </c:manualLayout>
      </c:layout>
      <c:overlay val="1"/>
      <c:spPr>
        <a:noFill/>
        <a:effectLst/>
      </c:spPr>
    </c:title>
    <c:autoTitleDeleted val="1"/>
    <c:plotArea>
      <c:layout>
        <c:manualLayout>
          <c:layoutTarget val="inner"/>
          <c:xMode val="edge"/>
          <c:yMode val="edge"/>
          <c:x val="0.068958"/>
          <c:y val="0.0749536"/>
          <c:w val="0.926042"/>
          <c:h val="0.870858"/>
        </c:manualLayout>
      </c:layout>
      <c:scatterChart>
        <c:scatterStyle val="smoothMarker"/>
        <c:varyColors val="0"/>
        <c:ser>
          <c:idx val="0"/>
          <c:order val="0"/>
          <c:tx>
            <c:strRef>
              <c:f>Sheet1!$A$2</c:f>
              <c:strCache>
                <c:ptCount val="1"/>
                <c:pt idx="0">
                  <c:v>Series1</c:v>
                </c:pt>
              </c:strCache>
            </c:strRef>
          </c:tx>
          <c:spPr>
            <a:solidFill>
              <a:srgbClr val="4472C4"/>
            </a:solidFill>
            <a:ln w="19050" cap="rnd">
              <a:solidFill>
                <a:srgbClr val="4472C4"/>
              </a:solidFill>
              <a:prstDash val="solid"/>
              <a:round/>
            </a:ln>
            <a:effectLst/>
          </c:spPr>
          <c:marker>
            <c:symbol val="circle"/>
            <c:size val="4"/>
            <c:spPr>
              <a:solidFill>
                <a:srgbClr val="4472C4"/>
              </a:solidFill>
              <a:ln w="9525" cap="flat">
                <a:solidFill>
                  <a:srgbClr val="4472C4"/>
                </a:solidFill>
                <a:prstDash val="solid"/>
                <a:miter lim="800000"/>
              </a:ln>
              <a:effectLst/>
            </c:spPr>
          </c:marker>
          <c:dLbls>
            <c:numFmt formatCode="0.####" sourceLinked="0"/>
            <c:txPr>
              <a:bodyPr/>
              <a:lstStyle/>
              <a:p>
                <a:pPr>
                  <a:defRPr b="0" i="0" strike="noStrike" sz="1400" u="none">
                    <a:solidFill>
                      <a:srgbClr val="000000"/>
                    </a:solidFill>
                    <a:latin typeface="Calibri"/>
                  </a:defRPr>
                </a:pPr>
              </a:p>
            </c:txPr>
            <c:dLblPos val="t"/>
            <c:showLegendKey val="0"/>
            <c:showVal val="0"/>
            <c:showCatName val="0"/>
            <c:showSerName val="0"/>
            <c:showPercent val="0"/>
            <c:showBubbleSize val="0"/>
            <c:showLeaderLines val="0"/>
          </c:dLbls>
          <c:xVal>
            <c:numRef>
              <c:f>Sheet1!$B$2:$D$2</c:f>
              <c:numCache>
                <c:ptCount val="3"/>
                <c:pt idx="0">
                  <c:v>0.000000</c:v>
                </c:pt>
                <c:pt idx="1">
                  <c:v>0.000000</c:v>
                </c:pt>
                <c:pt idx="2">
                  <c:v>0.000000</c:v>
                </c:pt>
              </c:numCache>
            </c:numRef>
          </c:xVal>
          <c:yVal>
            <c:numRef>
              <c:f>Sheet1!$B$3:$D$3</c:f>
              <c:numCache>
                <c:ptCount val="3"/>
                <c:pt idx="0">
                  <c:v>0.000680</c:v>
                </c:pt>
                <c:pt idx="1">
                  <c:v>0.000760</c:v>
                </c:pt>
                <c:pt idx="2">
                  <c:v>0.000680</c:v>
                </c:pt>
              </c:numCache>
            </c:numRef>
          </c:yVal>
          <c:smooth val="1"/>
        </c:ser>
        <c:axId val="2094734552"/>
        <c:axId val="2094734553"/>
      </c:scatterChart>
      <c:valAx>
        <c:axId val="2094734552"/>
        <c:scaling>
          <c:logBase val="10"/>
          <c:orientation val="minMax"/>
        </c:scaling>
        <c:delete val="0"/>
        <c:axPos val="b"/>
        <c:majorGridlines>
          <c:spPr>
            <a:ln w="12700" cap="flat">
              <a:solidFill>
                <a:srgbClr val="D9D9D9"/>
              </a:solidFill>
              <a:prstDash val="solid"/>
              <a:round/>
            </a:ln>
          </c:spPr>
        </c:majorGridlines>
        <c:numFmt formatCode="0" sourceLinked="0"/>
        <c:majorTickMark val="none"/>
        <c:minorTickMark val="none"/>
        <c:tickLblPos val="nextTo"/>
        <c:spPr>
          <a:ln w="12700" cap="flat">
            <a:solidFill>
              <a:srgbClr val="BFBFBF"/>
            </a:solidFill>
            <a:prstDash val="solid"/>
            <a:round/>
          </a:ln>
        </c:spPr>
        <c:txPr>
          <a:bodyPr rot="0"/>
          <a:lstStyle/>
          <a:p>
            <a:pPr>
              <a:defRPr b="0" i="0" strike="noStrike" sz="1200" u="none">
                <a:solidFill>
                  <a:srgbClr val="595959"/>
                </a:solidFill>
                <a:latin typeface="Calibri"/>
              </a:defRPr>
            </a:pPr>
          </a:p>
        </c:txPr>
        <c:crossAx val="2094734553"/>
        <c:crosses val="autoZero"/>
        <c:crossBetween val="between"/>
      </c:valAx>
      <c:valAx>
        <c:axId val="2094734553"/>
        <c:scaling>
          <c:orientation val="minMax"/>
        </c:scaling>
        <c:delete val="0"/>
        <c:axPos val="l"/>
        <c:majorGridlines>
          <c:spPr>
            <a:ln w="12700" cap="flat">
              <a:solidFill>
                <a:srgbClr val="D9D9D9"/>
              </a:solidFill>
              <a:prstDash val="solid"/>
              <a:round/>
            </a:ln>
          </c:spPr>
        </c:majorGridlines>
        <c:numFmt formatCode="0.00E+00" sourceLinked="0"/>
        <c:majorTickMark val="none"/>
        <c:minorTickMark val="none"/>
        <c:tickLblPos val="nextTo"/>
        <c:spPr>
          <a:ln w="12700" cap="flat">
            <a:solidFill>
              <a:srgbClr val="BFBFBF"/>
            </a:solidFill>
            <a:prstDash val="solid"/>
            <a:round/>
          </a:ln>
        </c:spPr>
        <c:txPr>
          <a:bodyPr rot="0"/>
          <a:lstStyle/>
          <a:p>
            <a:pPr>
              <a:defRPr b="0" i="0" strike="noStrike" sz="1200" u="none">
                <a:solidFill>
                  <a:srgbClr val="595959"/>
                </a:solidFill>
                <a:latin typeface="Calibri"/>
              </a:defRPr>
            </a:pPr>
          </a:p>
        </c:txPr>
        <c:crossAx val="2094734552"/>
        <c:crosses val="autoZero"/>
        <c:crossBetween val="between"/>
        <c:majorUnit val="2.25e-05"/>
        <c:minorUnit val="1.125e-0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1800" u="none">
                <a:solidFill>
                  <a:srgbClr val="595959"/>
                </a:solidFill>
                <a:latin typeface="Calibri"/>
              </a:defRPr>
            </a:pPr>
            <a:r>
              <a:rPr b="0" i="0" strike="noStrike" sz="1800" u="none">
                <a:solidFill>
                  <a:srgbClr val="595959"/>
                </a:solidFill>
                <a:latin typeface="Calibri"/>
              </a:rPr>
              <a:t>handoff</a:t>
            </a:r>
          </a:p>
        </c:rich>
      </c:tx>
      <c:layout>
        <c:manualLayout>
          <c:xMode val="edge"/>
          <c:yMode val="edge"/>
          <c:x val="0.464404"/>
          <c:y val="0"/>
          <c:w val="0.0711918"/>
          <c:h val="0.0761127"/>
        </c:manualLayout>
      </c:layout>
      <c:overlay val="1"/>
      <c:spPr>
        <a:noFill/>
        <a:effectLst/>
      </c:spPr>
    </c:title>
    <c:autoTitleDeleted val="1"/>
    <c:plotArea>
      <c:layout>
        <c:manualLayout>
          <c:layoutTarget val="inner"/>
          <c:xMode val="edge"/>
          <c:yMode val="edge"/>
          <c:x val="0.068958"/>
          <c:y val="0.0761127"/>
          <c:w val="0.926042"/>
          <c:h val="0.869054"/>
        </c:manualLayout>
      </c:layout>
      <c:scatterChart>
        <c:scatterStyle val="smoothMarker"/>
        <c:varyColors val="0"/>
        <c:ser>
          <c:idx val="0"/>
          <c:order val="0"/>
          <c:tx>
            <c:strRef>
              <c:f>Sheet1!$A$2</c:f>
              <c:strCache>
                <c:ptCount val="1"/>
                <c:pt idx="0">
                  <c:v>Series1</c:v>
                </c:pt>
              </c:strCache>
            </c:strRef>
          </c:tx>
          <c:spPr>
            <a:solidFill>
              <a:srgbClr val="4472C4"/>
            </a:solidFill>
            <a:ln w="19050" cap="rnd">
              <a:solidFill>
                <a:srgbClr val="4472C4"/>
              </a:solidFill>
              <a:prstDash val="solid"/>
              <a:round/>
            </a:ln>
            <a:effectLst/>
          </c:spPr>
          <c:marker>
            <c:symbol val="circle"/>
            <c:size val="4"/>
            <c:spPr>
              <a:solidFill>
                <a:srgbClr val="4472C4"/>
              </a:solidFill>
              <a:ln w="9525" cap="flat">
                <a:solidFill>
                  <a:srgbClr val="4472C4"/>
                </a:solidFill>
                <a:prstDash val="solid"/>
                <a:miter lim="800000"/>
              </a:ln>
              <a:effectLst/>
            </c:spPr>
          </c:marker>
          <c:dLbls>
            <c:numFmt formatCode="0.####" sourceLinked="0"/>
            <c:txPr>
              <a:bodyPr/>
              <a:lstStyle/>
              <a:p>
                <a:pPr>
                  <a:defRPr b="0" i="0" strike="noStrike" sz="1400" u="none">
                    <a:solidFill>
                      <a:srgbClr val="000000"/>
                    </a:solidFill>
                    <a:latin typeface="Calibri"/>
                  </a:defRPr>
                </a:pPr>
              </a:p>
            </c:txPr>
            <c:dLblPos val="t"/>
            <c:showLegendKey val="0"/>
            <c:showVal val="0"/>
            <c:showCatName val="0"/>
            <c:showSerName val="0"/>
            <c:showPercent val="0"/>
            <c:showBubbleSize val="0"/>
            <c:showLeaderLines val="0"/>
          </c:dLbls>
          <c:xVal>
            <c:numRef>
              <c:f>Sheet1!$B$2:$D$2</c:f>
              <c:numCache>
                <c:ptCount val="3"/>
                <c:pt idx="0">
                  <c:v>0.000000</c:v>
                </c:pt>
                <c:pt idx="1">
                  <c:v>0.000000</c:v>
                </c:pt>
                <c:pt idx="2">
                  <c:v>0.000000</c:v>
                </c:pt>
              </c:numCache>
            </c:numRef>
          </c:xVal>
          <c:yVal>
            <c:numRef>
              <c:f>Sheet1!$B$3:$D$3</c:f>
              <c:numCache>
                <c:ptCount val="3"/>
                <c:pt idx="0">
                  <c:v>0.016800</c:v>
                </c:pt>
                <c:pt idx="1">
                  <c:v>0.019360</c:v>
                </c:pt>
                <c:pt idx="2">
                  <c:v>0.017960</c:v>
                </c:pt>
              </c:numCache>
            </c:numRef>
          </c:yVal>
          <c:smooth val="1"/>
        </c:ser>
        <c:axId val="2094734552"/>
        <c:axId val="2094734553"/>
      </c:scatterChart>
      <c:valAx>
        <c:axId val="2094734552"/>
        <c:scaling>
          <c:logBase val="10"/>
          <c:orientation val="minMax"/>
        </c:scaling>
        <c:delete val="0"/>
        <c:axPos val="b"/>
        <c:majorGridlines>
          <c:spPr>
            <a:ln w="12700" cap="flat">
              <a:solidFill>
                <a:srgbClr val="D9D9D9"/>
              </a:solidFill>
              <a:prstDash val="solid"/>
              <a:round/>
            </a:ln>
          </c:spPr>
        </c:majorGridlines>
        <c:numFmt formatCode="0" sourceLinked="0"/>
        <c:majorTickMark val="none"/>
        <c:minorTickMark val="none"/>
        <c:tickLblPos val="nextTo"/>
        <c:spPr>
          <a:ln w="12700" cap="flat">
            <a:solidFill>
              <a:srgbClr val="BFBFBF"/>
            </a:solidFill>
            <a:prstDash val="solid"/>
            <a:round/>
          </a:ln>
        </c:spPr>
        <c:txPr>
          <a:bodyPr rot="0"/>
          <a:lstStyle/>
          <a:p>
            <a:pPr>
              <a:defRPr b="0" i="0" strike="noStrike" sz="1200" u="none">
                <a:solidFill>
                  <a:srgbClr val="595959"/>
                </a:solidFill>
                <a:latin typeface="Calibri"/>
              </a:defRPr>
            </a:pPr>
          </a:p>
        </c:txPr>
        <c:crossAx val="2094734553"/>
        <c:crosses val="autoZero"/>
        <c:crossBetween val="between"/>
      </c:valAx>
      <c:valAx>
        <c:axId val="2094734553"/>
        <c:scaling>
          <c:orientation val="minMax"/>
        </c:scaling>
        <c:delete val="0"/>
        <c:axPos val="l"/>
        <c:majorGridlines>
          <c:spPr>
            <a:ln w="12700" cap="flat">
              <a:solidFill>
                <a:srgbClr val="D9D9D9"/>
              </a:solidFill>
              <a:prstDash val="solid"/>
              <a:round/>
            </a:ln>
          </c:spPr>
        </c:majorGridlines>
        <c:numFmt formatCode="0.00E+00" sourceLinked="0"/>
        <c:majorTickMark val="none"/>
        <c:minorTickMark val="none"/>
        <c:tickLblPos val="nextTo"/>
        <c:spPr>
          <a:ln w="12700" cap="flat">
            <a:solidFill>
              <a:srgbClr val="BFBFBF"/>
            </a:solidFill>
            <a:prstDash val="solid"/>
            <a:round/>
          </a:ln>
        </c:spPr>
        <c:txPr>
          <a:bodyPr rot="0"/>
          <a:lstStyle/>
          <a:p>
            <a:pPr>
              <a:defRPr b="0" i="0" strike="noStrike" sz="1200" u="none">
                <a:solidFill>
                  <a:srgbClr val="595959"/>
                </a:solidFill>
                <a:latin typeface="Calibri"/>
              </a:defRPr>
            </a:pPr>
          </a:p>
        </c:txPr>
        <c:crossAx val="2094734552"/>
        <c:crosses val="autoZero"/>
        <c:crossBetween val="between"/>
        <c:majorUnit val="0.00125"/>
        <c:minorUnit val="0.000625"/>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大標題與副標題">
    <p:spTree>
      <p:nvGrpSpPr>
        <p:cNvPr id="1" name=""/>
        <p:cNvGrpSpPr/>
        <p:nvPr/>
      </p:nvGrpSpPr>
      <p:grpSpPr>
        <a:xfrm>
          <a:off x="0" y="0"/>
          <a:ext cx="0" cy="0"/>
          <a:chOff x="0" y="0"/>
          <a:chExt cx="0" cy="0"/>
        </a:xfrm>
      </p:grpSpPr>
      <p:sp>
        <p:nvSpPr>
          <p:cNvPr id="11" name="大標題文字"/>
          <p:cNvSpPr txBox="1"/>
          <p:nvPr>
            <p:ph type="title"/>
          </p:nvPr>
        </p:nvSpPr>
        <p:spPr>
          <a:xfrm>
            <a:off x="1270000" y="1638300"/>
            <a:ext cx="10464800" cy="3302000"/>
          </a:xfrm>
          <a:prstGeom prst="rect">
            <a:avLst/>
          </a:prstGeom>
        </p:spPr>
        <p:txBody>
          <a:bodyPr anchor="b"/>
          <a:lstStyle/>
          <a:p>
            <a:pPr/>
            <a:r>
              <a:t>大標題文字</a:t>
            </a:r>
          </a:p>
        </p:txBody>
      </p:sp>
      <p:sp>
        <p:nvSpPr>
          <p:cNvPr id="12" name="內文層級一…"/>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內文層級一</a:t>
            </a:r>
          </a:p>
          <a:p>
            <a:pPr lvl="1"/>
            <a:r>
              <a:t>內文層級二</a:t>
            </a:r>
          </a:p>
          <a:p>
            <a:pPr lvl="2"/>
            <a:r>
              <a:t>內文層級三</a:t>
            </a:r>
          </a:p>
          <a:p>
            <a:pPr lvl="3"/>
            <a:r>
              <a:t>內文層級四</a:t>
            </a:r>
          </a:p>
          <a:p>
            <a:pPr lvl="4"/>
            <a:r>
              <a:t>內文層級五</a:t>
            </a:r>
          </a:p>
        </p:txBody>
      </p:sp>
      <p:sp>
        <p:nvSpPr>
          <p:cNvPr id="1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名言語錄">
    <p:spTree>
      <p:nvGrpSpPr>
        <p:cNvPr id="1" name=""/>
        <p:cNvGrpSpPr/>
        <p:nvPr/>
      </p:nvGrpSpPr>
      <p:grpSpPr>
        <a:xfrm>
          <a:off x="0" y="0"/>
          <a:ext cx="0" cy="0"/>
          <a:chOff x="0" y="0"/>
          <a:chExt cx="0" cy="0"/>
        </a:xfrm>
      </p:grpSpPr>
      <p:sp>
        <p:nvSpPr>
          <p:cNvPr id="93" name="內文層級一…"/>
          <p:cNvSpPr txBox="1"/>
          <p:nvPr>
            <p:ph type="body" sz="quarter" idx="1"/>
          </p:nvPr>
        </p:nvSpPr>
        <p:spPr>
          <a:xfrm>
            <a:off x="1270000" y="6362700"/>
            <a:ext cx="10464800" cy="520700"/>
          </a:xfrm>
          <a:prstGeom prst="rect">
            <a:avLst/>
          </a:prstGeom>
        </p:spPr>
        <p:txBody>
          <a:bodyPr anchor="t"/>
          <a:lstStyle>
            <a:lvl1pPr marL="0" indent="0" algn="ctr">
              <a:spcBef>
                <a:spcPts val="0"/>
              </a:spcBef>
              <a:buSzTx/>
              <a:buNone/>
              <a:defRPr sz="2400">
                <a:latin typeface="+mj-lt"/>
                <a:ea typeface="+mj-ea"/>
                <a:cs typeface="+mj-cs"/>
                <a:sym typeface="Helvetica"/>
              </a:defRPr>
            </a:lvl1pPr>
            <a:lvl2pPr marL="740833" indent="-296333" algn="ctr">
              <a:spcBef>
                <a:spcPts val="0"/>
              </a:spcBef>
              <a:defRPr sz="2400">
                <a:latin typeface="+mj-lt"/>
                <a:ea typeface="+mj-ea"/>
                <a:cs typeface="+mj-cs"/>
                <a:sym typeface="Helvetica"/>
              </a:defRPr>
            </a:lvl2pPr>
            <a:lvl3pPr marL="1185333" indent="-296333" algn="ctr">
              <a:spcBef>
                <a:spcPts val="0"/>
              </a:spcBef>
              <a:defRPr sz="2400">
                <a:latin typeface="+mj-lt"/>
                <a:ea typeface="+mj-ea"/>
                <a:cs typeface="+mj-cs"/>
                <a:sym typeface="Helvetica"/>
              </a:defRPr>
            </a:lvl3pPr>
            <a:lvl4pPr marL="1629833" indent="-296333" algn="ctr">
              <a:spcBef>
                <a:spcPts val="0"/>
              </a:spcBef>
              <a:defRPr sz="2400">
                <a:latin typeface="+mj-lt"/>
                <a:ea typeface="+mj-ea"/>
                <a:cs typeface="+mj-cs"/>
                <a:sym typeface="Helvetica"/>
              </a:defRPr>
            </a:lvl4pPr>
            <a:lvl5pPr marL="2074333" indent="-296333" algn="ctr">
              <a:spcBef>
                <a:spcPts val="0"/>
              </a:spcBef>
              <a:defRPr sz="2400">
                <a:latin typeface="+mj-lt"/>
                <a:ea typeface="+mj-ea"/>
                <a:cs typeface="+mj-cs"/>
                <a:sym typeface="Helvetica"/>
              </a:defRPr>
            </a:lvl5pPr>
          </a:lstStyle>
          <a:p>
            <a:pPr/>
            <a:r>
              <a:t>內文層級一</a:t>
            </a:r>
          </a:p>
          <a:p>
            <a:pPr lvl="1"/>
            <a:r>
              <a:t>內文層級二</a:t>
            </a:r>
          </a:p>
          <a:p>
            <a:pPr lvl="2"/>
            <a:r>
              <a:t>內文層級三</a:t>
            </a:r>
          </a:p>
          <a:p>
            <a:pPr lvl="3"/>
            <a:r>
              <a:t>內文層級四</a:t>
            </a:r>
          </a:p>
          <a:p>
            <a:pPr lvl="4"/>
            <a:r>
              <a:t>內文層級五</a:t>
            </a:r>
          </a:p>
        </p:txBody>
      </p:sp>
      <p:sp>
        <p:nvSpPr>
          <p:cNvPr id="94" name="「在此輸入名言語錄。」"/>
          <p:cNvSpPr txBox="1"/>
          <p:nvPr>
            <p:ph type="body" sz="quarter" idx="13"/>
          </p:nvPr>
        </p:nvSpPr>
        <p:spPr>
          <a:xfrm>
            <a:off x="1270000" y="4222750"/>
            <a:ext cx="10464800" cy="774702"/>
          </a:xfrm>
          <a:prstGeom prst="rect">
            <a:avLst/>
          </a:prstGeom>
        </p:spPr>
        <p:txBody>
          <a:bodyPr/>
          <a:lstStyle/>
          <a:p>
            <a:pPr marL="0" indent="0" algn="ctr">
              <a:spcBef>
                <a:spcPts val="0"/>
              </a:spcBef>
              <a:buSzTx/>
              <a:buNone/>
              <a:defRPr sz="3800"/>
            </a:pPr>
          </a:p>
        </p:txBody>
      </p:sp>
      <p:sp>
        <p:nvSpPr>
          <p:cNvPr id="9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影像"/>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標題及物件">
    <p:spTree>
      <p:nvGrpSpPr>
        <p:cNvPr id="1" name=""/>
        <p:cNvGrpSpPr/>
        <p:nvPr/>
      </p:nvGrpSpPr>
      <p:grpSpPr>
        <a:xfrm>
          <a:off x="0" y="0"/>
          <a:ext cx="0" cy="0"/>
          <a:chOff x="0" y="0"/>
          <a:chExt cx="0" cy="0"/>
        </a:xfrm>
      </p:grpSpPr>
      <p:sp>
        <p:nvSpPr>
          <p:cNvPr id="117" name="大標題文字"/>
          <p:cNvSpPr txBox="1"/>
          <p:nvPr>
            <p:ph type="title"/>
          </p:nvPr>
        </p:nvSpPr>
        <p:spPr>
          <a:xfrm>
            <a:off x="894079" y="1608666"/>
            <a:ext cx="11216642" cy="1413935"/>
          </a:xfrm>
          <a:prstGeom prst="rect">
            <a:avLst/>
          </a:prstGeom>
        </p:spPr>
        <p:txBody>
          <a:bodyPr lIns="48767" tIns="48767" rIns="48767" bIns="48767"/>
          <a:lstStyle>
            <a:lvl1pPr algn="l" defTabSz="1300480">
              <a:lnSpc>
                <a:spcPct val="90000"/>
              </a:lnSpc>
              <a:defRPr sz="6200">
                <a:latin typeface="Calibri Light"/>
                <a:ea typeface="Calibri Light"/>
                <a:cs typeface="Calibri Light"/>
                <a:sym typeface="Calibri Light"/>
              </a:defRPr>
            </a:lvl1pPr>
          </a:lstStyle>
          <a:p>
            <a:pPr/>
            <a:r>
              <a:t>大標題文字</a:t>
            </a:r>
          </a:p>
        </p:txBody>
      </p:sp>
      <p:sp>
        <p:nvSpPr>
          <p:cNvPr id="118" name="內文層級一…"/>
          <p:cNvSpPr txBox="1"/>
          <p:nvPr>
            <p:ph type="body" idx="1"/>
          </p:nvPr>
        </p:nvSpPr>
        <p:spPr>
          <a:xfrm>
            <a:off x="894079" y="3166533"/>
            <a:ext cx="11216642" cy="4641428"/>
          </a:xfrm>
          <a:prstGeom prst="rect">
            <a:avLst/>
          </a:prstGeom>
        </p:spPr>
        <p:txBody>
          <a:bodyPr lIns="48767" tIns="48767" rIns="48767" bIns="48767" anchor="t"/>
          <a:lstStyle>
            <a:lvl1pPr marL="310242" indent="-310242" defTabSz="1300480">
              <a:lnSpc>
                <a:spcPct val="90000"/>
              </a:lnSpc>
              <a:spcBef>
                <a:spcPts val="1400"/>
              </a:spcBef>
              <a:buSzPct val="100000"/>
              <a:buFont typeface="Arial"/>
              <a:defRPr sz="3800">
                <a:latin typeface="Calibri"/>
                <a:ea typeface="Calibri"/>
                <a:cs typeface="Calibri"/>
                <a:sym typeface="Calibri"/>
              </a:defRPr>
            </a:lvl1pPr>
            <a:lvl2pPr marL="819150" indent="-361950" defTabSz="1300480">
              <a:lnSpc>
                <a:spcPct val="90000"/>
              </a:lnSpc>
              <a:spcBef>
                <a:spcPts val="1400"/>
              </a:spcBef>
              <a:buSzPct val="100000"/>
              <a:buFont typeface="Arial"/>
              <a:defRPr sz="3800">
                <a:latin typeface="Calibri"/>
                <a:ea typeface="Calibri"/>
                <a:cs typeface="Calibri"/>
                <a:sym typeface="Calibri"/>
              </a:defRPr>
            </a:lvl2pPr>
            <a:lvl3pPr marL="1348739" indent="-434339" defTabSz="1300480">
              <a:lnSpc>
                <a:spcPct val="90000"/>
              </a:lnSpc>
              <a:spcBef>
                <a:spcPts val="1400"/>
              </a:spcBef>
              <a:buSzPct val="100000"/>
              <a:buFont typeface="Arial"/>
              <a:defRPr sz="3800">
                <a:latin typeface="Calibri"/>
                <a:ea typeface="Calibri"/>
                <a:cs typeface="Calibri"/>
                <a:sym typeface="Calibri"/>
              </a:defRPr>
            </a:lvl3pPr>
            <a:lvl4pPr marL="1854200" indent="-482600" defTabSz="1300480">
              <a:lnSpc>
                <a:spcPct val="90000"/>
              </a:lnSpc>
              <a:spcBef>
                <a:spcPts val="1400"/>
              </a:spcBef>
              <a:buSzPct val="100000"/>
              <a:buFont typeface="Arial"/>
              <a:defRPr sz="3800">
                <a:latin typeface="Calibri"/>
                <a:ea typeface="Calibri"/>
                <a:cs typeface="Calibri"/>
                <a:sym typeface="Calibri"/>
              </a:defRPr>
            </a:lvl4pPr>
            <a:lvl5pPr marL="2311400" indent="-482600" defTabSz="1300480">
              <a:lnSpc>
                <a:spcPct val="90000"/>
              </a:lnSpc>
              <a:spcBef>
                <a:spcPts val="1400"/>
              </a:spcBef>
              <a:buSzPct val="100000"/>
              <a:buFont typeface="Arial"/>
              <a:defRPr sz="3800">
                <a:latin typeface="Calibri"/>
                <a:ea typeface="Calibri"/>
                <a:cs typeface="Calibri"/>
                <a:sym typeface="Calibri"/>
              </a:defRPr>
            </a:lvl5pPr>
          </a:lstStyle>
          <a:p>
            <a:pPr/>
            <a:r>
              <a:t>內文層級一</a:t>
            </a:r>
          </a:p>
          <a:p>
            <a:pPr lvl="1"/>
            <a:r>
              <a:t>內文層級二</a:t>
            </a:r>
          </a:p>
          <a:p>
            <a:pPr lvl="2"/>
            <a:r>
              <a:t>內文層級三</a:t>
            </a:r>
          </a:p>
          <a:p>
            <a:pPr lvl="3"/>
            <a:r>
              <a:t>內文層級四</a:t>
            </a:r>
          </a:p>
          <a:p>
            <a:pPr lvl="4"/>
            <a:r>
              <a:t>內文層級五</a:t>
            </a:r>
          </a:p>
        </p:txBody>
      </p:sp>
      <p:sp>
        <p:nvSpPr>
          <p:cNvPr id="119" name="幻燈片編號"/>
          <p:cNvSpPr txBox="1"/>
          <p:nvPr>
            <p:ph type="sldNum" sz="quarter" idx="2"/>
          </p:nvPr>
        </p:nvSpPr>
        <p:spPr>
          <a:xfrm>
            <a:off x="11787362" y="8024622"/>
            <a:ext cx="323359" cy="338837"/>
          </a:xfrm>
          <a:prstGeom prst="rect">
            <a:avLst/>
          </a:prstGeom>
        </p:spPr>
        <p:txBody>
          <a:bodyPr lIns="48767" tIns="48767" rIns="48767" bIns="48767" anchor="ctr"/>
          <a:lstStyle>
            <a:lvl1pPr algn="r" defTabSz="1300480">
              <a:defRPr sz="16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影像"/>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大標題文字"/>
          <p:cNvSpPr txBox="1"/>
          <p:nvPr>
            <p:ph type="title"/>
          </p:nvPr>
        </p:nvSpPr>
        <p:spPr>
          <a:xfrm>
            <a:off x="1270000" y="6718300"/>
            <a:ext cx="10464800" cy="1422400"/>
          </a:xfrm>
          <a:prstGeom prst="rect">
            <a:avLst/>
          </a:prstGeom>
        </p:spPr>
        <p:txBody>
          <a:bodyPr anchor="b"/>
          <a:lstStyle/>
          <a:p>
            <a:pPr/>
            <a:r>
              <a:t>大標題文字</a:t>
            </a:r>
          </a:p>
        </p:txBody>
      </p:sp>
      <p:sp>
        <p:nvSpPr>
          <p:cNvPr id="22" name="內文層級一…"/>
          <p:cNvSpPr txBox="1"/>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內文層級一</a:t>
            </a:r>
          </a:p>
          <a:p>
            <a:pPr lvl="1"/>
            <a:r>
              <a:t>內文層級二</a:t>
            </a:r>
          </a:p>
          <a:p>
            <a:pPr lvl="2"/>
            <a:r>
              <a:t>內文層級三</a:t>
            </a:r>
          </a:p>
          <a:p>
            <a:pPr lvl="3"/>
            <a:r>
              <a:t>內文層級四</a:t>
            </a:r>
          </a:p>
          <a:p>
            <a:pPr lvl="4"/>
            <a:r>
              <a:t>內文層級五</a:t>
            </a:r>
          </a:p>
        </p:txBody>
      </p:sp>
      <p:sp>
        <p:nvSpPr>
          <p:cNvPr id="23" name="幻燈片編號"/>
          <p:cNvSpPr txBox="1"/>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大標題 - 中央">
    <p:spTree>
      <p:nvGrpSpPr>
        <p:cNvPr id="1" name=""/>
        <p:cNvGrpSpPr/>
        <p:nvPr/>
      </p:nvGrpSpPr>
      <p:grpSpPr>
        <a:xfrm>
          <a:off x="0" y="0"/>
          <a:ext cx="0" cy="0"/>
          <a:chOff x="0" y="0"/>
          <a:chExt cx="0" cy="0"/>
        </a:xfrm>
      </p:grpSpPr>
      <p:sp>
        <p:nvSpPr>
          <p:cNvPr id="30" name="大標題文字"/>
          <p:cNvSpPr txBox="1"/>
          <p:nvPr>
            <p:ph type="title"/>
          </p:nvPr>
        </p:nvSpPr>
        <p:spPr>
          <a:xfrm>
            <a:off x="1270000" y="3225800"/>
            <a:ext cx="10464800" cy="3302000"/>
          </a:xfrm>
          <a:prstGeom prst="rect">
            <a:avLst/>
          </a:prstGeom>
        </p:spPr>
        <p:txBody>
          <a:bodyPr/>
          <a:lstStyle/>
          <a:p>
            <a:pPr/>
            <a:r>
              <a:t>大標題文字</a:t>
            </a:r>
          </a:p>
        </p:txBody>
      </p:sp>
      <p:sp>
        <p:nvSpPr>
          <p:cNvPr id="3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直式">
    <p:spTree>
      <p:nvGrpSpPr>
        <p:cNvPr id="1" name=""/>
        <p:cNvGrpSpPr/>
        <p:nvPr/>
      </p:nvGrpSpPr>
      <p:grpSpPr>
        <a:xfrm>
          <a:off x="0" y="0"/>
          <a:ext cx="0" cy="0"/>
          <a:chOff x="0" y="0"/>
          <a:chExt cx="0" cy="0"/>
        </a:xfrm>
      </p:grpSpPr>
      <p:sp>
        <p:nvSpPr>
          <p:cNvPr id="38" name="影像"/>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大標題文字"/>
          <p:cNvSpPr txBox="1"/>
          <p:nvPr>
            <p:ph type="title"/>
          </p:nvPr>
        </p:nvSpPr>
        <p:spPr>
          <a:xfrm>
            <a:off x="952500" y="635000"/>
            <a:ext cx="5334000" cy="3987800"/>
          </a:xfrm>
          <a:prstGeom prst="rect">
            <a:avLst/>
          </a:prstGeom>
        </p:spPr>
        <p:txBody>
          <a:bodyPr anchor="b"/>
          <a:lstStyle>
            <a:lvl1pPr>
              <a:defRPr sz="6000"/>
            </a:lvl1pPr>
          </a:lstStyle>
          <a:p>
            <a:pPr/>
            <a:r>
              <a:t>大標題文字</a:t>
            </a:r>
          </a:p>
        </p:txBody>
      </p:sp>
      <p:sp>
        <p:nvSpPr>
          <p:cNvPr id="40" name="內文層級一…"/>
          <p:cNvSpPr txBox="1"/>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內文層級一</a:t>
            </a:r>
          </a:p>
          <a:p>
            <a:pPr lvl="1"/>
            <a:r>
              <a:t>內文層級二</a:t>
            </a:r>
          </a:p>
          <a:p>
            <a:pPr lvl="2"/>
            <a:r>
              <a:t>內文層級三</a:t>
            </a:r>
          </a:p>
          <a:p>
            <a:pPr lvl="3"/>
            <a:r>
              <a:t>內文層級四</a:t>
            </a:r>
          </a:p>
          <a:p>
            <a:pPr lvl="4"/>
            <a:r>
              <a:t>內文層級五</a:t>
            </a:r>
          </a:p>
        </p:txBody>
      </p:sp>
      <p:sp>
        <p:nvSpPr>
          <p:cNvPr id="4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大標題 - 上方">
    <p:spTree>
      <p:nvGrpSpPr>
        <p:cNvPr id="1" name=""/>
        <p:cNvGrpSpPr/>
        <p:nvPr/>
      </p:nvGrpSpPr>
      <p:grpSpPr>
        <a:xfrm>
          <a:off x="0" y="0"/>
          <a:ext cx="0" cy="0"/>
          <a:chOff x="0" y="0"/>
          <a:chExt cx="0" cy="0"/>
        </a:xfrm>
      </p:grpSpPr>
      <p:sp>
        <p:nvSpPr>
          <p:cNvPr id="48" name="大標題文字"/>
          <p:cNvSpPr txBox="1"/>
          <p:nvPr>
            <p:ph type="title"/>
          </p:nvPr>
        </p:nvSpPr>
        <p:spPr>
          <a:prstGeom prst="rect">
            <a:avLst/>
          </a:prstGeom>
        </p:spPr>
        <p:txBody>
          <a:bodyPr/>
          <a:lstStyle/>
          <a:p>
            <a:pPr/>
            <a:r>
              <a:t>大標題文字</a:t>
            </a:r>
          </a:p>
        </p:txBody>
      </p:sp>
      <p:sp>
        <p:nvSpPr>
          <p:cNvPr id="49"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大標題與項目符號">
    <p:spTree>
      <p:nvGrpSpPr>
        <p:cNvPr id="1" name=""/>
        <p:cNvGrpSpPr/>
        <p:nvPr/>
      </p:nvGrpSpPr>
      <p:grpSpPr>
        <a:xfrm>
          <a:off x="0" y="0"/>
          <a:ext cx="0" cy="0"/>
          <a:chOff x="0" y="0"/>
          <a:chExt cx="0" cy="0"/>
        </a:xfrm>
      </p:grpSpPr>
      <p:sp>
        <p:nvSpPr>
          <p:cNvPr id="56" name="大標題文字"/>
          <p:cNvSpPr txBox="1"/>
          <p:nvPr>
            <p:ph type="title"/>
          </p:nvPr>
        </p:nvSpPr>
        <p:spPr>
          <a:prstGeom prst="rect">
            <a:avLst/>
          </a:prstGeom>
        </p:spPr>
        <p:txBody>
          <a:bodyPr/>
          <a:lstStyle/>
          <a:p>
            <a:pPr/>
            <a:r>
              <a:t>大標題文字</a:t>
            </a:r>
          </a:p>
        </p:txBody>
      </p:sp>
      <p:sp>
        <p:nvSpPr>
          <p:cNvPr id="57"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58"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大標題、項目符號與照片">
    <p:spTree>
      <p:nvGrpSpPr>
        <p:cNvPr id="1" name=""/>
        <p:cNvGrpSpPr/>
        <p:nvPr/>
      </p:nvGrpSpPr>
      <p:grpSpPr>
        <a:xfrm>
          <a:off x="0" y="0"/>
          <a:ext cx="0" cy="0"/>
          <a:chOff x="0" y="0"/>
          <a:chExt cx="0" cy="0"/>
        </a:xfrm>
      </p:grpSpPr>
      <p:sp>
        <p:nvSpPr>
          <p:cNvPr id="65" name="影像"/>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大標題文字"/>
          <p:cNvSpPr txBox="1"/>
          <p:nvPr>
            <p:ph type="title"/>
          </p:nvPr>
        </p:nvSpPr>
        <p:spPr>
          <a:prstGeom prst="rect">
            <a:avLst/>
          </a:prstGeom>
        </p:spPr>
        <p:txBody>
          <a:bodyPr/>
          <a:lstStyle/>
          <a:p>
            <a:pPr/>
            <a:r>
              <a:t>大標題文字</a:t>
            </a:r>
          </a:p>
        </p:txBody>
      </p:sp>
      <p:sp>
        <p:nvSpPr>
          <p:cNvPr id="67" name="內文層級一…"/>
          <p:cNvSpPr txBox="1"/>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內文層級一</a:t>
            </a:r>
          </a:p>
          <a:p>
            <a:pPr lvl="1"/>
            <a:r>
              <a:t>內文層級二</a:t>
            </a:r>
          </a:p>
          <a:p>
            <a:pPr lvl="2"/>
            <a:r>
              <a:t>內文層級三</a:t>
            </a:r>
          </a:p>
          <a:p>
            <a:pPr lvl="3"/>
            <a:r>
              <a:t>內文層級四</a:t>
            </a:r>
          </a:p>
          <a:p>
            <a:pPr lvl="4"/>
            <a:r>
              <a:t>內文層級五</a:t>
            </a:r>
          </a:p>
        </p:txBody>
      </p:sp>
      <p:sp>
        <p:nvSpPr>
          <p:cNvPr id="68"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項目符號">
    <p:spTree>
      <p:nvGrpSpPr>
        <p:cNvPr id="1" name=""/>
        <p:cNvGrpSpPr/>
        <p:nvPr/>
      </p:nvGrpSpPr>
      <p:grpSpPr>
        <a:xfrm>
          <a:off x="0" y="0"/>
          <a:ext cx="0" cy="0"/>
          <a:chOff x="0" y="0"/>
          <a:chExt cx="0" cy="0"/>
        </a:xfrm>
      </p:grpSpPr>
      <p:sp>
        <p:nvSpPr>
          <p:cNvPr id="75" name="內文層級一…"/>
          <p:cNvSpPr txBox="1"/>
          <p:nvPr>
            <p:ph type="body" idx="1"/>
          </p:nvPr>
        </p:nvSpPr>
        <p:spPr>
          <a:xfrm>
            <a:off x="952500" y="1270000"/>
            <a:ext cx="11099800" cy="7213600"/>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7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一頁三張">
    <p:spTree>
      <p:nvGrpSpPr>
        <p:cNvPr id="1" name=""/>
        <p:cNvGrpSpPr/>
        <p:nvPr/>
      </p:nvGrpSpPr>
      <p:grpSpPr>
        <a:xfrm>
          <a:off x="0" y="0"/>
          <a:ext cx="0" cy="0"/>
          <a:chOff x="0" y="0"/>
          <a:chExt cx="0" cy="0"/>
        </a:xfrm>
      </p:grpSpPr>
      <p:sp>
        <p:nvSpPr>
          <p:cNvPr id="83" name="影像"/>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影像"/>
          <p:cNvSpPr/>
          <p:nvPr>
            <p:ph type="pic" sz="quarter" idx="14"/>
          </p:nvPr>
        </p:nvSpPr>
        <p:spPr>
          <a:xfrm>
            <a:off x="6724518" y="889000"/>
            <a:ext cx="5334002" cy="3771900"/>
          </a:xfrm>
          <a:prstGeom prst="rect">
            <a:avLst/>
          </a:prstGeom>
        </p:spPr>
        <p:txBody>
          <a:bodyPr lIns="91439" tIns="45719" rIns="91439" bIns="45719" anchor="t">
            <a:noAutofit/>
          </a:bodyPr>
          <a:lstStyle/>
          <a:p>
            <a:pPr/>
          </a:p>
        </p:txBody>
      </p:sp>
      <p:sp>
        <p:nvSpPr>
          <p:cNvPr id="85" name="影像"/>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大標題文字"/>
          <p:cNvSpPr txBox="1"/>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大標題文字</a:t>
            </a:r>
          </a:p>
        </p:txBody>
      </p:sp>
      <p:sp>
        <p:nvSpPr>
          <p:cNvPr id="3" name="內文層級一…"/>
          <p:cNvSpPr txBox="1"/>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內文層級一</a:t>
            </a:r>
          </a:p>
          <a:p>
            <a:pPr lvl="1"/>
            <a:r>
              <a:t>內文層級二</a:t>
            </a:r>
          </a:p>
          <a:p>
            <a:pPr lvl="2"/>
            <a:r>
              <a:t>內文層級三</a:t>
            </a:r>
          </a:p>
          <a:p>
            <a:pPr lvl="3"/>
            <a:r>
              <a:t>內文層級四</a:t>
            </a:r>
          </a:p>
          <a:p>
            <a:pPr lvl="4"/>
            <a:r>
              <a:t>內文層級五</a:t>
            </a:r>
          </a:p>
        </p:txBody>
      </p:sp>
      <p:sp>
        <p:nvSpPr>
          <p:cNvPr id="4" name="幻燈片編號"/>
          <p:cNvSpPr txBox="1"/>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 Id="rId3" Type="http://schemas.openxmlformats.org/officeDocument/2006/relationships/image" Target="../media/image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e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3.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5.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hart" Target="../charts/chart7.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Handoff Criteria"/>
          <p:cNvSpPr txBox="1"/>
          <p:nvPr>
            <p:ph type="ctrTitle"/>
          </p:nvPr>
        </p:nvSpPr>
        <p:spPr>
          <a:xfrm>
            <a:off x="1270000" y="3225800"/>
            <a:ext cx="10464800" cy="3302000"/>
          </a:xfrm>
          <a:prstGeom prst="rect">
            <a:avLst/>
          </a:prstGeom>
        </p:spPr>
        <p:txBody>
          <a:bodyPr/>
          <a:lstStyle/>
          <a:p>
            <a:pPr algn="l" defTabSz="260604">
              <a:lnSpc>
                <a:spcPts val="7000"/>
              </a:lnSpc>
              <a:spcBef>
                <a:spcPts val="600"/>
              </a:spcBef>
              <a:defRPr sz="4104">
                <a:latin typeface="Times"/>
                <a:ea typeface="Times"/>
                <a:cs typeface="Times"/>
                <a:sym typeface="Times"/>
              </a:defRPr>
            </a:pPr>
            <a:r>
              <a:t>Mobile Management with Hard-Handoff Criteria </a:t>
            </a:r>
          </a:p>
          <a:p>
            <a:pPr algn="l" defTabSz="260604">
              <a:lnSpc>
                <a:spcPts val="4300"/>
              </a:lnSpc>
              <a:spcBef>
                <a:spcPts val="600"/>
              </a:spcBef>
              <a:defRPr sz="2736">
                <a:latin typeface="Times"/>
                <a:ea typeface="Times"/>
                <a:cs typeface="Times"/>
                <a:sym typeface="Times"/>
              </a:defRPr>
            </a:pPr>
          </a:p>
          <a:p>
            <a:pPr algn="l" defTabSz="260604">
              <a:lnSpc>
                <a:spcPts val="4300"/>
              </a:lnSpc>
              <a:spcBef>
                <a:spcPts val="600"/>
              </a:spcBef>
              <a:defRPr sz="2736">
                <a:latin typeface="Times"/>
                <a:ea typeface="Times"/>
                <a:cs typeface="Times"/>
                <a:sym typeface="Times"/>
              </a:defRPr>
            </a:pPr>
            <a:r>
              <a:t>Team 15, Introduction To Wireless Mobile Network ( 105-2 ) </a:t>
            </a:r>
          </a:p>
          <a:p>
            <a:pPr algn="l" defTabSz="260604">
              <a:lnSpc>
                <a:spcPts val="4300"/>
              </a:lnSpc>
              <a:spcBef>
                <a:spcPts val="600"/>
              </a:spcBef>
              <a:defRPr sz="2736">
                <a:latin typeface="Times"/>
                <a:ea typeface="Times"/>
                <a:cs typeface="Times"/>
                <a:sym typeface="Times"/>
              </a:defRPr>
            </a:pPr>
            <a:r>
              <a:rPr>
                <a:latin typeface="標楷體"/>
                <a:ea typeface="標楷體"/>
                <a:cs typeface="標楷體"/>
                <a:sym typeface="標楷體"/>
              </a:rPr>
              <a:t>謝秉昂(</a:t>
            </a:r>
            <a:r>
              <a:t>B03901195</a:t>
            </a:r>
            <a:r>
              <a:rPr>
                <a:latin typeface="標楷體"/>
                <a:ea typeface="標楷體"/>
                <a:cs typeface="標楷體"/>
                <a:sym typeface="標楷體"/>
              </a:rPr>
              <a:t>)</a:t>
            </a:r>
            <a:r>
              <a:t>, </a:t>
            </a:r>
            <a:r>
              <a:rPr>
                <a:latin typeface="標楷體"/>
                <a:ea typeface="標楷體"/>
                <a:cs typeface="標楷體"/>
                <a:sym typeface="標楷體"/>
              </a:rPr>
              <a:t>謝宗宏(</a:t>
            </a:r>
            <a:r>
              <a:t>B02608032</a:t>
            </a:r>
            <a:r>
              <a:rPr>
                <a:latin typeface="標楷體"/>
                <a:ea typeface="標楷體"/>
                <a:cs typeface="標楷體"/>
                <a:sym typeface="標楷體"/>
              </a:rPr>
              <a:t>)</a:t>
            </a:r>
            <a:r>
              <a:t>, </a:t>
            </a:r>
            <a:r>
              <a:rPr>
                <a:latin typeface="標楷體"/>
                <a:ea typeface="標楷體"/>
                <a:cs typeface="標楷體"/>
                <a:sym typeface="標楷體"/>
              </a:rPr>
              <a:t>許秉鈞 </a:t>
            </a:r>
            <a:r>
              <a:t>(B03901023)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想法"/>
          <p:cNvSpPr txBox="1"/>
          <p:nvPr>
            <p:ph type="title"/>
          </p:nvPr>
        </p:nvSpPr>
        <p:spPr>
          <a:prstGeom prst="rect">
            <a:avLst/>
          </a:prstGeom>
        </p:spPr>
        <p:txBody>
          <a:bodyPr/>
          <a:lstStyle/>
          <a:p>
            <a:pPr/>
            <a:r>
              <a:t>想法</a:t>
            </a:r>
          </a:p>
        </p:txBody>
      </p:sp>
      <p:sp>
        <p:nvSpPr>
          <p:cNvPr id="174" name="為了實際實現cellular network中的切換，每個cell被分配潛在目標cell的列表…"/>
          <p:cNvSpPr txBox="1"/>
          <p:nvPr>
            <p:ph type="body" idx="1"/>
          </p:nvPr>
        </p:nvSpPr>
        <p:spPr>
          <a:prstGeom prst="rect">
            <a:avLst/>
          </a:prstGeom>
        </p:spPr>
        <p:txBody>
          <a:bodyPr/>
          <a:lstStyle/>
          <a:p>
            <a:pPr/>
            <a:r>
              <a:t>為了實際實現cellular network中的切換，每個cell被分配潛在目標cell的列表</a:t>
            </a:r>
          </a:p>
          <a:p>
            <a:pPr/>
            <a:r>
              <a:t>可以用來使source cell把主導權移交給它們</a:t>
            </a:r>
          </a:p>
          <a:p>
            <a:pPr/>
            <a:r>
              <a:t>潛在的目標cell稱為“鄰居”，整個list稱為“鄰居列表”</a:t>
            </a:r>
          </a:p>
          <a:p>
            <a:pPr/>
            <a:r>
              <a:t>要創建這些list，可以使用從現場測量獲得的輸入數據或覆蓋區域的無線電波傳播的預測</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想法"/>
          <p:cNvSpPr txBox="1"/>
          <p:nvPr>
            <p:ph type="title"/>
          </p:nvPr>
        </p:nvSpPr>
        <p:spPr>
          <a:prstGeom prst="rect">
            <a:avLst/>
          </a:prstGeom>
        </p:spPr>
        <p:txBody>
          <a:bodyPr/>
          <a:lstStyle/>
          <a:p>
            <a:pPr/>
            <a:r>
              <a:t>想法</a:t>
            </a:r>
          </a:p>
        </p:txBody>
      </p:sp>
      <p:sp>
        <p:nvSpPr>
          <p:cNvPr id="177" name="在呼叫期間，監視和評估source cell中的信號的一個或多個參數，以便決定切換何時需要修改…"/>
          <p:cNvSpPr txBox="1"/>
          <p:nvPr>
            <p:ph type="body" idx="1"/>
          </p:nvPr>
        </p:nvSpPr>
        <p:spPr>
          <a:prstGeom prst="rect">
            <a:avLst/>
          </a:prstGeom>
        </p:spPr>
        <p:txBody>
          <a:bodyPr/>
          <a:lstStyle/>
          <a:p>
            <a:pPr marL="413384" indent="-413384" defTabSz="543305">
              <a:spcBef>
                <a:spcPts val="3900"/>
              </a:spcBef>
              <a:defRPr sz="3300"/>
            </a:pPr>
            <a:r>
              <a:t>在呼叫期間，監視和評估source cell中的信號的一個或多個參數，以便決定切換何時需要修改</a:t>
            </a:r>
          </a:p>
          <a:p>
            <a:pPr marL="413384" indent="-413384" defTabSz="543305">
              <a:spcBef>
                <a:spcPts val="3900"/>
              </a:spcBef>
              <a:defRPr sz="3300"/>
            </a:pPr>
            <a:r>
              <a:t>相鄰cell的BTS也可以請求切換</a:t>
            </a:r>
          </a:p>
          <a:p>
            <a:pPr marL="413384" indent="-413384" defTabSz="543305">
              <a:spcBef>
                <a:spcPts val="3900"/>
              </a:spcBef>
              <a:defRPr sz="3300"/>
            </a:pPr>
            <a:r>
              <a:t>相鄰cell的MS和BTS監視彼此的信號</a:t>
            </a:r>
          </a:p>
          <a:p>
            <a:pPr marL="413384" indent="-413384" defTabSz="543305">
              <a:spcBef>
                <a:spcPts val="3900"/>
              </a:spcBef>
              <a:defRPr sz="3300"/>
            </a:pPr>
            <a:r>
              <a:t>在相鄰cell中選擇最佳候選</a:t>
            </a:r>
          </a:p>
          <a:p>
            <a:pPr marL="413384" indent="-413384" defTabSz="543305">
              <a:spcBef>
                <a:spcPts val="3900"/>
              </a:spcBef>
              <a:defRPr sz="3300"/>
            </a:pPr>
            <a:r>
              <a:t>在CDMA中，可以在不在鄰居列表中的cell中選擇目標候選（為了減少由於近遠的影響而產生的干擾機率）</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想法"/>
          <p:cNvSpPr txBox="1"/>
          <p:nvPr>
            <p:ph type="title"/>
          </p:nvPr>
        </p:nvSpPr>
        <p:spPr>
          <a:prstGeom prst="rect">
            <a:avLst/>
          </a:prstGeom>
        </p:spPr>
        <p:txBody>
          <a:bodyPr/>
          <a:lstStyle/>
          <a:p>
            <a:pPr/>
            <a:r>
              <a:t>想法</a:t>
            </a:r>
          </a:p>
        </p:txBody>
      </p:sp>
      <p:sp>
        <p:nvSpPr>
          <p:cNvPr id="180" name="當MS在呼叫持續時間內，從cell的一個區域行進到另一cell時，該呼叫應被傳送到新呼叫的BS，否則呼叫將被dropped掉…"/>
          <p:cNvSpPr txBox="1"/>
          <p:nvPr>
            <p:ph type="body" idx="1"/>
          </p:nvPr>
        </p:nvSpPr>
        <p:spPr>
          <a:prstGeom prst="rect">
            <a:avLst/>
          </a:prstGeom>
        </p:spPr>
        <p:txBody>
          <a:bodyPr/>
          <a:lstStyle/>
          <a:p>
            <a:pPr marL="342263" indent="-342263" defTabSz="449833">
              <a:spcBef>
                <a:spcPts val="3200"/>
              </a:spcBef>
              <a:defRPr sz="2700"/>
            </a:pPr>
            <a:r>
              <a:t>當MS在呼叫持續時間內，從cell的一個區域行進到另一cell時，該呼叫應被傳送到新呼叫的BS，否則呼叫將被dropped掉</a:t>
            </a:r>
          </a:p>
          <a:p>
            <a:pPr marL="342263" indent="-342263" defTabSz="449833">
              <a:spcBef>
                <a:spcPts val="3200"/>
              </a:spcBef>
              <a:defRPr sz="2700"/>
            </a:pPr>
            <a:r>
              <a:t>因為與當前BS的訊號變弱，MS已經被dropped，發生handoff</a:t>
            </a:r>
          </a:p>
          <a:p>
            <a:pPr marL="342263" indent="-342263" defTabSz="449833">
              <a:spcBef>
                <a:spcPts val="3200"/>
              </a:spcBef>
              <a:defRPr sz="2700"/>
            </a:pPr>
            <a:r>
              <a:t>MS在給定時間內，不會連接超過一個BS</a:t>
            </a:r>
          </a:p>
          <a:p>
            <a:pPr marL="342263" indent="-342263" defTabSz="449833">
              <a:spcBef>
                <a:spcPts val="3200"/>
              </a:spcBef>
              <a:defRPr sz="2700"/>
            </a:pPr>
            <a:r>
              <a:t>舉例：當從BS 2接收到移動台處的信號的強度大於BS 1的信號強度時，切換可以開始</a:t>
            </a:r>
          </a:p>
          <a:p>
            <a:pPr marL="342263" indent="-342263" defTabSz="449833">
              <a:spcBef>
                <a:spcPts val="3200"/>
              </a:spcBef>
              <a:defRPr sz="2700"/>
            </a:pPr>
            <a:r>
              <a:t>信號強度測量值是在所選擇的時間內平均的信號</a:t>
            </a:r>
          </a:p>
          <a:p>
            <a:pPr marL="342263" indent="-342263" defTabSz="449833">
              <a:spcBef>
                <a:spcPts val="3200"/>
              </a:spcBef>
              <a:defRPr sz="2700"/>
            </a:pPr>
            <a:r>
              <a:t>由於cellular network駐留環境的Rayleigh fading特性，所以需要平均</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Ping-Pong"/>
          <p:cNvSpPr txBox="1"/>
          <p:nvPr>
            <p:ph type="title"/>
          </p:nvPr>
        </p:nvSpPr>
        <p:spPr>
          <a:prstGeom prst="rect">
            <a:avLst/>
          </a:prstGeom>
        </p:spPr>
        <p:txBody>
          <a:bodyPr/>
          <a:lstStyle/>
          <a:p>
            <a:pPr/>
            <a:r>
              <a:t>Ping-Pong</a:t>
            </a:r>
          </a:p>
        </p:txBody>
      </p:sp>
      <p:sp>
        <p:nvSpPr>
          <p:cNvPr id="183" name="這種切換方法的主要問題：兩個BS的接收信號通常會fluctuate…"/>
          <p:cNvSpPr txBox="1"/>
          <p:nvPr>
            <p:ph type="body" idx="1"/>
          </p:nvPr>
        </p:nvSpPr>
        <p:spPr>
          <a:prstGeom prst="rect">
            <a:avLst/>
          </a:prstGeom>
        </p:spPr>
        <p:txBody>
          <a:bodyPr/>
          <a:lstStyle/>
          <a:p>
            <a:pPr marL="328929" indent="-328929" defTabSz="432308">
              <a:spcBef>
                <a:spcPts val="3100"/>
              </a:spcBef>
              <a:defRPr sz="2600"/>
            </a:pPr>
            <a:r>
              <a:t>這種切換方法的主要問題：兩個BS的接收信號通常會fluctuate</a:t>
            </a:r>
          </a:p>
          <a:p>
            <a:pPr marL="328929" indent="-328929" defTabSz="432308">
              <a:spcBef>
                <a:spcPts val="3100"/>
              </a:spcBef>
              <a:defRPr sz="2600"/>
            </a:pPr>
            <a:r>
              <a:t>當MS在BS之間時，會導致MS與任一BS大幅切換他們之間的link。</a:t>
            </a:r>
          </a:p>
          <a:p>
            <a:pPr marL="328929" indent="-328929" defTabSz="432308">
              <a:spcBef>
                <a:spcPts val="3100"/>
              </a:spcBef>
              <a:defRPr sz="2600"/>
            </a:pPr>
            <a:r>
              <a:t>BS與來回移動的MS反彈，這種現象叫做“ping-pong”。</a:t>
            </a:r>
          </a:p>
          <a:p>
            <a:pPr marL="328929" indent="-328929" defTabSz="432308">
              <a:spcBef>
                <a:spcPts val="3100"/>
              </a:spcBef>
              <a:defRPr sz="2600"/>
            </a:pPr>
            <a:r>
              <a:t>除了ping-pong，這種方法也允許太多的切換 link所以有問題</a:t>
            </a:r>
          </a:p>
          <a:p>
            <a:pPr marL="328929" indent="-328929" defTabSz="432308">
              <a:spcBef>
                <a:spcPts val="3100"/>
              </a:spcBef>
              <a:defRPr sz="2600"/>
            </a:pPr>
            <a:r>
              <a:t>更好的方法是使用相對於threshold的平均信號做判斷</a:t>
            </a:r>
          </a:p>
          <a:p>
            <a:pPr marL="328929" indent="-328929" defTabSz="432308">
              <a:spcBef>
                <a:spcPts val="3100"/>
              </a:spcBef>
              <a:defRPr sz="2600"/>
            </a:pPr>
            <a:r>
              <a:t>此外，目標BS的信號應大於當前BS的信號</a:t>
            </a:r>
          </a:p>
          <a:p>
            <a:pPr marL="328929" indent="-328929" defTabSz="432308">
              <a:spcBef>
                <a:spcPts val="3100"/>
              </a:spcBef>
              <a:defRPr sz="2600"/>
            </a:pPr>
            <a:r>
              <a:t>使用較小的microcell 可提高系統的容量，cell保持特定的覆蓋範圍，共通道干擾減小</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想法"/>
          <p:cNvSpPr txBox="1"/>
          <p:nvPr>
            <p:ph type="title"/>
          </p:nvPr>
        </p:nvSpPr>
        <p:spPr>
          <a:prstGeom prst="rect">
            <a:avLst/>
          </a:prstGeom>
        </p:spPr>
        <p:txBody>
          <a:bodyPr/>
          <a:lstStyle/>
          <a:p>
            <a:pPr/>
            <a:r>
              <a:t>想法</a:t>
            </a:r>
          </a:p>
        </p:txBody>
      </p:sp>
      <p:sp>
        <p:nvSpPr>
          <p:cNvPr id="186" name="Goal：找一個有效的演算法來實現更少的不必要的切換，但是同時具備「低阻塞機率的更可靠切換」以及「低機率的呼叫loss」…"/>
          <p:cNvSpPr txBox="1"/>
          <p:nvPr>
            <p:ph type="body" idx="1"/>
          </p:nvPr>
        </p:nvSpPr>
        <p:spPr>
          <a:prstGeom prst="rect">
            <a:avLst/>
          </a:prstGeom>
        </p:spPr>
        <p:txBody>
          <a:bodyPr/>
          <a:lstStyle/>
          <a:p>
            <a:pPr marL="351154" indent="-351154" defTabSz="461518">
              <a:spcBef>
                <a:spcPts val="3300"/>
              </a:spcBef>
              <a:defRPr b="1" sz="2800">
                <a:latin typeface="+mj-lt"/>
                <a:ea typeface="+mj-ea"/>
                <a:cs typeface="+mj-cs"/>
                <a:sym typeface="Helvetica"/>
              </a:defRPr>
            </a:pPr>
            <a:r>
              <a:t>Goal：找一個有效的演算法來實現更少的不必要的切換，但是同時具備「低阻塞機率的更可靠切換」以及「低機率的呼叫loss」</a:t>
            </a:r>
          </a:p>
          <a:p>
            <a:pPr marL="351154" indent="-351154" defTabSz="461518">
              <a:spcBef>
                <a:spcPts val="3300"/>
              </a:spcBef>
              <a:defRPr sz="2800"/>
            </a:pPr>
            <a:r>
              <a:t>共通道干擾的減少增加了系統的容量，而沒有分段固有的中繼效率降低，但是大量的microcell增加了切換的frequency</a:t>
            </a:r>
          </a:p>
          <a:p>
            <a:pPr marL="351154" indent="-351154" defTabSz="461518">
              <a:spcBef>
                <a:spcPts val="3300"/>
              </a:spcBef>
              <a:defRPr sz="2800"/>
            </a:pPr>
            <a:r>
              <a:t>可能遇到Corner Effect，當MS在像街道交叉路口的拐角處移動時，接收到的信號大小會突然下降。</a:t>
            </a:r>
          </a:p>
          <a:p>
            <a:pPr marL="351154" indent="-351154" defTabSz="461518">
              <a:spcBef>
                <a:spcPts val="3300"/>
              </a:spcBef>
              <a:defRPr sz="2800"/>
            </a:pPr>
            <a:r>
              <a:t>如果MS沒有足夠快地link到這個新的BS，那麼這個呼叫就會被丟棄</a:t>
            </a:r>
          </a:p>
          <a:p>
            <a:pPr marL="351154" indent="-351154" defTabSz="461518">
              <a:spcBef>
                <a:spcPts val="3300"/>
              </a:spcBef>
              <a:defRPr sz="2800"/>
            </a:pPr>
            <a:r>
              <a:t>而且移動台可能會對新的BS造成干擾，BS會無法規範MS的功能</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標題 1"/>
          <p:cNvSpPr txBox="1"/>
          <p:nvPr>
            <p:ph type="title"/>
          </p:nvPr>
        </p:nvSpPr>
        <p:spPr>
          <a:prstGeom prst="rect">
            <a:avLst/>
          </a:prstGeom>
        </p:spPr>
        <p:txBody>
          <a:bodyPr/>
          <a:lstStyle/>
          <a:p>
            <a:pPr/>
            <a:r>
              <a:t>Input parameter</a:t>
            </a:r>
          </a:p>
        </p:txBody>
      </p:sp>
      <p:sp>
        <p:nvSpPr>
          <p:cNvPr id="189" name="內容版面配置區 2"/>
          <p:cNvSpPr txBox="1"/>
          <p:nvPr>
            <p:ph type="body" idx="1"/>
          </p:nvPr>
        </p:nvSpPr>
        <p:spPr>
          <a:prstGeom prst="rect">
            <a:avLst/>
          </a:prstGeom>
        </p:spPr>
        <p:txBody>
          <a:bodyPr/>
          <a:lstStyle/>
          <a:p>
            <a:pPr marL="289427" indent="-289427" defTabSz="1183436">
              <a:lnSpc>
                <a:spcPct val="120000"/>
              </a:lnSpc>
              <a:spcBef>
                <a:spcPts val="1200"/>
              </a:spcBef>
              <a:defRPr sz="2912"/>
            </a:pPr>
            <a:r>
              <a:t>Simulation time</a:t>
            </a:r>
          </a:p>
          <a:p>
            <a:pPr marL="289427" indent="-289427" defTabSz="1183436">
              <a:lnSpc>
                <a:spcPct val="120000"/>
              </a:lnSpc>
              <a:spcBef>
                <a:spcPts val="1200"/>
              </a:spcBef>
              <a:defRPr sz="2912"/>
            </a:pPr>
            <a:r>
              <a:t>Number of users</a:t>
            </a:r>
          </a:p>
          <a:p>
            <a:pPr marL="289427" indent="-289427" defTabSz="1183436">
              <a:lnSpc>
                <a:spcPct val="120000"/>
              </a:lnSpc>
              <a:spcBef>
                <a:spcPts val="1200"/>
              </a:spcBef>
              <a:defRPr sz="2912"/>
            </a:pPr>
            <a:r>
              <a:t>Inter side distance</a:t>
            </a:r>
          </a:p>
          <a:p>
            <a:pPr marL="289427" indent="-289427" defTabSz="1183436">
              <a:lnSpc>
                <a:spcPct val="120000"/>
              </a:lnSpc>
              <a:spcBef>
                <a:spcPts val="1200"/>
              </a:spcBef>
              <a:defRPr sz="2912"/>
            </a:pPr>
            <a:r>
              <a:t>Moving average size</a:t>
            </a:r>
          </a:p>
          <a:p>
            <a:pPr marL="289427" indent="-289427" defTabSz="1183436">
              <a:lnSpc>
                <a:spcPct val="120000"/>
              </a:lnSpc>
              <a:spcBef>
                <a:spcPts val="1200"/>
              </a:spcBef>
              <a:defRPr b="1" sz="2912"/>
            </a:pPr>
            <a:r>
              <a:t>Mobility</a:t>
            </a:r>
            <a:r>
              <a:rPr b="0"/>
              <a:t> – minSpeed, maxSpeed</a:t>
            </a:r>
          </a:p>
          <a:p>
            <a:pPr marL="289427" indent="-289427" defTabSz="1183436">
              <a:lnSpc>
                <a:spcPct val="120000"/>
              </a:lnSpc>
              <a:spcBef>
                <a:spcPts val="1200"/>
              </a:spcBef>
              <a:defRPr b="1" sz="2912"/>
            </a:pPr>
            <a:r>
              <a:t>Threshold of dropping</a:t>
            </a:r>
          </a:p>
          <a:p>
            <a:pPr marL="289427" indent="-289427" defTabSz="1183436">
              <a:lnSpc>
                <a:spcPct val="120000"/>
              </a:lnSpc>
              <a:spcBef>
                <a:spcPts val="1200"/>
              </a:spcBef>
              <a:defRPr b="1" sz="2912"/>
            </a:pPr>
            <a:r>
              <a:t>Distance of ping pang effect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文字方塊 2"/>
          <p:cNvSpPr txBox="1"/>
          <p:nvPr/>
        </p:nvSpPr>
        <p:spPr>
          <a:xfrm>
            <a:off x="753123" y="2180548"/>
            <a:ext cx="3998978" cy="294233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spAutoFit/>
          </a:bodyPr>
          <a:lstStyle/>
          <a:p>
            <a:pPr algn="l" defTabSz="1300480">
              <a:defRPr sz="2400">
                <a:latin typeface="Calibri"/>
                <a:ea typeface="Calibri"/>
                <a:cs typeface="Calibri"/>
                <a:sym typeface="Calibri"/>
              </a:defRPr>
            </a:pPr>
            <a:r>
              <a:t>User number      = 50</a:t>
            </a:r>
          </a:p>
          <a:p>
            <a:pPr algn="l" defTabSz="1300480">
              <a:defRPr sz="2400">
                <a:latin typeface="Calibri"/>
                <a:ea typeface="Calibri"/>
                <a:cs typeface="Calibri"/>
                <a:sym typeface="Calibri"/>
              </a:defRPr>
            </a:pPr>
            <a:r>
              <a:t>Simulation time = 100 s</a:t>
            </a:r>
          </a:p>
          <a:p>
            <a:pPr algn="l" defTabSz="1300480">
              <a:defRPr sz="2400">
                <a:latin typeface="Calibri"/>
                <a:ea typeface="Calibri"/>
                <a:cs typeface="Calibri"/>
                <a:sym typeface="Calibri"/>
              </a:defRPr>
            </a:pPr>
            <a:r>
              <a:t>Criteria : SINR-based</a:t>
            </a:r>
          </a:p>
          <a:p>
            <a:pPr algn="l" defTabSz="1300480">
              <a:defRPr sz="2400">
                <a:latin typeface="Calibri"/>
                <a:ea typeface="Calibri"/>
                <a:cs typeface="Calibri"/>
                <a:sym typeface="Calibri"/>
              </a:defRPr>
            </a:pPr>
            <a:r>
              <a:t>Moving average size = 10</a:t>
            </a:r>
          </a:p>
          <a:p>
            <a:pPr algn="l" defTabSz="1300480">
              <a:defRPr sz="2400">
                <a:latin typeface="Calibri"/>
                <a:ea typeface="Calibri"/>
                <a:cs typeface="Calibri"/>
                <a:sym typeface="Calibri"/>
              </a:defRPr>
            </a:pPr>
            <a:r>
              <a:t>Ping Pang Prevention ? No</a:t>
            </a:r>
          </a:p>
          <a:p>
            <a:pPr algn="l" defTabSz="1300480">
              <a:defRPr sz="2400">
                <a:latin typeface="Calibri"/>
                <a:ea typeface="Calibri"/>
                <a:cs typeface="Calibri"/>
                <a:sym typeface="Calibri"/>
              </a:defRPr>
            </a:pPr>
            <a:r>
              <a:t>Mobility : </a:t>
            </a:r>
          </a:p>
          <a:p>
            <a:pPr algn="l" defTabSz="1300480">
              <a:defRPr sz="2400">
                <a:latin typeface="Calibri"/>
                <a:ea typeface="Calibri"/>
                <a:cs typeface="Calibri"/>
                <a:sym typeface="Calibri"/>
              </a:defRPr>
            </a:pPr>
          </a:p>
        </p:txBody>
      </p:sp>
      <p:pic>
        <p:nvPicPr>
          <p:cNvPr id="192" name="圖片 3" descr="圖片 3"/>
          <p:cNvPicPr>
            <a:picLocks noChangeAspect="1"/>
          </p:cNvPicPr>
          <p:nvPr/>
        </p:nvPicPr>
        <p:blipFill>
          <a:blip r:embed="rId2">
            <a:extLst/>
          </a:blip>
          <a:stretch>
            <a:fillRect/>
          </a:stretch>
        </p:blipFill>
        <p:spPr>
          <a:xfrm>
            <a:off x="4119479" y="1819351"/>
            <a:ext cx="8287101" cy="629233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標題 1"/>
          <p:cNvSpPr txBox="1"/>
          <p:nvPr>
            <p:ph type="title"/>
          </p:nvPr>
        </p:nvSpPr>
        <p:spPr>
          <a:prstGeom prst="rect">
            <a:avLst/>
          </a:prstGeom>
        </p:spPr>
        <p:txBody>
          <a:bodyPr/>
          <a:lstStyle>
            <a:lvl1pPr defTabSz="1079398">
              <a:defRPr sz="5146"/>
            </a:lvl1pPr>
          </a:lstStyle>
          <a:p>
            <a:pPr/>
            <a:r>
              <a:t>Experiment 1 – Threshold to handover</a:t>
            </a:r>
          </a:p>
        </p:txBody>
      </p:sp>
      <p:pic>
        <p:nvPicPr>
          <p:cNvPr id="195" name="圖片 4" descr="圖片 4"/>
          <p:cNvPicPr>
            <a:picLocks noChangeAspect="1"/>
          </p:cNvPicPr>
          <p:nvPr/>
        </p:nvPicPr>
        <p:blipFill>
          <a:blip r:embed="rId2">
            <a:extLst/>
          </a:blip>
          <a:stretch>
            <a:fillRect/>
          </a:stretch>
        </p:blipFill>
        <p:spPr>
          <a:xfrm>
            <a:off x="1042421" y="4026479"/>
            <a:ext cx="5180375" cy="3922022"/>
          </a:xfrm>
          <a:prstGeom prst="rect">
            <a:avLst/>
          </a:prstGeom>
          <a:ln w="12700">
            <a:miter lim="400000"/>
          </a:ln>
        </p:spPr>
      </p:pic>
      <p:pic>
        <p:nvPicPr>
          <p:cNvPr id="196" name="圖片 7" descr="圖片 7"/>
          <p:cNvPicPr>
            <a:picLocks noChangeAspect="1"/>
          </p:cNvPicPr>
          <p:nvPr/>
        </p:nvPicPr>
        <p:blipFill>
          <a:blip r:embed="rId3">
            <a:extLst/>
          </a:blip>
          <a:stretch>
            <a:fillRect/>
          </a:stretch>
        </p:blipFill>
        <p:spPr>
          <a:xfrm>
            <a:off x="6547309" y="4026477"/>
            <a:ext cx="5159108" cy="3922023"/>
          </a:xfrm>
          <a:prstGeom prst="rect">
            <a:avLst/>
          </a:prstGeom>
          <a:ln w="12700">
            <a:miter lim="400000"/>
          </a:ln>
        </p:spPr>
      </p:pic>
      <p:sp>
        <p:nvSpPr>
          <p:cNvPr id="197" name="文字方塊 9"/>
          <p:cNvSpPr txBox="1"/>
          <p:nvPr/>
        </p:nvSpPr>
        <p:spPr>
          <a:xfrm>
            <a:off x="1810515" y="3486509"/>
            <a:ext cx="3644184" cy="80873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spAutoFit/>
          </a:bodyPr>
          <a:lstStyle>
            <a:lvl1pPr algn="l" defTabSz="1300480">
              <a:defRPr sz="2400">
                <a:latin typeface="Calibri"/>
                <a:ea typeface="Calibri"/>
                <a:cs typeface="Calibri"/>
                <a:sym typeface="Calibri"/>
              </a:defRPr>
            </a:lvl1pPr>
          </a:lstStyle>
          <a:p>
            <a:pPr/>
            <a:r>
              <a:t>Threshold of drop = 0.00000001</a:t>
            </a:r>
          </a:p>
        </p:txBody>
      </p:sp>
      <p:sp>
        <p:nvSpPr>
          <p:cNvPr id="198" name="文字方塊 10"/>
          <p:cNvSpPr txBox="1"/>
          <p:nvPr/>
        </p:nvSpPr>
        <p:spPr>
          <a:xfrm>
            <a:off x="7801695" y="3486509"/>
            <a:ext cx="2494278" cy="80873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spAutoFit/>
          </a:bodyPr>
          <a:lstStyle>
            <a:lvl1pPr algn="l" defTabSz="1300480">
              <a:defRPr sz="2400">
                <a:latin typeface="Calibri"/>
                <a:ea typeface="Calibri"/>
                <a:cs typeface="Calibri"/>
                <a:sym typeface="Calibri"/>
              </a:defRPr>
            </a:lvl1pPr>
          </a:lstStyle>
          <a:p>
            <a:pPr/>
            <a:r>
              <a:t>Threshold of drop = 10</a:t>
            </a:r>
          </a:p>
        </p:txBody>
      </p:sp>
      <p:sp>
        <p:nvSpPr>
          <p:cNvPr id="199" name="文字方塊 14"/>
          <p:cNvSpPr txBox="1"/>
          <p:nvPr/>
        </p:nvSpPr>
        <p:spPr>
          <a:xfrm>
            <a:off x="1042421" y="2946541"/>
            <a:ext cx="2595671" cy="45313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spAutoFit/>
          </a:bodyPr>
          <a:lstStyle>
            <a:lvl1pPr algn="l" defTabSz="1300480">
              <a:defRPr sz="2400">
                <a:latin typeface="Calibri"/>
                <a:ea typeface="Calibri"/>
                <a:cs typeface="Calibri"/>
                <a:sym typeface="Calibri"/>
              </a:defRPr>
            </a:lvl1pPr>
          </a:lstStyle>
          <a:p>
            <a:pPr/>
            <a:r>
              <a:t>Extreme Case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1" name="圖片 1" descr="圖片 1"/>
          <p:cNvPicPr>
            <a:picLocks noChangeAspect="1"/>
          </p:cNvPicPr>
          <p:nvPr/>
        </p:nvPicPr>
        <p:blipFill>
          <a:blip r:embed="rId2">
            <a:extLst/>
          </a:blip>
          <a:stretch>
            <a:fillRect/>
          </a:stretch>
        </p:blipFill>
        <p:spPr>
          <a:xfrm>
            <a:off x="4446831" y="2439724"/>
            <a:ext cx="4292676" cy="3227118"/>
          </a:xfrm>
          <a:prstGeom prst="rect">
            <a:avLst/>
          </a:prstGeom>
          <a:ln w="12700">
            <a:miter lim="400000"/>
          </a:ln>
        </p:spPr>
      </p:pic>
      <p:sp>
        <p:nvSpPr>
          <p:cNvPr id="202" name="文字方塊 2"/>
          <p:cNvSpPr txBox="1"/>
          <p:nvPr/>
        </p:nvSpPr>
        <p:spPr>
          <a:xfrm>
            <a:off x="5216698" y="1776430"/>
            <a:ext cx="2595672" cy="80873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spAutoFit/>
          </a:bodyPr>
          <a:lstStyle>
            <a:lvl1pPr algn="l" defTabSz="1300480">
              <a:defRPr sz="2400">
                <a:latin typeface="Calibri"/>
                <a:ea typeface="Calibri"/>
                <a:cs typeface="Calibri"/>
                <a:sym typeface="Calibri"/>
              </a:defRPr>
            </a:lvl1pPr>
          </a:lstStyle>
          <a:p>
            <a:pPr/>
            <a:r>
              <a:t>Threshold of drop = 0.5</a:t>
            </a:r>
          </a:p>
        </p:txBody>
      </p:sp>
      <p:pic>
        <p:nvPicPr>
          <p:cNvPr id="203" name="圖片 3" descr="圖片 3"/>
          <p:cNvPicPr>
            <a:picLocks noChangeAspect="1"/>
          </p:cNvPicPr>
          <p:nvPr/>
        </p:nvPicPr>
        <p:blipFill>
          <a:blip r:embed="rId3">
            <a:extLst/>
          </a:blip>
          <a:stretch>
            <a:fillRect/>
          </a:stretch>
        </p:blipFill>
        <p:spPr>
          <a:xfrm>
            <a:off x="53383" y="2396893"/>
            <a:ext cx="4365072" cy="3269949"/>
          </a:xfrm>
          <a:prstGeom prst="rect">
            <a:avLst/>
          </a:prstGeom>
          <a:ln w="12700">
            <a:miter lim="400000"/>
          </a:ln>
        </p:spPr>
      </p:pic>
      <p:pic>
        <p:nvPicPr>
          <p:cNvPr id="204" name="圖片 4" descr="圖片 4"/>
          <p:cNvPicPr>
            <a:picLocks noChangeAspect="1"/>
          </p:cNvPicPr>
          <p:nvPr/>
        </p:nvPicPr>
        <p:blipFill>
          <a:blip r:embed="rId4">
            <a:extLst/>
          </a:blip>
          <a:stretch>
            <a:fillRect/>
          </a:stretch>
        </p:blipFill>
        <p:spPr>
          <a:xfrm>
            <a:off x="8767884" y="2467006"/>
            <a:ext cx="4215177" cy="3172554"/>
          </a:xfrm>
          <a:prstGeom prst="rect">
            <a:avLst/>
          </a:prstGeom>
          <a:ln w="12700">
            <a:miter lim="400000"/>
          </a:ln>
        </p:spPr>
      </p:pic>
      <p:sp>
        <p:nvSpPr>
          <p:cNvPr id="205" name="文字方塊 5"/>
          <p:cNvSpPr txBox="1"/>
          <p:nvPr/>
        </p:nvSpPr>
        <p:spPr>
          <a:xfrm>
            <a:off x="800700" y="1708155"/>
            <a:ext cx="2870436" cy="80873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spAutoFit/>
          </a:bodyPr>
          <a:lstStyle>
            <a:lvl1pPr algn="l" defTabSz="1300480">
              <a:defRPr sz="2400">
                <a:latin typeface="Calibri"/>
                <a:ea typeface="Calibri"/>
                <a:cs typeface="Calibri"/>
                <a:sym typeface="Calibri"/>
              </a:defRPr>
            </a:lvl1pPr>
          </a:lstStyle>
          <a:p>
            <a:pPr/>
            <a:r>
              <a:t>Threshold of drop = 0.25</a:t>
            </a:r>
          </a:p>
        </p:txBody>
      </p:sp>
      <p:sp>
        <p:nvSpPr>
          <p:cNvPr id="206" name="文字方塊 6"/>
          <p:cNvSpPr txBox="1"/>
          <p:nvPr/>
        </p:nvSpPr>
        <p:spPr>
          <a:xfrm>
            <a:off x="9440254" y="1797213"/>
            <a:ext cx="2870436" cy="80873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spAutoFit/>
          </a:bodyPr>
          <a:lstStyle>
            <a:lvl1pPr algn="l" defTabSz="1300480">
              <a:defRPr sz="2400">
                <a:latin typeface="Calibri"/>
                <a:ea typeface="Calibri"/>
                <a:cs typeface="Calibri"/>
                <a:sym typeface="Calibri"/>
              </a:defRPr>
            </a:lvl1pPr>
          </a:lstStyle>
          <a:p>
            <a:pPr/>
            <a:r>
              <a:t>Threshold of drop = 0.75</a:t>
            </a:r>
          </a:p>
        </p:txBody>
      </p:sp>
      <p:sp>
        <p:nvSpPr>
          <p:cNvPr id="207" name="文字方塊 7"/>
          <p:cNvSpPr txBox="1"/>
          <p:nvPr/>
        </p:nvSpPr>
        <p:spPr>
          <a:xfrm>
            <a:off x="1681867" y="6359347"/>
            <a:ext cx="9822604" cy="310743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spAutoFit/>
          </a:bodyPr>
          <a:lstStyle/>
          <a:p>
            <a:pPr algn="l" defTabSz="1300480">
              <a:defRPr sz="4400">
                <a:latin typeface="Calibri"/>
                <a:ea typeface="Calibri"/>
                <a:cs typeface="Calibri"/>
                <a:sym typeface="Calibri"/>
              </a:defRPr>
            </a:pPr>
            <a:r>
              <a:t>Threshold of drop </a:t>
            </a:r>
            <a:r>
              <a:t>越高 </a:t>
            </a:r>
            <a:r>
              <a:rPr>
                <a:latin typeface="Wingdings"/>
                <a:ea typeface="Wingdings"/>
                <a:cs typeface="Wingdings"/>
                <a:sym typeface="Wingdings"/>
              </a:rPr>
              <a:t></a:t>
            </a:r>
            <a:r>
              <a:t>  </a:t>
            </a:r>
            <a:r>
              <a:t>User drop </a:t>
            </a:r>
            <a:r>
              <a:t>時間越高</a:t>
            </a:r>
          </a:p>
          <a:p>
            <a:pPr algn="l" defTabSz="1300480">
              <a:defRPr sz="4400">
                <a:latin typeface="Calibri"/>
                <a:ea typeface="Calibri"/>
                <a:cs typeface="Calibri"/>
                <a:sym typeface="Calibri"/>
              </a:defRPr>
            </a:pPr>
            <a:r>
              <a:t>	</a:t>
            </a:r>
            <a:r>
              <a:t>                                       </a:t>
            </a:r>
            <a:r>
              <a:t>Handover </a:t>
            </a:r>
            <a:r>
              <a:t>發生次數越低</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標題 1"/>
          <p:cNvSpPr txBox="1"/>
          <p:nvPr>
            <p:ph type="title"/>
          </p:nvPr>
        </p:nvSpPr>
        <p:spPr>
          <a:prstGeom prst="rect">
            <a:avLst/>
          </a:prstGeom>
        </p:spPr>
        <p:txBody>
          <a:bodyPr/>
          <a:lstStyle>
            <a:lvl1pPr defTabSz="1144422">
              <a:defRPr sz="5456"/>
            </a:lvl1pPr>
          </a:lstStyle>
          <a:p>
            <a:pPr/>
            <a:r>
              <a:t>Experiment 2 – Mobility to handover</a:t>
            </a:r>
          </a:p>
        </p:txBody>
      </p:sp>
      <p:sp>
        <p:nvSpPr>
          <p:cNvPr id="210" name="文字方塊 9"/>
          <p:cNvSpPr txBox="1"/>
          <p:nvPr/>
        </p:nvSpPr>
        <p:spPr>
          <a:xfrm>
            <a:off x="487680" y="3737911"/>
            <a:ext cx="1492302" cy="80873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spAutoFit/>
          </a:bodyPr>
          <a:lstStyle>
            <a:lvl1pPr algn="l" defTabSz="1300480">
              <a:defRPr sz="2400">
                <a:latin typeface="Calibri"/>
                <a:ea typeface="Calibri"/>
                <a:cs typeface="Calibri"/>
                <a:sym typeface="Calibri"/>
              </a:defRPr>
            </a:lvl1pPr>
          </a:lstStyle>
          <a:p>
            <a:pPr/>
            <a:r>
              <a:t>Low mobility</a:t>
            </a:r>
          </a:p>
        </p:txBody>
      </p:sp>
      <p:pic>
        <p:nvPicPr>
          <p:cNvPr id="211" name="圖片 2" descr="圖片 2"/>
          <p:cNvPicPr>
            <a:picLocks noChangeAspect="1"/>
          </p:cNvPicPr>
          <p:nvPr/>
        </p:nvPicPr>
        <p:blipFill>
          <a:blip r:embed="rId2">
            <a:extLst/>
          </a:blip>
          <a:stretch>
            <a:fillRect/>
          </a:stretch>
        </p:blipFill>
        <p:spPr>
          <a:xfrm>
            <a:off x="7353600" y="2616396"/>
            <a:ext cx="3706983" cy="2781926"/>
          </a:xfrm>
          <a:prstGeom prst="rect">
            <a:avLst/>
          </a:prstGeom>
          <a:ln w="12700">
            <a:miter lim="400000"/>
          </a:ln>
        </p:spPr>
      </p:pic>
      <p:pic>
        <p:nvPicPr>
          <p:cNvPr id="212" name="圖片 3" descr="圖片 3"/>
          <p:cNvPicPr>
            <a:picLocks noChangeAspect="1"/>
          </p:cNvPicPr>
          <p:nvPr/>
        </p:nvPicPr>
        <p:blipFill>
          <a:blip r:embed="rId3">
            <a:extLst/>
          </a:blip>
          <a:stretch>
            <a:fillRect/>
          </a:stretch>
        </p:blipFill>
        <p:spPr>
          <a:xfrm>
            <a:off x="2677359" y="2616396"/>
            <a:ext cx="3618837" cy="2781552"/>
          </a:xfrm>
          <a:prstGeom prst="rect">
            <a:avLst/>
          </a:prstGeom>
          <a:ln w="12700">
            <a:miter lim="400000"/>
          </a:ln>
        </p:spPr>
      </p:pic>
      <p:pic>
        <p:nvPicPr>
          <p:cNvPr id="213" name="圖片 5" descr="圖片 5"/>
          <p:cNvPicPr>
            <a:picLocks noChangeAspect="1"/>
          </p:cNvPicPr>
          <p:nvPr/>
        </p:nvPicPr>
        <p:blipFill>
          <a:blip r:embed="rId4">
            <a:extLst/>
          </a:blip>
          <a:stretch>
            <a:fillRect/>
          </a:stretch>
        </p:blipFill>
        <p:spPr>
          <a:xfrm>
            <a:off x="7353600" y="5645842"/>
            <a:ext cx="3638708" cy="2738607"/>
          </a:xfrm>
          <a:prstGeom prst="rect">
            <a:avLst/>
          </a:prstGeom>
          <a:ln w="12700">
            <a:miter lim="400000"/>
          </a:ln>
        </p:spPr>
      </p:pic>
      <p:pic>
        <p:nvPicPr>
          <p:cNvPr id="214" name="圖片 6" descr="圖片 6"/>
          <p:cNvPicPr>
            <a:picLocks noChangeAspect="1"/>
          </p:cNvPicPr>
          <p:nvPr/>
        </p:nvPicPr>
        <p:blipFill>
          <a:blip r:embed="rId5">
            <a:extLst/>
          </a:blip>
          <a:stretch>
            <a:fillRect/>
          </a:stretch>
        </p:blipFill>
        <p:spPr>
          <a:xfrm>
            <a:off x="2677359" y="5645842"/>
            <a:ext cx="3618837" cy="2747754"/>
          </a:xfrm>
          <a:prstGeom prst="rect">
            <a:avLst/>
          </a:prstGeom>
          <a:ln w="12700">
            <a:miter lim="400000"/>
          </a:ln>
        </p:spPr>
      </p:pic>
      <p:sp>
        <p:nvSpPr>
          <p:cNvPr id="215" name="文字方塊 11"/>
          <p:cNvSpPr txBox="1"/>
          <p:nvPr/>
        </p:nvSpPr>
        <p:spPr>
          <a:xfrm>
            <a:off x="404775" y="6625765"/>
            <a:ext cx="1658112" cy="80873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spAutoFit/>
          </a:bodyPr>
          <a:lstStyle>
            <a:lvl1pPr algn="l" defTabSz="1300480">
              <a:defRPr sz="2400">
                <a:latin typeface="Calibri"/>
                <a:ea typeface="Calibri"/>
                <a:cs typeface="Calibri"/>
                <a:sym typeface="Calibri"/>
              </a:defRPr>
            </a:lvl1pPr>
          </a:lstStyle>
          <a:p>
            <a:pPr/>
            <a:r>
              <a:t>High mobility</a:t>
            </a:r>
          </a:p>
        </p:txBody>
      </p:sp>
      <p:sp>
        <p:nvSpPr>
          <p:cNvPr id="216" name="左-右雙向箭號 8"/>
          <p:cNvSpPr/>
          <p:nvPr/>
        </p:nvSpPr>
        <p:spPr>
          <a:xfrm>
            <a:off x="6391107" y="3737911"/>
            <a:ext cx="780289" cy="393955"/>
          </a:xfrm>
          <a:prstGeom prst="leftRightArrow">
            <a:avLst>
              <a:gd name="adj1" fmla="val 50000"/>
              <a:gd name="adj2" fmla="val 50000"/>
            </a:avLst>
          </a:prstGeom>
          <a:solidFill>
            <a:srgbClr val="5B9BD5"/>
          </a:solidFill>
          <a:ln w="12700">
            <a:solidFill>
              <a:srgbClr val="42719B"/>
            </a:solidFill>
            <a:miter/>
          </a:ln>
        </p:spPr>
        <p:txBody>
          <a:bodyPr lIns="48767" tIns="48767" rIns="48767" bIns="48767" anchor="ctr"/>
          <a:lstStyle/>
          <a:p>
            <a:pPr defTabSz="1300480">
              <a:defRPr sz="2400">
                <a:solidFill>
                  <a:srgbClr val="FFFFFF"/>
                </a:solidFill>
                <a:latin typeface="Calibri"/>
                <a:ea typeface="Calibri"/>
                <a:cs typeface="Calibri"/>
                <a:sym typeface="Calibri"/>
              </a:defRPr>
            </a:pPr>
          </a:p>
        </p:txBody>
      </p:sp>
      <p:sp>
        <p:nvSpPr>
          <p:cNvPr id="217" name="左-右雙向箭號 13"/>
          <p:cNvSpPr/>
          <p:nvPr/>
        </p:nvSpPr>
        <p:spPr>
          <a:xfrm>
            <a:off x="6391107" y="6625765"/>
            <a:ext cx="780289" cy="393955"/>
          </a:xfrm>
          <a:prstGeom prst="leftRightArrow">
            <a:avLst>
              <a:gd name="adj1" fmla="val 50000"/>
              <a:gd name="adj2" fmla="val 50000"/>
            </a:avLst>
          </a:prstGeom>
          <a:solidFill>
            <a:srgbClr val="5B9BD5"/>
          </a:solidFill>
          <a:ln w="12700">
            <a:solidFill>
              <a:srgbClr val="42719B"/>
            </a:solidFill>
            <a:miter/>
          </a:ln>
        </p:spPr>
        <p:txBody>
          <a:bodyPr lIns="48767" tIns="48767" rIns="48767" bIns="48767" anchor="ctr"/>
          <a:lstStyle/>
          <a:p>
            <a:pPr defTabSz="1300480">
              <a:defRPr sz="2400">
                <a:solidFill>
                  <a:srgbClr val="FFFFFF"/>
                </a:solidFill>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標題 1"/>
          <p:cNvSpPr txBox="1"/>
          <p:nvPr>
            <p:ph type="title"/>
          </p:nvPr>
        </p:nvSpPr>
        <p:spPr>
          <a:prstGeom prst="rect">
            <a:avLst/>
          </a:prstGeom>
        </p:spPr>
        <p:txBody>
          <a:bodyPr/>
          <a:lstStyle/>
          <a:p>
            <a:pPr/>
            <a:r>
              <a:t>Scenario</a:t>
            </a:r>
          </a:p>
        </p:txBody>
      </p:sp>
      <p:sp>
        <p:nvSpPr>
          <p:cNvPr id="131" name="內容版面配置區 2"/>
          <p:cNvSpPr txBox="1"/>
          <p:nvPr>
            <p:ph type="body" idx="1"/>
          </p:nvPr>
        </p:nvSpPr>
        <p:spPr>
          <a:prstGeom prst="rect">
            <a:avLst/>
          </a:prstGeom>
        </p:spPr>
        <p:txBody>
          <a:bodyPr/>
          <a:lstStyle/>
          <a:p>
            <a:pPr marL="297833" indent="-297833" defTabSz="1248460">
              <a:lnSpc>
                <a:spcPct val="250000"/>
              </a:lnSpc>
              <a:spcBef>
                <a:spcPts val="1300"/>
              </a:spcBef>
              <a:defRPr sz="3648"/>
            </a:pPr>
            <a:r>
              <a:t>Hard Handoff</a:t>
            </a:r>
          </a:p>
          <a:p>
            <a:pPr marL="297833" indent="-297833" defTabSz="1248460">
              <a:lnSpc>
                <a:spcPct val="250000"/>
              </a:lnSpc>
              <a:spcBef>
                <a:spcPts val="1300"/>
              </a:spcBef>
              <a:defRPr sz="3648"/>
            </a:pPr>
            <a:r>
              <a:t>Downlink</a:t>
            </a:r>
          </a:p>
          <a:p>
            <a:pPr marL="297833" indent="-297833" defTabSz="1248460">
              <a:lnSpc>
                <a:spcPct val="250000"/>
              </a:lnSpc>
              <a:spcBef>
                <a:spcPts val="1300"/>
              </a:spcBef>
              <a:defRPr sz="3648"/>
            </a:pPr>
            <a:r>
              <a:t>Propagation model = fading + path loss</a:t>
            </a:r>
            <a:r>
              <a:t> </a:t>
            </a:r>
            <a:r>
              <a:t>+</a:t>
            </a:r>
            <a:r>
              <a:t> </a:t>
            </a:r>
            <a:r>
              <a:t>shadowing </a:t>
            </a:r>
          </a:p>
        </p:txBody>
      </p:sp>
      <p:pic>
        <p:nvPicPr>
          <p:cNvPr id="132" name="圖片 3" descr="圖片 3"/>
          <p:cNvPicPr>
            <a:picLocks noChangeAspect="1"/>
          </p:cNvPicPr>
          <p:nvPr/>
        </p:nvPicPr>
        <p:blipFill>
          <a:blip r:embed="rId2">
            <a:extLst/>
          </a:blip>
          <a:stretch>
            <a:fillRect/>
          </a:stretch>
        </p:blipFill>
        <p:spPr>
          <a:xfrm>
            <a:off x="8404352" y="1792968"/>
            <a:ext cx="3706369" cy="3925234"/>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GIF (500ms)"/>
          <p:cNvSpPr txBox="1"/>
          <p:nvPr>
            <p:ph type="title"/>
          </p:nvPr>
        </p:nvSpPr>
        <p:spPr>
          <a:prstGeom prst="rect">
            <a:avLst/>
          </a:prstGeom>
        </p:spPr>
        <p:txBody>
          <a:bodyPr/>
          <a:lstStyle/>
          <a:p>
            <a:pPr/>
            <a:r>
              <a:t>GIF (500ms)</a:t>
            </a:r>
          </a:p>
        </p:txBody>
      </p:sp>
      <p:pic>
        <p:nvPicPr>
          <p:cNvPr id="220" name="mygif.gif" descr="mygif.gif"/>
          <p:cNvPicPr>
            <a:picLocks noChangeAspect="0"/>
          </p:cNvPicPr>
          <p:nvPr/>
        </p:nvPicPr>
        <p:blipFill>
          <a:blip r:embed="rId2">
            <a:extLst/>
          </a:blip>
          <a:stretch>
            <a:fillRect/>
          </a:stretch>
        </p:blipFill>
        <p:spPr>
          <a:xfrm>
            <a:off x="1814043" y="2352963"/>
            <a:ext cx="9376714" cy="7032537"/>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 of handoff events"/>
          <p:cNvSpPr txBox="1"/>
          <p:nvPr>
            <p:ph type="title"/>
          </p:nvPr>
        </p:nvSpPr>
        <p:spPr>
          <a:prstGeom prst="rect">
            <a:avLst/>
          </a:prstGeom>
        </p:spPr>
        <p:txBody>
          <a:bodyPr/>
          <a:lstStyle/>
          <a:p>
            <a:pPr/>
            <a:r>
              <a:t># of handoff events</a:t>
            </a:r>
          </a:p>
        </p:txBody>
      </p:sp>
      <p:graphicFrame>
        <p:nvGraphicFramePr>
          <p:cNvPr id="223" name="表格"/>
          <p:cNvGraphicFramePr/>
          <p:nvPr/>
        </p:nvGraphicFramePr>
        <p:xfrm>
          <a:off x="1270000" y="3105150"/>
          <a:ext cx="5321300" cy="57022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660650"/>
                <a:gridCol w="2660650"/>
              </a:tblGrid>
              <a:tr h="950383">
                <a:tc>
                  <a:txBody>
                    <a:bodyPr/>
                    <a:lstStyle/>
                    <a:p>
                      <a:pPr defTabSz="914400"/>
                      <a:r>
                        <a:rPr sz="2600"/>
                        <a:t>Round</a:t>
                      </a:r>
                    </a:p>
                  </a:txBody>
                  <a:tcPr marL="50800" marR="50800" marT="50800" marB="50800" anchor="ctr" anchorCtr="0" horzOverflow="overflow">
                    <a:lnL w="12700">
                      <a:miter lim="400000"/>
                    </a:lnL>
                    <a:lnT w="12700">
                      <a:miter lim="400000"/>
                    </a:lnT>
                  </a:tcPr>
                </a:tc>
                <a:tc>
                  <a:txBody>
                    <a:bodyPr/>
                    <a:lstStyle/>
                    <a:p>
                      <a:pPr defTabSz="914400"/>
                      <a:r>
                        <a:rPr sz="2600"/>
                        <a:t># of handoff events</a:t>
                      </a:r>
                    </a:p>
                  </a:txBody>
                  <a:tcPr marL="50800" marR="50800" marT="50800" marB="50800" anchor="ctr" anchorCtr="0" horzOverflow="overflow">
                    <a:lnR w="12700">
                      <a:miter lim="400000"/>
                    </a:lnR>
                    <a:lnT w="12700">
                      <a:miter lim="400000"/>
                    </a:lnT>
                  </a:tcPr>
                </a:tc>
              </a:tr>
              <a:tr h="950383">
                <a:tc>
                  <a:txBody>
                    <a:bodyPr/>
                    <a:lstStyle/>
                    <a:p>
                      <a:pPr defTabSz="914400"/>
                      <a:r>
                        <a:rPr sz="2600"/>
                        <a:t>1</a:t>
                      </a:r>
                    </a:p>
                  </a:txBody>
                  <a:tcPr marL="50800" marR="50800" marT="50800" marB="50800" anchor="ctr" anchorCtr="0" horzOverflow="overflow">
                    <a:lnL w="12700">
                      <a:miter lim="400000"/>
                    </a:lnL>
                  </a:tcPr>
                </a:tc>
                <a:tc>
                  <a:txBody>
                    <a:bodyPr/>
                    <a:lstStyle/>
                    <a:p>
                      <a:pPr defTabSz="914400"/>
                      <a:r>
                        <a:rPr sz="2600"/>
                        <a:t>3586</a:t>
                      </a:r>
                    </a:p>
                  </a:txBody>
                  <a:tcPr marL="50800" marR="50800" marT="50800" marB="50800" anchor="ctr" anchorCtr="0" horzOverflow="overflow">
                    <a:lnR w="12700">
                      <a:miter lim="400000"/>
                    </a:lnR>
                  </a:tcPr>
                </a:tc>
              </a:tr>
              <a:tr h="950383">
                <a:tc>
                  <a:txBody>
                    <a:bodyPr/>
                    <a:lstStyle/>
                    <a:p>
                      <a:pPr defTabSz="914400"/>
                      <a:r>
                        <a:rPr sz="2600"/>
                        <a:t>2</a:t>
                      </a:r>
                    </a:p>
                  </a:txBody>
                  <a:tcPr marL="50800" marR="50800" marT="50800" marB="50800" anchor="ctr" anchorCtr="0" horzOverflow="overflow">
                    <a:lnL w="12700">
                      <a:miter lim="400000"/>
                    </a:lnL>
                  </a:tcPr>
                </a:tc>
                <a:tc>
                  <a:txBody>
                    <a:bodyPr/>
                    <a:lstStyle/>
                    <a:p>
                      <a:pPr defTabSz="914400"/>
                      <a:r>
                        <a:rPr sz="2600"/>
                        <a:t>3842</a:t>
                      </a:r>
                    </a:p>
                  </a:txBody>
                  <a:tcPr marL="50800" marR="50800" marT="50800" marB="50800" anchor="ctr" anchorCtr="0" horzOverflow="overflow">
                    <a:lnR w="12700">
                      <a:miter lim="400000"/>
                    </a:lnR>
                  </a:tcPr>
                </a:tc>
              </a:tr>
              <a:tr h="950383">
                <a:tc>
                  <a:txBody>
                    <a:bodyPr/>
                    <a:lstStyle/>
                    <a:p>
                      <a:pPr defTabSz="914400"/>
                      <a:r>
                        <a:rPr sz="2600"/>
                        <a:t>3</a:t>
                      </a:r>
                    </a:p>
                  </a:txBody>
                  <a:tcPr marL="50800" marR="50800" marT="50800" marB="50800" anchor="ctr" anchorCtr="0" horzOverflow="overflow">
                    <a:lnL w="12700">
                      <a:miter lim="400000"/>
                    </a:lnL>
                  </a:tcPr>
                </a:tc>
                <a:tc>
                  <a:txBody>
                    <a:bodyPr/>
                    <a:lstStyle/>
                    <a:p>
                      <a:pPr defTabSz="914400"/>
                      <a:r>
                        <a:rPr sz="2600"/>
                        <a:t>3665</a:t>
                      </a:r>
                    </a:p>
                  </a:txBody>
                  <a:tcPr marL="50800" marR="50800" marT="50800" marB="50800" anchor="ctr" anchorCtr="0" horzOverflow="overflow">
                    <a:lnR w="12700">
                      <a:miter lim="400000"/>
                    </a:lnR>
                  </a:tcPr>
                </a:tc>
              </a:tr>
              <a:tr h="950383">
                <a:tc>
                  <a:txBody>
                    <a:bodyPr/>
                    <a:lstStyle/>
                    <a:p>
                      <a:pPr defTabSz="914400"/>
                      <a:r>
                        <a:rPr sz="2600"/>
                        <a:t>4</a:t>
                      </a:r>
                    </a:p>
                  </a:txBody>
                  <a:tcPr marL="50800" marR="50800" marT="50800" marB="50800" anchor="ctr" anchorCtr="0" horzOverflow="overflow">
                    <a:lnL w="12700">
                      <a:miter lim="400000"/>
                    </a:lnL>
                  </a:tcPr>
                </a:tc>
                <a:tc>
                  <a:txBody>
                    <a:bodyPr/>
                    <a:lstStyle/>
                    <a:p>
                      <a:pPr defTabSz="914400"/>
                      <a:r>
                        <a:rPr sz="2600"/>
                        <a:t>3921</a:t>
                      </a:r>
                    </a:p>
                  </a:txBody>
                  <a:tcPr marL="50800" marR="50800" marT="50800" marB="50800" anchor="ctr" anchorCtr="0" horzOverflow="overflow">
                    <a:lnR w="12700">
                      <a:miter lim="400000"/>
                    </a:lnR>
                  </a:tcPr>
                </a:tc>
              </a:tr>
              <a:tr h="950383">
                <a:tc>
                  <a:txBody>
                    <a:bodyPr/>
                    <a:lstStyle/>
                    <a:p>
                      <a:pPr defTabSz="914400"/>
                      <a:r>
                        <a:rPr sz="2600"/>
                        <a:t>5</a:t>
                      </a:r>
                    </a:p>
                  </a:txBody>
                  <a:tcPr marL="50800" marR="50800" marT="50800" marB="50800" anchor="ctr" anchorCtr="0" horzOverflow="overflow">
                    <a:lnL w="12700">
                      <a:miter lim="400000"/>
                    </a:lnL>
                    <a:lnB w="12700">
                      <a:miter lim="400000"/>
                    </a:lnB>
                  </a:tcPr>
                </a:tc>
                <a:tc>
                  <a:txBody>
                    <a:bodyPr/>
                    <a:lstStyle/>
                    <a:p>
                      <a:pPr defTabSz="914400"/>
                      <a:r>
                        <a:rPr sz="2600"/>
                        <a:t>3824</a:t>
                      </a:r>
                    </a:p>
                  </a:txBody>
                  <a:tcPr marL="50800" marR="50800" marT="50800" marB="50800" anchor="ctr" anchorCtr="0" horzOverflow="overflow">
                    <a:lnR w="12700">
                      <a:miter lim="400000"/>
                    </a:lnR>
                    <a:lnB w="12700">
                      <a:miter lim="400000"/>
                    </a:lnB>
                  </a:tcPr>
                </a:tc>
              </a:tr>
            </a:tbl>
          </a:graphicData>
        </a:graphic>
      </p:graphicFrame>
      <p:sp>
        <p:nvSpPr>
          <p:cNvPr id="224" name="average:  3767.6…"/>
          <p:cNvSpPr txBox="1"/>
          <p:nvPr/>
        </p:nvSpPr>
        <p:spPr>
          <a:xfrm>
            <a:off x="8173231" y="7861300"/>
            <a:ext cx="4227538" cy="1295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latin typeface="CMU Serif"/>
                <a:ea typeface="CMU Serif"/>
                <a:cs typeface="CMU Serif"/>
                <a:sym typeface="CMU Serif"/>
              </a:defRPr>
            </a:pPr>
            <a:r>
              <a:t>average:  3767.6</a:t>
            </a:r>
          </a:p>
          <a:p>
            <a:pPr algn="l">
              <a:defRPr>
                <a:latin typeface="CMU Serif"/>
                <a:ea typeface="CMU Serif"/>
                <a:cs typeface="CMU Serif"/>
                <a:sym typeface="CMU Serif"/>
              </a:defRPr>
            </a:pPr>
            <a:r>
              <a:t>total sim time:  900s</a:t>
            </a:r>
          </a:p>
        </p:txBody>
      </p:sp>
      <p:sp>
        <p:nvSpPr>
          <p:cNvPr id="225" name="ms_num = 100;…"/>
          <p:cNvSpPr txBox="1"/>
          <p:nvPr/>
        </p:nvSpPr>
        <p:spPr>
          <a:xfrm>
            <a:off x="9099891" y="3009900"/>
            <a:ext cx="2844553" cy="444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latin typeface="CMU Serif"/>
                <a:ea typeface="CMU Serif"/>
                <a:cs typeface="CMU Serif"/>
                <a:sym typeface="CMU Serif"/>
              </a:defRPr>
            </a:pPr>
            <a:r>
              <a:t>ms_num = 100;</a:t>
            </a:r>
          </a:p>
          <a:p>
            <a:pPr algn="l">
              <a:defRPr sz="2400">
                <a:latin typeface="CMU Serif"/>
                <a:ea typeface="CMU Serif"/>
                <a:cs typeface="CMU Serif"/>
                <a:sym typeface="CMU Serif"/>
              </a:defRPr>
            </a:pPr>
            <a:r>
              <a:t>cell_num = 19;</a:t>
            </a:r>
          </a:p>
          <a:p>
            <a:pPr algn="l">
              <a:defRPr b="1" sz="2400">
                <a:latin typeface="CMU Serif"/>
                <a:ea typeface="CMU Serif"/>
                <a:cs typeface="CMU Serif"/>
                <a:sym typeface="CMU Serif"/>
              </a:defRPr>
            </a:pPr>
            <a:r>
              <a:t>sim_time = 900;</a:t>
            </a:r>
          </a:p>
          <a:p>
            <a:pPr algn="l">
              <a:defRPr sz="2400">
                <a:latin typeface="CMU Serif"/>
                <a:ea typeface="CMU Serif"/>
                <a:cs typeface="CMU Serif"/>
                <a:sym typeface="CMU Serif"/>
              </a:defRPr>
            </a:pPr>
            <a:r>
              <a:t>bw = 10e6;</a:t>
            </a:r>
          </a:p>
          <a:p>
            <a:pPr algn="l">
              <a:defRPr sz="2400">
                <a:latin typeface="CMU Serif"/>
                <a:ea typeface="CMU Serif"/>
                <a:cs typeface="CMU Serif"/>
                <a:sym typeface="CMU Serif"/>
              </a:defRPr>
            </a:pPr>
            <a:r>
              <a:t>h_bs = 51.5;</a:t>
            </a:r>
          </a:p>
          <a:p>
            <a:pPr algn="l">
              <a:defRPr sz="2400">
                <a:latin typeface="CMU Serif"/>
                <a:ea typeface="CMU Serif"/>
                <a:cs typeface="CMU Serif"/>
                <a:sym typeface="CMU Serif"/>
              </a:defRPr>
            </a:pPr>
            <a:r>
              <a:t>gr_db = 14;</a:t>
            </a:r>
          </a:p>
          <a:p>
            <a:pPr algn="l">
              <a:defRPr sz="2400">
                <a:latin typeface="CMU Serif"/>
                <a:ea typeface="CMU Serif"/>
                <a:cs typeface="CMU Serif"/>
                <a:sym typeface="CMU Serif"/>
              </a:defRPr>
            </a:pPr>
          </a:p>
          <a:p>
            <a:pPr algn="l">
              <a:defRPr sz="2400">
                <a:latin typeface="CMU Serif"/>
                <a:ea typeface="CMU Serif"/>
                <a:cs typeface="CMU Serif"/>
                <a:sym typeface="CMU Serif"/>
              </a:defRPr>
            </a:pPr>
            <a:r>
              <a:t>p_bs_dbm = 33;</a:t>
            </a:r>
          </a:p>
          <a:p>
            <a:pPr algn="l">
              <a:defRPr sz="2400">
                <a:latin typeface="CMU Serif"/>
                <a:ea typeface="CMU Serif"/>
                <a:cs typeface="CMU Serif"/>
                <a:sym typeface="CMU Serif"/>
              </a:defRPr>
            </a:pPr>
            <a:r>
              <a:t>dist = 500;        </a:t>
            </a:r>
          </a:p>
          <a:p>
            <a:pPr algn="l">
              <a:defRPr sz="2400">
                <a:latin typeface="CMU Serif"/>
                <a:ea typeface="CMU Serif"/>
                <a:cs typeface="CMU Serif"/>
                <a:sym typeface="CMU Serif"/>
              </a:defRPr>
            </a:pPr>
            <a:r>
              <a:t>minSpeed = 1;</a:t>
            </a:r>
          </a:p>
          <a:p>
            <a:pPr algn="l">
              <a:defRPr sz="2400">
                <a:latin typeface="CMU Serif"/>
                <a:ea typeface="CMU Serif"/>
                <a:cs typeface="CMU Serif"/>
                <a:sym typeface="CMU Serif"/>
              </a:defRPr>
            </a:pPr>
            <a:r>
              <a:t>maxSpeed = 15;</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 of handoff events"/>
          <p:cNvSpPr txBox="1"/>
          <p:nvPr>
            <p:ph type="title"/>
          </p:nvPr>
        </p:nvSpPr>
        <p:spPr>
          <a:prstGeom prst="rect">
            <a:avLst/>
          </a:prstGeom>
        </p:spPr>
        <p:txBody>
          <a:bodyPr/>
          <a:lstStyle/>
          <a:p>
            <a:pPr/>
            <a:r>
              <a:t># of handoff events</a:t>
            </a:r>
          </a:p>
        </p:txBody>
      </p:sp>
      <p:graphicFrame>
        <p:nvGraphicFramePr>
          <p:cNvPr id="228" name="表格"/>
          <p:cNvGraphicFramePr/>
          <p:nvPr/>
        </p:nvGraphicFramePr>
        <p:xfrm>
          <a:off x="1270000" y="3105150"/>
          <a:ext cx="5321300" cy="570229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660650"/>
                <a:gridCol w="2660650"/>
              </a:tblGrid>
              <a:tr h="950383">
                <a:tc>
                  <a:txBody>
                    <a:bodyPr/>
                    <a:lstStyle/>
                    <a:p>
                      <a:pPr defTabSz="914400"/>
                      <a:r>
                        <a:rPr sz="2600"/>
                        <a:t>Round</a:t>
                      </a:r>
                    </a:p>
                  </a:txBody>
                  <a:tcPr marL="50800" marR="50800" marT="50800" marB="50800" anchor="ctr" anchorCtr="0" horzOverflow="overflow">
                    <a:lnL w="12700">
                      <a:miter lim="400000"/>
                    </a:lnL>
                    <a:lnT w="12700">
                      <a:miter lim="400000"/>
                    </a:lnT>
                  </a:tcPr>
                </a:tc>
                <a:tc>
                  <a:txBody>
                    <a:bodyPr/>
                    <a:lstStyle/>
                    <a:p>
                      <a:pPr defTabSz="914400"/>
                      <a:r>
                        <a:rPr sz="2600"/>
                        <a:t># of handoff events</a:t>
                      </a:r>
                    </a:p>
                  </a:txBody>
                  <a:tcPr marL="50800" marR="50800" marT="50800" marB="50800" anchor="ctr" anchorCtr="0" horzOverflow="overflow">
                    <a:lnR w="12700">
                      <a:miter lim="400000"/>
                    </a:lnR>
                    <a:lnT w="12700">
                      <a:miter lim="400000"/>
                    </a:lnT>
                  </a:tcPr>
                </a:tc>
              </a:tr>
              <a:tr h="950383">
                <a:tc>
                  <a:txBody>
                    <a:bodyPr/>
                    <a:lstStyle/>
                    <a:p>
                      <a:pPr defTabSz="914400"/>
                      <a:r>
                        <a:rPr sz="2600"/>
                        <a:t>1</a:t>
                      </a:r>
                    </a:p>
                  </a:txBody>
                  <a:tcPr marL="50800" marR="50800" marT="50800" marB="50800" anchor="ctr" anchorCtr="0" horzOverflow="overflow">
                    <a:lnL w="12700">
                      <a:miter lim="400000"/>
                    </a:lnL>
                  </a:tcPr>
                </a:tc>
                <a:tc>
                  <a:txBody>
                    <a:bodyPr/>
                    <a:lstStyle/>
                    <a:p>
                      <a:pPr defTabSz="914400"/>
                      <a:r>
                        <a:rPr sz="2600"/>
                        <a:t>3586</a:t>
                      </a:r>
                    </a:p>
                  </a:txBody>
                  <a:tcPr marL="50800" marR="50800" marT="50800" marB="50800" anchor="ctr" anchorCtr="0" horzOverflow="overflow">
                    <a:lnR w="12700">
                      <a:miter lim="400000"/>
                    </a:lnR>
                  </a:tcPr>
                </a:tc>
              </a:tr>
              <a:tr h="950383">
                <a:tc>
                  <a:txBody>
                    <a:bodyPr/>
                    <a:lstStyle/>
                    <a:p>
                      <a:pPr defTabSz="914400"/>
                      <a:r>
                        <a:rPr sz="2600"/>
                        <a:t>2</a:t>
                      </a:r>
                    </a:p>
                  </a:txBody>
                  <a:tcPr marL="50800" marR="50800" marT="50800" marB="50800" anchor="ctr" anchorCtr="0" horzOverflow="overflow">
                    <a:lnL w="12700">
                      <a:miter lim="400000"/>
                    </a:lnL>
                  </a:tcPr>
                </a:tc>
                <a:tc>
                  <a:txBody>
                    <a:bodyPr/>
                    <a:lstStyle/>
                    <a:p>
                      <a:pPr defTabSz="914400"/>
                      <a:r>
                        <a:rPr sz="2600"/>
                        <a:t>3842</a:t>
                      </a:r>
                    </a:p>
                  </a:txBody>
                  <a:tcPr marL="50800" marR="50800" marT="50800" marB="50800" anchor="ctr" anchorCtr="0" horzOverflow="overflow">
                    <a:lnR w="12700">
                      <a:miter lim="400000"/>
                    </a:lnR>
                  </a:tcPr>
                </a:tc>
              </a:tr>
              <a:tr h="950383">
                <a:tc>
                  <a:txBody>
                    <a:bodyPr/>
                    <a:lstStyle/>
                    <a:p>
                      <a:pPr defTabSz="914400"/>
                      <a:r>
                        <a:rPr sz="2600"/>
                        <a:t>3</a:t>
                      </a:r>
                    </a:p>
                  </a:txBody>
                  <a:tcPr marL="50800" marR="50800" marT="50800" marB="50800" anchor="ctr" anchorCtr="0" horzOverflow="overflow">
                    <a:lnL w="12700">
                      <a:miter lim="400000"/>
                    </a:lnL>
                  </a:tcPr>
                </a:tc>
                <a:tc>
                  <a:txBody>
                    <a:bodyPr/>
                    <a:lstStyle/>
                    <a:p>
                      <a:pPr defTabSz="914400"/>
                      <a:r>
                        <a:rPr sz="2600"/>
                        <a:t>3665</a:t>
                      </a:r>
                    </a:p>
                  </a:txBody>
                  <a:tcPr marL="50800" marR="50800" marT="50800" marB="50800" anchor="ctr" anchorCtr="0" horzOverflow="overflow">
                    <a:lnR w="12700">
                      <a:miter lim="400000"/>
                    </a:lnR>
                  </a:tcPr>
                </a:tc>
              </a:tr>
              <a:tr h="950383">
                <a:tc>
                  <a:txBody>
                    <a:bodyPr/>
                    <a:lstStyle/>
                    <a:p>
                      <a:pPr defTabSz="914400"/>
                      <a:r>
                        <a:rPr sz="2600"/>
                        <a:t>4</a:t>
                      </a:r>
                    </a:p>
                  </a:txBody>
                  <a:tcPr marL="50800" marR="50800" marT="50800" marB="50800" anchor="ctr" anchorCtr="0" horzOverflow="overflow">
                    <a:lnL w="12700">
                      <a:miter lim="400000"/>
                    </a:lnL>
                  </a:tcPr>
                </a:tc>
                <a:tc>
                  <a:txBody>
                    <a:bodyPr/>
                    <a:lstStyle/>
                    <a:p>
                      <a:pPr defTabSz="914400"/>
                      <a:r>
                        <a:rPr sz="2600"/>
                        <a:t>3921</a:t>
                      </a:r>
                    </a:p>
                  </a:txBody>
                  <a:tcPr marL="50800" marR="50800" marT="50800" marB="50800" anchor="ctr" anchorCtr="0" horzOverflow="overflow">
                    <a:lnR w="12700">
                      <a:miter lim="400000"/>
                    </a:lnR>
                  </a:tcPr>
                </a:tc>
              </a:tr>
              <a:tr h="950383">
                <a:tc>
                  <a:txBody>
                    <a:bodyPr/>
                    <a:lstStyle/>
                    <a:p>
                      <a:pPr defTabSz="914400"/>
                      <a:r>
                        <a:rPr sz="2600"/>
                        <a:t>5</a:t>
                      </a:r>
                    </a:p>
                  </a:txBody>
                  <a:tcPr marL="50800" marR="50800" marT="50800" marB="50800" anchor="ctr" anchorCtr="0" horzOverflow="overflow">
                    <a:lnL w="12700">
                      <a:miter lim="400000"/>
                    </a:lnL>
                    <a:lnB w="12700">
                      <a:miter lim="400000"/>
                    </a:lnB>
                  </a:tcPr>
                </a:tc>
                <a:tc>
                  <a:txBody>
                    <a:bodyPr/>
                    <a:lstStyle/>
                    <a:p>
                      <a:pPr defTabSz="914400"/>
                      <a:r>
                        <a:rPr sz="2600"/>
                        <a:t>3824</a:t>
                      </a:r>
                    </a:p>
                  </a:txBody>
                  <a:tcPr marL="50800" marR="50800" marT="50800" marB="50800" anchor="ctr" anchorCtr="0" horzOverflow="overflow">
                    <a:lnR w="12700">
                      <a:miter lim="400000"/>
                    </a:lnR>
                    <a:lnB w="12700">
                      <a:miter lim="400000"/>
                    </a:lnB>
                  </a:tcPr>
                </a:tc>
              </a:tr>
            </a:tbl>
          </a:graphicData>
        </a:graphic>
      </p:graphicFrame>
      <p:graphicFrame>
        <p:nvGraphicFramePr>
          <p:cNvPr id="229" name="2D 折線圖"/>
          <p:cNvGraphicFramePr/>
          <p:nvPr/>
        </p:nvGraphicFramePr>
        <p:xfrm>
          <a:off x="6932674" y="3549649"/>
          <a:ext cx="5362959" cy="4753133"/>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標題 1"/>
          <p:cNvSpPr txBox="1"/>
          <p:nvPr>
            <p:ph type="title"/>
          </p:nvPr>
        </p:nvSpPr>
        <p:spPr>
          <a:prstGeom prst="rect">
            <a:avLst/>
          </a:prstGeom>
        </p:spPr>
        <p:txBody>
          <a:bodyPr/>
          <a:lstStyle/>
          <a:p>
            <a:pPr/>
            <a:r>
              <a:t>Settings</a:t>
            </a:r>
          </a:p>
        </p:txBody>
      </p:sp>
      <p:sp>
        <p:nvSpPr>
          <p:cNvPr id="232" name="內容版面配置區 2"/>
          <p:cNvSpPr txBox="1"/>
          <p:nvPr>
            <p:ph type="body" idx="1"/>
          </p:nvPr>
        </p:nvSpPr>
        <p:spPr>
          <a:prstGeom prst="rect">
            <a:avLst/>
          </a:prstGeom>
        </p:spPr>
        <p:txBody>
          <a:bodyPr/>
          <a:lstStyle/>
          <a:p>
            <a:pPr marL="300935" indent="-300935" defTabSz="1261465">
              <a:spcBef>
                <a:spcPts val="1300"/>
              </a:spcBef>
              <a:defRPr sz="3686"/>
            </a:pPr>
            <a:r>
              <a:t>Temperature</a:t>
            </a:r>
            <a:r>
              <a:t> </a:t>
            </a:r>
            <a:r>
              <a:t>=</a:t>
            </a:r>
            <a:r>
              <a:t> </a:t>
            </a:r>
            <a:r>
              <a:t>27</a:t>
            </a:r>
          </a:p>
          <a:p>
            <a:pPr marL="300935" indent="-300935" defTabSz="1261465">
              <a:spcBef>
                <a:spcPts val="1300"/>
              </a:spcBef>
              <a:defRPr sz="3686"/>
            </a:pPr>
            <a:r>
              <a:t>Inter Site Distance</a:t>
            </a:r>
            <a:r>
              <a:t> </a:t>
            </a:r>
            <a:r>
              <a:t>=</a:t>
            </a:r>
            <a:r>
              <a:t> </a:t>
            </a:r>
            <a:r>
              <a:t>500</a:t>
            </a:r>
          </a:p>
          <a:p>
            <a:pPr marL="300935" indent="-300935" defTabSz="1261465">
              <a:spcBef>
                <a:spcPts val="1300"/>
              </a:spcBef>
              <a:defRPr sz="3686"/>
            </a:pPr>
            <a:r>
              <a:t>Channel bandwidth = 10MHz</a:t>
            </a:r>
          </a:p>
          <a:p>
            <a:pPr marL="300935" indent="-300935" defTabSz="1261465">
              <a:spcBef>
                <a:spcPts val="1300"/>
              </a:spcBef>
              <a:defRPr sz="3686"/>
            </a:pPr>
            <a:r>
              <a:t>Frequency reuse factor = 1</a:t>
            </a:r>
          </a:p>
          <a:p>
            <a:pPr marL="300935" indent="-300935" defTabSz="1261465">
              <a:spcBef>
                <a:spcPts val="1300"/>
              </a:spcBef>
              <a:defRPr sz="3686"/>
            </a:pPr>
            <a:r>
              <a:t>BS power = 33 dBm</a:t>
            </a:r>
          </a:p>
          <a:p>
            <a:pPr marL="300935" indent="-300935" defTabSz="1261465">
              <a:spcBef>
                <a:spcPts val="1300"/>
              </a:spcBef>
              <a:defRPr sz="3686"/>
            </a:pPr>
            <a:r>
              <a:t>MS power = 0 dBm</a:t>
            </a:r>
          </a:p>
          <a:p>
            <a:pPr marL="300935" indent="-300935" defTabSz="1261465">
              <a:spcBef>
                <a:spcPts val="1300"/>
              </a:spcBef>
              <a:defRPr sz="3686"/>
            </a:pPr>
            <a:r>
              <a:t>Antenna gain = 14 dB</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標題 1"/>
          <p:cNvSpPr txBox="1"/>
          <p:nvPr>
            <p:ph type="title"/>
          </p:nvPr>
        </p:nvSpPr>
        <p:spPr>
          <a:prstGeom prst="rect">
            <a:avLst/>
          </a:prstGeom>
        </p:spPr>
        <p:txBody>
          <a:bodyPr/>
          <a:lstStyle/>
          <a:p>
            <a:pPr/>
            <a:r>
              <a:t>Settings</a:t>
            </a:r>
          </a:p>
        </p:txBody>
      </p:sp>
      <p:sp>
        <p:nvSpPr>
          <p:cNvPr id="235" name="內容版面配置區 2"/>
          <p:cNvSpPr txBox="1"/>
          <p:nvPr>
            <p:ph type="body" idx="1"/>
          </p:nvPr>
        </p:nvSpPr>
        <p:spPr>
          <a:prstGeom prst="rect">
            <a:avLst/>
          </a:prstGeom>
        </p:spPr>
        <p:txBody>
          <a:bodyPr/>
          <a:lstStyle/>
          <a:p>
            <a:pPr/>
            <a:r>
              <a:t>BS height = 51.5</a:t>
            </a:r>
          </a:p>
          <a:p>
            <a:pPr/>
            <a:r>
              <a:t>MS height = 1.5</a:t>
            </a:r>
          </a:p>
          <a:p>
            <a:pPr/>
            <a:r>
              <a:t># of BS = 19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7" name="內容版面配置區 5" descr="內容版面配置區 5"/>
          <p:cNvPicPr>
            <a:picLocks noChangeAspect="1"/>
          </p:cNvPicPr>
          <p:nvPr/>
        </p:nvPicPr>
        <p:blipFill>
          <a:blip r:embed="rId2">
            <a:extLst/>
          </a:blip>
          <a:stretch>
            <a:fillRect/>
          </a:stretch>
        </p:blipFill>
        <p:spPr>
          <a:xfrm>
            <a:off x="811670" y="1219199"/>
            <a:ext cx="9646358" cy="7234768"/>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標題 1"/>
          <p:cNvSpPr txBox="1"/>
          <p:nvPr>
            <p:ph type="title"/>
          </p:nvPr>
        </p:nvSpPr>
        <p:spPr>
          <a:prstGeom prst="rect">
            <a:avLst/>
          </a:prstGeom>
        </p:spPr>
        <p:txBody>
          <a:bodyPr/>
          <a:lstStyle/>
          <a:p>
            <a:pPr/>
            <a:r>
              <a:t>Result</a:t>
            </a:r>
          </a:p>
        </p:txBody>
      </p:sp>
      <p:sp>
        <p:nvSpPr>
          <p:cNvPr id="240" name="內容版面配置區 2"/>
          <p:cNvSpPr txBox="1"/>
          <p:nvPr>
            <p:ph type="body" idx="1"/>
          </p:nvPr>
        </p:nvSpPr>
        <p:spPr>
          <a:prstGeom prst="rect">
            <a:avLst/>
          </a:prstGeom>
        </p:spPr>
        <p:txBody>
          <a:bodyPr/>
          <a:lstStyle/>
          <a:p>
            <a:pPr/>
            <a:r>
              <a:t>Dropout</a:t>
            </a:r>
            <a:r>
              <a:t> </a:t>
            </a:r>
            <a:r>
              <a:t>Threshold</a:t>
            </a:r>
            <a:r>
              <a:t> </a:t>
            </a:r>
            <a:r>
              <a:t> = 1e-12</a:t>
            </a:r>
          </a:p>
          <a:p>
            <a:pPr/>
            <a:r>
              <a:t>Handoff</a:t>
            </a:r>
            <a:r>
              <a:t> </a:t>
            </a:r>
            <a:r>
              <a:t>Threshold</a:t>
            </a:r>
            <a:r>
              <a:t> </a:t>
            </a:r>
            <a:r>
              <a:t> = 1e-9</a:t>
            </a:r>
          </a:p>
          <a:p>
            <a:pPr/>
            <a:r>
              <a:t>Handoff</a:t>
            </a:r>
            <a:r>
              <a:t> </a:t>
            </a:r>
            <a:r>
              <a:t>Time = 2</a:t>
            </a:r>
          </a:p>
          <a:p>
            <a:pPr/>
            <a:r>
              <a:t>Mobility</a:t>
            </a:r>
            <a:r>
              <a:t> </a:t>
            </a:r>
            <a:r>
              <a:t>= 5, 10, 15</a:t>
            </a:r>
          </a:p>
          <a:p>
            <a:pPr/>
            <a:r>
              <a:t>Simulation</a:t>
            </a:r>
            <a:r>
              <a:t> </a:t>
            </a:r>
            <a:r>
              <a:t>time = 500</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42" name="內容版面配置區 3"/>
          <p:cNvGraphicFramePr/>
          <p:nvPr/>
        </p:nvGraphicFramePr>
        <p:xfrm>
          <a:off x="808247" y="1823211"/>
          <a:ext cx="11148701" cy="5912277"/>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44" name="內容版面配置區 3"/>
          <p:cNvGraphicFramePr/>
          <p:nvPr/>
        </p:nvGraphicFramePr>
        <p:xfrm>
          <a:off x="808247" y="1841273"/>
          <a:ext cx="11148701" cy="5894215"/>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46" name="內容版面配置區 3"/>
          <p:cNvGraphicFramePr/>
          <p:nvPr/>
        </p:nvGraphicFramePr>
        <p:xfrm>
          <a:off x="808247" y="1787652"/>
          <a:ext cx="11148701" cy="5947836"/>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標題 1"/>
          <p:cNvSpPr txBox="1"/>
          <p:nvPr>
            <p:ph type="title"/>
          </p:nvPr>
        </p:nvSpPr>
        <p:spPr>
          <a:prstGeom prst="rect">
            <a:avLst/>
          </a:prstGeom>
        </p:spPr>
        <p:txBody>
          <a:bodyPr/>
          <a:lstStyle/>
          <a:p>
            <a:pPr/>
            <a:r>
              <a:t>Criteria</a:t>
            </a:r>
          </a:p>
        </p:txBody>
      </p:sp>
      <p:sp>
        <p:nvSpPr>
          <p:cNvPr id="135" name="內容版面配置區 2"/>
          <p:cNvSpPr txBox="1"/>
          <p:nvPr>
            <p:ph type="body" idx="1"/>
          </p:nvPr>
        </p:nvSpPr>
        <p:spPr>
          <a:prstGeom prst="rect">
            <a:avLst/>
          </a:prstGeom>
        </p:spPr>
        <p:txBody>
          <a:bodyPr/>
          <a:lstStyle/>
          <a:p>
            <a:pPr marL="0" indent="0">
              <a:lnSpc>
                <a:spcPct val="250000"/>
              </a:lnSpc>
              <a:buSzTx/>
              <a:buNone/>
            </a:pPr>
            <a:r>
              <a:t>- Threshold</a:t>
            </a:r>
          </a:p>
          <a:p>
            <a:pPr marL="0" indent="0">
              <a:lnSpc>
                <a:spcPct val="250000"/>
              </a:lnSpc>
              <a:buSzTx/>
              <a:buNone/>
            </a:pPr>
            <a:r>
              <a:t>- Distance about ping – pang effect</a:t>
            </a:r>
          </a:p>
          <a:p>
            <a:pPr>
              <a:lnSpc>
                <a:spcPct val="250000"/>
              </a:lnSpc>
              <a:buFontTx/>
              <a:buChar char="-"/>
            </a:pPr>
            <a:r>
              <a:t>SINR</a:t>
            </a:r>
          </a:p>
        </p:txBody>
      </p:sp>
      <p:pic>
        <p:nvPicPr>
          <p:cNvPr id="136" name="圖片 3" descr="圖片 3"/>
          <p:cNvPicPr>
            <a:picLocks noChangeAspect="1"/>
          </p:cNvPicPr>
          <p:nvPr/>
        </p:nvPicPr>
        <p:blipFill>
          <a:blip r:embed="rId2">
            <a:extLst/>
          </a:blip>
          <a:stretch>
            <a:fillRect/>
          </a:stretch>
        </p:blipFill>
        <p:spPr>
          <a:xfrm>
            <a:off x="7364896" y="3166533"/>
            <a:ext cx="3170534" cy="1763126"/>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標題 1"/>
          <p:cNvSpPr txBox="1"/>
          <p:nvPr>
            <p:ph type="title"/>
          </p:nvPr>
        </p:nvSpPr>
        <p:spPr>
          <a:prstGeom prst="rect">
            <a:avLst/>
          </a:prstGeom>
        </p:spPr>
        <p:txBody>
          <a:bodyPr/>
          <a:lstStyle/>
          <a:p>
            <a:pPr/>
            <a:r>
              <a:t>Result</a:t>
            </a:r>
          </a:p>
        </p:txBody>
      </p:sp>
      <p:sp>
        <p:nvSpPr>
          <p:cNvPr id="249" name="內容版面配置區 2"/>
          <p:cNvSpPr txBox="1"/>
          <p:nvPr>
            <p:ph type="body" idx="1"/>
          </p:nvPr>
        </p:nvSpPr>
        <p:spPr>
          <a:prstGeom prst="rect">
            <a:avLst/>
          </a:prstGeom>
        </p:spPr>
        <p:txBody>
          <a:bodyPr/>
          <a:lstStyle/>
          <a:p>
            <a:pPr/>
            <a:r>
              <a:t>Dropout</a:t>
            </a:r>
            <a:r>
              <a:t> </a:t>
            </a:r>
            <a:r>
              <a:t>Threshold</a:t>
            </a:r>
            <a:r>
              <a:t> </a:t>
            </a:r>
            <a:r>
              <a:t> = 1e-12</a:t>
            </a:r>
          </a:p>
          <a:p>
            <a:pPr/>
            <a:r>
              <a:t>Handoff</a:t>
            </a:r>
            <a:r>
              <a:t> </a:t>
            </a:r>
            <a:r>
              <a:t>Threshold</a:t>
            </a:r>
            <a:r>
              <a:t> </a:t>
            </a:r>
            <a:r>
              <a:t> = 1e-9, 1e-8, 1e-7</a:t>
            </a:r>
          </a:p>
          <a:p>
            <a:pPr/>
            <a:r>
              <a:t>Handoff</a:t>
            </a:r>
            <a:r>
              <a:t> </a:t>
            </a:r>
            <a:r>
              <a:t>Time = 2</a:t>
            </a:r>
          </a:p>
          <a:p>
            <a:pPr/>
            <a:r>
              <a:t>Mobility</a:t>
            </a:r>
            <a:r>
              <a:t> </a:t>
            </a:r>
            <a:r>
              <a:t>= 5</a:t>
            </a:r>
          </a:p>
          <a:p>
            <a:pPr/>
            <a:r>
              <a:t>Simulation</a:t>
            </a:r>
            <a:r>
              <a:t> </a:t>
            </a:r>
            <a:r>
              <a:t>time = 500</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51" name="內容版面配置區 3"/>
          <p:cNvGraphicFramePr/>
          <p:nvPr/>
        </p:nvGraphicFramePr>
        <p:xfrm>
          <a:off x="832208" y="1830837"/>
          <a:ext cx="11081868" cy="5904651"/>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53" name="內容版面配置區 3"/>
          <p:cNvGraphicFramePr/>
          <p:nvPr/>
        </p:nvGraphicFramePr>
        <p:xfrm>
          <a:off x="832208" y="1805150"/>
          <a:ext cx="11081868" cy="5930338"/>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55" name="內容版面配置區 4"/>
          <p:cNvGraphicFramePr/>
          <p:nvPr/>
        </p:nvGraphicFramePr>
        <p:xfrm>
          <a:off x="832208" y="1895460"/>
          <a:ext cx="11081868" cy="5840028"/>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實驗結果"/>
          <p:cNvSpPr txBox="1"/>
          <p:nvPr>
            <p:ph type="title"/>
          </p:nvPr>
        </p:nvSpPr>
        <p:spPr>
          <a:prstGeom prst="rect">
            <a:avLst/>
          </a:prstGeom>
        </p:spPr>
        <p:txBody>
          <a:bodyPr/>
          <a:lstStyle/>
          <a:p>
            <a:pPr/>
            <a:r>
              <a:t>實驗結果</a:t>
            </a:r>
          </a:p>
        </p:txBody>
      </p:sp>
      <p:sp>
        <p:nvSpPr>
          <p:cNvPr id="258" name="發現 sim_time 越久，並不會趨向homogeneous…"/>
          <p:cNvSpPr txBox="1"/>
          <p:nvPr>
            <p:ph type="body" idx="1"/>
          </p:nvPr>
        </p:nvSpPr>
        <p:spPr>
          <a:xfrm>
            <a:off x="952500" y="2933700"/>
            <a:ext cx="11099800" cy="6286500"/>
          </a:xfrm>
          <a:prstGeom prst="rect">
            <a:avLst/>
          </a:prstGeom>
        </p:spPr>
        <p:txBody>
          <a:bodyPr/>
          <a:lstStyle/>
          <a:p>
            <a:pPr marL="355600" indent="-355600" defTabSz="467359">
              <a:spcBef>
                <a:spcPts val="3300"/>
              </a:spcBef>
              <a:defRPr sz="2880">
                <a:latin typeface="Adobe 繁黑體 Std B"/>
                <a:ea typeface="Adobe 繁黑體 Std B"/>
                <a:cs typeface="Adobe 繁黑體 Std B"/>
                <a:sym typeface="Adobe 繁黑體 Std B"/>
              </a:defRPr>
            </a:pPr>
            <a:r>
              <a:t>Threshold of drop </a:t>
            </a:r>
            <a:r>
              <a:t>越高 、 </a:t>
            </a:r>
            <a:r>
              <a:t>User drop </a:t>
            </a:r>
            <a:r>
              <a:t>時間越</a:t>
            </a:r>
            <a:r>
              <a:t>高</a:t>
            </a:r>
          </a:p>
          <a:p>
            <a:pPr marL="355600" indent="-355600" defTabSz="467359">
              <a:spcBef>
                <a:spcPts val="3300"/>
              </a:spcBef>
              <a:defRPr sz="2880">
                <a:latin typeface="Adobe 繁黑體 Std B"/>
                <a:ea typeface="Adobe 繁黑體 Std B"/>
                <a:cs typeface="Adobe 繁黑體 Std B"/>
                <a:sym typeface="Adobe 繁黑體 Std B"/>
              </a:defRPr>
            </a:pPr>
            <a:r>
              <a:t>Handover </a:t>
            </a:r>
            <a:r>
              <a:t>發生次數越低</a:t>
            </a:r>
          </a:p>
          <a:p>
            <a:pPr marL="355600" indent="-355600" defTabSz="467359">
              <a:spcBef>
                <a:spcPts val="3300"/>
              </a:spcBef>
              <a:defRPr sz="2880">
                <a:latin typeface="Adobe 繁黑體 Std B"/>
                <a:ea typeface="Adobe 繁黑體 Std B"/>
                <a:cs typeface="Adobe 繁黑體 Std B"/>
                <a:sym typeface="Adobe 繁黑體 Std B"/>
              </a:defRPr>
            </a:pPr>
            <a:r>
              <a:t>發現 sim_time 越久，並不會趨向homogeneous</a:t>
            </a:r>
          </a:p>
          <a:p>
            <a:pPr marL="355600" indent="-355600" defTabSz="467359">
              <a:spcBef>
                <a:spcPts val="3300"/>
              </a:spcBef>
              <a:defRPr sz="2880">
                <a:latin typeface="Adobe 繁黑體 Std B"/>
                <a:ea typeface="Adobe 繁黑體 Std B"/>
                <a:cs typeface="Adobe 繁黑體 Std B"/>
                <a:sym typeface="Adobe 繁黑體 Std B"/>
              </a:defRPr>
            </a:pPr>
            <a:r>
              <a:t>每個cell 都維持在一樣的亂度（heterogeneous）</a:t>
            </a:r>
          </a:p>
          <a:p>
            <a:pPr marL="355600" indent="-355600" defTabSz="467359">
              <a:spcBef>
                <a:spcPts val="3300"/>
              </a:spcBef>
              <a:defRPr sz="2880">
                <a:latin typeface="Adobe 繁黑體 Std B"/>
                <a:ea typeface="Adobe 繁黑體 Std B"/>
                <a:cs typeface="Adobe 繁黑體 Std B"/>
                <a:sym typeface="Adobe 繁黑體 Std B"/>
              </a:defRPr>
            </a:pPr>
            <a:r>
              <a:t>目前是用 SINR-Based 的方式做</a:t>
            </a:r>
          </a:p>
          <a:p>
            <a:pPr marL="355600" indent="-355600" defTabSz="467359">
              <a:spcBef>
                <a:spcPts val="3300"/>
              </a:spcBef>
              <a:defRPr sz="2880">
                <a:latin typeface="Adobe 繁黑體 Std B"/>
                <a:ea typeface="Adobe 繁黑體 Std B"/>
                <a:cs typeface="Adobe 繁黑體 Std B"/>
                <a:sym typeface="Adobe 繁黑體 Std B"/>
              </a:defRPr>
            </a:pPr>
            <a:r>
              <a:t>希望做一個 Coordination-Based當作實驗對照組</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實驗結果"/>
          <p:cNvSpPr txBox="1"/>
          <p:nvPr>
            <p:ph type="title"/>
          </p:nvPr>
        </p:nvSpPr>
        <p:spPr>
          <a:xfrm>
            <a:off x="952500" y="3797300"/>
            <a:ext cx="11099800" cy="2159000"/>
          </a:xfrm>
          <a:prstGeom prst="rect">
            <a:avLst/>
          </a:prstGeom>
        </p:spPr>
        <p:txBody>
          <a:bodyPr/>
          <a:lstStyle/>
          <a:p>
            <a:pPr/>
            <a:r>
              <a:t>Q&amp;A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標題 1"/>
          <p:cNvSpPr txBox="1"/>
          <p:nvPr>
            <p:ph type="title"/>
          </p:nvPr>
        </p:nvSpPr>
        <p:spPr>
          <a:prstGeom prst="rect">
            <a:avLst/>
          </a:prstGeom>
        </p:spPr>
        <p:txBody>
          <a:bodyPr/>
          <a:lstStyle/>
          <a:p>
            <a:pPr/>
            <a:r>
              <a:t>Evaluated term</a:t>
            </a:r>
          </a:p>
        </p:txBody>
      </p:sp>
      <p:sp>
        <p:nvSpPr>
          <p:cNvPr id="139" name="內容版面配置區 2"/>
          <p:cNvSpPr txBox="1"/>
          <p:nvPr>
            <p:ph type="body" idx="1"/>
          </p:nvPr>
        </p:nvSpPr>
        <p:spPr>
          <a:prstGeom prst="rect">
            <a:avLst/>
          </a:prstGeom>
        </p:spPr>
        <p:txBody>
          <a:bodyPr/>
          <a:lstStyle/>
          <a:p>
            <a:pPr>
              <a:lnSpc>
                <a:spcPct val="250000"/>
              </a:lnSpc>
            </a:pPr>
            <a:r>
              <a:t>Drop time</a:t>
            </a:r>
          </a:p>
          <a:p>
            <a:pPr>
              <a:lnSpc>
                <a:spcPct val="250000"/>
              </a:lnSpc>
            </a:pPr>
            <a:r>
              <a:t>Number of handoff</a:t>
            </a:r>
          </a:p>
          <a:p>
            <a:pPr>
              <a:lnSpc>
                <a:spcPct val="250000"/>
              </a:lnSpc>
            </a:pPr>
            <a:r>
              <a:t>Number of reconnection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provide reliable connectivity during the movement between cells"/>
          <p:cNvSpPr txBox="1"/>
          <p:nvPr>
            <p:ph type="title"/>
          </p:nvPr>
        </p:nvSpPr>
        <p:spPr>
          <a:prstGeom prst="rect">
            <a:avLst/>
          </a:prstGeom>
        </p:spPr>
        <p:txBody>
          <a:bodyPr/>
          <a:lstStyle>
            <a:lvl1pPr defTabSz="484886">
              <a:defRPr sz="6600" u="sng">
                <a:solidFill>
                  <a:srgbClr val="EC5C57"/>
                </a:solidFill>
              </a:defRPr>
            </a:lvl1pPr>
          </a:lstStyle>
          <a:p>
            <a:pPr/>
            <a:r>
              <a:t>provide reliable connectivity during the movement between cells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A Simple and Robust EVH Algorithm for Modern Mobile Heterogeneous Networks"/>
          <p:cNvSpPr txBox="1"/>
          <p:nvPr>
            <p:ph type="title"/>
          </p:nvPr>
        </p:nvSpPr>
        <p:spPr>
          <a:prstGeom prst="rect">
            <a:avLst/>
          </a:prstGeom>
        </p:spPr>
        <p:txBody>
          <a:bodyPr/>
          <a:lstStyle>
            <a:lvl1pPr defTabSz="467359">
              <a:defRPr sz="6400"/>
            </a:lvl1pPr>
          </a:lstStyle>
          <a:p>
            <a:pPr/>
            <a:r>
              <a:t>A Simple and Robust EVH Algorithm for Modern Mobile Heterogeneous Networks </a:t>
            </a:r>
          </a:p>
        </p:txBody>
      </p:sp>
      <p:sp>
        <p:nvSpPr>
          <p:cNvPr id="144" name="ACEEE, Er. Naresh Kumar1, Er. Sanjeev Kumar…"/>
          <p:cNvSpPr txBox="1"/>
          <p:nvPr/>
        </p:nvSpPr>
        <p:spPr>
          <a:xfrm>
            <a:off x="1667565" y="7230110"/>
            <a:ext cx="9669670" cy="16941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ts val="5800"/>
              </a:lnSpc>
              <a:spcBef>
                <a:spcPts val="1200"/>
              </a:spcBef>
              <a:defRPr b="1">
                <a:latin typeface="Times"/>
                <a:ea typeface="Times"/>
                <a:cs typeface="Times"/>
                <a:sym typeface="Times"/>
              </a:defRPr>
            </a:pPr>
            <a:r>
              <a:t>ACEEE, Er. Naresh Kumar</a:t>
            </a:r>
            <a:r>
              <a:rPr baseline="62500" sz="800"/>
              <a:t>1</a:t>
            </a:r>
            <a:r>
              <a:t>, Er. Sanjeev Kumar</a:t>
            </a:r>
          </a:p>
          <a:p>
            <a:pPr defTabSz="457200">
              <a:lnSpc>
                <a:spcPts val="5800"/>
              </a:lnSpc>
              <a:spcBef>
                <a:spcPts val="1200"/>
              </a:spcBef>
              <a:defRPr b="1">
                <a:latin typeface="Times"/>
                <a:ea typeface="Times"/>
                <a:cs typeface="Times"/>
                <a:sym typeface="Times"/>
              </a:defRPr>
            </a:pPr>
            <a:r>
              <a:t>2016</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Handoff Decision Analysis for Modern Heterogeneous Mobile Networks to avoid Ping-Pong - a MATLAB Approach"/>
          <p:cNvSpPr txBox="1"/>
          <p:nvPr>
            <p:ph type="title"/>
          </p:nvPr>
        </p:nvSpPr>
        <p:spPr>
          <a:prstGeom prst="rect">
            <a:avLst/>
          </a:prstGeom>
        </p:spPr>
        <p:txBody>
          <a:bodyPr/>
          <a:lstStyle>
            <a:lvl1pPr defTabSz="362204">
              <a:defRPr sz="4900"/>
            </a:lvl1pPr>
          </a:lstStyle>
          <a:p>
            <a:pPr/>
            <a:r>
              <a:t>Handoff Decision Analysis for Modern Heterogeneous Mobile Networks to avoid Ping-Pong - a MATLAB Approach </a:t>
            </a:r>
          </a:p>
        </p:txBody>
      </p:sp>
      <p:sp>
        <p:nvSpPr>
          <p:cNvPr id="147" name="Er. Gaurav Sharma1, Er. Naresh Kumar2 and Er. Surat Singh3…"/>
          <p:cNvSpPr txBox="1"/>
          <p:nvPr/>
        </p:nvSpPr>
        <p:spPr>
          <a:xfrm>
            <a:off x="396266" y="7280910"/>
            <a:ext cx="12376548" cy="16941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5800"/>
              </a:lnSpc>
              <a:spcBef>
                <a:spcPts val="1200"/>
              </a:spcBef>
              <a:defRPr b="1">
                <a:latin typeface="Times"/>
                <a:ea typeface="Times"/>
                <a:cs typeface="Times"/>
                <a:sym typeface="Times"/>
              </a:defRPr>
            </a:pPr>
            <a:r>
              <a:t>Er. Gaurav Sharma</a:t>
            </a:r>
            <a:r>
              <a:rPr baseline="18054"/>
              <a:t>1</a:t>
            </a:r>
            <a:r>
              <a:t>, Er. Naresh Kumar</a:t>
            </a:r>
            <a:r>
              <a:rPr baseline="18054"/>
              <a:t>2 </a:t>
            </a:r>
            <a:r>
              <a:t>and Er. Surat Singh</a:t>
            </a:r>
            <a:r>
              <a:rPr baseline="18054"/>
              <a:t>3 </a:t>
            </a:r>
            <a:endParaRPr baseline="18054"/>
          </a:p>
          <a:p>
            <a:pPr defTabSz="457200">
              <a:lnSpc>
                <a:spcPts val="5800"/>
              </a:lnSpc>
              <a:spcBef>
                <a:spcPts val="1200"/>
              </a:spcBef>
              <a:defRPr b="1" baseline="18054">
                <a:latin typeface="Times"/>
                <a:ea typeface="Times"/>
                <a:cs typeface="Times"/>
                <a:sym typeface="Times"/>
              </a:defRPr>
            </a:pPr>
            <a:r>
              <a:t>2013</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標題 1"/>
          <p:cNvSpPr txBox="1"/>
          <p:nvPr>
            <p:ph type="title"/>
          </p:nvPr>
        </p:nvSpPr>
        <p:spPr>
          <a:prstGeom prst="rect">
            <a:avLst/>
          </a:prstGeom>
        </p:spPr>
        <p:txBody>
          <a:bodyPr/>
          <a:lstStyle/>
          <a:p>
            <a:pPr/>
            <a:r>
              <a:t>Handover mechanism</a:t>
            </a:r>
          </a:p>
        </p:txBody>
      </p:sp>
      <p:grpSp>
        <p:nvGrpSpPr>
          <p:cNvPr id="152" name="流程圖: 替代程序 4"/>
          <p:cNvGrpSpPr/>
          <p:nvPr/>
        </p:nvGrpSpPr>
        <p:grpSpPr>
          <a:xfrm>
            <a:off x="2630220" y="4078087"/>
            <a:ext cx="7435496" cy="808737"/>
            <a:chOff x="0" y="-71119"/>
            <a:chExt cx="7435494" cy="808736"/>
          </a:xfrm>
        </p:grpSpPr>
        <p:sp>
          <p:nvSpPr>
            <p:cNvPr id="150" name="形狀"/>
            <p:cNvSpPr/>
            <p:nvPr/>
          </p:nvSpPr>
          <p:spPr>
            <a:xfrm>
              <a:off x="0" y="33324"/>
              <a:ext cx="7435495" cy="599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130" y="0"/>
                    <a:pt x="290" y="0"/>
                  </a:cubicBezTo>
                  <a:lnTo>
                    <a:pt x="21310" y="0"/>
                  </a:lnTo>
                  <a:cubicBezTo>
                    <a:pt x="21470" y="0"/>
                    <a:pt x="21600" y="1612"/>
                    <a:pt x="21600" y="3600"/>
                  </a:cubicBezTo>
                  <a:lnTo>
                    <a:pt x="21600" y="18000"/>
                  </a:lnTo>
                  <a:cubicBezTo>
                    <a:pt x="21600" y="19988"/>
                    <a:pt x="21470" y="21600"/>
                    <a:pt x="21310" y="21600"/>
                  </a:cubicBezTo>
                  <a:lnTo>
                    <a:pt x="290" y="21600"/>
                  </a:lnTo>
                  <a:cubicBezTo>
                    <a:pt x="130" y="21600"/>
                    <a:pt x="0" y="19988"/>
                    <a:pt x="0" y="18000"/>
                  </a:cubicBez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sz="2400">
                  <a:solidFill>
                    <a:srgbClr val="FFFFFF"/>
                  </a:solidFill>
                  <a:latin typeface="Calibri"/>
                  <a:ea typeface="Calibri"/>
                  <a:cs typeface="Calibri"/>
                  <a:sym typeface="Calibri"/>
                </a:defRPr>
              </a:pPr>
            </a:p>
          </p:txBody>
        </p:sp>
        <p:sp>
          <p:nvSpPr>
            <p:cNvPr id="151" name="&gt; Threshold of drop?…"/>
            <p:cNvSpPr txBox="1"/>
            <p:nvPr/>
          </p:nvSpPr>
          <p:spPr>
            <a:xfrm>
              <a:off x="49987" y="-71120"/>
              <a:ext cx="7335521" cy="808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defTabSz="1300480">
                <a:defRPr sz="2400">
                  <a:solidFill>
                    <a:srgbClr val="FFFFFF"/>
                  </a:solidFill>
                  <a:latin typeface="Calibri"/>
                  <a:ea typeface="Calibri"/>
                  <a:cs typeface="Calibri"/>
                  <a:sym typeface="Calibri"/>
                </a:defRPr>
              </a:pPr>
              <a:r>
                <a:t>&gt; Threshold of drop?</a:t>
              </a:r>
              <a:r>
                <a:t> </a:t>
              </a:r>
            </a:p>
            <a:p>
              <a:pPr defTabSz="1300480">
                <a:defRPr sz="2400">
                  <a:solidFill>
                    <a:srgbClr val="FFFFFF"/>
                  </a:solidFill>
                  <a:latin typeface="Calibri"/>
                  <a:ea typeface="Calibri"/>
                  <a:cs typeface="Calibri"/>
                  <a:sym typeface="Calibri"/>
                </a:defRPr>
              </a:pPr>
              <a:r>
                <a:rPr>
                  <a:latin typeface="Wingdings"/>
                  <a:ea typeface="Wingdings"/>
                  <a:cs typeface="Wingdings"/>
                  <a:sym typeface="Wingdings"/>
                </a:rPr>
                <a:t></a:t>
              </a:r>
              <a:r>
                <a:t>drop or not drop</a:t>
              </a:r>
            </a:p>
          </p:txBody>
        </p:sp>
      </p:grpSp>
      <p:grpSp>
        <p:nvGrpSpPr>
          <p:cNvPr id="155" name="流程圖: 替代程序 6"/>
          <p:cNvGrpSpPr/>
          <p:nvPr/>
        </p:nvGrpSpPr>
        <p:grpSpPr>
          <a:xfrm>
            <a:off x="2630220" y="5129717"/>
            <a:ext cx="7435496" cy="499873"/>
            <a:chOff x="0" y="0"/>
            <a:chExt cx="7435494" cy="499872"/>
          </a:xfrm>
        </p:grpSpPr>
        <p:sp>
          <p:nvSpPr>
            <p:cNvPr id="153" name="形狀"/>
            <p:cNvSpPr/>
            <p:nvPr/>
          </p:nvSpPr>
          <p:spPr>
            <a:xfrm>
              <a:off x="-1" y="-1"/>
              <a:ext cx="7435496" cy="4998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108" y="0"/>
                    <a:pt x="242" y="0"/>
                  </a:cubicBezTo>
                  <a:lnTo>
                    <a:pt x="21358" y="0"/>
                  </a:lnTo>
                  <a:cubicBezTo>
                    <a:pt x="21492" y="0"/>
                    <a:pt x="21600" y="1612"/>
                    <a:pt x="21600" y="3600"/>
                  </a:cubicBezTo>
                  <a:lnTo>
                    <a:pt x="21600" y="18000"/>
                  </a:lnTo>
                  <a:cubicBezTo>
                    <a:pt x="21600" y="19988"/>
                    <a:pt x="21492" y="21600"/>
                    <a:pt x="21358" y="21600"/>
                  </a:cubicBezTo>
                  <a:lnTo>
                    <a:pt x="242" y="21600"/>
                  </a:lnTo>
                  <a:cubicBezTo>
                    <a:pt x="108" y="21600"/>
                    <a:pt x="0" y="19988"/>
                    <a:pt x="0" y="18000"/>
                  </a:cubicBez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sz="2400">
                  <a:solidFill>
                    <a:srgbClr val="FFFFFF"/>
                  </a:solidFill>
                  <a:latin typeface="Calibri"/>
                  <a:ea typeface="Calibri"/>
                  <a:cs typeface="Calibri"/>
                  <a:sym typeface="Calibri"/>
                </a:defRPr>
              </a:pPr>
            </a:p>
          </p:txBody>
        </p:sp>
        <p:sp>
          <p:nvSpPr>
            <p:cNvPr id="154" name="Max SINR from the same BS?"/>
            <p:cNvSpPr txBox="1"/>
            <p:nvPr/>
          </p:nvSpPr>
          <p:spPr>
            <a:xfrm>
              <a:off x="41656" y="23368"/>
              <a:ext cx="7352183" cy="453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defTabSz="1300480">
                <a:defRPr sz="2400">
                  <a:solidFill>
                    <a:srgbClr val="FFFFFF"/>
                  </a:solidFill>
                  <a:latin typeface="Calibri"/>
                  <a:ea typeface="Calibri"/>
                  <a:cs typeface="Calibri"/>
                  <a:sym typeface="Calibri"/>
                </a:defRPr>
              </a:lvl1pPr>
            </a:lstStyle>
            <a:p>
              <a:pPr/>
              <a:r>
                <a:t>Max SINR from the same BS?</a:t>
              </a:r>
            </a:p>
          </p:txBody>
        </p:sp>
      </p:grpSp>
      <p:grpSp>
        <p:nvGrpSpPr>
          <p:cNvPr id="158" name="流程圖: 替代程序 7"/>
          <p:cNvGrpSpPr/>
          <p:nvPr/>
        </p:nvGrpSpPr>
        <p:grpSpPr>
          <a:xfrm>
            <a:off x="2630220" y="2757014"/>
            <a:ext cx="7435496" cy="1164337"/>
            <a:chOff x="0" y="-86157"/>
            <a:chExt cx="7435494" cy="1164336"/>
          </a:xfrm>
        </p:grpSpPr>
        <p:sp>
          <p:nvSpPr>
            <p:cNvPr id="156" name="形狀"/>
            <p:cNvSpPr/>
            <p:nvPr/>
          </p:nvSpPr>
          <p:spPr>
            <a:xfrm>
              <a:off x="-1" y="0"/>
              <a:ext cx="7435496" cy="9920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215" y="0"/>
                    <a:pt x="480" y="0"/>
                  </a:cubicBezTo>
                  <a:lnTo>
                    <a:pt x="21120" y="0"/>
                  </a:lnTo>
                  <a:cubicBezTo>
                    <a:pt x="21385" y="0"/>
                    <a:pt x="21600" y="1612"/>
                    <a:pt x="21600" y="3600"/>
                  </a:cubicBezTo>
                  <a:lnTo>
                    <a:pt x="21600" y="18000"/>
                  </a:lnTo>
                  <a:cubicBezTo>
                    <a:pt x="21600" y="19988"/>
                    <a:pt x="21385" y="21600"/>
                    <a:pt x="21120" y="21600"/>
                  </a:cubicBezTo>
                  <a:lnTo>
                    <a:pt x="480" y="21600"/>
                  </a:lnTo>
                  <a:cubicBezTo>
                    <a:pt x="215" y="21600"/>
                    <a:pt x="0" y="19988"/>
                    <a:pt x="0" y="18000"/>
                  </a:cubicBez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sz="2400">
                  <a:solidFill>
                    <a:srgbClr val="FFFFFF"/>
                  </a:solidFill>
                  <a:latin typeface="Calibri"/>
                  <a:ea typeface="Calibri"/>
                  <a:cs typeface="Calibri"/>
                  <a:sym typeface="Calibri"/>
                </a:defRPr>
              </a:pPr>
            </a:p>
          </p:txBody>
        </p:sp>
        <p:sp>
          <p:nvSpPr>
            <p:cNvPr id="157" name="Moving average on SINR…"/>
            <p:cNvSpPr txBox="1"/>
            <p:nvPr/>
          </p:nvSpPr>
          <p:spPr>
            <a:xfrm>
              <a:off x="82668" y="-86158"/>
              <a:ext cx="7270159" cy="1164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defTabSz="1300480">
                <a:defRPr sz="2400">
                  <a:solidFill>
                    <a:srgbClr val="FFFFFF"/>
                  </a:solidFill>
                  <a:latin typeface="Calibri"/>
                  <a:ea typeface="Calibri"/>
                  <a:cs typeface="Calibri"/>
                  <a:sym typeface="Calibri"/>
                </a:defRPr>
              </a:pPr>
              <a:r>
                <a:t>Moving average on SINR</a:t>
              </a:r>
            </a:p>
            <a:p>
              <a:pPr defTabSz="1300480">
                <a:defRPr sz="2400">
                  <a:solidFill>
                    <a:srgbClr val="FFFFFF"/>
                  </a:solidFill>
                  <a:latin typeface="Calibri"/>
                  <a:ea typeface="Calibri"/>
                  <a:cs typeface="Calibri"/>
                  <a:sym typeface="Calibri"/>
                </a:defRPr>
              </a:pPr>
              <a:r>
                <a:t>(propagation model</a:t>
              </a:r>
              <a:r>
                <a:t> </a:t>
              </a:r>
              <a:r>
                <a:t>= fading + path loss +</a:t>
              </a:r>
              <a:r>
                <a:t> </a:t>
              </a:r>
              <a:r>
                <a:t>shadowing)</a:t>
              </a:r>
            </a:p>
          </p:txBody>
        </p:sp>
      </p:grpSp>
      <p:grpSp>
        <p:nvGrpSpPr>
          <p:cNvPr id="161" name="流程圖: 替代程序 9"/>
          <p:cNvGrpSpPr/>
          <p:nvPr/>
        </p:nvGrpSpPr>
        <p:grpSpPr>
          <a:xfrm>
            <a:off x="2630220" y="5696916"/>
            <a:ext cx="7435496" cy="1164337"/>
            <a:chOff x="0" y="-106679"/>
            <a:chExt cx="7435494" cy="1164336"/>
          </a:xfrm>
        </p:grpSpPr>
        <p:sp>
          <p:nvSpPr>
            <p:cNvPr id="159" name="形狀"/>
            <p:cNvSpPr/>
            <p:nvPr/>
          </p:nvSpPr>
          <p:spPr>
            <a:xfrm>
              <a:off x="0" y="144746"/>
              <a:ext cx="7435495" cy="6614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143" y="0"/>
                    <a:pt x="320" y="0"/>
                  </a:cubicBezTo>
                  <a:lnTo>
                    <a:pt x="21280" y="0"/>
                  </a:lnTo>
                  <a:cubicBezTo>
                    <a:pt x="21457" y="0"/>
                    <a:pt x="21600" y="1612"/>
                    <a:pt x="21600" y="3600"/>
                  </a:cubicBezTo>
                  <a:lnTo>
                    <a:pt x="21600" y="18000"/>
                  </a:lnTo>
                  <a:cubicBezTo>
                    <a:pt x="21600" y="19988"/>
                    <a:pt x="21457" y="21600"/>
                    <a:pt x="21280" y="21600"/>
                  </a:cubicBezTo>
                  <a:lnTo>
                    <a:pt x="320" y="21600"/>
                  </a:lnTo>
                  <a:cubicBezTo>
                    <a:pt x="143" y="21600"/>
                    <a:pt x="0" y="19988"/>
                    <a:pt x="0" y="18000"/>
                  </a:cubicBez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sz="2400">
                  <a:solidFill>
                    <a:srgbClr val="FFFFFF"/>
                  </a:solidFill>
                  <a:latin typeface="Calibri"/>
                  <a:ea typeface="Calibri"/>
                  <a:cs typeface="Calibri"/>
                  <a:sym typeface="Calibri"/>
                </a:defRPr>
              </a:pPr>
            </a:p>
          </p:txBody>
        </p:sp>
        <p:sp>
          <p:nvSpPr>
            <p:cNvPr id="160" name="Mobile distance to boundary &gt; configured distance about ping pang…"/>
            <p:cNvSpPr txBox="1"/>
            <p:nvPr/>
          </p:nvSpPr>
          <p:spPr>
            <a:xfrm>
              <a:off x="55123" y="-106680"/>
              <a:ext cx="7325250" cy="1164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defTabSz="1300480">
                <a:defRPr sz="2400">
                  <a:solidFill>
                    <a:srgbClr val="FFFFFF"/>
                  </a:solidFill>
                  <a:latin typeface="Calibri"/>
                  <a:ea typeface="Calibri"/>
                  <a:cs typeface="Calibri"/>
                  <a:sym typeface="Calibri"/>
                </a:defRPr>
              </a:pPr>
              <a:r>
                <a:t>Mobile distance to boundary &gt; configured distance about ping pang </a:t>
              </a:r>
            </a:p>
            <a:p>
              <a:pPr defTabSz="1300480">
                <a:defRPr sz="2400">
                  <a:solidFill>
                    <a:srgbClr val="FFFFFF"/>
                  </a:solidFill>
                  <a:latin typeface="Calibri"/>
                  <a:ea typeface="Calibri"/>
                  <a:cs typeface="Calibri"/>
                  <a:sym typeface="Calibri"/>
                </a:defRPr>
              </a:pPr>
              <a:r>
                <a:t>(ping pang effect)</a:t>
              </a:r>
            </a:p>
          </p:txBody>
        </p:sp>
      </p:grpSp>
      <p:grpSp>
        <p:nvGrpSpPr>
          <p:cNvPr id="164" name="流程圖: 替代程序 11"/>
          <p:cNvGrpSpPr/>
          <p:nvPr/>
        </p:nvGrpSpPr>
        <p:grpSpPr>
          <a:xfrm>
            <a:off x="2630220" y="7075561"/>
            <a:ext cx="7435496" cy="661483"/>
            <a:chOff x="0" y="0"/>
            <a:chExt cx="7435494" cy="661482"/>
          </a:xfrm>
        </p:grpSpPr>
        <p:sp>
          <p:nvSpPr>
            <p:cNvPr id="162" name="形狀"/>
            <p:cNvSpPr/>
            <p:nvPr/>
          </p:nvSpPr>
          <p:spPr>
            <a:xfrm>
              <a:off x="-1" y="-1"/>
              <a:ext cx="7435496" cy="6614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143" y="0"/>
                    <a:pt x="320" y="0"/>
                  </a:cubicBezTo>
                  <a:lnTo>
                    <a:pt x="21280" y="0"/>
                  </a:lnTo>
                  <a:cubicBezTo>
                    <a:pt x="21457" y="0"/>
                    <a:pt x="21600" y="1612"/>
                    <a:pt x="21600" y="3600"/>
                  </a:cubicBezTo>
                  <a:lnTo>
                    <a:pt x="21600" y="18000"/>
                  </a:lnTo>
                  <a:cubicBezTo>
                    <a:pt x="21600" y="19988"/>
                    <a:pt x="21457" y="21600"/>
                    <a:pt x="21280" y="21600"/>
                  </a:cubicBezTo>
                  <a:lnTo>
                    <a:pt x="320" y="21600"/>
                  </a:lnTo>
                  <a:cubicBezTo>
                    <a:pt x="143" y="21600"/>
                    <a:pt x="0" y="19988"/>
                    <a:pt x="0" y="18000"/>
                  </a:cubicBez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sz="2400">
                  <a:solidFill>
                    <a:srgbClr val="FFFFFF"/>
                  </a:solidFill>
                  <a:latin typeface="Calibri"/>
                  <a:ea typeface="Calibri"/>
                  <a:cs typeface="Calibri"/>
                  <a:sym typeface="Calibri"/>
                </a:defRPr>
              </a:pPr>
            </a:p>
          </p:txBody>
        </p:sp>
        <p:sp>
          <p:nvSpPr>
            <p:cNvPr id="163" name="Handoff?"/>
            <p:cNvSpPr txBox="1"/>
            <p:nvPr/>
          </p:nvSpPr>
          <p:spPr>
            <a:xfrm>
              <a:off x="55123" y="104173"/>
              <a:ext cx="7325250" cy="453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defTabSz="1300480">
                <a:defRPr sz="2400">
                  <a:solidFill>
                    <a:srgbClr val="FFFFFF"/>
                  </a:solidFill>
                  <a:latin typeface="Calibri"/>
                  <a:ea typeface="Calibri"/>
                  <a:cs typeface="Calibri"/>
                  <a:sym typeface="Calibri"/>
                </a:defRPr>
              </a:lvl1pPr>
            </a:lstStyle>
            <a:p>
              <a:pPr/>
              <a:r>
                <a:t>Handoff?</a:t>
              </a:r>
            </a:p>
          </p:txBody>
        </p:sp>
      </p:grpSp>
      <p:sp>
        <p:nvSpPr>
          <p:cNvPr id="165" name="向下箭號 12"/>
          <p:cNvSpPr/>
          <p:nvPr/>
        </p:nvSpPr>
        <p:spPr>
          <a:xfrm>
            <a:off x="6008217" y="3916408"/>
            <a:ext cx="243841" cy="2134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5B9BD5"/>
          </a:solidFill>
          <a:ln w="12700">
            <a:solidFill>
              <a:srgbClr val="42719B"/>
            </a:solidFill>
            <a:miter/>
          </a:ln>
        </p:spPr>
        <p:txBody>
          <a:bodyPr lIns="48767" tIns="48767" rIns="48767" bIns="48767" anchor="ctr"/>
          <a:lstStyle/>
          <a:p>
            <a:pPr defTabSz="1300480">
              <a:defRPr sz="2400">
                <a:solidFill>
                  <a:srgbClr val="FFFFFF"/>
                </a:solidFill>
                <a:latin typeface="Calibri"/>
                <a:ea typeface="Calibri"/>
                <a:cs typeface="Calibri"/>
                <a:sym typeface="Calibri"/>
              </a:defRPr>
            </a:pPr>
          </a:p>
        </p:txBody>
      </p:sp>
      <p:sp>
        <p:nvSpPr>
          <p:cNvPr id="166" name="向下箭號 14"/>
          <p:cNvSpPr/>
          <p:nvPr/>
        </p:nvSpPr>
        <p:spPr>
          <a:xfrm>
            <a:off x="6003340" y="6735946"/>
            <a:ext cx="243841" cy="2134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5B9BD5"/>
          </a:solidFill>
          <a:ln w="12700">
            <a:solidFill>
              <a:srgbClr val="42719B"/>
            </a:solidFill>
            <a:miter/>
          </a:ln>
        </p:spPr>
        <p:txBody>
          <a:bodyPr lIns="48767" tIns="48767" rIns="48767" bIns="48767" anchor="ctr"/>
          <a:lstStyle/>
          <a:p>
            <a:pPr defTabSz="1300480">
              <a:defRPr sz="2400">
                <a:solidFill>
                  <a:srgbClr val="FFFFFF"/>
                </a:solidFill>
                <a:latin typeface="Calibri"/>
                <a:ea typeface="Calibri"/>
                <a:cs typeface="Calibri"/>
                <a:sym typeface="Calibri"/>
              </a:defRPr>
            </a:pPr>
          </a:p>
        </p:txBody>
      </p:sp>
      <p:sp>
        <p:nvSpPr>
          <p:cNvPr id="167" name="向下箭號 15"/>
          <p:cNvSpPr/>
          <p:nvPr/>
        </p:nvSpPr>
        <p:spPr>
          <a:xfrm>
            <a:off x="6003340" y="5725434"/>
            <a:ext cx="243841" cy="2134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5B9BD5"/>
          </a:solidFill>
          <a:ln w="12700">
            <a:solidFill>
              <a:srgbClr val="42719B"/>
            </a:solidFill>
            <a:miter/>
          </a:ln>
        </p:spPr>
        <p:txBody>
          <a:bodyPr lIns="48767" tIns="48767" rIns="48767" bIns="48767" anchor="ctr"/>
          <a:lstStyle/>
          <a:p>
            <a:pPr defTabSz="1300480">
              <a:defRPr sz="2400">
                <a:solidFill>
                  <a:srgbClr val="FFFFFF"/>
                </a:solidFill>
                <a:latin typeface="Calibri"/>
                <a:ea typeface="Calibri"/>
                <a:cs typeface="Calibri"/>
                <a:sym typeface="Calibri"/>
              </a:defRPr>
            </a:pPr>
          </a:p>
        </p:txBody>
      </p:sp>
      <p:sp>
        <p:nvSpPr>
          <p:cNvPr id="168" name="向下箭號 16"/>
          <p:cNvSpPr/>
          <p:nvPr/>
        </p:nvSpPr>
        <p:spPr>
          <a:xfrm>
            <a:off x="6008217" y="4887704"/>
            <a:ext cx="243841" cy="2134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5B9BD5"/>
          </a:solidFill>
          <a:ln w="12700">
            <a:solidFill>
              <a:srgbClr val="42719B"/>
            </a:solidFill>
            <a:miter/>
          </a:ln>
        </p:spPr>
        <p:txBody>
          <a:bodyPr lIns="48767" tIns="48767" rIns="48767" bIns="48767" anchor="ctr"/>
          <a:lstStyle/>
          <a:p>
            <a:pPr defTabSz="1300480">
              <a:defRPr sz="2400">
                <a:solidFill>
                  <a:srgbClr val="FFFFFF"/>
                </a:solidFill>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理解"/>
          <p:cNvSpPr txBox="1"/>
          <p:nvPr>
            <p:ph type="title"/>
          </p:nvPr>
        </p:nvSpPr>
        <p:spPr>
          <a:prstGeom prst="rect">
            <a:avLst/>
          </a:prstGeom>
        </p:spPr>
        <p:txBody>
          <a:bodyPr/>
          <a:lstStyle/>
          <a:p>
            <a:pPr/>
            <a:r>
              <a:t>理解</a:t>
            </a:r>
          </a:p>
        </p:txBody>
      </p:sp>
      <p:sp>
        <p:nvSpPr>
          <p:cNvPr id="171" name="在cellular network切換中，隨著用戶移動任何給定的用戶從一個BS到地理上相鄰的BS的轉發。…"/>
          <p:cNvSpPr txBox="1"/>
          <p:nvPr>
            <p:ph type="body" idx="1"/>
          </p:nvPr>
        </p:nvSpPr>
        <p:spPr>
          <a:prstGeom prst="rect">
            <a:avLst/>
          </a:prstGeom>
        </p:spPr>
        <p:txBody>
          <a:bodyPr/>
          <a:lstStyle/>
          <a:p>
            <a:pPr marL="333375" indent="-333375" defTabSz="438150">
              <a:spcBef>
                <a:spcPts val="3100"/>
              </a:spcBef>
              <a:defRPr sz="2700"/>
            </a:pPr>
            <a:r>
              <a:t>在cellular network切換中，隨著用戶移動任何給定的用戶從一個BS到地理上相鄰的BS的轉發。</a:t>
            </a:r>
          </a:p>
          <a:p>
            <a:pPr marL="333375" indent="-333375" defTabSz="438150">
              <a:spcBef>
                <a:spcPts val="3100"/>
              </a:spcBef>
              <a:defRPr sz="2700"/>
            </a:pPr>
            <a:r>
              <a:t>每個終端用戶的MS總是在BS的範圍內。 每個BS覆蓋的區域稱為cell。</a:t>
            </a:r>
          </a:p>
          <a:p>
            <a:pPr marL="333375" indent="-333375" defTabSz="438150">
              <a:spcBef>
                <a:spcPts val="3100"/>
              </a:spcBef>
              <a:defRPr sz="2700"/>
            </a:pPr>
            <a:r>
              <a:t>cell的大小和形狀取決於地形的性質。 網絡中的單元格重疊。</a:t>
            </a:r>
          </a:p>
          <a:p>
            <a:pPr marL="333375" indent="-333375" defTabSz="438150">
              <a:spcBef>
                <a:spcPts val="3100"/>
              </a:spcBef>
              <a:defRPr sz="2700"/>
            </a:pPr>
            <a:r>
              <a:t>一段時間以來，用戶的MS在兩個cell的範圍內。</a:t>
            </a:r>
          </a:p>
          <a:p>
            <a:pPr marL="333375" indent="-333375" defTabSz="438150">
              <a:spcBef>
                <a:spcPts val="3100"/>
              </a:spcBef>
              <a:defRPr sz="2700"/>
            </a:pPr>
            <a:r>
              <a:t>網絡決定BS處理來自用戶的信號。</a:t>
            </a:r>
          </a:p>
          <a:p>
            <a:pPr marL="333375" indent="-333375" defTabSz="438150">
              <a:spcBef>
                <a:spcPts val="3100"/>
              </a:spcBef>
              <a:defRPr sz="2700"/>
            </a:pPr>
            <a:r>
              <a:t>每當移動台從一個cell傳遞到另一個cell時，網絡會自動將主導權從一個BS切換到另一個。</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