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67" r:id="rId12"/>
    <p:sldId id="264" r:id="rId13"/>
    <p:sldId id="275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81A"/>
    <a:srgbClr val="FCF5FD"/>
    <a:srgbClr val="F5F5F5"/>
    <a:srgbClr val="BEBBF0"/>
    <a:srgbClr val="636363"/>
    <a:srgbClr val="FFBFF4"/>
    <a:srgbClr val="212121"/>
    <a:srgbClr val="F5D2C8"/>
    <a:srgbClr val="EFB3CA"/>
    <a:srgbClr val="EFC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8" autoAdjust="0"/>
    <p:restoredTop sz="94660"/>
  </p:normalViewPr>
  <p:slideViewPr>
    <p:cSldViewPr snapToGrid="0">
      <p:cViewPr>
        <p:scale>
          <a:sx n="75" d="100"/>
          <a:sy n="75" d="100"/>
        </p:scale>
        <p:origin x="1094" y="331"/>
      </p:cViewPr>
      <p:guideLst>
        <p:guide orient="horz" pos="2160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rgbClr val="BEBBF0"/>
            </a:gs>
            <a:gs pos="38000">
              <a:srgbClr val="FFBFF4"/>
            </a:gs>
            <a:gs pos="100000">
              <a:srgbClr val="F5D2C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64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D4048-76F1-4C5D-BFC0-8697148C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F7647D-3E99-4EA1-A56A-9EA6BBB6E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B0DBB-BFCE-412F-A604-5ABFA04A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94DB-9AAC-4AAF-B94B-9844008A96F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18EBF-73EB-4437-988B-B56BC8E9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09B43-CCC6-4501-A918-0FFE8B6A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F42-BC3A-4896-8032-3DF86C0A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0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B70C1E-5D8F-41E4-A5E5-1741C1FA4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A9740-4C82-402C-ADB5-CEF24C646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598BB-98C3-4AE8-9527-1161EAB7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94DB-9AAC-4AAF-B94B-9844008A96F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7FAF5-D144-4E85-BA88-DA5F6B9F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187D9-FB22-48D6-8EAE-8B54AD5A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F42-BC3A-4896-8032-3DF86C0A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6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>
          <a:gsLst>
            <a:gs pos="0">
              <a:srgbClr val="BEBBF0"/>
            </a:gs>
            <a:gs pos="38000">
              <a:srgbClr val="FFBFF4"/>
            </a:gs>
            <a:gs pos="100000">
              <a:srgbClr val="F5D2C8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D6C06F-97C6-4962-BA8B-75A97ACCF85C}"/>
              </a:ext>
            </a:extLst>
          </p:cNvPr>
          <p:cNvSpPr/>
          <p:nvPr userDrawn="1"/>
        </p:nvSpPr>
        <p:spPr>
          <a:xfrm>
            <a:off x="131064" y="123730"/>
            <a:ext cx="11929872" cy="66105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2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D6C06F-97C6-4962-BA8B-75A97ACCF85C}"/>
              </a:ext>
            </a:extLst>
          </p:cNvPr>
          <p:cNvSpPr/>
          <p:nvPr userDrawn="1"/>
        </p:nvSpPr>
        <p:spPr>
          <a:xfrm>
            <a:off x="131064" y="123730"/>
            <a:ext cx="11929872" cy="6610541"/>
          </a:xfrm>
          <a:prstGeom prst="rect">
            <a:avLst/>
          </a:prstGeom>
          <a:gradFill>
            <a:gsLst>
              <a:gs pos="0">
                <a:srgbClr val="BEBBF0"/>
              </a:gs>
              <a:gs pos="38000">
                <a:srgbClr val="FFBFF4"/>
              </a:gs>
              <a:gs pos="100000">
                <a:srgbClr val="F5D2C8"/>
              </a:gs>
            </a:gsLst>
            <a:lin ang="0" scaled="1"/>
          </a:gradFill>
          <a:ln>
            <a:noFill/>
          </a:ln>
          <a:effectLst>
            <a:outerShdw blurRad="635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5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DD9C7-53BA-4EC5-BC78-0541FBF1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AD36B-32A8-4EDC-8258-361869371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1078B-0DBC-421A-9378-08E57B028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46F1E7-B951-404A-9D4C-26EC742C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94DB-9AAC-4AAF-B94B-9844008A96F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F801C-50B9-45FC-A124-D9ACBD90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A6D60-29A4-44ED-BA26-EBCB32C9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F42-BC3A-4896-8032-3DF86C0A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3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16952-189A-4D3D-9BDD-DB5AA66E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1D968-CF63-43F5-872E-8E15FD42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55823-4B90-459E-9865-93B1D721E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71372A-B972-45C1-91E6-0FEE093E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93E46-AB5A-4726-968B-CACC1EAA4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DDFE-4C02-4F8A-8B32-3D49EA36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94DB-9AAC-4AAF-B94B-9844008A96F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4CF82B-804E-4A2D-8827-E5EA3A41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A4DB5B-E5BB-491C-8F53-438FFA3B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F42-BC3A-4896-8032-3DF86C0A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8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A7223-7C83-4E41-A9F2-09607732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C3070B-9DFD-4F28-B3BE-7BC763ED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94DB-9AAC-4AAF-B94B-9844008A96F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5E9AF2-3886-47B1-AF67-B40A4DFD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973A53-E0E1-4CAF-8B28-0E9F9933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F42-BC3A-4896-8032-3DF86C0A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5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CC5A7-8EF4-481D-9049-10EFE9AA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94DB-9AAC-4AAF-B94B-9844008A96F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5C0F09-0157-45DB-AB5C-02AB7749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159931-1995-4F16-85D5-75C1A05E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F42-BC3A-4896-8032-3DF86C0A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5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79646-1917-446B-8461-6CC212BA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D4495-1A52-49CE-B110-B2C24CC4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892A77-A034-47F1-8CEA-08BB2BDDD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6437E-670F-4A8D-A3B3-51D53B25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94DB-9AAC-4AAF-B94B-9844008A96F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F26CB-950B-4A63-A5AB-BE900DB3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710C-0827-433F-9CF7-8F2E7D66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F42-BC3A-4896-8032-3DF86C0A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5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764BF-2259-4417-B813-F96770C1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B4C1EF-D7C2-4B3F-A0F0-E4441CD09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9511F-55C0-434A-8BBB-BAC81AC85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0B806-B06D-4EB1-A2C0-2550FE4F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94DB-9AAC-4AAF-B94B-9844008A96F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924B6-D817-4D99-B47B-00226547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F795B-C410-4108-A8D9-1F326AAA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F42-BC3A-4896-8032-3DF86C0A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6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04445-D402-4E17-9AED-A3D29780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D0DE7-7148-48AB-9AEA-570BA9AA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BFAE6-DAA5-46E1-98E5-CD532DE12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94DB-9AAC-4AAF-B94B-9844008A96F6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FEA1C-A90C-4524-A05C-5A0EEFDD1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BCABC-33C9-4CC5-8985-CAAE3A2B0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4F42-BC3A-4896-8032-3DF86C0AE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7myHXsS81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8d105.p.ssafy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BBF0"/>
            </a:gs>
            <a:gs pos="38000">
              <a:srgbClr val="FFBFF4"/>
            </a:gs>
            <a:gs pos="100000">
              <a:srgbClr val="F5D2C8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3D7236D-3DCF-4418-88E3-201BB3760EC4}"/>
              </a:ext>
            </a:extLst>
          </p:cNvPr>
          <p:cNvCxnSpPr>
            <a:cxnSpLocks/>
          </p:cNvCxnSpPr>
          <p:nvPr/>
        </p:nvCxnSpPr>
        <p:spPr>
          <a:xfrm flipH="1">
            <a:off x="919472" y="6010762"/>
            <a:ext cx="286758" cy="231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9B1648-19A4-424B-AE4C-163B14014499}"/>
              </a:ext>
            </a:extLst>
          </p:cNvPr>
          <p:cNvSpPr/>
          <p:nvPr/>
        </p:nvSpPr>
        <p:spPr>
          <a:xfrm>
            <a:off x="806977" y="6100153"/>
            <a:ext cx="2539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Team. D105, Style with us </a:t>
            </a:r>
            <a:r>
              <a:rPr lang="en-US" altLang="ko-KR" sz="1200" dirty="0" err="1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Co.,Ltd</a:t>
            </a:r>
            <a:endParaRPr lang="ko-KR" altLang="en-US" sz="120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2448C04-5E9B-4784-B838-1910E9A6CB57}"/>
              </a:ext>
            </a:extLst>
          </p:cNvPr>
          <p:cNvSpPr/>
          <p:nvPr/>
        </p:nvSpPr>
        <p:spPr>
          <a:xfrm>
            <a:off x="829837" y="6347201"/>
            <a:ext cx="21900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I8D105.p.ssafy.io   </a:t>
            </a:r>
            <a:r>
              <a:rPr lang="en-US" altLang="ko-KR" sz="1050" dirty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|  </a:t>
            </a:r>
            <a:r>
              <a:rPr lang="ko-KR" altLang="en-US" sz="1050" dirty="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아직 </a:t>
            </a:r>
            <a:r>
              <a:rPr lang="ko-KR" altLang="en-US" sz="1050" dirty="0" err="1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배고프조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38455" y="-92333"/>
            <a:ext cx="5164593" cy="4832687"/>
            <a:chOff x="738455" y="-544960"/>
            <a:chExt cx="5164593" cy="48326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AAE665-27BA-4DF9-B314-6AA54B5E8063}"/>
                </a:ext>
              </a:extLst>
            </p:cNvPr>
            <p:cNvSpPr txBox="1"/>
            <p:nvPr/>
          </p:nvSpPr>
          <p:spPr>
            <a:xfrm>
              <a:off x="738455" y="-544960"/>
              <a:ext cx="5142755" cy="3012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800" spc="-300" dirty="0" smtClean="0">
                  <a:ln>
                    <a:solidFill>
                      <a:srgbClr val="EFB3CA">
                        <a:alpha val="20000"/>
                      </a:srgbClr>
                    </a:solidFill>
                  </a:ln>
                  <a:solidFill>
                    <a:srgbClr val="212121"/>
                  </a:solidFill>
                  <a:latin typeface="AppleSDGothicNeoH00" panose="02000503000000000000" pitchFamily="2" charset="-127"/>
                  <a:ea typeface="AppleSDGothicNeoH00" panose="02000503000000000000" pitchFamily="2" charset="-127"/>
                </a:rPr>
                <a:t>STYLE</a:t>
              </a:r>
              <a:endParaRPr lang="en-US" altLang="ko-KR" sz="13800" spc="-300" dirty="0">
                <a:ln>
                  <a:solidFill>
                    <a:srgbClr val="EFB3CA">
                      <a:alpha val="20000"/>
                    </a:srgbClr>
                  </a:solidFill>
                </a:ln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38456" y="1255044"/>
              <a:ext cx="5164592" cy="3032683"/>
              <a:chOff x="738456" y="1800004"/>
              <a:chExt cx="5164592" cy="3032683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738456" y="1820324"/>
                <a:ext cx="3126483" cy="3012363"/>
                <a:chOff x="738456" y="1820324"/>
                <a:chExt cx="3126483" cy="3012363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AAE665-27BA-4DF9-B314-6AA54B5E8063}"/>
                    </a:ext>
                  </a:extLst>
                </p:cNvPr>
                <p:cNvSpPr txBox="1"/>
                <p:nvPr/>
              </p:nvSpPr>
              <p:spPr>
                <a:xfrm>
                  <a:off x="738456" y="1820324"/>
                  <a:ext cx="1939954" cy="3012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altLang="ko-KR" sz="13800" spc="600" dirty="0" smtClean="0">
                      <a:ln>
                        <a:solidFill>
                          <a:srgbClr val="EFB3CA">
                            <a:alpha val="20000"/>
                          </a:srgbClr>
                        </a:solidFill>
                      </a:ln>
                      <a:solidFill>
                        <a:srgbClr val="212121"/>
                      </a:solidFill>
                      <a:latin typeface="AppleSDGothicNeoH00" panose="02000503000000000000" pitchFamily="2" charset="-127"/>
                      <a:ea typeface="AppleSDGothicNeoH00" panose="02000503000000000000" pitchFamily="2" charset="-127"/>
                    </a:rPr>
                    <a:t>W</a:t>
                  </a:r>
                  <a:endParaRPr lang="en-US" altLang="ko-KR" sz="13800" spc="600" dirty="0">
                    <a:ln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212121"/>
                    </a:solidFill>
                    <a:latin typeface="AppleSDGothicNeoH00" panose="02000503000000000000" pitchFamily="2" charset="-127"/>
                    <a:ea typeface="AppleSDGothicNeoH00" panose="02000503000000000000" pitchFamily="2" charset="-127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0AAE665-27BA-4DF9-B314-6AA54B5E8063}"/>
                    </a:ext>
                  </a:extLst>
                </p:cNvPr>
                <p:cNvSpPr txBox="1"/>
                <p:nvPr/>
              </p:nvSpPr>
              <p:spPr>
                <a:xfrm>
                  <a:off x="2290470" y="2915538"/>
                  <a:ext cx="1574469" cy="1615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altLang="ko-KR" sz="7200" spc="-300" dirty="0" smtClean="0">
                      <a:ln>
                        <a:solidFill>
                          <a:srgbClr val="EFB3CA">
                            <a:alpha val="20000"/>
                          </a:srgbClr>
                        </a:solidFill>
                      </a:ln>
                      <a:solidFill>
                        <a:srgbClr val="212121"/>
                      </a:solidFill>
                      <a:latin typeface="AppleSDGothicNeoH00" panose="02000503000000000000" pitchFamily="2" charset="-127"/>
                      <a:ea typeface="AppleSDGothicNeoH00" panose="02000503000000000000" pitchFamily="2" charset="-127"/>
                    </a:rPr>
                    <a:t>ITH</a:t>
                  </a:r>
                  <a:endParaRPr lang="ko-KR" altLang="en-US" sz="7200" spc="-300" dirty="0">
                    <a:ln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212121"/>
                    </a:solidFill>
                    <a:latin typeface="AppleSDGothicNeoH00" panose="02000503000000000000" pitchFamily="2" charset="-127"/>
                    <a:ea typeface="AppleSDGothicNeoH00" panose="02000503000000000000" pitchFamily="2" charset="-127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006303" y="1800004"/>
                <a:ext cx="1896745" cy="3012363"/>
                <a:chOff x="3736379" y="1800004"/>
                <a:chExt cx="1896745" cy="3012363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0AAE665-27BA-4DF9-B314-6AA54B5E8063}"/>
                    </a:ext>
                  </a:extLst>
                </p:cNvPr>
                <p:cNvSpPr txBox="1"/>
                <p:nvPr/>
              </p:nvSpPr>
              <p:spPr>
                <a:xfrm>
                  <a:off x="3736379" y="1800004"/>
                  <a:ext cx="1481495" cy="3012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altLang="ko-KR" sz="13800" spc="600" dirty="0" smtClean="0">
                      <a:ln>
                        <a:solidFill>
                          <a:srgbClr val="EFB3CA">
                            <a:alpha val="20000"/>
                          </a:srgbClr>
                        </a:solidFill>
                      </a:ln>
                      <a:solidFill>
                        <a:srgbClr val="212121"/>
                      </a:solidFill>
                      <a:latin typeface="AppleSDGothicNeoH00" panose="02000503000000000000" pitchFamily="2" charset="-127"/>
                      <a:ea typeface="AppleSDGothicNeoH00" panose="02000503000000000000" pitchFamily="2" charset="-127"/>
                    </a:rPr>
                    <a:t>U</a:t>
                  </a:r>
                  <a:endParaRPr lang="en-US" altLang="ko-KR" sz="13800" spc="600" dirty="0">
                    <a:ln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212121"/>
                    </a:solidFill>
                    <a:latin typeface="AppleSDGothicNeoH00" panose="02000503000000000000" pitchFamily="2" charset="-127"/>
                    <a:ea typeface="AppleSDGothicNeoH00" panose="02000503000000000000" pitchFamily="2" charset="-127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0AAE665-27BA-4DF9-B314-6AA54B5E8063}"/>
                    </a:ext>
                  </a:extLst>
                </p:cNvPr>
                <p:cNvSpPr txBox="1"/>
                <p:nvPr/>
              </p:nvSpPr>
              <p:spPr>
                <a:xfrm>
                  <a:off x="4858552" y="2875907"/>
                  <a:ext cx="774572" cy="1615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en-US" altLang="ko-KR" sz="7200" spc="600" dirty="0">
                      <a:ln>
                        <a:solidFill>
                          <a:srgbClr val="EFB3CA">
                            <a:alpha val="20000"/>
                          </a:srgbClr>
                        </a:solidFill>
                      </a:ln>
                      <a:solidFill>
                        <a:srgbClr val="212121"/>
                      </a:solidFill>
                      <a:latin typeface="AppleSDGothicNeoH00" panose="02000503000000000000" pitchFamily="2" charset="-127"/>
                      <a:ea typeface="AppleSDGothicNeoH00" panose="02000503000000000000" pitchFamily="2" charset="-127"/>
                    </a:rPr>
                    <a:t>S</a:t>
                  </a:r>
                  <a:endParaRPr lang="ko-KR" altLang="en-US" sz="7200" spc="600" dirty="0">
                    <a:ln>
                      <a:solidFill>
                        <a:srgbClr val="EFB3CA">
                          <a:alpha val="20000"/>
                        </a:srgbClr>
                      </a:solidFill>
                    </a:ln>
                    <a:solidFill>
                      <a:srgbClr val="212121"/>
                    </a:solidFill>
                    <a:latin typeface="AppleSDGothicNeoH00" panose="02000503000000000000" pitchFamily="2" charset="-127"/>
                    <a:ea typeface="AppleSDGothicNeoH00" panose="02000503000000000000" pitchFamily="2" charset="-127"/>
                  </a:endParaRPr>
                </a:p>
              </p:txBody>
            </p:sp>
          </p:grpSp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81" y="3086214"/>
            <a:ext cx="1971468" cy="36063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26" y="3086214"/>
            <a:ext cx="1971468" cy="36063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571" y="3086214"/>
            <a:ext cx="1670939" cy="3606343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3D7236D-3DCF-4418-88E3-201BB3760EC4}"/>
              </a:ext>
            </a:extLst>
          </p:cNvPr>
          <p:cNvCxnSpPr>
            <a:cxnSpLocks/>
          </p:cNvCxnSpPr>
          <p:nvPr/>
        </p:nvCxnSpPr>
        <p:spPr>
          <a:xfrm flipH="1">
            <a:off x="1250807" y="6013072"/>
            <a:ext cx="736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3D7236D-3DCF-4418-88E3-201BB3760EC4}"/>
              </a:ext>
            </a:extLst>
          </p:cNvPr>
          <p:cNvCxnSpPr>
            <a:cxnSpLocks/>
          </p:cNvCxnSpPr>
          <p:nvPr/>
        </p:nvCxnSpPr>
        <p:spPr>
          <a:xfrm flipH="1">
            <a:off x="1369052" y="6013072"/>
            <a:ext cx="7366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5610">
            <a:off x="5549534" y="2408881"/>
            <a:ext cx="1022296" cy="1022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0426">
            <a:off x="654823" y="68908"/>
            <a:ext cx="1339303" cy="133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view Us PNG Transparent Images Free Download | Vector File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5" y="2663387"/>
            <a:ext cx="3431667" cy="28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75" y="457200"/>
            <a:ext cx="6905017" cy="6029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991" y="353353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Consultant page</a:t>
            </a:r>
            <a:endParaRPr lang="ko-KR" altLang="en-US" sz="32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959" y="1943257"/>
            <a:ext cx="358496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컨설턴트 본인에게 남겨진 리뷰와 </a:t>
            </a:r>
            <a:r>
              <a:rPr lang="ko-KR" altLang="en-US" dirty="0" err="1" smtClean="0">
                <a:solidFill>
                  <a:srgbClr val="21212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별점</a:t>
            </a:r>
            <a:r>
              <a:rPr lang="en-US" altLang="ko-KR" dirty="0" smtClean="0">
                <a:solidFill>
                  <a:srgbClr val="21212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dirty="0" smtClean="0">
                <a:solidFill>
                  <a:srgbClr val="21212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평점을 볼 수 있습니다</a:t>
            </a:r>
            <a:r>
              <a:rPr lang="en-US" altLang="ko-KR" dirty="0" smtClean="0">
                <a:solidFill>
                  <a:srgbClr val="21212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9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228824" y="1372548"/>
            <a:ext cx="11734352" cy="4412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6991" y="353353"/>
            <a:ext cx="2606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Service Infra</a:t>
            </a:r>
            <a:endParaRPr lang="ko-KR" altLang="en-US" sz="32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00825" y="1834156"/>
            <a:ext cx="3738623" cy="3171463"/>
            <a:chOff x="682906" y="1423686"/>
            <a:chExt cx="3738623" cy="31714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906" y="1585732"/>
              <a:ext cx="3738623" cy="30094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250065" y="1423686"/>
              <a:ext cx="2604304" cy="393539"/>
            </a:xfrm>
            <a:prstGeom prst="round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636363"/>
                  </a:solidFill>
                  <a:latin typeface="AppleSDGothicNeoH00" panose="02000503000000000000" pitchFamily="2" charset="-127"/>
                  <a:ea typeface="AppleSDGothicNeoH00" panose="02000503000000000000" pitchFamily="2" charset="-127"/>
                </a:rPr>
                <a:t>Back - End Server</a:t>
              </a:r>
              <a:endParaRPr lang="ko-KR" altLang="en-US" dirty="0">
                <a:solidFill>
                  <a:srgbClr val="636363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40705" y="2079279"/>
              <a:ext cx="1995909" cy="2386269"/>
              <a:chOff x="2123724" y="2079279"/>
              <a:chExt cx="1995909" cy="2386269"/>
            </a:xfrm>
          </p:grpSpPr>
          <p:pic>
            <p:nvPicPr>
              <p:cNvPr id="4100" name="Picture 4" descr="JWT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71" b="28304"/>
              <a:stretch/>
            </p:blipFill>
            <p:spPr bwMode="auto">
              <a:xfrm>
                <a:off x="2180894" y="2079279"/>
                <a:ext cx="1881569" cy="541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2" name="Picture 6" descr="Generating stubs with Swagger | by Fernando Moraes | Medium"/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6170" y="2811533"/>
                <a:ext cx="1951017" cy="546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4" name="Picture 8" descr="JPA 값 타입과 임베디드 타입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3724" y="3347839"/>
                <a:ext cx="1995909" cy="1117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954329" y="2447246"/>
              <a:ext cx="1101462" cy="1650334"/>
              <a:chOff x="954329" y="2815214"/>
              <a:chExt cx="1101462" cy="1650334"/>
            </a:xfrm>
          </p:grpSpPr>
          <p:pic>
            <p:nvPicPr>
              <p:cNvPr id="4098" name="Picture 2" descr="spring boot] file 업로드시 톰캣 경로가 모두 나오는 경우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14" t="24590" r="25355" b="24102"/>
              <a:stretch/>
            </p:blipFill>
            <p:spPr bwMode="auto">
              <a:xfrm>
                <a:off x="1005750" y="2815214"/>
                <a:ext cx="998620" cy="914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6" name="Picture 10" descr="Spring boot 스프링 부트란?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164" t="7098" b="14204"/>
              <a:stretch/>
            </p:blipFill>
            <p:spPr bwMode="auto">
              <a:xfrm>
                <a:off x="954329" y="3752653"/>
                <a:ext cx="1101462" cy="712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모서리가 둥근 직사각형 5"/>
          <p:cNvSpPr/>
          <p:nvPr/>
        </p:nvSpPr>
        <p:spPr>
          <a:xfrm>
            <a:off x="4613442" y="1977617"/>
            <a:ext cx="3738623" cy="30094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180601" y="1815571"/>
            <a:ext cx="2604304" cy="393539"/>
          </a:xfrm>
          <a:prstGeom prst="round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636363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Front - End Server</a:t>
            </a:r>
            <a:endParaRPr lang="ko-KR" altLang="en-US" dirty="0">
              <a:solidFill>
                <a:srgbClr val="636363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4110" name="Picture 14" descr="React] 4. React 컴포넌트(1) - 컴포넌트란?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16" y="3283026"/>
            <a:ext cx="1366075" cy="6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Node.js Logo PNG Transparent &amp; SVG Vector - Freebie Supply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32" y="2305941"/>
            <a:ext cx="1481842" cy="90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Press and Media Resources - Dock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35" y="5278279"/>
            <a:ext cx="3595331" cy="92425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2" name="그룹 21"/>
          <p:cNvGrpSpPr/>
          <p:nvPr/>
        </p:nvGrpSpPr>
        <p:grpSpPr>
          <a:xfrm>
            <a:off x="8826060" y="1710417"/>
            <a:ext cx="2828108" cy="3533177"/>
            <a:chOff x="8746985" y="1710417"/>
            <a:chExt cx="2828108" cy="3533177"/>
          </a:xfrm>
        </p:grpSpPr>
        <p:grpSp>
          <p:nvGrpSpPr>
            <p:cNvPr id="20" name="그룹 19"/>
            <p:cNvGrpSpPr/>
            <p:nvPr/>
          </p:nvGrpSpPr>
          <p:grpSpPr>
            <a:xfrm>
              <a:off x="8746985" y="1710417"/>
              <a:ext cx="2828108" cy="1196843"/>
              <a:chOff x="9059093" y="1442270"/>
              <a:chExt cx="2828108" cy="1196843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9059093" y="1585732"/>
                <a:ext cx="2828108" cy="105338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9186872" y="1442270"/>
                <a:ext cx="2604304" cy="393539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636363"/>
                    </a:solidFill>
                    <a:latin typeface="AppleSDGothicNeoH00" panose="02000503000000000000" pitchFamily="2" charset="-127"/>
                    <a:ea typeface="AppleSDGothicNeoH00" panose="02000503000000000000" pitchFamily="2" charset="-127"/>
                  </a:rPr>
                  <a:t>DB</a:t>
                </a:r>
                <a:endParaRPr lang="ko-KR" altLang="en-US" dirty="0">
                  <a:solidFill>
                    <a:srgbClr val="636363"/>
                  </a:solidFill>
                  <a:latin typeface="AppleSDGothicNeoH00" panose="02000503000000000000" pitchFamily="2" charset="-127"/>
                  <a:ea typeface="AppleSDGothicNeoH00" panose="02000503000000000000" pitchFamily="2" charset="-127"/>
                </a:endParaRPr>
              </a:p>
            </p:txBody>
          </p:sp>
          <p:pic>
            <p:nvPicPr>
              <p:cNvPr id="4120" name="Picture 24" descr="Official MariaDB Logos | MariaDB"/>
              <p:cNvPicPr>
                <a:picLocks noChangeAspect="1" noChangeArrowheads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00214" y="1962825"/>
                <a:ext cx="777621" cy="633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그룹 18"/>
            <p:cNvGrpSpPr/>
            <p:nvPr/>
          </p:nvGrpSpPr>
          <p:grpSpPr>
            <a:xfrm>
              <a:off x="8746985" y="3086087"/>
              <a:ext cx="2828108" cy="894368"/>
              <a:chOff x="9059093" y="2723725"/>
              <a:chExt cx="2828108" cy="894368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9059093" y="2875125"/>
                <a:ext cx="2828108" cy="7429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9186872" y="2723725"/>
                <a:ext cx="2604304" cy="393539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rgbClr val="636363"/>
                    </a:solidFill>
                    <a:latin typeface="AppleSDGothicNeoH00" panose="02000503000000000000" pitchFamily="2" charset="-127"/>
                    <a:ea typeface="AppleSDGothicNeoH00" panose="02000503000000000000" pitchFamily="2" charset="-127"/>
                  </a:rPr>
                  <a:t>OpenVidu</a:t>
                </a:r>
                <a:endParaRPr lang="ko-KR" altLang="en-US" dirty="0">
                  <a:solidFill>
                    <a:srgbClr val="636363"/>
                  </a:solidFill>
                  <a:latin typeface="AppleSDGothicNeoH00" panose="02000503000000000000" pitchFamily="2" charset="-127"/>
                  <a:ea typeface="AppleSDGothicNeoH00" panose="02000503000000000000" pitchFamily="2" charset="-127"/>
                </a:endParaRPr>
              </a:p>
            </p:txBody>
          </p:sp>
          <p:pic>
            <p:nvPicPr>
              <p:cNvPr id="4122" name="Picture 26" descr="REST API - OpenVidu Docs"/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1874" y="3244280"/>
                <a:ext cx="1594301" cy="315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8746985" y="4245990"/>
              <a:ext cx="2828108" cy="997604"/>
              <a:chOff x="9059093" y="3686364"/>
              <a:chExt cx="2828108" cy="997604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9059093" y="3780504"/>
                <a:ext cx="2828108" cy="9034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9186872" y="3686364"/>
                <a:ext cx="2604304" cy="393539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636363"/>
                    </a:solidFill>
                    <a:latin typeface="AppleSDGothicNeoH00" panose="02000503000000000000" pitchFamily="2" charset="-127"/>
                    <a:ea typeface="AppleSDGothicNeoH00" panose="02000503000000000000" pitchFamily="2" charset="-127"/>
                  </a:rPr>
                  <a:t>Jenkins</a:t>
                </a:r>
                <a:endParaRPr lang="ko-KR" altLang="en-US" dirty="0">
                  <a:solidFill>
                    <a:srgbClr val="636363"/>
                  </a:solidFill>
                  <a:latin typeface="AppleSDGothicNeoH00" panose="02000503000000000000" pitchFamily="2" charset="-127"/>
                  <a:ea typeface="AppleSDGothicNeoH00" panose="02000503000000000000" pitchFamily="2" charset="-127"/>
                </a:endParaRPr>
              </a:p>
            </p:txBody>
          </p:sp>
          <p:pic>
            <p:nvPicPr>
              <p:cNvPr id="4126" name="Picture 30" descr="파일:Jenkins logo with title.svg - 위키백과, 우리 모두의 백과사전"/>
              <p:cNvPicPr>
                <a:picLocks noChangeAspect="1" noChangeArrowheads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9123" y="4163900"/>
                <a:ext cx="1339802" cy="431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116" name="Picture 20" descr="react-router-dom으로 페이지 이동하기"/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88" y="4145842"/>
            <a:ext cx="1073312" cy="72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Redux(리덕스)란? (상태 관리 라이브러리) - 하나몬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07" y="4182582"/>
            <a:ext cx="1263694" cy="6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axio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320" y="4019777"/>
            <a:ext cx="874866" cy="8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6991" y="353353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Team</a:t>
            </a:r>
            <a:endParaRPr lang="ko-KR" altLang="en-US" sz="32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3B35DE9-9172-4E7F-A5D3-8084BE670BC7}"/>
              </a:ext>
            </a:extLst>
          </p:cNvPr>
          <p:cNvCxnSpPr/>
          <p:nvPr/>
        </p:nvCxnSpPr>
        <p:spPr>
          <a:xfrm>
            <a:off x="6224582" y="546492"/>
            <a:ext cx="0" cy="5845577"/>
          </a:xfrm>
          <a:prstGeom prst="line">
            <a:avLst/>
          </a:prstGeom>
          <a:ln>
            <a:solidFill>
              <a:srgbClr val="EFB3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8" name="그룹 2057"/>
          <p:cNvGrpSpPr/>
          <p:nvPr/>
        </p:nvGrpSpPr>
        <p:grpSpPr>
          <a:xfrm>
            <a:off x="1704295" y="2880389"/>
            <a:ext cx="3694751" cy="1620000"/>
            <a:chOff x="1674416" y="2967832"/>
            <a:chExt cx="3694751" cy="1620000"/>
          </a:xfrm>
        </p:grpSpPr>
        <p:cxnSp>
          <p:nvCxnSpPr>
            <p:cNvPr id="84" name="직선 연결선 83"/>
            <p:cNvCxnSpPr/>
            <p:nvPr/>
          </p:nvCxnSpPr>
          <p:spPr>
            <a:xfrm>
              <a:off x="3903494" y="3261595"/>
              <a:ext cx="6170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092960" y="3042338"/>
              <a:ext cx="1781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4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대외협력부장</a:t>
              </a:r>
              <a:endParaRPr lang="en-US" altLang="ko-KR" sz="24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4416" y="3558044"/>
              <a:ext cx="2045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박 재현</a:t>
              </a:r>
              <a:endParaRPr lang="en-US" altLang="ko-KR" sz="2000" b="1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74416" y="3981416"/>
              <a:ext cx="2045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err="1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백엔드</a:t>
              </a:r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 서버 개발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pPr algn="r"/>
              <a:r>
                <a:rPr lang="en-US" altLang="ko-KR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CI / CD </a:t>
              </a:r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인프라 구축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024" y="2967832"/>
              <a:ext cx="1157143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059" name="그룹 2058"/>
          <p:cNvGrpSpPr/>
          <p:nvPr/>
        </p:nvGrpSpPr>
        <p:grpSpPr>
          <a:xfrm>
            <a:off x="1416624" y="4883365"/>
            <a:ext cx="3989648" cy="1664479"/>
            <a:chOff x="1416624" y="4727590"/>
            <a:chExt cx="3989648" cy="1664479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3903494" y="5128134"/>
              <a:ext cx="6170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472872" y="4929771"/>
              <a:ext cx="1401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R&amp;D </a:t>
              </a:r>
              <a:r>
                <a:rPr lang="ko-KR" altLang="en-US" sz="24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팀장</a:t>
              </a:r>
              <a:endParaRPr lang="en-US" altLang="ko-KR" sz="24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74416" y="5445477"/>
              <a:ext cx="2045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박 성환</a:t>
              </a:r>
              <a:endParaRPr lang="en-US" altLang="ko-KR" sz="2000" b="1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416624" y="5868849"/>
              <a:ext cx="2303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err="1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백엔드</a:t>
              </a:r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 서버 개발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pPr algn="r"/>
              <a:r>
                <a:rPr lang="en-US" altLang="ko-KR" sz="1400" dirty="0" err="1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Openvidu</a:t>
              </a:r>
              <a:r>
                <a:rPr lang="en-US" altLang="ko-KR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 </a:t>
              </a:r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미디어 서버 개발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918" y="4727590"/>
              <a:ext cx="1231354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057" name="그룹 2056"/>
          <p:cNvGrpSpPr/>
          <p:nvPr/>
        </p:nvGrpSpPr>
        <p:grpSpPr>
          <a:xfrm>
            <a:off x="1674416" y="877412"/>
            <a:ext cx="3724630" cy="1620000"/>
            <a:chOff x="1674416" y="938128"/>
            <a:chExt cx="3724630" cy="1620000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3903494" y="1270428"/>
              <a:ext cx="6170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911821" y="1051171"/>
              <a:ext cx="1962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S/W </a:t>
              </a:r>
              <a:r>
                <a:rPr lang="ko-KR" altLang="en-US" sz="24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개발 팀장</a:t>
              </a:r>
              <a:endParaRPr lang="en-US" altLang="ko-KR" sz="24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74416" y="1566877"/>
              <a:ext cx="2045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이 동엽</a:t>
              </a:r>
              <a:endParaRPr lang="en-US" altLang="ko-KR" sz="2000" b="1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74416" y="1990249"/>
              <a:ext cx="2045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프론트 </a:t>
              </a:r>
              <a:r>
                <a:rPr lang="ko-KR" altLang="en-US" sz="1400" dirty="0" err="1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엔드</a:t>
              </a:r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 개발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pPr algn="r"/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페이지 디자인 통합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145" y="938128"/>
              <a:ext cx="1216901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062" name="그룹 2061"/>
          <p:cNvGrpSpPr/>
          <p:nvPr/>
        </p:nvGrpSpPr>
        <p:grpSpPr>
          <a:xfrm>
            <a:off x="7042892" y="328198"/>
            <a:ext cx="3732484" cy="1680592"/>
            <a:chOff x="7042892" y="328198"/>
            <a:chExt cx="3732484" cy="1680592"/>
          </a:xfrm>
        </p:grpSpPr>
        <p:cxnSp>
          <p:nvCxnSpPr>
            <p:cNvPr id="2048" name="직선 연결선 2047"/>
            <p:cNvCxnSpPr/>
            <p:nvPr/>
          </p:nvCxnSpPr>
          <p:spPr>
            <a:xfrm flipH="1">
              <a:off x="7958514" y="765749"/>
              <a:ext cx="6170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892" y="328198"/>
              <a:ext cx="1216902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8" name="TextBox 57"/>
            <p:cNvSpPr txBox="1"/>
            <p:nvPr/>
          </p:nvSpPr>
          <p:spPr>
            <a:xfrm>
              <a:off x="8567720" y="546492"/>
              <a:ext cx="2207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총괄 사업 본부장</a:t>
              </a:r>
              <a:endParaRPr lang="en-US" altLang="ko-KR" sz="24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575574" y="1062198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이 병수</a:t>
              </a:r>
              <a:endParaRPr lang="en-US" altLang="ko-KR" sz="2000" b="1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75574" y="1485570"/>
              <a:ext cx="18790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프로젝트 팀장 역할 수행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프론트 </a:t>
              </a:r>
              <a:r>
                <a:rPr lang="ko-KR" altLang="en-US" sz="1400" dirty="0" err="1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엔드</a:t>
              </a:r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 개발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</p:grpSp>
      <p:grpSp>
        <p:nvGrpSpPr>
          <p:cNvPr id="2060" name="그룹 2059"/>
          <p:cNvGrpSpPr/>
          <p:nvPr/>
        </p:nvGrpSpPr>
        <p:grpSpPr>
          <a:xfrm>
            <a:off x="7042893" y="4388940"/>
            <a:ext cx="3939271" cy="1748838"/>
            <a:chOff x="7042893" y="3847710"/>
            <a:chExt cx="3939271" cy="1748838"/>
          </a:xfrm>
        </p:grpSpPr>
        <p:cxnSp>
          <p:nvCxnSpPr>
            <p:cNvPr id="72" name="직선 연결선 71"/>
            <p:cNvCxnSpPr/>
            <p:nvPr/>
          </p:nvCxnSpPr>
          <p:spPr>
            <a:xfrm flipH="1">
              <a:off x="7958514" y="4353507"/>
              <a:ext cx="6170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567720" y="4134250"/>
              <a:ext cx="2414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S/W </a:t>
              </a:r>
              <a:r>
                <a:rPr lang="ko-KR" altLang="en-US" sz="24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품질관리팀장</a:t>
              </a:r>
              <a:endParaRPr lang="en-US" altLang="ko-KR" sz="24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575574" y="4649956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김 현진</a:t>
              </a:r>
              <a:endParaRPr lang="en-US" altLang="ko-KR" sz="2000" b="1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575574" y="5073328"/>
              <a:ext cx="1770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프론트 </a:t>
              </a:r>
              <a:r>
                <a:rPr lang="ko-KR" altLang="en-US" sz="1400" dirty="0" err="1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엔드</a:t>
              </a:r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 개발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r>
                <a:rPr lang="en-US" altLang="ko-KR" sz="1400" dirty="0" err="1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Openvidu</a:t>
              </a:r>
              <a:r>
                <a:rPr lang="en-US" altLang="ko-KR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 </a:t>
              </a:r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프론트 개발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893" y="3847710"/>
              <a:ext cx="1216901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061" name="그룹 2060"/>
          <p:cNvGrpSpPr/>
          <p:nvPr/>
        </p:nvGrpSpPr>
        <p:grpSpPr>
          <a:xfrm>
            <a:off x="7042893" y="2377838"/>
            <a:ext cx="4019421" cy="1642055"/>
            <a:chOff x="7042893" y="2087954"/>
            <a:chExt cx="4019421" cy="1642055"/>
          </a:xfrm>
        </p:grpSpPr>
        <p:cxnSp>
          <p:nvCxnSpPr>
            <p:cNvPr id="68" name="직선 연결선 67"/>
            <p:cNvCxnSpPr/>
            <p:nvPr/>
          </p:nvCxnSpPr>
          <p:spPr>
            <a:xfrm flipH="1">
              <a:off x="7958514" y="2486968"/>
              <a:ext cx="61706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567720" y="2267711"/>
              <a:ext cx="2494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UX/UI </a:t>
              </a:r>
              <a:r>
                <a:rPr lang="ko-KR" altLang="en-US" sz="24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디자인 팀장</a:t>
              </a:r>
              <a:endParaRPr lang="en-US" altLang="ko-KR" sz="2400" dirty="0" smtClean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75574" y="2783417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양 서정</a:t>
              </a:r>
              <a:endParaRPr lang="en-US" altLang="ko-KR" sz="2000" b="1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575574" y="3206789"/>
              <a:ext cx="1521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프론트 </a:t>
              </a:r>
              <a:r>
                <a:rPr lang="ko-KR" altLang="en-US" sz="1400" dirty="0" err="1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엔드</a:t>
              </a:r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 개발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  <a:p>
              <a:r>
                <a:rPr lang="ko-KR" altLang="en-US" sz="1400" dirty="0" smtClean="0">
                  <a:latin typeface="AppleSDGothicNeoL00" panose="02000503000000000000" pitchFamily="2" charset="-127"/>
                  <a:ea typeface="AppleSDGothicNeoL00" panose="02000503000000000000" pitchFamily="2" charset="-127"/>
                </a:rPr>
                <a:t>페이지 디자인 담당</a:t>
              </a:r>
              <a:endParaRPr lang="en-US" altLang="ko-KR" sz="1400" dirty="0" smtClean="0">
                <a:latin typeface="AppleSDGothicNeoL00" panose="02000503000000000000" pitchFamily="2" charset="-127"/>
                <a:ea typeface="AppleSDGothicNeoL00" panose="02000503000000000000" pitchFamily="2" charset="-127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893" y="2087954"/>
              <a:ext cx="1216901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27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BBF0"/>
            </a:gs>
            <a:gs pos="38000">
              <a:srgbClr val="FFBFF4"/>
            </a:gs>
            <a:gs pos="100000">
              <a:srgbClr val="F5D2C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AAE665-27BA-4DF9-B314-6AA54B5E8063}"/>
              </a:ext>
            </a:extLst>
          </p:cNvPr>
          <p:cNvSpPr txBox="1"/>
          <p:nvPr/>
        </p:nvSpPr>
        <p:spPr>
          <a:xfrm>
            <a:off x="738455" y="1431667"/>
            <a:ext cx="779091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spc="-300" dirty="0" smtClean="0">
                <a:ln>
                  <a:solidFill>
                    <a:srgbClr val="EFB3CA">
                      <a:alpha val="20000"/>
                    </a:srgbClr>
                  </a:solidFill>
                </a:ln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Question</a:t>
            </a:r>
          </a:p>
          <a:p>
            <a:r>
              <a:rPr lang="en-US" altLang="ko-KR" sz="13800" spc="-300" dirty="0" smtClean="0">
                <a:ln>
                  <a:solidFill>
                    <a:srgbClr val="EFB3CA">
                      <a:alpha val="20000"/>
                    </a:srgbClr>
                  </a:solidFill>
                </a:ln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&amp;</a:t>
            </a:r>
            <a:r>
              <a:rPr lang="en-US" altLang="ko-KR" sz="13800" spc="-300" dirty="0">
                <a:ln>
                  <a:solidFill>
                    <a:srgbClr val="EFB3CA">
                      <a:alpha val="20000"/>
                    </a:srgbClr>
                  </a:solidFill>
                </a:ln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 </a:t>
            </a:r>
            <a:r>
              <a:rPr lang="en-US" altLang="ko-KR" sz="13800" spc="-300" dirty="0" smtClean="0">
                <a:ln>
                  <a:solidFill>
                    <a:srgbClr val="EFB3CA">
                      <a:alpha val="20000"/>
                    </a:srgbClr>
                  </a:solidFill>
                </a:ln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Answer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46" y="3086214"/>
            <a:ext cx="1971468" cy="36063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571" y="3086214"/>
            <a:ext cx="1670939" cy="360634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5610">
            <a:off x="6870101" y="5675394"/>
            <a:ext cx="1022296" cy="10222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0426">
            <a:off x="654823" y="68908"/>
            <a:ext cx="1339303" cy="133930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68">
            <a:off x="8248356" y="2774876"/>
            <a:ext cx="848360" cy="84836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0676">
            <a:off x="5169391" y="459557"/>
            <a:ext cx="976072" cy="9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BBF0"/>
            </a:gs>
            <a:gs pos="38000">
              <a:srgbClr val="FFBFF4"/>
            </a:gs>
            <a:gs pos="100000">
              <a:srgbClr val="F5D2C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AAE665-27BA-4DF9-B314-6AA54B5E8063}"/>
              </a:ext>
            </a:extLst>
          </p:cNvPr>
          <p:cNvSpPr txBox="1"/>
          <p:nvPr/>
        </p:nvSpPr>
        <p:spPr>
          <a:xfrm>
            <a:off x="738455" y="1431667"/>
            <a:ext cx="923682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spc="-300" dirty="0" smtClean="0">
                <a:ln>
                  <a:solidFill>
                    <a:srgbClr val="EFB3CA">
                      <a:alpha val="20000"/>
                    </a:srgbClr>
                  </a:solidFill>
                </a:ln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Thank u for</a:t>
            </a:r>
          </a:p>
          <a:p>
            <a:r>
              <a:rPr lang="en-US" altLang="ko-KR" sz="13800" spc="-300" dirty="0" smtClean="0">
                <a:ln>
                  <a:solidFill>
                    <a:srgbClr val="EFB3CA">
                      <a:alpha val="20000"/>
                    </a:srgbClr>
                  </a:solidFill>
                </a:ln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Watching</a:t>
            </a:r>
            <a:endParaRPr lang="en-US" altLang="ko-KR" sz="13800" spc="-300" dirty="0">
              <a:ln>
                <a:solidFill>
                  <a:srgbClr val="EFB3CA">
                    <a:alpha val="20000"/>
                  </a:srgbClr>
                </a:solidFill>
              </a:ln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646" y="3086214"/>
            <a:ext cx="1971468" cy="36063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571" y="3086214"/>
            <a:ext cx="1670939" cy="360634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5610">
            <a:off x="6870101" y="5675394"/>
            <a:ext cx="1022296" cy="10222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0426">
            <a:off x="654823" y="68908"/>
            <a:ext cx="1339303" cy="133930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68">
            <a:off x="8051801" y="3049195"/>
            <a:ext cx="848360" cy="84836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0676">
            <a:off x="5169391" y="459557"/>
            <a:ext cx="976072" cy="9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EBBF0"/>
            </a:gs>
            <a:gs pos="38000">
              <a:srgbClr val="FFBFF4"/>
            </a:gs>
            <a:gs pos="100000">
              <a:srgbClr val="F5D2C8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/>
        </p:nvCxnSpPr>
        <p:spPr>
          <a:xfrm flipV="1">
            <a:off x="10399904" y="2189143"/>
            <a:ext cx="0" cy="990600"/>
          </a:xfrm>
          <a:prstGeom prst="line">
            <a:avLst/>
          </a:prstGeom>
          <a:ln w="41275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7000">
                  <a:schemeClr val="accent2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9440" y="670560"/>
            <a:ext cx="2241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Timeline</a:t>
            </a:r>
            <a:endParaRPr lang="ko-KR" altLang="en-US" sz="40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D7236D-3DCF-4418-88E3-201BB3760EC4}"/>
              </a:ext>
            </a:extLst>
          </p:cNvPr>
          <p:cNvCxnSpPr>
            <a:cxnSpLocks/>
          </p:cNvCxnSpPr>
          <p:nvPr/>
        </p:nvCxnSpPr>
        <p:spPr>
          <a:xfrm flipH="1">
            <a:off x="716272" y="1288672"/>
            <a:ext cx="2009343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47854" y="5429371"/>
            <a:ext cx="94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UCC</a:t>
            </a:r>
            <a:endParaRPr lang="ko-KR" altLang="en-US" sz="32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11731" y="4936928"/>
            <a:ext cx="25763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Project</a:t>
            </a:r>
          </a:p>
          <a:p>
            <a:pPr algn="ctr"/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Architecture</a:t>
            </a:r>
          </a:p>
          <a:p>
            <a:pPr algn="ctr"/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Design </a:t>
            </a:r>
            <a:endParaRPr lang="ko-KR" altLang="en-US" sz="32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4589" y="5429371"/>
            <a:ext cx="3042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Demonstration</a:t>
            </a:r>
            <a:endParaRPr lang="ko-KR" altLang="en-US" sz="32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84638" y="2189143"/>
            <a:ext cx="11736676" cy="0"/>
          </a:xfrm>
          <a:prstGeom prst="line">
            <a:avLst/>
          </a:prstGeom>
          <a:ln w="41275">
            <a:gradFill flip="none" rotWithShape="1">
              <a:gsLst>
                <a:gs pos="12000">
                  <a:schemeClr val="accent1">
                    <a:lumMod val="20000"/>
                    <a:lumOff val="80000"/>
                  </a:schemeClr>
                </a:gs>
                <a:gs pos="67000">
                  <a:schemeClr val="accent2">
                    <a:lumMod val="40000"/>
                    <a:lumOff val="60000"/>
                  </a:schemeClr>
                </a:gs>
                <a:gs pos="100000">
                  <a:schemeClr val="bg1"/>
                </a:gs>
                <a:gs pos="0">
                  <a:schemeClr val="bg1"/>
                </a:gs>
                <a:gs pos="93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1729546" y="2189143"/>
            <a:ext cx="0" cy="990600"/>
          </a:xfrm>
          <a:prstGeom prst="line">
            <a:avLst/>
          </a:prstGeom>
          <a:ln w="41275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7000">
                  <a:schemeClr val="accent2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6095999" y="2126593"/>
            <a:ext cx="0" cy="990600"/>
          </a:xfrm>
          <a:prstGeom prst="line">
            <a:avLst/>
          </a:prstGeom>
          <a:ln w="41275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7000">
                  <a:schemeClr val="accent2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1666996" y="2126593"/>
            <a:ext cx="125100" cy="125100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337354" y="2126593"/>
            <a:ext cx="125100" cy="125100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033449" y="2126593"/>
            <a:ext cx="125100" cy="125100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Architecture Logo design - • Professional and memorable logo/brandmark for  your company or product.&lt;b… | Architecture logo, Construction logo design,  Architect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14027" r="15801" b="11759"/>
          <a:stretch/>
        </p:blipFill>
        <p:spPr bwMode="auto">
          <a:xfrm>
            <a:off x="9648162" y="3425948"/>
            <a:ext cx="1503485" cy="127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Programming png images | PNGWi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88" y="3468060"/>
            <a:ext cx="1511422" cy="119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영화관 - 무료 영화개 아이콘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57" y="3427172"/>
            <a:ext cx="1274484" cy="127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2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2022610" y="2578779"/>
            <a:ext cx="7882286" cy="1569660"/>
          </a:xfrm>
          <a:prstGeom prst="rect">
            <a:avLst/>
          </a:prstGeom>
          <a:noFill/>
        </p:spPr>
        <p:txBody>
          <a:bodyPr wrap="none" numCol="1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9600" dirty="0" smtClean="0">
                <a:solidFill>
                  <a:srgbClr val="6363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AppleSDGothicNeoH00" panose="02000503000000000000" pitchFamily="2" charset="-127"/>
                <a:ea typeface="AppleSDGothicNeoH00" panose="02000503000000000000" pitchFamily="2" charset="-127"/>
              </a:rPr>
              <a:t>D105 </a:t>
            </a:r>
            <a:r>
              <a:rPr lang="ko-KR" altLang="en-US" sz="9600" dirty="0" smtClean="0">
                <a:solidFill>
                  <a:srgbClr val="6363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영상 시청</a:t>
            </a:r>
            <a:endParaRPr lang="ko-KR" altLang="en-US" sz="9600" dirty="0">
              <a:solidFill>
                <a:srgbClr val="6363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/>
          </p:cNvPr>
          <p:cNvSpPr txBox="1"/>
          <p:nvPr/>
        </p:nvSpPr>
        <p:spPr>
          <a:xfrm>
            <a:off x="1490415" y="2578779"/>
            <a:ext cx="8946680" cy="1569660"/>
          </a:xfrm>
          <a:prstGeom prst="rect">
            <a:avLst/>
          </a:prstGeom>
          <a:noFill/>
        </p:spPr>
        <p:txBody>
          <a:bodyPr wrap="none" numCol="1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9600" dirty="0" smtClean="0">
                <a:solidFill>
                  <a:srgbClr val="6363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AppleSDGothicNeoH00" panose="02000503000000000000" pitchFamily="2" charset="-127"/>
                <a:ea typeface="AppleSDGothicNeoH00" panose="02000503000000000000" pitchFamily="2" charset="-127"/>
              </a:rPr>
              <a:t>D105 </a:t>
            </a:r>
            <a:r>
              <a:rPr lang="ko-KR" altLang="en-US" sz="9600" dirty="0" smtClean="0">
                <a:solidFill>
                  <a:srgbClr val="6363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AppleSDGothicNeoH00" panose="02000503000000000000" pitchFamily="2" charset="-127"/>
                <a:ea typeface="AppleSDGothicNeoH00" panose="02000503000000000000" pitchFamily="2" charset="-127"/>
              </a:rPr>
              <a:t>사이트 접속</a:t>
            </a:r>
            <a:endParaRPr lang="ko-KR" altLang="en-US" sz="9600" dirty="0">
              <a:solidFill>
                <a:srgbClr val="63636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8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991" y="353353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Consultant page</a:t>
            </a:r>
            <a:endParaRPr lang="ko-KR" altLang="en-US" sz="32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38337" y="1090998"/>
            <a:ext cx="10115327" cy="4691257"/>
            <a:chOff x="1193826" y="1090998"/>
            <a:chExt cx="10115327" cy="469125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6261491" y="1804086"/>
              <a:ext cx="5047662" cy="30823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826" y="2172280"/>
              <a:ext cx="3676650" cy="36099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275404" y="4337837"/>
              <a:ext cx="1257300" cy="3868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36692" y1="15464" x2="75338" y2="14175"/>
                          <a14:foregroundMark x1="32782" y1="83247" x2="60752" y2="82216"/>
                          <a14:foregroundMark x1="40000" y1="74485" x2="40000" y2="87887"/>
                          <a14:foregroundMark x1="46767" y1="75773" x2="45714" y2="90722"/>
                          <a14:foregroundMark x1="49023" y1="72423" x2="45714" y2="83505"/>
                          <a14:foregroundMark x1="61654" y1="73196" x2="56090" y2="87629"/>
                          <a14:foregroundMark x1="53835" y1="7990" x2="52932" y2="23711"/>
                          <a14:foregroundMark x1="56241" y1="10052" x2="56090" y2="20361"/>
                          <a14:foregroundMark x1="56090" y1="9536" x2="53233" y2="23196"/>
                          <a14:foregroundMark x1="64962" y1="9021" x2="53684" y2="270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61491" y="1900623"/>
              <a:ext cx="5047662" cy="2945102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>
              <a:stCxn id="5" idx="3"/>
              <a:endCxn id="6" idx="1"/>
            </p:cNvCxnSpPr>
            <p:nvPr/>
          </p:nvCxnSpPr>
          <p:spPr>
            <a:xfrm flipV="1">
              <a:off x="4532704" y="3373174"/>
              <a:ext cx="1728787" cy="115809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4388" y="1090998"/>
              <a:ext cx="2295525" cy="80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36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991" y="353353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Consultant page</a:t>
            </a:r>
            <a:endParaRPr lang="ko-KR" altLang="en-US" sz="32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02949" y="1813941"/>
            <a:ext cx="4044697" cy="3364879"/>
            <a:chOff x="7259880" y="1813941"/>
            <a:chExt cx="4044697" cy="3364879"/>
          </a:xfrm>
        </p:grpSpPr>
        <p:sp>
          <p:nvSpPr>
            <p:cNvPr id="12" name="TextBox 11"/>
            <p:cNvSpPr txBox="1"/>
            <p:nvPr/>
          </p:nvSpPr>
          <p:spPr>
            <a:xfrm>
              <a:off x="7259880" y="1813941"/>
              <a:ext cx="404469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rgbClr val="212121"/>
                  </a:solidFill>
                  <a:latin typeface="AppleSDGothicNeoH00" panose="02000503000000000000" pitchFamily="2" charset="-127"/>
                  <a:ea typeface="AppleSDGothicNeoH00" panose="02000503000000000000" pitchFamily="2" charset="-127"/>
                </a:rPr>
                <a:t>관리자 승인 이전 로그인 시 실패</a:t>
              </a:r>
              <a:endParaRPr lang="ko-KR" altLang="en-US" sz="2400" dirty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52281" y="2593497"/>
              <a:ext cx="3242725" cy="258532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rgbClr val="212121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컨설턴트의 자격증명을 위해 관리자 승인 여부 확인</a:t>
              </a:r>
              <a:endParaRPr lang="en-US" altLang="ko-KR" dirty="0" smtClean="0">
                <a:solidFill>
                  <a:srgbClr val="21212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 smtClean="0">
                <a:solidFill>
                  <a:srgbClr val="21212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rgbClr val="212121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관리자가 컨설턴트의</a:t>
              </a:r>
              <a:r>
                <a:rPr lang="en-US" altLang="ko-KR" dirty="0" smtClean="0">
                  <a:solidFill>
                    <a:srgbClr val="212121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 </a:t>
              </a:r>
              <a:r>
                <a:rPr lang="ko-KR" altLang="en-US" dirty="0" smtClean="0">
                  <a:solidFill>
                    <a:srgbClr val="212121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경력사항확인 후 승인 가능</a:t>
              </a:r>
              <a:endParaRPr lang="en-US" altLang="ko-KR" dirty="0" smtClean="0">
                <a:solidFill>
                  <a:srgbClr val="21212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dirty="0">
                <a:solidFill>
                  <a:srgbClr val="21212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23407" y="1906538"/>
            <a:ext cx="5876626" cy="3190769"/>
            <a:chOff x="610074" y="1813941"/>
            <a:chExt cx="5876626" cy="319076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3919" y="1813941"/>
              <a:ext cx="3472781" cy="3190769"/>
            </a:xfrm>
            <a:prstGeom prst="rect">
              <a:avLst/>
            </a:prstGeom>
          </p:spPr>
        </p:pic>
        <p:pic>
          <p:nvPicPr>
            <p:cNvPr id="6148" name="Picture 4" descr="얼굴 마스크 Covid-19 인간 - Pixabay의 무료 벡터 그래픽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8" t="16594" r="22952"/>
            <a:stretch/>
          </p:blipFill>
          <p:spPr bwMode="auto">
            <a:xfrm>
              <a:off x="610074" y="2521889"/>
              <a:ext cx="2036399" cy="1774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7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991" y="353353"/>
            <a:ext cx="245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Admin page</a:t>
            </a:r>
            <a:endParaRPr lang="ko-KR" altLang="en-US" sz="32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6146" name="Picture 2" descr="1,000 + 무료 화살표 &amp; 화살 이미지 - Pixaba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1" y="3203718"/>
            <a:ext cx="772822" cy="3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79" y="2211301"/>
            <a:ext cx="2723543" cy="2371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116539" y="1478275"/>
            <a:ext cx="154882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Admin </a:t>
            </a:r>
            <a:r>
              <a:rPr lang="ko-KR" altLang="en-US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로그인</a:t>
            </a:r>
            <a:endParaRPr lang="ko-KR" altLang="en-US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134" y="1199593"/>
            <a:ext cx="6767200" cy="4394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1060430" y="1714500"/>
            <a:ext cx="590550" cy="308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060430" y="4914900"/>
            <a:ext cx="590550" cy="308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25187" y="5866889"/>
            <a:ext cx="4541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경력사항을 확인 후 승인</a:t>
            </a:r>
            <a:endParaRPr lang="ko-KR" altLang="en-US" sz="36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84638" y="6538283"/>
            <a:ext cx="11736676" cy="0"/>
          </a:xfrm>
          <a:prstGeom prst="line">
            <a:avLst/>
          </a:prstGeom>
          <a:ln w="41275">
            <a:gradFill flip="none" rotWithShape="1">
              <a:gsLst>
                <a:gs pos="12000">
                  <a:schemeClr val="accent1">
                    <a:lumMod val="20000"/>
                    <a:lumOff val="80000"/>
                  </a:schemeClr>
                </a:gs>
                <a:gs pos="67000">
                  <a:schemeClr val="accent2">
                    <a:lumMod val="40000"/>
                    <a:lumOff val="60000"/>
                  </a:schemeClr>
                </a:gs>
                <a:gs pos="100000">
                  <a:schemeClr val="bg1"/>
                </a:gs>
                <a:gs pos="0">
                  <a:schemeClr val="bg1"/>
                </a:gs>
                <a:gs pos="93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953000" y="2526030"/>
            <a:ext cx="449580" cy="19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56020" y="2477929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Park Jae </a:t>
            </a:r>
            <a:r>
              <a:rPr lang="en-US" altLang="ko-KR" sz="1000" b="1" dirty="0" err="1" smtClean="0"/>
              <a:t>Hyeon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7951470" y="2868692"/>
            <a:ext cx="640136" cy="19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13824" y="2868692"/>
            <a:ext cx="24753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인스타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팔로우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3000</a:t>
            </a:r>
            <a:r>
              <a:rPr lang="ko-KR" altLang="en-US" sz="900" dirty="0" smtClean="0"/>
              <a:t>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유튜브 구독자 </a:t>
            </a:r>
            <a:r>
              <a:rPr lang="en-US" altLang="ko-KR" sz="900" dirty="0" smtClean="0"/>
              <a:t>700</a:t>
            </a:r>
            <a:r>
              <a:rPr lang="ko-KR" altLang="en-US" sz="900" dirty="0"/>
              <a:t>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13960" y="4393249"/>
            <a:ext cx="6637020" cy="34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01911" y="4497677"/>
            <a:ext cx="4099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영국 한 잡지 선정</a:t>
            </a:r>
            <a:r>
              <a:rPr lang="en-US" altLang="ko-KR" sz="900" dirty="0" smtClean="0"/>
              <a:t>..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전 세계에서 옷을 가장 멋있게 입는 사람 </a:t>
            </a:r>
            <a:r>
              <a:rPr lang="en-US" altLang="ko-KR" sz="900" dirty="0" smtClean="0"/>
              <a:t>38,145,331</a:t>
            </a:r>
            <a:r>
              <a:rPr lang="ko-KR" altLang="en-US" sz="900" dirty="0" smtClean="0"/>
              <a:t>위</a:t>
            </a:r>
            <a:r>
              <a:rPr lang="en-US" altLang="ko-KR" sz="900" dirty="0" smtClean="0"/>
              <a:t>”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549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857496" y="938128"/>
            <a:ext cx="8477009" cy="5592861"/>
            <a:chOff x="1616115" y="694302"/>
            <a:chExt cx="8477009" cy="55928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6115" y="694302"/>
              <a:ext cx="8477009" cy="559286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358640" y="1544320"/>
              <a:ext cx="120396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58640" y="1497409"/>
              <a:ext cx="17764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consultant@consultant.com</a:t>
              </a:r>
              <a:endParaRPr lang="ko-KR" altLang="en-US" sz="10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76991" y="353353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Consultant page</a:t>
            </a:r>
            <a:endParaRPr lang="ko-KR" altLang="en-US" sz="32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8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991" y="353353"/>
            <a:ext cx="326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21212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</a:rPr>
              <a:t>Consultant page</a:t>
            </a:r>
            <a:endParaRPr lang="ko-KR" altLang="en-US" sz="3200" dirty="0">
              <a:solidFill>
                <a:srgbClr val="212121"/>
              </a:solidFill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17" y="1426278"/>
            <a:ext cx="8127366" cy="31628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082314" y="2295677"/>
            <a:ext cx="588485" cy="386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57920" y="863041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평균 평점 출력</a:t>
            </a:r>
            <a:endParaRPr lang="ko-KR" altLang="en-US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70994" y="4124477"/>
            <a:ext cx="903446" cy="386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450" y="4442497"/>
            <a:ext cx="5443871" cy="2032093"/>
          </a:xfrm>
          <a:prstGeom prst="rect">
            <a:avLst/>
          </a:prstGeom>
        </p:spPr>
      </p:pic>
      <p:cxnSp>
        <p:nvCxnSpPr>
          <p:cNvPr id="18" name="꺾인 연결선 17"/>
          <p:cNvCxnSpPr>
            <a:stCxn id="9" idx="0"/>
            <a:endCxn id="10" idx="1"/>
          </p:cNvCxnSpPr>
          <p:nvPr/>
        </p:nvCxnSpPr>
        <p:spPr>
          <a:xfrm rot="5400000" flipH="1" flipV="1">
            <a:off x="7481725" y="1019483"/>
            <a:ext cx="1171026" cy="1381363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5" idx="2"/>
            <a:endCxn id="16" idx="1"/>
          </p:cNvCxnSpPr>
          <p:nvPr/>
        </p:nvCxnSpPr>
        <p:spPr>
          <a:xfrm rot="16200000" flipH="1">
            <a:off x="3786480" y="4047574"/>
            <a:ext cx="947206" cy="1874733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23762" y="4935323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AppleSDGothicNeoH00" panose="02000503000000000000" pitchFamily="2" charset="-127"/>
                <a:ea typeface="AppleSDGothicNeoH00" panose="02000503000000000000" pitchFamily="2" charset="-127"/>
              </a:rPr>
              <a:t>경력 수정</a:t>
            </a:r>
            <a:endParaRPr lang="ko-KR" altLang="en-US" sz="2800" dirty="0">
              <a:latin typeface="AppleSDGothicNeoH00" panose="02000503000000000000" pitchFamily="2" charset="-127"/>
              <a:ea typeface="AppleSDGothicNeoH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2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200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AppleSDGothicNeoB00</vt:lpstr>
      <vt:lpstr>AppleSDGothicNeoH00</vt:lpstr>
      <vt:lpstr>AppleSDGothicNeoL00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SSAFY</cp:lastModifiedBy>
  <cp:revision>55</cp:revision>
  <dcterms:created xsi:type="dcterms:W3CDTF">2017-09-01T09:27:24Z</dcterms:created>
  <dcterms:modified xsi:type="dcterms:W3CDTF">2023-02-16T08:58:00Z</dcterms:modified>
</cp:coreProperties>
</file>