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86" r:id="rId4"/>
    <p:sldId id="260" r:id="rId5"/>
    <p:sldId id="261" r:id="rId6"/>
    <p:sldId id="262" r:id="rId7"/>
    <p:sldId id="285"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7"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DAE3F3"/>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0588" autoAdjust="0"/>
  </p:normalViewPr>
  <p:slideViewPr>
    <p:cSldViewPr snapToGrid="0">
      <p:cViewPr varScale="1">
        <p:scale>
          <a:sx n="72" d="100"/>
          <a:sy n="72" d="100"/>
        </p:scale>
        <p:origin x="11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0EB01-5C4B-4AFF-939E-290C24F75FFA}"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70529-442B-4B98-8178-DED5A85205C7}" type="slidenum">
              <a:rPr lang="zh-CN" altLang="en-US" smtClean="0"/>
              <a:t>‹#›</a:t>
            </a:fld>
            <a:endParaRPr lang="zh-CN" altLang="en-US"/>
          </a:p>
        </p:txBody>
      </p:sp>
    </p:spTree>
    <p:extLst>
      <p:ext uri="{BB962C8B-B14F-4D97-AF65-F5344CB8AC3E}">
        <p14:creationId xmlns:p14="http://schemas.microsoft.com/office/powerpoint/2010/main" val="310015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各位评审老师、各位同学，大家好，非常荣幸大家来参加我的毕业答辩。</a:t>
            </a:r>
            <a:endParaRPr lang="en-US" altLang="zh-CN" dirty="0" smtClean="0"/>
          </a:p>
          <a:p>
            <a:endParaRPr lang="en-US" altLang="zh-CN" dirty="0" smtClean="0"/>
          </a:p>
          <a:p>
            <a:r>
              <a:rPr lang="zh-CN" altLang="en-US" dirty="0" smtClean="0"/>
              <a:t>今天我汇报的内容是。。。。。。</a:t>
            </a:r>
            <a:endParaRPr lang="en-US" altLang="zh-CN" dirty="0" smtClean="0"/>
          </a:p>
          <a:p>
            <a:endParaRPr lang="en-US" altLang="zh-CN" dirty="0" smtClean="0"/>
          </a:p>
          <a:p>
            <a:r>
              <a:rPr lang="zh-CN" altLang="en-US" dirty="0" smtClean="0"/>
              <a:t>我的导师是。。。。。。</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a:t>
            </a:fld>
            <a:endParaRPr lang="zh-CN" altLang="en-US"/>
          </a:p>
        </p:txBody>
      </p:sp>
    </p:spTree>
    <p:extLst>
      <p:ext uri="{BB962C8B-B14F-4D97-AF65-F5344CB8AC3E}">
        <p14:creationId xmlns:p14="http://schemas.microsoft.com/office/powerpoint/2010/main" val="35069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kern="0" dirty="0" smtClean="0">
                    <a:solidFill>
                      <a:srgbClr val="000000"/>
                    </a:solidFill>
                    <a:latin typeface="宋体" panose="02010600030101010101" pitchFamily="2" charset="-122"/>
                    <a:cs typeface="Times New Roman" pitchFamily="18" charset="0"/>
                  </a:rPr>
                  <a:t>我们等间隔划分一维映射的定义域和值域，将固定间隔</a:t>
                </a:r>
                <a14:m>
                  <m:oMath xmlns:m="http://schemas.openxmlformats.org/officeDocument/2006/math">
                    <m:r>
                      <m:rPr>
                        <m:sty m:val="p"/>
                      </m:rPr>
                      <a:rPr lang="el-GR" altLang="zh-CN" sz="1200" b="1" kern="0" smtClean="0">
                        <a:solidFill>
                          <a:srgbClr val="000000"/>
                        </a:solidFill>
                        <a:latin typeface="Cambria Math" panose="02040503050406030204" pitchFamily="18" charset="0"/>
                        <a:cs typeface="Times New Roman" pitchFamily="18" charset="0"/>
                      </a:rPr>
                      <m:t>Δ</m:t>
                    </m:r>
                  </m:oMath>
                </a14:m>
                <a:r>
                  <a:rPr lang="zh-CN" altLang="en-US" b="0" dirty="0" smtClean="0"/>
                  <a:t>看作 网络节点，映射关系看作 链接边，建立一个网络模型。</a:t>
                </a:r>
                <a:endParaRPr lang="en-US" altLang="zh-CN" b="0" dirty="0" smtClean="0"/>
              </a:p>
              <a:p>
                <a:endParaRPr lang="en-US" altLang="zh-CN" dirty="0" smtClean="0"/>
              </a:p>
              <a:p>
                <a:r>
                  <a:rPr lang="zh-CN" altLang="en-US" dirty="0" smtClean="0"/>
                  <a:t>通过累积入度分布从理论上严格证明了 定点运算域上</a:t>
                </a:r>
                <a:r>
                  <a:rPr lang="en-US" altLang="zh-CN" dirty="0" smtClean="0"/>
                  <a:t>Logistic</a:t>
                </a:r>
                <a:r>
                  <a:rPr lang="zh-CN" altLang="en-US" dirty="0" smtClean="0"/>
                  <a:t>映射</a:t>
                </a:r>
                <a:r>
                  <a:rPr lang="en-US" altLang="zh-CN" dirty="0" smtClean="0"/>
                  <a:t>SMN</a:t>
                </a:r>
                <a:r>
                  <a:rPr lang="zh-CN" altLang="en-US" dirty="0" smtClean="0"/>
                  <a:t>的无标度属性。</a:t>
                </a:r>
                <a:endParaRPr lang="en-US" altLang="zh-CN" dirty="0" smtClean="0"/>
              </a:p>
              <a:p>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sz="1200" b="0" kern="0" dirty="0" smtClean="0">
                    <a:solidFill>
                      <a:srgbClr val="000000"/>
                    </a:solidFill>
                    <a:latin typeface="宋体" panose="02010600030101010101" pitchFamily="2" charset="-122"/>
                    <a:cs typeface="Times New Roman" pitchFamily="18" charset="0"/>
                  </a:rPr>
                  <a:t>我们等间隔划分一维映射的定义域和值域，将固定间隔</a:t>
                </a:r>
                <a:r>
                  <a:rPr lang="el-GR" altLang="zh-CN" sz="1200" b="1" i="0" kern="0" smtClean="0">
                    <a:solidFill>
                      <a:srgbClr val="000000"/>
                    </a:solidFill>
                    <a:latin typeface="Cambria Math" panose="02040503050406030204" pitchFamily="18" charset="0"/>
                    <a:cs typeface="Times New Roman" pitchFamily="18" charset="0"/>
                  </a:rPr>
                  <a:t>Δ</a:t>
                </a:r>
                <a:r>
                  <a:rPr lang="zh-CN" altLang="en-US" b="0" dirty="0" smtClean="0"/>
                  <a:t>看作 网络节点，映射关系看作 链接边，建立一个网络模型。</a:t>
                </a:r>
                <a:endParaRPr lang="en-US" altLang="zh-CN" b="0" dirty="0" smtClean="0"/>
              </a:p>
              <a:p>
                <a:endParaRPr lang="en-US" altLang="zh-CN" dirty="0" smtClean="0"/>
              </a:p>
              <a:p>
                <a:r>
                  <a:rPr lang="zh-CN" altLang="en-US" dirty="0" smtClean="0"/>
                  <a:t>通过累积入度分布从理论上严格证明了 定点运算域上</a:t>
                </a:r>
                <a:r>
                  <a:rPr lang="en-US" altLang="zh-CN" dirty="0" smtClean="0"/>
                  <a:t>Logistic</a:t>
                </a:r>
                <a:r>
                  <a:rPr lang="zh-CN" altLang="en-US" dirty="0" smtClean="0"/>
                  <a:t>映射</a:t>
                </a:r>
                <a:r>
                  <a:rPr lang="en-US" altLang="zh-CN" dirty="0" smtClean="0"/>
                  <a:t>SMN</a:t>
                </a:r>
                <a:r>
                  <a:rPr lang="zh-CN" altLang="en-US" dirty="0" smtClean="0"/>
                  <a:t>的无标度属性。</a:t>
                </a:r>
                <a:endParaRPr lang="en-US" altLang="zh-CN" dirty="0" smtClean="0"/>
              </a:p>
              <a:p>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10</a:t>
            </a:fld>
            <a:endParaRPr lang="zh-CN" altLang="en-US"/>
          </a:p>
        </p:txBody>
      </p:sp>
    </p:spTree>
    <p:extLst>
      <p:ext uri="{BB962C8B-B14F-4D97-AF65-F5344CB8AC3E}">
        <p14:creationId xmlns:p14="http://schemas.microsoft.com/office/powerpoint/2010/main" val="5731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Logistic</a:t>
            </a:r>
            <a:r>
              <a:rPr lang="zh-CN" altLang="en-US" dirty="0" smtClean="0"/>
              <a:t>映射</a:t>
            </a:r>
            <a:r>
              <a:rPr lang="en-US" altLang="zh-CN" dirty="0" smtClean="0"/>
              <a:t>SMN</a:t>
            </a:r>
            <a:r>
              <a:rPr lang="zh-CN" altLang="en-US" dirty="0" smtClean="0"/>
              <a:t>的累积入度分布</a:t>
            </a:r>
            <a:r>
              <a:rPr lang="zh-CN" altLang="en-US" baseline="0" dirty="0" smtClean="0"/>
              <a:t> 和 入度分布的 理论表达。</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11</a:t>
            </a:fld>
            <a:endParaRPr lang="zh-CN" altLang="en-US"/>
          </a:p>
        </p:txBody>
      </p:sp>
    </p:spTree>
    <p:extLst>
      <p:ext uri="{BB962C8B-B14F-4D97-AF65-F5344CB8AC3E}">
        <p14:creationId xmlns:p14="http://schemas.microsoft.com/office/powerpoint/2010/main" val="2274916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相反地，可以看到，</a:t>
            </a:r>
            <a:r>
              <a:rPr lang="en-US" altLang="zh-CN" sz="1200" b="0" i="0" u="none" strike="noStrike" kern="1200" baseline="0" dirty="0" smtClean="0">
                <a:solidFill>
                  <a:schemeClr val="tx1"/>
                </a:solidFill>
                <a:latin typeface="+mn-lt"/>
                <a:ea typeface="+mn-ea"/>
                <a:cs typeface="+mn-cs"/>
              </a:rPr>
              <a:t>Tent</a:t>
            </a:r>
            <a:r>
              <a:rPr lang="zh-CN" altLang="en-US" sz="1200" b="0" i="0" u="none" strike="noStrike" kern="1200" baseline="0" dirty="0" smtClean="0">
                <a:solidFill>
                  <a:schemeClr val="tx1"/>
                </a:solidFill>
                <a:latin typeface="+mn-lt"/>
                <a:ea typeface="+mn-ea"/>
                <a:cs typeface="+mn-cs"/>
              </a:rPr>
              <a:t>映射</a:t>
            </a:r>
            <a:r>
              <a:rPr lang="en-US" altLang="zh-CN" sz="1200" b="0" i="0" u="none" strike="noStrike" kern="1200" baseline="0" dirty="0" smtClean="0">
                <a:solidFill>
                  <a:schemeClr val="tx1"/>
                </a:solidFill>
                <a:latin typeface="+mn-lt"/>
                <a:ea typeface="+mn-ea"/>
                <a:cs typeface="+mn-cs"/>
              </a:rPr>
              <a:t>SMN</a:t>
            </a:r>
            <a:r>
              <a:rPr lang="zh-CN" altLang="en-US" sz="1200" b="0" i="0" u="none" strike="noStrike" kern="1200" baseline="0" dirty="0" smtClean="0">
                <a:solidFill>
                  <a:schemeClr val="tx1"/>
                </a:solidFill>
                <a:latin typeface="+mn-lt"/>
                <a:ea typeface="+mn-ea"/>
                <a:cs typeface="+mn-cs"/>
              </a:rPr>
              <a:t>的节点入度仅有三种可能取值：</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Tent</a:t>
            </a:r>
            <a:r>
              <a:rPr lang="zh-CN" altLang="en-US" sz="1200" b="0" i="0" u="none" strike="noStrike" kern="1200" baseline="0" dirty="0" smtClean="0">
                <a:solidFill>
                  <a:schemeClr val="tx1"/>
                </a:solidFill>
                <a:latin typeface="+mn-lt"/>
                <a:ea typeface="+mn-ea"/>
                <a:cs typeface="+mn-cs"/>
              </a:rPr>
              <a:t>映射</a:t>
            </a:r>
            <a:r>
              <a:rPr lang="en-US" altLang="zh-CN" sz="1200" b="0" i="0" u="none" strike="noStrike" kern="1200" baseline="0" dirty="0" smtClean="0">
                <a:solidFill>
                  <a:schemeClr val="tx1"/>
                </a:solidFill>
                <a:latin typeface="+mn-lt"/>
                <a:ea typeface="+mn-ea"/>
                <a:cs typeface="+mn-cs"/>
              </a:rPr>
              <a:t>SMN</a:t>
            </a:r>
            <a:r>
              <a:rPr lang="zh-CN" altLang="en-US" sz="1200" b="0" i="0" u="none" strike="noStrike" kern="1200" baseline="0" dirty="0" smtClean="0">
                <a:solidFill>
                  <a:schemeClr val="tx1"/>
                </a:solidFill>
                <a:latin typeface="+mn-lt"/>
                <a:ea typeface="+mn-ea"/>
                <a:cs typeface="+mn-cs"/>
              </a:rPr>
              <a:t>的节点入度不会随着运算精度的增加而累积，这与</a:t>
            </a:r>
            <a:r>
              <a:rPr lang="en-US" altLang="zh-CN" sz="1200" b="0" i="0" u="none" strike="noStrike" kern="1200" baseline="0" dirty="0" smtClean="0">
                <a:solidFill>
                  <a:schemeClr val="tx1"/>
                </a:solidFill>
                <a:latin typeface="+mn-lt"/>
                <a:ea typeface="+mn-ea"/>
                <a:cs typeface="+mn-cs"/>
              </a:rPr>
              <a:t>Logistic </a:t>
            </a:r>
            <a:r>
              <a:rPr lang="zh-CN" altLang="en-US" sz="1200" b="0" i="0" u="none" strike="noStrike" kern="1200" baseline="0" dirty="0" smtClean="0">
                <a:solidFill>
                  <a:schemeClr val="tx1"/>
                </a:solidFill>
                <a:latin typeface="+mn-lt"/>
                <a:ea typeface="+mn-ea"/>
                <a:cs typeface="+mn-cs"/>
              </a:rPr>
              <a:t>映射不同。</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12</a:t>
            </a:fld>
            <a:endParaRPr lang="zh-CN" altLang="en-US"/>
          </a:p>
        </p:txBody>
      </p:sp>
    </p:spTree>
    <p:extLst>
      <p:ext uri="{BB962C8B-B14F-4D97-AF65-F5344CB8AC3E}">
        <p14:creationId xmlns:p14="http://schemas.microsoft.com/office/powerpoint/2010/main" val="30321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单精度浮点数（</a:t>
            </a:r>
            <a:r>
              <a:rPr lang="en-US" altLang="zh-CN" sz="1200" b="0" i="0" u="none" strike="noStrike" kern="1200" baseline="0" dirty="0" smtClean="0">
                <a:solidFill>
                  <a:schemeClr val="tx1"/>
                </a:solidFill>
                <a:latin typeface="+mn-lt"/>
                <a:ea typeface="+mn-ea"/>
                <a:cs typeface="+mn-cs"/>
              </a:rPr>
              <a:t>binary32</a:t>
            </a:r>
            <a:r>
              <a:rPr lang="zh-CN" altLang="en-US" sz="1200" b="0" i="0" u="none" strike="noStrike" kern="1200" baseline="0" dirty="0" smtClean="0">
                <a:solidFill>
                  <a:schemeClr val="tx1"/>
                </a:solidFill>
                <a:latin typeface="+mn-lt"/>
                <a:ea typeface="+mn-ea"/>
                <a:cs typeface="+mn-cs"/>
              </a:rPr>
              <a:t>），如</a:t>
            </a:r>
            <a:r>
              <a:rPr lang="en-US" altLang="zh-CN" sz="1200" b="0" i="0" u="none" strike="noStrike" kern="1200" baseline="0" dirty="0" smtClean="0">
                <a:solidFill>
                  <a:schemeClr val="tx1"/>
                </a:solidFill>
                <a:latin typeface="+mn-lt"/>
                <a:ea typeface="+mn-ea"/>
                <a:cs typeface="+mn-cs"/>
              </a:rPr>
              <a:t>C </a:t>
            </a:r>
            <a:r>
              <a:rPr lang="zh-CN" altLang="en-US" sz="1200" b="0" i="0" u="none" strike="noStrike" kern="1200" baseline="0" dirty="0" smtClean="0">
                <a:solidFill>
                  <a:schemeClr val="tx1"/>
                </a:solidFill>
                <a:latin typeface="+mn-lt"/>
                <a:ea typeface="+mn-ea"/>
                <a:cs typeface="+mn-cs"/>
              </a:rPr>
              <a:t>语言中的“</a:t>
            </a:r>
            <a:r>
              <a:rPr lang="en-US" altLang="zh-CN" sz="1200" b="0" i="0" u="none" strike="noStrike" kern="1200" baseline="0" dirty="0" smtClean="0">
                <a:solidFill>
                  <a:schemeClr val="tx1"/>
                </a:solidFill>
                <a:latin typeface="+mn-lt"/>
                <a:ea typeface="+mn-ea"/>
                <a:cs typeface="+mn-cs"/>
              </a:rPr>
              <a:t>float” </a:t>
            </a:r>
            <a:r>
              <a:rPr lang="zh-CN" altLang="en-US" sz="1200" b="0" i="0" u="none" strike="noStrike" kern="1200" baseline="0" dirty="0" smtClean="0">
                <a:solidFill>
                  <a:schemeClr val="tx1"/>
                </a:solidFill>
                <a:latin typeface="+mn-lt"/>
                <a:ea typeface="+mn-ea"/>
                <a:cs typeface="+mn-cs"/>
              </a:rPr>
              <a:t>类型和 </a:t>
            </a:r>
            <a:r>
              <a:rPr lang="en-US" altLang="zh-CN" sz="1200" b="0" i="0" u="none" strike="noStrike" kern="1200" baseline="0" dirty="0" err="1" smtClean="0">
                <a:solidFill>
                  <a:schemeClr val="tx1"/>
                </a:solidFill>
                <a:latin typeface="+mn-lt"/>
                <a:ea typeface="+mn-ea"/>
                <a:cs typeface="+mn-cs"/>
              </a:rPr>
              <a:t>matlab</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中的“</a:t>
            </a:r>
            <a:r>
              <a:rPr lang="en-US" altLang="zh-CN" sz="1200" b="0" i="0" u="none" strike="noStrike" kern="1200" baseline="0" dirty="0" smtClean="0">
                <a:solidFill>
                  <a:schemeClr val="tx1"/>
                </a:solidFill>
                <a:latin typeface="+mn-lt"/>
                <a:ea typeface="+mn-ea"/>
                <a:cs typeface="+mn-cs"/>
              </a:rPr>
              <a:t>single” </a:t>
            </a:r>
            <a:r>
              <a:rPr lang="zh-CN" altLang="en-US" sz="1200" b="0" i="0" u="none" strike="noStrike" kern="1200" baseline="0" dirty="0" smtClean="0">
                <a:solidFill>
                  <a:schemeClr val="tx1"/>
                </a:solidFill>
                <a:latin typeface="+mn-lt"/>
                <a:ea typeface="+mn-ea"/>
                <a:cs typeface="+mn-cs"/>
              </a:rPr>
              <a:t>类型，</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双精度浮点数（</a:t>
            </a:r>
            <a:r>
              <a:rPr lang="en-US" altLang="zh-CN" sz="1200" b="0" i="0" u="none" strike="noStrike" kern="1200" baseline="0" dirty="0" smtClean="0">
                <a:solidFill>
                  <a:schemeClr val="tx1"/>
                </a:solidFill>
                <a:latin typeface="+mn-lt"/>
                <a:ea typeface="+mn-ea"/>
                <a:cs typeface="+mn-cs"/>
              </a:rPr>
              <a:t>binary64</a:t>
            </a:r>
            <a:r>
              <a:rPr lang="zh-CN" altLang="en-US" sz="1200" b="0" i="0" u="none" strike="noStrike" kern="1200" baseline="0" dirty="0" smtClean="0">
                <a:solidFill>
                  <a:schemeClr val="tx1"/>
                </a:solidFill>
                <a:latin typeface="+mn-lt"/>
                <a:ea typeface="+mn-ea"/>
                <a:cs typeface="+mn-cs"/>
              </a:rPr>
              <a:t>），如</a:t>
            </a:r>
            <a:r>
              <a:rPr lang="en-US" altLang="zh-CN" sz="1200" b="0" i="0" u="none" strike="noStrike" kern="1200" baseline="0" dirty="0" smtClean="0">
                <a:solidFill>
                  <a:schemeClr val="tx1"/>
                </a:solidFill>
                <a:latin typeface="+mn-lt"/>
                <a:ea typeface="+mn-ea"/>
                <a:cs typeface="+mn-cs"/>
              </a:rPr>
              <a:t>C </a:t>
            </a:r>
            <a:r>
              <a:rPr lang="zh-CN" altLang="en-US" sz="1200" b="0" i="0" u="none" strike="noStrike" kern="1200" baseline="0" dirty="0" smtClean="0">
                <a:solidFill>
                  <a:schemeClr val="tx1"/>
                </a:solidFill>
                <a:latin typeface="+mn-lt"/>
                <a:ea typeface="+mn-ea"/>
                <a:cs typeface="+mn-cs"/>
              </a:rPr>
              <a:t>语言中的“</a:t>
            </a:r>
            <a:r>
              <a:rPr lang="en-US" altLang="zh-CN" sz="1200" b="0" i="0" u="none" strike="noStrike" kern="1200" baseline="0" dirty="0" smtClean="0">
                <a:solidFill>
                  <a:schemeClr val="tx1"/>
                </a:solidFill>
                <a:latin typeface="+mn-lt"/>
                <a:ea typeface="+mn-ea"/>
                <a:cs typeface="+mn-cs"/>
              </a:rPr>
              <a:t>double” </a:t>
            </a:r>
            <a:r>
              <a:rPr lang="zh-CN" altLang="en-US" sz="1200" b="0" i="0" u="none" strike="noStrike" kern="1200" baseline="0" dirty="0" smtClean="0">
                <a:solidFill>
                  <a:schemeClr val="tx1"/>
                </a:solidFill>
                <a:latin typeface="+mn-lt"/>
                <a:ea typeface="+mn-ea"/>
                <a:cs typeface="+mn-cs"/>
              </a:rPr>
              <a:t>类型和 </a:t>
            </a:r>
            <a:r>
              <a:rPr lang="en-US" altLang="zh-CN" sz="1200" b="0" i="0" u="none" strike="noStrike" kern="1200" baseline="0" dirty="0" err="1" smtClean="0">
                <a:solidFill>
                  <a:schemeClr val="tx1"/>
                </a:solidFill>
                <a:latin typeface="+mn-lt"/>
                <a:ea typeface="+mn-ea"/>
                <a:cs typeface="+mn-cs"/>
              </a:rPr>
              <a:t>matlab</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中的“</a:t>
            </a:r>
            <a:r>
              <a:rPr lang="en-US" altLang="zh-CN" sz="1200" b="0" i="0" u="none" strike="noStrike" kern="1200" baseline="0" dirty="0" smtClean="0">
                <a:solidFill>
                  <a:schemeClr val="tx1"/>
                </a:solidFill>
                <a:latin typeface="+mn-lt"/>
                <a:ea typeface="+mn-ea"/>
                <a:cs typeface="+mn-cs"/>
              </a:rPr>
              <a:t>double” </a:t>
            </a:r>
            <a:r>
              <a:rPr lang="zh-CN" altLang="en-US" sz="1200" b="0" i="0" u="none" strike="noStrike" kern="1200" baseline="0" dirty="0" smtClean="0">
                <a:solidFill>
                  <a:schemeClr val="tx1"/>
                </a:solidFill>
                <a:latin typeface="+mn-lt"/>
                <a:ea typeface="+mn-ea"/>
                <a:cs typeface="+mn-cs"/>
              </a:rPr>
              <a:t>类型，</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但在浮点运算环境下，由于存储量化误差的存在，一些在数学上成立的等式 在浮点运算环境下往往不成立，如</a:t>
            </a:r>
            <a:r>
              <a:rPr lang="en-US" altLang="zh-CN" sz="1200" b="0" i="0" u="none" strike="noStrike" kern="1200" baseline="0" dirty="0" smtClean="0">
                <a:solidFill>
                  <a:schemeClr val="tx1"/>
                </a:solidFill>
                <a:latin typeface="+mn-lt"/>
                <a:ea typeface="+mn-ea"/>
                <a:cs typeface="+mn-cs"/>
              </a:rPr>
              <a:t>Logistic</a:t>
            </a:r>
            <a:r>
              <a:rPr lang="zh-CN" altLang="en-US" sz="1200" b="0" i="0" u="none" strike="noStrike" kern="1200" baseline="0" dirty="0" smtClean="0">
                <a:solidFill>
                  <a:schemeClr val="tx1"/>
                </a:solidFill>
                <a:latin typeface="+mn-lt"/>
                <a:ea typeface="+mn-ea"/>
                <a:cs typeface="+mn-cs"/>
              </a:rPr>
              <a:t>映射。</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因为 </a:t>
            </a:r>
            <a:r>
              <a:rPr lang="en-US" altLang="zh-CN" sz="1200" b="0" i="0" u="none" strike="noStrike" kern="1200" baseline="0" dirty="0" smtClean="0">
                <a:solidFill>
                  <a:schemeClr val="tx1"/>
                </a:solidFill>
                <a:latin typeface="+mn-lt"/>
                <a:ea typeface="+mn-ea"/>
                <a:cs typeface="+mn-cs"/>
              </a:rPr>
              <a:t>x</a:t>
            </a:r>
            <a:r>
              <a:rPr lang="en-US" altLang="zh-CN" sz="1200" b="0" i="1"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与 </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1-x</a:t>
            </a:r>
            <a:r>
              <a:rPr lang="zh-CN" altLang="en-US" sz="1200" b="0" i="0" u="none" strike="noStrike" kern="1200" baseline="0" dirty="0" smtClean="0">
                <a:solidFill>
                  <a:schemeClr val="tx1"/>
                </a:solidFill>
                <a:latin typeface="+mn-lt"/>
                <a:ea typeface="+mn-ea"/>
                <a:cs typeface="+mn-cs"/>
              </a:rPr>
              <a:t>）有存储量化误差，所以问号左边和问号右边不一定相等。</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0870529-442B-4B98-8178-DED5A85205C7}" type="slidenum">
              <a:rPr lang="zh-CN" altLang="en-US" smtClean="0"/>
              <a:t>13</a:t>
            </a:fld>
            <a:endParaRPr lang="zh-CN" altLang="en-US"/>
          </a:p>
        </p:txBody>
      </p:sp>
    </p:spTree>
    <p:extLst>
      <p:ext uri="{BB962C8B-B14F-4D97-AF65-F5344CB8AC3E}">
        <p14:creationId xmlns:p14="http://schemas.microsoft.com/office/powerpoint/2010/main" val="93846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从图上可以看到，当 </a:t>
                </a:r>
                <a:r>
                  <a:rPr lang="en-US" altLang="zh-CN" dirty="0" smtClean="0"/>
                  <a:t>x&gt;0.5 </a:t>
                </a:r>
                <a:r>
                  <a:rPr lang="zh-CN" altLang="en-US" dirty="0" smtClean="0"/>
                  <a:t>时，</a:t>
                </a:r>
                <a:r>
                  <a:rPr lang="en-US" altLang="zh-CN" dirty="0" smtClean="0"/>
                  <a:t>1-</a:t>
                </a:r>
                <a:r>
                  <a:rPr lang="zh-CN" altLang="en-US" dirty="0" smtClean="0"/>
                  <a:t>（</a:t>
                </a:r>
                <a:r>
                  <a:rPr lang="en-US" altLang="zh-CN" dirty="0" smtClean="0"/>
                  <a:t>1-x</a:t>
                </a:r>
                <a:r>
                  <a:rPr lang="zh-CN" altLang="en-US" dirty="0" smtClean="0"/>
                  <a:t>）与</a:t>
                </a:r>
                <a:r>
                  <a:rPr lang="zh-CN" altLang="en-US" baseline="0" dirty="0" smtClean="0"/>
                  <a:t> </a:t>
                </a:r>
                <a:r>
                  <a:rPr lang="en-US" altLang="zh-CN" baseline="0" dirty="0" smtClean="0"/>
                  <a:t>x</a:t>
                </a:r>
                <a:r>
                  <a:rPr lang="zh-CN" altLang="en-US" baseline="0" dirty="0" smtClean="0"/>
                  <a:t> 的差值为</a:t>
                </a:r>
                <a:r>
                  <a:rPr lang="en-US" altLang="zh-CN" baseline="0" dirty="0" smtClean="0"/>
                  <a:t>0</a:t>
                </a:r>
                <a:r>
                  <a:rPr lang="zh-CN" altLang="en-US" baseline="0" dirty="0" smtClean="0"/>
                  <a:t>，即恒等；当 </a:t>
                </a:r>
                <a:r>
                  <a:rPr lang="en-US" altLang="zh-CN" baseline="0" dirty="0" smtClean="0"/>
                  <a:t>x </a:t>
                </a:r>
                <a14:m>
                  <m:oMath xmlns:m="http://schemas.openxmlformats.org/officeDocument/2006/math">
                    <m:r>
                      <a:rPr lang="en-US" altLang="zh-CN" i="1" baseline="0" smtClean="0">
                        <a:latin typeface="Cambria Math" panose="02040503050406030204" pitchFamily="18" charset="0"/>
                        <a:ea typeface="Cambria Math" panose="02040503050406030204" pitchFamily="18" charset="0"/>
                      </a:rPr>
                      <m:t>≤</m:t>
                    </m:r>
                  </m:oMath>
                </a14:m>
                <a:r>
                  <a:rPr lang="en-US" altLang="zh-CN" dirty="0" smtClean="0"/>
                  <a:t>0.5 </a:t>
                </a:r>
                <a:r>
                  <a:rPr lang="zh-CN" altLang="en-US" dirty="0" smtClean="0"/>
                  <a:t>时，</a:t>
                </a:r>
                <a:r>
                  <a:rPr lang="en-US" altLang="zh-CN" dirty="0" smtClean="0"/>
                  <a:t>1-</a:t>
                </a:r>
                <a:r>
                  <a:rPr lang="zh-CN" altLang="en-US" dirty="0" smtClean="0"/>
                  <a:t>（</a:t>
                </a:r>
                <a:r>
                  <a:rPr lang="en-US" altLang="zh-CN" dirty="0" smtClean="0"/>
                  <a:t>1-x</a:t>
                </a:r>
                <a:r>
                  <a:rPr lang="zh-CN" altLang="en-US" dirty="0" smtClean="0"/>
                  <a:t>）与</a:t>
                </a:r>
                <a:r>
                  <a:rPr lang="zh-CN" altLang="en-US" baseline="0" dirty="0" smtClean="0"/>
                  <a:t> </a:t>
                </a:r>
                <a:r>
                  <a:rPr lang="en-US" altLang="zh-CN" baseline="0" dirty="0" smtClean="0"/>
                  <a:t>x</a:t>
                </a:r>
                <a:r>
                  <a:rPr lang="zh-CN" altLang="en-US" baseline="0" dirty="0" smtClean="0"/>
                  <a:t> 的差值不为</a:t>
                </a:r>
                <a:r>
                  <a:rPr lang="en-US" altLang="zh-CN" baseline="0" dirty="0" smtClean="0"/>
                  <a:t>0</a:t>
                </a:r>
                <a:r>
                  <a:rPr lang="zh-CN" altLang="en-US" baseline="0" dirty="0" smtClean="0"/>
                  <a:t>。</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从图上可以看到，当 </a:t>
                </a:r>
                <a:r>
                  <a:rPr lang="en-US" altLang="zh-CN" dirty="0" smtClean="0"/>
                  <a:t>x&gt;0.5 </a:t>
                </a:r>
                <a:r>
                  <a:rPr lang="zh-CN" altLang="en-US" dirty="0" smtClean="0"/>
                  <a:t>时，</a:t>
                </a:r>
                <a:r>
                  <a:rPr lang="en-US" altLang="zh-CN" dirty="0" smtClean="0"/>
                  <a:t>1-</a:t>
                </a:r>
                <a:r>
                  <a:rPr lang="zh-CN" altLang="en-US" dirty="0" smtClean="0"/>
                  <a:t>（</a:t>
                </a:r>
                <a:r>
                  <a:rPr lang="en-US" altLang="zh-CN" dirty="0" smtClean="0"/>
                  <a:t>1-x</a:t>
                </a:r>
                <a:r>
                  <a:rPr lang="zh-CN" altLang="en-US" dirty="0" smtClean="0"/>
                  <a:t>）与</a:t>
                </a:r>
                <a:r>
                  <a:rPr lang="zh-CN" altLang="en-US" baseline="0" dirty="0" smtClean="0"/>
                  <a:t> </a:t>
                </a:r>
                <a:r>
                  <a:rPr lang="en-US" altLang="zh-CN" baseline="0" dirty="0" smtClean="0"/>
                  <a:t>x</a:t>
                </a:r>
                <a:r>
                  <a:rPr lang="zh-CN" altLang="en-US" baseline="0" dirty="0" smtClean="0"/>
                  <a:t> 的差值为</a:t>
                </a:r>
                <a:r>
                  <a:rPr lang="en-US" altLang="zh-CN" baseline="0" dirty="0" smtClean="0"/>
                  <a:t>0</a:t>
                </a:r>
                <a:r>
                  <a:rPr lang="zh-CN" altLang="en-US" baseline="0" dirty="0" smtClean="0"/>
                  <a:t>，即恒等；当 </a:t>
                </a:r>
                <a:r>
                  <a:rPr lang="en-US" altLang="zh-CN" baseline="0" dirty="0" smtClean="0"/>
                  <a:t>x </a:t>
                </a:r>
                <a:r>
                  <a:rPr lang="en-US" altLang="zh-CN" i="0" baseline="0" smtClean="0">
                    <a:latin typeface="Cambria Math" panose="02040503050406030204" pitchFamily="18" charset="0"/>
                    <a:ea typeface="Cambria Math" panose="02040503050406030204" pitchFamily="18" charset="0"/>
                  </a:rPr>
                  <a:t>≤</a:t>
                </a:r>
                <a:r>
                  <a:rPr lang="en-US" altLang="zh-CN" dirty="0" smtClean="0"/>
                  <a:t>0.5 </a:t>
                </a:r>
                <a:r>
                  <a:rPr lang="zh-CN" altLang="en-US" dirty="0" smtClean="0"/>
                  <a:t>时，</a:t>
                </a:r>
                <a:r>
                  <a:rPr lang="en-US" altLang="zh-CN" dirty="0" smtClean="0"/>
                  <a:t>1-</a:t>
                </a:r>
                <a:r>
                  <a:rPr lang="zh-CN" altLang="en-US" dirty="0" smtClean="0"/>
                  <a:t>（</a:t>
                </a:r>
                <a:r>
                  <a:rPr lang="en-US" altLang="zh-CN" dirty="0" smtClean="0"/>
                  <a:t>1-x</a:t>
                </a:r>
                <a:r>
                  <a:rPr lang="zh-CN" altLang="en-US" dirty="0" smtClean="0"/>
                  <a:t>）与</a:t>
                </a:r>
                <a:r>
                  <a:rPr lang="zh-CN" altLang="en-US" baseline="0" dirty="0" smtClean="0"/>
                  <a:t> </a:t>
                </a:r>
                <a:r>
                  <a:rPr lang="en-US" altLang="zh-CN" baseline="0" dirty="0" smtClean="0"/>
                  <a:t>x</a:t>
                </a:r>
                <a:r>
                  <a:rPr lang="zh-CN" altLang="en-US" baseline="0" dirty="0" smtClean="0"/>
                  <a:t> 的差值不为</a:t>
                </a:r>
                <a:r>
                  <a:rPr lang="en-US" altLang="zh-CN" baseline="0" dirty="0" smtClean="0"/>
                  <a:t>0</a:t>
                </a:r>
                <a:r>
                  <a:rPr lang="zh-CN" altLang="en-US" baseline="0"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14</a:t>
            </a:fld>
            <a:endParaRPr lang="zh-CN" altLang="en-US"/>
          </a:p>
        </p:txBody>
      </p:sp>
    </p:spTree>
    <p:extLst>
      <p:ext uri="{BB962C8B-B14F-4D97-AF65-F5344CB8AC3E}">
        <p14:creationId xmlns:p14="http://schemas.microsoft.com/office/powerpoint/2010/main" val="116147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进一步，我们可以看到，</a:t>
            </a:r>
            <a:r>
              <a:rPr lang="en-US" altLang="zh-CN" dirty="0" smtClean="0"/>
              <a:t>f(1-x) </a:t>
            </a:r>
            <a:r>
              <a:rPr lang="zh-CN" altLang="en-US" dirty="0" smtClean="0"/>
              <a:t>与 </a:t>
            </a:r>
            <a:r>
              <a:rPr lang="en-US" altLang="zh-CN" dirty="0" smtClean="0"/>
              <a:t>f(x)</a:t>
            </a:r>
            <a:r>
              <a:rPr lang="zh-CN" altLang="en-US" dirty="0" smtClean="0"/>
              <a:t>的差值呈现类似情况。</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15</a:t>
            </a:fld>
            <a:endParaRPr lang="zh-CN" altLang="en-US"/>
          </a:p>
        </p:txBody>
      </p:sp>
    </p:spTree>
    <p:extLst>
      <p:ext uri="{BB962C8B-B14F-4D97-AF65-F5344CB8AC3E}">
        <p14:creationId xmlns:p14="http://schemas.microsoft.com/office/powerpoint/2010/main" val="24592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准确地说。。。。。。</a:t>
            </a:r>
            <a:endParaRPr lang="en-US" altLang="zh-CN" dirty="0" smtClean="0"/>
          </a:p>
          <a:p>
            <a:endParaRPr lang="en-US" altLang="zh-CN" dirty="0" smtClean="0"/>
          </a:p>
          <a:p>
            <a:r>
              <a:rPr lang="zh-CN" altLang="en-US" dirty="0" smtClean="0"/>
              <a:t>可从数学上准确推导出</a:t>
            </a:r>
            <a:r>
              <a:rPr lang="en-US" altLang="zh-CN" dirty="0" smtClean="0"/>
              <a:t>[1-</a:t>
            </a:r>
            <a:r>
              <a:rPr lang="zh-CN" altLang="en-US" dirty="0" smtClean="0"/>
              <a:t>（</a:t>
            </a:r>
            <a:r>
              <a:rPr lang="en-US" altLang="zh-CN" dirty="0" smtClean="0"/>
              <a:t>1-x</a:t>
            </a:r>
            <a:r>
              <a:rPr lang="zh-CN" altLang="en-US" dirty="0" smtClean="0"/>
              <a:t>）</a:t>
            </a:r>
            <a:r>
              <a:rPr lang="en-US" altLang="zh-CN" dirty="0" smtClean="0"/>
              <a:t>]</a:t>
            </a:r>
            <a:r>
              <a:rPr lang="en-US" altLang="zh-CN" baseline="0" dirty="0" smtClean="0"/>
              <a:t> </a:t>
            </a:r>
            <a:r>
              <a:rPr lang="zh-CN" altLang="en-US" baseline="0" dirty="0" smtClean="0"/>
              <a:t>与 </a:t>
            </a:r>
            <a:r>
              <a:rPr lang="en-US" altLang="zh-CN" baseline="0" dirty="0" smtClean="0"/>
              <a:t>x </a:t>
            </a:r>
            <a:r>
              <a:rPr lang="zh-CN" altLang="en-US" baseline="0" dirty="0" smtClean="0"/>
              <a:t>的差值变化。</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16</a:t>
            </a:fld>
            <a:endParaRPr lang="zh-CN" altLang="en-US"/>
          </a:p>
        </p:txBody>
      </p:sp>
    </p:spTree>
    <p:extLst>
      <p:ext uri="{BB962C8B-B14F-4D97-AF65-F5344CB8AC3E}">
        <p14:creationId xmlns:p14="http://schemas.microsoft.com/office/powerpoint/2010/main" val="672777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接下来我们讨论 </a:t>
            </a:r>
            <a:r>
              <a:rPr lang="zh-CN" altLang="en-US" sz="1200" b="0" kern="0" dirty="0" smtClean="0">
                <a:solidFill>
                  <a:srgbClr val="000000"/>
                </a:solidFill>
                <a:latin typeface="宋体" panose="02010600030101010101" pitchFamily="2" charset="-122"/>
                <a:cs typeface="Times New Roman" pitchFamily="18" charset="0"/>
              </a:rPr>
              <a:t>浮点运算模式对</a:t>
            </a:r>
            <a:r>
              <a:rPr lang="en-US" altLang="zh-CN" sz="1200" b="0" i="0" kern="0" dirty="0" smtClean="0">
                <a:solidFill>
                  <a:srgbClr val="000000"/>
                </a:solidFill>
                <a:latin typeface="宋体" panose="02010600030101010101" pitchFamily="2" charset="-122"/>
                <a:cs typeface="Times New Roman" pitchFamily="18" charset="0"/>
              </a:rPr>
              <a:t>Tent</a:t>
            </a:r>
            <a:r>
              <a:rPr lang="zh-CN" altLang="en-US" sz="1200" b="0" kern="0" dirty="0" smtClean="0">
                <a:solidFill>
                  <a:srgbClr val="000000"/>
                </a:solidFill>
                <a:latin typeface="宋体" panose="02010600030101010101" pitchFamily="2" charset="-122"/>
                <a:cs typeface="Times New Roman" pitchFamily="18" charset="0"/>
              </a:rPr>
              <a:t>映射相关性质 的影响。</a:t>
            </a:r>
            <a:endParaRPr lang="zh-CN" altLang="en-US" b="0" dirty="0" smtClean="0">
              <a:solidFill>
                <a:prstClr val="black">
                  <a:lumMod val="75000"/>
                  <a:lumOff val="25000"/>
                </a:prstClr>
              </a:solidFill>
              <a:latin typeface="Arial" panose="020B0604020202020204" pitchFamily="34" charset="0"/>
            </a:endParaRPr>
          </a:p>
          <a:p>
            <a:endParaRPr lang="en-US" altLang="zh-CN" dirty="0" smtClean="0"/>
          </a:p>
          <a:p>
            <a:r>
              <a:rPr lang="zh-CN" altLang="en-US" dirty="0" smtClean="0"/>
              <a:t>不失一般性，给定</a:t>
            </a:r>
            <a:r>
              <a:rPr lang="en-US" altLang="zh-CN" dirty="0" smtClean="0"/>
              <a:t>Tent</a:t>
            </a:r>
            <a:r>
              <a:rPr lang="zh-CN" altLang="en-US" dirty="0" smtClean="0"/>
              <a:t>映射迭代初值 </a:t>
            </a:r>
            <a:r>
              <a:rPr lang="en-US" altLang="zh-CN" dirty="0" smtClean="0"/>
              <a:t>x(0)</a:t>
            </a:r>
            <a:r>
              <a:rPr lang="zh-CN" altLang="en-US" dirty="0" smtClean="0"/>
              <a:t>，</a:t>
            </a:r>
            <a:r>
              <a:rPr lang="en-US" altLang="zh-CN" dirty="0" smtClean="0"/>
              <a:t>L</a:t>
            </a:r>
            <a:r>
              <a:rPr lang="zh-CN" altLang="en-US" dirty="0" smtClean="0"/>
              <a:t>位有效位。</a:t>
            </a:r>
            <a:endParaRPr lang="en-US" altLang="zh-CN" dirty="0" smtClean="0"/>
          </a:p>
          <a:p>
            <a:endParaRPr lang="en-US" altLang="zh-CN" dirty="0" smtClean="0"/>
          </a:p>
          <a:p>
            <a:r>
              <a:rPr lang="zh-CN" altLang="en-US" dirty="0" smtClean="0"/>
              <a:t>我们可以看到，经过</a:t>
            </a:r>
            <a:r>
              <a:rPr lang="en-US" altLang="zh-CN" dirty="0" smtClean="0"/>
              <a:t>L+1</a:t>
            </a:r>
            <a:r>
              <a:rPr lang="zh-CN" altLang="en-US" dirty="0" smtClean="0"/>
              <a:t>次迭代，</a:t>
            </a:r>
            <a:r>
              <a:rPr lang="en-US" altLang="zh-CN" dirty="0" smtClean="0"/>
              <a:t>Tent</a:t>
            </a:r>
            <a:r>
              <a:rPr lang="zh-CN" altLang="en-US" dirty="0" smtClean="0"/>
              <a:t>映射的拟混沌轨道收敛于</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17</a:t>
            </a:fld>
            <a:endParaRPr lang="zh-CN" altLang="en-US"/>
          </a:p>
        </p:txBody>
      </p:sp>
    </p:spTree>
    <p:extLst>
      <p:ext uri="{BB962C8B-B14F-4D97-AF65-F5344CB8AC3E}">
        <p14:creationId xmlns:p14="http://schemas.microsoft.com/office/powerpoint/2010/main" val="1141550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这是</a:t>
                </a:r>
                <a:r>
                  <a:rPr lang="en-US" altLang="zh-CN" sz="1200" b="0" i="0" u="none" strike="noStrike" kern="1200" baseline="0" dirty="0" smtClean="0">
                    <a:solidFill>
                      <a:schemeClr val="tx1"/>
                    </a:solidFill>
                    <a:latin typeface="+mn-lt"/>
                    <a:ea typeface="+mn-ea"/>
                    <a:cs typeface="+mn-cs"/>
                  </a:rPr>
                  <a:t>binary16</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binary32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binary64 </a:t>
                </a:r>
                <a:r>
                  <a:rPr lang="zh-CN" altLang="en-US" sz="1200" b="0" i="0" u="none" strike="noStrike" kern="1200" baseline="0" dirty="0" smtClean="0">
                    <a:solidFill>
                      <a:schemeClr val="tx1"/>
                    </a:solidFill>
                    <a:latin typeface="+mn-lt"/>
                    <a:ea typeface="+mn-ea"/>
                    <a:cs typeface="+mn-cs"/>
                  </a:rPr>
                  <a:t>环境下分别进行</a:t>
                </a:r>
                <a:r>
                  <a:rPr lang="en-US" altLang="zh-CN" sz="1200" b="0" i="0" u="none" strike="noStrike" kern="1200" baseline="0" dirty="0" smtClean="0">
                    <a:solidFill>
                      <a:schemeClr val="tx1"/>
                    </a:solidFill>
                    <a:latin typeface="+mn-lt"/>
                    <a:ea typeface="+mn-ea"/>
                    <a:cs typeface="+mn-cs"/>
                  </a:rPr>
                  <a:t>10000</a:t>
                </a:r>
                <a:r>
                  <a:rPr lang="zh-CN" altLang="en-US" sz="1200" b="0" i="0" u="none" strike="noStrike" kern="1200" baseline="0" dirty="0" smtClean="0">
                    <a:solidFill>
                      <a:schemeClr val="tx1"/>
                    </a:solidFill>
                    <a:latin typeface="+mn-lt"/>
                    <a:ea typeface="+mn-ea"/>
                    <a:cs typeface="+mn-cs"/>
                  </a:rPr>
                  <a:t>次随机实验，</a:t>
                </a:r>
                <a14:m>
                  <m:oMath xmlns:m="http://schemas.openxmlformats.org/officeDocument/2006/math">
                    <m:r>
                      <a:rPr lang="en-US" altLang="zh-CN" sz="1200" b="0" i="1" kern="0" smtClean="0">
                        <a:latin typeface="Cambria Math" panose="02040503050406030204" pitchFamily="18" charset="0"/>
                        <a:cs typeface="Times New Roman" pitchFamily="18" charset="0"/>
                      </a:rPr>
                      <m:t>𝑥</m:t>
                    </m:r>
                  </m:oMath>
                </a14:m>
                <a:r>
                  <a:rPr lang="zh-CN" altLang="en-US" sz="1200" b="0" kern="0" dirty="0">
                    <a:latin typeface="宋体" panose="02010600030101010101" pitchFamily="2" charset="-122"/>
                    <a:cs typeface="Times New Roman" pitchFamily="18" charset="0"/>
                  </a:rPr>
                  <a:t>趋于</a:t>
                </a:r>
                <a:r>
                  <a:rPr lang="en-US" altLang="zh-CN" sz="1200" b="0" kern="0" dirty="0">
                    <a:latin typeface="宋体" panose="02010600030101010101" pitchFamily="2" charset="-122"/>
                    <a:cs typeface="Times New Roman" pitchFamily="18" charset="0"/>
                  </a:rPr>
                  <a:t>0</a:t>
                </a:r>
                <a:r>
                  <a:rPr lang="zh-CN" altLang="en-US" sz="1200" b="0" kern="0" dirty="0">
                    <a:latin typeface="宋体" panose="02010600030101010101" pitchFamily="2" charset="-122"/>
                    <a:cs typeface="Times New Roman" pitchFamily="18" charset="0"/>
                  </a:rPr>
                  <a:t>所需迭代次数</a:t>
                </a:r>
                <a14:m>
                  <m:oMath xmlns:m="http://schemas.openxmlformats.org/officeDocument/2006/math">
                    <m:sSub>
                      <m:sSubPr>
                        <m:ctrlPr>
                          <a:rPr lang="en-US" altLang="zh-CN" sz="1200" b="0" i="1" kern="0">
                            <a:latin typeface="Cambria Math" panose="02040503050406030204" pitchFamily="18" charset="0"/>
                            <a:cs typeface="Times New Roman" pitchFamily="18" charset="0"/>
                          </a:rPr>
                        </m:ctrlPr>
                      </m:sSubPr>
                      <m:e>
                        <m:r>
                          <a:rPr lang="en-US" altLang="zh-CN" sz="1200" b="0" i="1" kern="0">
                            <a:latin typeface="Cambria Math" panose="02040503050406030204" pitchFamily="18" charset="0"/>
                            <a:cs typeface="Times New Roman" pitchFamily="18" charset="0"/>
                          </a:rPr>
                          <m:t>𝑁</m:t>
                        </m:r>
                      </m:e>
                      <m:sub>
                        <m:r>
                          <a:rPr lang="en-US" altLang="zh-CN" sz="1200" b="0" i="1" kern="0">
                            <a:latin typeface="Cambria Math" panose="02040503050406030204" pitchFamily="18" charset="0"/>
                            <a:cs typeface="Times New Roman" pitchFamily="18" charset="0"/>
                          </a:rPr>
                          <m:t>𝑟</m:t>
                        </m:r>
                      </m:sub>
                    </m:sSub>
                  </m:oMath>
                </a14:m>
                <a:r>
                  <a:rPr lang="zh-CN" altLang="en-US" sz="1200" b="0" i="0" u="none" strike="noStrike" kern="1200" baseline="0" dirty="0" smtClean="0">
                    <a:solidFill>
                      <a:schemeClr val="tx1"/>
                    </a:solidFill>
                    <a:latin typeface="+mn-lt"/>
                    <a:ea typeface="+mn-ea"/>
                    <a:cs typeface="+mn-cs"/>
                  </a:rPr>
                  <a:t>的分布规律。</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从图上可以看出。。。。。。</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这是</a:t>
                </a:r>
                <a:r>
                  <a:rPr lang="en-US" altLang="zh-CN" sz="1200" b="0" i="0" u="none" strike="noStrike" kern="1200" baseline="0" dirty="0" smtClean="0">
                    <a:solidFill>
                      <a:schemeClr val="tx1"/>
                    </a:solidFill>
                    <a:latin typeface="+mn-lt"/>
                    <a:ea typeface="+mn-ea"/>
                    <a:cs typeface="+mn-cs"/>
                  </a:rPr>
                  <a:t>binary16</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binary32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binary64 </a:t>
                </a:r>
                <a:r>
                  <a:rPr lang="zh-CN" altLang="en-US" sz="1200" b="0" i="0" u="none" strike="noStrike" kern="1200" baseline="0" dirty="0" smtClean="0">
                    <a:solidFill>
                      <a:schemeClr val="tx1"/>
                    </a:solidFill>
                    <a:latin typeface="+mn-lt"/>
                    <a:ea typeface="+mn-ea"/>
                    <a:cs typeface="+mn-cs"/>
                  </a:rPr>
                  <a:t>环境下分别进行</a:t>
                </a:r>
                <a:r>
                  <a:rPr lang="en-US" altLang="zh-CN" sz="1200" b="0" i="0" u="none" strike="noStrike" kern="1200" baseline="0" dirty="0" smtClean="0">
                    <a:solidFill>
                      <a:schemeClr val="tx1"/>
                    </a:solidFill>
                    <a:latin typeface="+mn-lt"/>
                    <a:ea typeface="+mn-ea"/>
                    <a:cs typeface="+mn-cs"/>
                  </a:rPr>
                  <a:t>10000</a:t>
                </a:r>
                <a:r>
                  <a:rPr lang="zh-CN" altLang="en-US" sz="1200" b="0" i="0" u="none" strike="noStrike" kern="1200" baseline="0" dirty="0" smtClean="0">
                    <a:solidFill>
                      <a:schemeClr val="tx1"/>
                    </a:solidFill>
                    <a:latin typeface="+mn-lt"/>
                    <a:ea typeface="+mn-ea"/>
                    <a:cs typeface="+mn-cs"/>
                  </a:rPr>
                  <a:t>次随机实验，</a:t>
                </a:r>
                <a:r>
                  <a:rPr lang="en-US" altLang="zh-CN" sz="1200" b="0" i="0" kern="0" smtClean="0">
                    <a:latin typeface="Cambria Math" panose="02040503050406030204" pitchFamily="18" charset="0"/>
                    <a:cs typeface="Times New Roman" pitchFamily="18" charset="0"/>
                  </a:rPr>
                  <a:t>𝑥</a:t>
                </a:r>
                <a:r>
                  <a:rPr lang="zh-CN" altLang="en-US" sz="1200" b="0" kern="0" dirty="0">
                    <a:latin typeface="宋体" panose="02010600030101010101" pitchFamily="2" charset="-122"/>
                    <a:cs typeface="Times New Roman" pitchFamily="18" charset="0"/>
                  </a:rPr>
                  <a:t>趋于</a:t>
                </a:r>
                <a:r>
                  <a:rPr lang="en-US" altLang="zh-CN" sz="1200" b="0" kern="0" dirty="0">
                    <a:latin typeface="宋体" panose="02010600030101010101" pitchFamily="2" charset="-122"/>
                    <a:cs typeface="Times New Roman" pitchFamily="18" charset="0"/>
                  </a:rPr>
                  <a:t>0</a:t>
                </a:r>
                <a:r>
                  <a:rPr lang="zh-CN" altLang="en-US" sz="1200" b="0" kern="0" dirty="0">
                    <a:latin typeface="宋体" panose="02010600030101010101" pitchFamily="2" charset="-122"/>
                    <a:cs typeface="Times New Roman" pitchFamily="18" charset="0"/>
                  </a:rPr>
                  <a:t>所需迭代次数</a:t>
                </a:r>
                <a:r>
                  <a:rPr lang="en-US" altLang="zh-CN" sz="1200" b="0" i="0" kern="0">
                    <a:latin typeface="Cambria Math" panose="02040503050406030204" pitchFamily="18" charset="0"/>
                    <a:cs typeface="Times New Roman" pitchFamily="18" charset="0"/>
                  </a:rPr>
                  <a:t>𝑁_𝑟</a:t>
                </a:r>
                <a:r>
                  <a:rPr lang="zh-CN" altLang="en-US" sz="1200" b="0" i="0" u="none" strike="noStrike" kern="1200" baseline="0" dirty="0" smtClean="0">
                    <a:solidFill>
                      <a:schemeClr val="tx1"/>
                    </a:solidFill>
                    <a:latin typeface="+mn-lt"/>
                    <a:ea typeface="+mn-ea"/>
                    <a:cs typeface="+mn-cs"/>
                  </a:rPr>
                  <a:t>的分布规律。</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从图上可以看出。。。。。。</a:t>
                </a:r>
                <a:endParaRPr lang="zh-CN" altLang="en-US" dirty="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18</a:t>
            </a:fld>
            <a:endParaRPr lang="zh-CN" altLang="en-US"/>
          </a:p>
        </p:txBody>
      </p:sp>
    </p:spTree>
    <p:extLst>
      <p:ext uri="{BB962C8B-B14F-4D97-AF65-F5344CB8AC3E}">
        <p14:creationId xmlns:p14="http://schemas.microsoft.com/office/powerpoint/2010/main" val="194624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a:t>
            </a:r>
            <a:r>
              <a:rPr lang="zh-CN" altLang="en-US" baseline="0" dirty="0" smtClean="0"/>
              <a:t> </a:t>
            </a:r>
            <a:r>
              <a:rPr lang="en-US" altLang="zh-CN" baseline="0" dirty="0" smtClean="0"/>
              <a:t>Tent</a:t>
            </a:r>
            <a:r>
              <a:rPr lang="zh-CN" altLang="en-US" baseline="0" dirty="0" smtClean="0"/>
              <a:t>映射迭代初值 </a:t>
            </a:r>
            <a:r>
              <a:rPr lang="en-US" altLang="zh-CN" baseline="0" dirty="0" smtClean="0"/>
              <a:t>x(0)</a:t>
            </a:r>
            <a:r>
              <a:rPr lang="zh-CN" altLang="en-US" baseline="0" dirty="0" smtClean="0"/>
              <a:t>进行分类讨论，</a:t>
            </a:r>
            <a:r>
              <a:rPr lang="zh-CN" altLang="en-US" sz="1200" b="0" i="0" u="none" strike="noStrike" kern="1200" baseline="0" dirty="0" smtClean="0">
                <a:solidFill>
                  <a:schemeClr val="tx1"/>
                </a:solidFill>
                <a:latin typeface="+mn-lt"/>
                <a:ea typeface="+mn-ea"/>
                <a:cs typeface="+mn-cs"/>
              </a:rPr>
              <a:t>严格证明了</a:t>
            </a:r>
            <a:r>
              <a:rPr lang="en-US" altLang="zh-CN" sz="1200" b="0" i="0" u="none" strike="noStrike" kern="1200" baseline="0" dirty="0" smtClean="0">
                <a:solidFill>
                  <a:schemeClr val="tx1"/>
                </a:solidFill>
                <a:latin typeface="+mn-lt"/>
                <a:ea typeface="+mn-ea"/>
                <a:cs typeface="+mn-cs"/>
              </a:rPr>
              <a:t>Tent </a:t>
            </a:r>
            <a:r>
              <a:rPr lang="zh-CN" altLang="en-US" sz="1200" b="0" i="0" u="none" strike="noStrike" kern="1200" baseline="0" dirty="0" smtClean="0">
                <a:solidFill>
                  <a:schemeClr val="tx1"/>
                </a:solidFill>
                <a:latin typeface="+mn-lt"/>
                <a:ea typeface="+mn-ea"/>
                <a:cs typeface="+mn-cs"/>
              </a:rPr>
              <a:t>映射的混沌轨道将在有限次迭代中收敛于零，其理论推导结果如下。</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dirty="0" smtClean="0"/>
              <a:t>从表中可以看到，实验数值与理论推导产生的理论值一致。</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19</a:t>
            </a:fld>
            <a:endParaRPr lang="zh-CN" altLang="en-US"/>
          </a:p>
        </p:txBody>
      </p:sp>
    </p:spTree>
    <p:extLst>
      <p:ext uri="{BB962C8B-B14F-4D97-AF65-F5344CB8AC3E}">
        <p14:creationId xmlns:p14="http://schemas.microsoft.com/office/powerpoint/2010/main" val="28297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首先我的选题背景是基于 。。。。。。</a:t>
            </a:r>
            <a:endParaRPr lang="en-US" altLang="zh-CN" dirty="0" smtClean="0"/>
          </a:p>
          <a:p>
            <a:endParaRPr lang="en-US" altLang="zh-CN" dirty="0" smtClean="0"/>
          </a:p>
          <a:p>
            <a:r>
              <a:rPr lang="zh-CN" altLang="en-US" dirty="0" smtClean="0"/>
              <a:t>我们知道，在数字设备上模拟混沌时，由于数字设备的有限字长，相应的动力学系统会在时间和空间上被离散化，</a:t>
            </a:r>
            <a:endParaRPr lang="en-US" altLang="zh-CN" dirty="0" smtClean="0"/>
          </a:p>
          <a:p>
            <a:r>
              <a:rPr lang="zh-CN" altLang="en-US" dirty="0" smtClean="0"/>
              <a:t>由连续系统变为离散系统的过程中，相应的动力学特性会发生退化。</a:t>
            </a:r>
            <a:endParaRPr lang="en-US" altLang="zh-CN" dirty="0" smtClean="0"/>
          </a:p>
          <a:p>
            <a:endParaRPr lang="en-US" altLang="zh-CN" dirty="0" smtClean="0"/>
          </a:p>
          <a:p>
            <a:r>
              <a:rPr lang="zh-CN" altLang="en-US" dirty="0" smtClean="0"/>
              <a:t>为了抵抗数字混沌系统的动力学特性退化，各种各样的应对策略被提出。</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2</a:t>
            </a:fld>
            <a:endParaRPr lang="zh-CN" altLang="en-US"/>
          </a:p>
        </p:txBody>
      </p:sp>
    </p:spTree>
    <p:extLst>
      <p:ext uri="{BB962C8B-B14F-4D97-AF65-F5344CB8AC3E}">
        <p14:creationId xmlns:p14="http://schemas.microsoft.com/office/powerpoint/2010/main" val="3358412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基于两种运算模式实现的混沌映射，其对应的状态映射网络有强相关性。</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根据浮点数在计算机中的表示形式可知，数与数之间的最小间隔为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在运算精度为</a:t>
            </a:r>
            <a:r>
              <a:rPr lang="en-US" altLang="zh-CN" sz="1200" b="0" i="1" u="none" strike="noStrike" kern="1200" baseline="0" dirty="0" smtClean="0">
                <a:solidFill>
                  <a:schemeClr val="tx1"/>
                </a:solidFill>
                <a:latin typeface="+mn-lt"/>
                <a:ea typeface="+mn-ea"/>
                <a:cs typeface="+mn-cs"/>
              </a:rPr>
              <a:t>n </a:t>
            </a:r>
            <a:r>
              <a:rPr lang="zh-CN" altLang="en-US" sz="1200" b="0" i="0" u="none" strike="noStrike" kern="1200" baseline="0" dirty="0" smtClean="0">
                <a:solidFill>
                  <a:schemeClr val="tx1"/>
                </a:solidFill>
                <a:latin typeface="+mn-lt"/>
                <a:ea typeface="+mn-ea"/>
                <a:cs typeface="+mn-cs"/>
              </a:rPr>
              <a:t>的定点域上，数与数之间的固定间隔为。。。。。。</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我们令 浮点域上最小间隔 和 定点域上固定间隔 相等，进而有定理</a:t>
            </a:r>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20</a:t>
            </a:fld>
            <a:endParaRPr lang="zh-CN" altLang="en-US"/>
          </a:p>
        </p:txBody>
      </p:sp>
    </p:spTree>
    <p:extLst>
      <p:ext uri="{BB962C8B-B14F-4D97-AF65-F5344CB8AC3E}">
        <p14:creationId xmlns:p14="http://schemas.microsoft.com/office/powerpoint/2010/main" val="3555374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是。。。。。。</a:t>
                </a:r>
                <a:endParaRPr lang="en-US" altLang="zh-CN" dirty="0" smtClean="0"/>
              </a:p>
              <a:p>
                <a:r>
                  <a:rPr lang="zh-CN" altLang="en-US" dirty="0" smtClean="0"/>
                  <a:t>图</a:t>
                </a:r>
                <a:r>
                  <a:rPr lang="en-US" altLang="zh-CN" dirty="0" smtClean="0"/>
                  <a:t>b</a:t>
                </a:r>
                <a:r>
                  <a:rPr lang="zh-CN" altLang="en-US" dirty="0" smtClean="0"/>
                  <a:t>是。。。。。。</a:t>
                </a:r>
                <a:endParaRPr lang="en-US" altLang="zh-CN" dirty="0" smtClean="0"/>
              </a:p>
              <a:p>
                <a:endParaRPr lang="en-US" altLang="zh-CN" dirty="0" smtClean="0"/>
              </a:p>
              <a:p>
                <a:r>
                  <a:rPr lang="zh-CN" altLang="en-US" dirty="0" smtClean="0"/>
                  <a:t>从图</a:t>
                </a:r>
                <a:r>
                  <a:rPr lang="en-US" altLang="zh-CN" dirty="0" smtClean="0"/>
                  <a:t>a</a:t>
                </a:r>
                <a:r>
                  <a:rPr lang="zh-CN" altLang="en-US" dirty="0" smtClean="0"/>
                  <a:t>、</a:t>
                </a:r>
                <a:r>
                  <a:rPr lang="en-US" altLang="zh-CN" dirty="0" smtClean="0"/>
                  <a:t>b</a:t>
                </a:r>
                <a:r>
                  <a:rPr lang="zh-CN" altLang="en-US" dirty="0" smtClean="0"/>
                  <a:t>上可进一步验证定理</a:t>
                </a:r>
                <a:r>
                  <a:rPr lang="en-US" altLang="zh-CN" dirty="0" smtClean="0"/>
                  <a:t>2</a:t>
                </a:r>
                <a:r>
                  <a:rPr lang="zh-CN" altLang="en-US" dirty="0" smtClean="0"/>
                  <a:t>，如</a:t>
                </a:r>
                <a:r>
                  <a:rPr lang="en-US" altLang="zh-CN" dirty="0" smtClean="0"/>
                  <a:t>21</a:t>
                </a:r>
                <a:r>
                  <a:rPr lang="zh-CN" altLang="en-US" dirty="0" smtClean="0"/>
                  <a:t>属于</a:t>
                </a:r>
                <a:r>
                  <a:rPr lang="en-US" altLang="zh-CN" dirty="0" smtClean="0"/>
                  <a:t>[16</a:t>
                </a:r>
                <a:r>
                  <a:rPr lang="zh-CN" altLang="en-US" dirty="0" smtClean="0"/>
                  <a:t>，</a:t>
                </a:r>
                <a:r>
                  <a:rPr lang="en-US" altLang="zh-CN" dirty="0" smtClean="0"/>
                  <a:t>32</a:t>
                </a:r>
                <a:r>
                  <a:rPr lang="zh-CN" altLang="en-US" dirty="0" smtClean="0"/>
                  <a:t>），</a:t>
                </a:r>
                <a14:m>
                  <m:oMath xmlns:m="http://schemas.openxmlformats.org/officeDocument/2006/math">
                    <m:sSub>
                      <m:sSubPr>
                        <m:ctrlPr>
                          <a:rPr lang="en-US" altLang="zh-CN" sz="1200" b="0" i="1" smtClean="0">
                            <a:solidFill>
                              <a:srgbClr val="FF0000"/>
                            </a:solidFill>
                            <a:latin typeface="Cambria Math" panose="02040503050406030204" pitchFamily="18" charset="0"/>
                          </a:rPr>
                        </m:ctrlPr>
                      </m:sSubPr>
                      <m:e>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𝑛</m:t>
                        </m:r>
                      </m:sub>
                    </m:sSub>
                    <m:r>
                      <a:rPr lang="en-US" altLang="zh-CN" sz="1200" b="0" i="1" smtClean="0">
                        <a:solidFill>
                          <a:srgbClr val="FF0000"/>
                        </a:solidFill>
                        <a:latin typeface="Cambria Math" panose="02040503050406030204" pitchFamily="18" charset="0"/>
                      </a:rPr>
                      <m:t> </m:t>
                    </m:r>
                    <m:sSub>
                      <m:sSubPr>
                        <m:ctrlPr>
                          <a:rPr lang="en-US" altLang="zh-CN" sz="1200" b="0" i="1">
                            <a:solidFill>
                              <a:srgbClr val="FF0000"/>
                            </a:solidFill>
                            <a:latin typeface="Cambria Math" panose="02040503050406030204" pitchFamily="18" charset="0"/>
                          </a:rPr>
                        </m:ctrlPr>
                      </m:sSubPr>
                      <m:e>
                        <m:r>
                          <a:rPr lang="en-US" altLang="zh-CN" sz="1200" b="0" i="1" smtClean="0">
                            <a:solidFill>
                              <a:srgbClr val="FF0000"/>
                            </a:solidFill>
                            <a:latin typeface="Cambria Math" panose="02040503050406030204" pitchFamily="18" charset="0"/>
                          </a:rPr>
                          <m:t>− </m:t>
                        </m:r>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𝑙</m:t>
                        </m:r>
                        <m:r>
                          <a:rPr lang="en-US" altLang="zh-CN" sz="1200" b="0" i="1">
                            <a:solidFill>
                              <a:srgbClr val="FF0000"/>
                            </a:solidFill>
                            <a:latin typeface="Cambria Math" panose="02040503050406030204" pitchFamily="18" charset="0"/>
                          </a:rPr>
                          <m:t>,</m:t>
                        </m:r>
                        <m:r>
                          <a:rPr lang="en-US" altLang="zh-CN" sz="1200" b="0" i="1">
                            <a:solidFill>
                              <a:srgbClr val="FF0000"/>
                            </a:solidFill>
                            <a:latin typeface="Cambria Math" panose="02040503050406030204" pitchFamily="18" charset="0"/>
                          </a:rPr>
                          <m:t>𝑚</m:t>
                        </m:r>
                      </m:sub>
                    </m:sSub>
                  </m:oMath>
                </a14:m>
                <a:r>
                  <a:rPr lang="en-US" altLang="zh-CN" b="0" dirty="0" smtClean="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1</m:t>
                    </m:r>
                  </m:oMath>
                </a14:m>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44</a:t>
                </a:r>
                <a:r>
                  <a:rPr lang="zh-CN" altLang="en-US" dirty="0" smtClean="0"/>
                  <a:t>属于</a:t>
                </a:r>
                <a:r>
                  <a:rPr lang="en-US" altLang="zh-CN" dirty="0" smtClean="0"/>
                  <a:t>[32</a:t>
                </a:r>
                <a:r>
                  <a:rPr lang="zh-CN" altLang="en-US" dirty="0" smtClean="0"/>
                  <a:t>，</a:t>
                </a:r>
                <a:r>
                  <a:rPr lang="en-US" altLang="zh-CN" dirty="0" smtClean="0"/>
                  <a:t>64</a:t>
                </a:r>
                <a:r>
                  <a:rPr lang="zh-CN" altLang="en-US" dirty="0" smtClean="0"/>
                  <a:t>），</a:t>
                </a:r>
                <a14:m>
                  <m:oMath xmlns:m="http://schemas.openxmlformats.org/officeDocument/2006/math">
                    <m:sSub>
                      <m:sSubPr>
                        <m:ctrlPr>
                          <a:rPr lang="en-US" altLang="zh-CN" sz="1200" b="0" i="1" smtClean="0">
                            <a:solidFill>
                              <a:srgbClr val="FF0000"/>
                            </a:solidFill>
                            <a:latin typeface="Cambria Math" panose="02040503050406030204" pitchFamily="18" charset="0"/>
                          </a:rPr>
                        </m:ctrlPr>
                      </m:sSubPr>
                      <m:e>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𝑛</m:t>
                        </m:r>
                      </m:sub>
                    </m:sSub>
                    <m:r>
                      <a:rPr lang="en-US" altLang="zh-CN" sz="1200" b="0" i="1" smtClean="0">
                        <a:solidFill>
                          <a:srgbClr val="FF0000"/>
                        </a:solidFill>
                        <a:latin typeface="Cambria Math" panose="02040503050406030204" pitchFamily="18" charset="0"/>
                      </a:rPr>
                      <m:t> </m:t>
                    </m:r>
                    <m:sSub>
                      <m:sSubPr>
                        <m:ctrlPr>
                          <a:rPr lang="en-US" altLang="zh-CN" sz="1200" b="0" i="1">
                            <a:solidFill>
                              <a:srgbClr val="FF0000"/>
                            </a:solidFill>
                            <a:latin typeface="Cambria Math" panose="02040503050406030204" pitchFamily="18" charset="0"/>
                          </a:rPr>
                        </m:ctrlPr>
                      </m:sSubPr>
                      <m:e>
                        <m:r>
                          <a:rPr lang="en-US" altLang="zh-CN" sz="1200" b="0" i="1" smtClean="0">
                            <a:solidFill>
                              <a:srgbClr val="FF0000"/>
                            </a:solidFill>
                            <a:latin typeface="Cambria Math" panose="02040503050406030204" pitchFamily="18" charset="0"/>
                          </a:rPr>
                          <m:t>− </m:t>
                        </m:r>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𝑙</m:t>
                        </m:r>
                        <m:r>
                          <a:rPr lang="en-US" altLang="zh-CN" sz="1200" b="0" i="1">
                            <a:solidFill>
                              <a:srgbClr val="FF0000"/>
                            </a:solidFill>
                            <a:latin typeface="Cambria Math" panose="02040503050406030204" pitchFamily="18" charset="0"/>
                          </a:rPr>
                          <m:t>,</m:t>
                        </m:r>
                        <m:r>
                          <a:rPr lang="en-US" altLang="zh-CN" sz="1200" b="0" i="1">
                            <a:solidFill>
                              <a:srgbClr val="FF0000"/>
                            </a:solidFill>
                            <a:latin typeface="Cambria Math" panose="02040503050406030204" pitchFamily="18" charset="0"/>
                          </a:rPr>
                          <m:t>𝑚</m:t>
                        </m:r>
                      </m:sub>
                    </m:sSub>
                  </m:oMath>
                </a14:m>
                <a:r>
                  <a:rPr lang="en-US" altLang="zh-CN" b="0" dirty="0" smtClean="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2</m:t>
                    </m:r>
                  </m:oMath>
                </a14:m>
                <a:r>
                  <a:rPr lang="zh-CN" altLang="en-US" b="0" dirty="0" smtClean="0"/>
                  <a:t>；</a:t>
                </a:r>
                <a:r>
                  <a:rPr lang="en-US" altLang="zh-CN" dirty="0" smtClean="0"/>
                  <a:t>46</a:t>
                </a:r>
                <a:r>
                  <a:rPr lang="zh-CN" altLang="en-US" dirty="0" smtClean="0"/>
                  <a:t>属于</a:t>
                </a:r>
                <a:r>
                  <a:rPr lang="en-US" altLang="zh-CN" dirty="0" smtClean="0"/>
                  <a:t>[32</a:t>
                </a:r>
                <a:r>
                  <a:rPr lang="zh-CN" altLang="en-US" dirty="0" smtClean="0"/>
                  <a:t>，</a:t>
                </a:r>
                <a:r>
                  <a:rPr lang="en-US" altLang="zh-CN" dirty="0" smtClean="0"/>
                  <a:t>64</a:t>
                </a:r>
                <a:r>
                  <a:rPr lang="zh-CN" altLang="en-US" dirty="0" smtClean="0"/>
                  <a:t>），</a:t>
                </a:r>
                <a14:m>
                  <m:oMath xmlns:m="http://schemas.openxmlformats.org/officeDocument/2006/math">
                    <m:sSub>
                      <m:sSubPr>
                        <m:ctrlPr>
                          <a:rPr lang="en-US" altLang="zh-CN" sz="1200" b="0" i="1" smtClean="0">
                            <a:solidFill>
                              <a:srgbClr val="FF0000"/>
                            </a:solidFill>
                            <a:latin typeface="Cambria Math" panose="02040503050406030204" pitchFamily="18" charset="0"/>
                          </a:rPr>
                        </m:ctrlPr>
                      </m:sSubPr>
                      <m:e>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𝑛</m:t>
                        </m:r>
                      </m:sub>
                    </m:sSub>
                    <m:r>
                      <a:rPr lang="en-US" altLang="zh-CN" sz="1200" b="0" i="1" smtClean="0">
                        <a:solidFill>
                          <a:srgbClr val="FF0000"/>
                        </a:solidFill>
                        <a:latin typeface="Cambria Math" panose="02040503050406030204" pitchFamily="18" charset="0"/>
                      </a:rPr>
                      <m:t> </m:t>
                    </m:r>
                    <m:sSub>
                      <m:sSubPr>
                        <m:ctrlPr>
                          <a:rPr lang="en-US" altLang="zh-CN" sz="1200" b="0" i="1">
                            <a:solidFill>
                              <a:srgbClr val="FF0000"/>
                            </a:solidFill>
                            <a:latin typeface="Cambria Math" panose="02040503050406030204" pitchFamily="18" charset="0"/>
                          </a:rPr>
                        </m:ctrlPr>
                      </m:sSubPr>
                      <m:e>
                        <m:r>
                          <a:rPr lang="en-US" altLang="zh-CN" sz="1200" b="0" i="1" smtClean="0">
                            <a:solidFill>
                              <a:srgbClr val="FF0000"/>
                            </a:solidFill>
                            <a:latin typeface="Cambria Math" panose="02040503050406030204" pitchFamily="18" charset="0"/>
                          </a:rPr>
                          <m:t>− </m:t>
                        </m:r>
                        <m:r>
                          <a:rPr lang="en-US" altLang="zh-CN" sz="1200" b="0" i="1">
                            <a:solidFill>
                              <a:srgbClr val="FF0000"/>
                            </a:solidFill>
                            <a:latin typeface="Cambria Math" panose="02040503050406030204" pitchFamily="18" charset="0"/>
                          </a:rPr>
                          <m:t>𝐹</m:t>
                        </m:r>
                      </m:e>
                      <m:sub>
                        <m:r>
                          <a:rPr lang="en-US" altLang="zh-CN" sz="1200" b="0" i="1">
                            <a:solidFill>
                              <a:srgbClr val="FF0000"/>
                            </a:solidFill>
                            <a:latin typeface="Cambria Math" panose="02040503050406030204" pitchFamily="18" charset="0"/>
                          </a:rPr>
                          <m:t>𝑙</m:t>
                        </m:r>
                        <m:r>
                          <a:rPr lang="en-US" altLang="zh-CN" sz="1200" b="0" i="1">
                            <a:solidFill>
                              <a:srgbClr val="FF0000"/>
                            </a:solidFill>
                            <a:latin typeface="Cambria Math" panose="02040503050406030204" pitchFamily="18" charset="0"/>
                          </a:rPr>
                          <m:t>,</m:t>
                        </m:r>
                        <m:r>
                          <a:rPr lang="en-US" altLang="zh-CN" sz="1200" b="0" i="1">
                            <a:solidFill>
                              <a:srgbClr val="FF0000"/>
                            </a:solidFill>
                            <a:latin typeface="Cambria Math" panose="02040503050406030204" pitchFamily="18" charset="0"/>
                          </a:rPr>
                          <m:t>𝑚</m:t>
                        </m:r>
                      </m:sub>
                    </m:sSub>
                  </m:oMath>
                </a14:m>
                <a:r>
                  <a:rPr lang="en-US" altLang="zh-CN" b="0" dirty="0" smtClean="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2</m:t>
                    </m:r>
                    <m:r>
                      <a:rPr lang="zh-CN" altLang="en-US" b="0" i="1" dirty="0" smtClean="0">
                        <a:latin typeface="Cambria Math" panose="02040503050406030204" pitchFamily="18" charset="0"/>
                        <a:ea typeface="Cambria Math" panose="02040503050406030204" pitchFamily="18" charset="0"/>
                      </a:rPr>
                      <m:t>。</m:t>
                    </m:r>
                  </m:oMath>
                </a14:m>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根据</a:t>
                </a:r>
                <a:r>
                  <a:rPr lang="zh-CN" altLang="en-US" sz="1200" b="0" kern="0" dirty="0" smtClean="0">
                    <a:solidFill>
                      <a:srgbClr val="000000"/>
                    </a:solidFill>
                    <a:latin typeface="宋体" panose="02010600030101010101" pitchFamily="2" charset="-122"/>
                    <a:cs typeface="Times New Roman" pitchFamily="18" charset="0"/>
                  </a:rPr>
                  <a:t>上述定理，可以认为。。。。。。即一定范围内，节点的重定向。</a:t>
                </a:r>
                <a:endParaRPr lang="zh-CN" altLang="en-US" sz="1200" b="0" dirty="0" smtClean="0">
                  <a:solidFill>
                    <a:prstClr val="black">
                      <a:lumMod val="75000"/>
                      <a:lumOff val="25000"/>
                    </a:prst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p:txBody>
          </p:sp>
        </mc:Choice>
        <mc:Fallback xmlns="">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是。。。。。。</a:t>
                </a:r>
                <a:endParaRPr lang="en-US" altLang="zh-CN" dirty="0" smtClean="0"/>
              </a:p>
              <a:p>
                <a:r>
                  <a:rPr lang="zh-CN" altLang="en-US" dirty="0" smtClean="0"/>
                  <a:t>图</a:t>
                </a:r>
                <a:r>
                  <a:rPr lang="en-US" altLang="zh-CN" dirty="0" smtClean="0"/>
                  <a:t>b</a:t>
                </a:r>
                <a:r>
                  <a:rPr lang="zh-CN" altLang="en-US" dirty="0" smtClean="0"/>
                  <a:t>是。。。。。。</a:t>
                </a:r>
                <a:endParaRPr lang="en-US" altLang="zh-CN" dirty="0" smtClean="0"/>
              </a:p>
              <a:p>
                <a:endParaRPr lang="en-US" altLang="zh-CN" dirty="0" smtClean="0"/>
              </a:p>
              <a:p>
                <a:r>
                  <a:rPr lang="zh-CN" altLang="en-US" dirty="0" smtClean="0"/>
                  <a:t>从图</a:t>
                </a:r>
                <a:r>
                  <a:rPr lang="en-US" altLang="zh-CN" dirty="0" smtClean="0"/>
                  <a:t>a</a:t>
                </a:r>
                <a:r>
                  <a:rPr lang="zh-CN" altLang="en-US" dirty="0" smtClean="0"/>
                  <a:t>、</a:t>
                </a:r>
                <a:r>
                  <a:rPr lang="en-US" altLang="zh-CN" dirty="0" smtClean="0"/>
                  <a:t>b</a:t>
                </a:r>
                <a:r>
                  <a:rPr lang="zh-CN" altLang="en-US" dirty="0" smtClean="0"/>
                  <a:t>上可进一步验证定理</a:t>
                </a:r>
                <a:r>
                  <a:rPr lang="en-US" altLang="zh-CN" dirty="0" smtClean="0"/>
                  <a:t>2</a:t>
                </a:r>
                <a:r>
                  <a:rPr lang="zh-CN" altLang="en-US" dirty="0" smtClean="0"/>
                  <a:t>，如</a:t>
                </a:r>
                <a:r>
                  <a:rPr lang="en-US" altLang="zh-CN" dirty="0" smtClean="0"/>
                  <a:t>21</a:t>
                </a:r>
                <a:r>
                  <a:rPr lang="zh-CN" altLang="en-US" dirty="0" smtClean="0"/>
                  <a:t>属于</a:t>
                </a:r>
                <a:r>
                  <a:rPr lang="en-US" altLang="zh-CN" dirty="0" smtClean="0"/>
                  <a:t>[16</a:t>
                </a:r>
                <a:r>
                  <a:rPr lang="zh-CN" altLang="en-US" dirty="0" smtClean="0"/>
                  <a:t>，</a:t>
                </a:r>
                <a:r>
                  <a:rPr lang="en-US" altLang="zh-CN" dirty="0" smtClean="0"/>
                  <a:t>32</a:t>
                </a:r>
                <a:r>
                  <a:rPr lang="zh-CN" altLang="en-US" dirty="0" smtClean="0"/>
                  <a:t>），</a:t>
                </a:r>
                <a:r>
                  <a:rPr lang="en-US" altLang="zh-CN" sz="1200" b="0" i="0">
                    <a:solidFill>
                      <a:srgbClr val="FF0000"/>
                    </a:solidFill>
                    <a:latin typeface="Cambria Math" panose="02040503050406030204" pitchFamily="18" charset="0"/>
                  </a:rPr>
                  <a:t>𝐹</a:t>
                </a:r>
                <a:r>
                  <a:rPr lang="en-US" altLang="zh-CN" sz="1200" b="0" i="0" smtClean="0">
                    <a:solidFill>
                      <a:srgbClr val="FF0000"/>
                    </a:solidFill>
                    <a:latin typeface="Cambria Math" panose="02040503050406030204" pitchFamily="18" charset="0"/>
                  </a:rPr>
                  <a:t>_</a:t>
                </a:r>
                <a:r>
                  <a:rPr lang="en-US" altLang="zh-CN" sz="1200" b="0" i="0">
                    <a:solidFill>
                      <a:srgbClr val="FF0000"/>
                    </a:solidFill>
                    <a:latin typeface="Cambria Math" panose="02040503050406030204" pitchFamily="18" charset="0"/>
                  </a:rPr>
                  <a:t>𝑛</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𝐹〗_(𝑙,𝑚)</a:t>
                </a:r>
                <a:r>
                  <a:rPr lang="en-US" altLang="zh-CN" b="0" dirty="0" smtClean="0"/>
                  <a:t> </a:t>
                </a:r>
                <a:r>
                  <a:rPr lang="en-US" altLang="zh-CN" b="0" i="0" dirty="0" smtClean="0">
                    <a:latin typeface="Cambria Math" panose="02040503050406030204" pitchFamily="18" charset="0"/>
                    <a:ea typeface="Cambria Math" panose="02040503050406030204" pitchFamily="18" charset="0"/>
                  </a:rPr>
                  <a:t>≤1</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44</a:t>
                </a:r>
                <a:r>
                  <a:rPr lang="zh-CN" altLang="en-US" dirty="0" smtClean="0"/>
                  <a:t>属于</a:t>
                </a:r>
                <a:r>
                  <a:rPr lang="en-US" altLang="zh-CN" dirty="0" smtClean="0"/>
                  <a:t>[32</a:t>
                </a:r>
                <a:r>
                  <a:rPr lang="zh-CN" altLang="en-US" dirty="0" smtClean="0"/>
                  <a:t>，</a:t>
                </a:r>
                <a:r>
                  <a:rPr lang="en-US" altLang="zh-CN" dirty="0" smtClean="0"/>
                  <a:t>64</a:t>
                </a:r>
                <a:r>
                  <a:rPr lang="zh-CN" altLang="en-US" dirty="0" smtClean="0"/>
                  <a:t>），</a:t>
                </a:r>
                <a:r>
                  <a:rPr lang="en-US" altLang="zh-CN" sz="1200" b="0" i="0">
                    <a:solidFill>
                      <a:srgbClr val="FF0000"/>
                    </a:solidFill>
                    <a:latin typeface="Cambria Math" panose="02040503050406030204" pitchFamily="18" charset="0"/>
                  </a:rPr>
                  <a:t>𝐹</a:t>
                </a:r>
                <a:r>
                  <a:rPr lang="en-US" altLang="zh-CN" sz="1200" b="0" i="0" smtClean="0">
                    <a:solidFill>
                      <a:srgbClr val="FF0000"/>
                    </a:solidFill>
                    <a:latin typeface="Cambria Math" panose="02040503050406030204" pitchFamily="18" charset="0"/>
                  </a:rPr>
                  <a:t>_</a:t>
                </a:r>
                <a:r>
                  <a:rPr lang="en-US" altLang="zh-CN" sz="1200" b="0" i="0">
                    <a:solidFill>
                      <a:srgbClr val="FF0000"/>
                    </a:solidFill>
                    <a:latin typeface="Cambria Math" panose="02040503050406030204" pitchFamily="18" charset="0"/>
                  </a:rPr>
                  <a:t>𝑛</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𝐹〗_(𝑙,𝑚)</a:t>
                </a:r>
                <a:r>
                  <a:rPr lang="en-US" altLang="zh-CN" b="0" dirty="0" smtClean="0"/>
                  <a:t> </a:t>
                </a:r>
                <a:r>
                  <a:rPr lang="en-US" altLang="zh-CN" b="0" i="0" dirty="0" smtClean="0">
                    <a:latin typeface="Cambria Math" panose="02040503050406030204" pitchFamily="18" charset="0"/>
                    <a:ea typeface="Cambria Math" panose="02040503050406030204" pitchFamily="18" charset="0"/>
                  </a:rPr>
                  <a:t>≤</a:t>
                </a:r>
                <a:r>
                  <a:rPr lang="en-US" altLang="zh-CN" b="0" i="0" dirty="0" smtClean="0">
                    <a:latin typeface="Cambria Math" panose="02040503050406030204" pitchFamily="18" charset="0"/>
                    <a:ea typeface="Cambria Math" panose="02040503050406030204" pitchFamily="18" charset="0"/>
                  </a:rPr>
                  <a:t>2</a:t>
                </a:r>
                <a:r>
                  <a:rPr lang="zh-CN" altLang="en-US" b="0" dirty="0" smtClean="0"/>
                  <a:t>；</a:t>
                </a:r>
                <a:r>
                  <a:rPr lang="en-US" altLang="zh-CN" dirty="0" smtClean="0"/>
                  <a:t>46</a:t>
                </a:r>
                <a:r>
                  <a:rPr lang="zh-CN" altLang="en-US" dirty="0" smtClean="0"/>
                  <a:t>属于</a:t>
                </a:r>
                <a:r>
                  <a:rPr lang="en-US" altLang="zh-CN" dirty="0" smtClean="0"/>
                  <a:t>[32</a:t>
                </a:r>
                <a:r>
                  <a:rPr lang="zh-CN" altLang="en-US" dirty="0" smtClean="0"/>
                  <a:t>，</a:t>
                </a:r>
                <a:r>
                  <a:rPr lang="en-US" altLang="zh-CN" dirty="0" smtClean="0"/>
                  <a:t>64</a:t>
                </a:r>
                <a:r>
                  <a:rPr lang="zh-CN" altLang="en-US" dirty="0" smtClean="0"/>
                  <a:t>），</a:t>
                </a:r>
                <a:r>
                  <a:rPr lang="en-US" altLang="zh-CN" sz="1200" b="0" i="0">
                    <a:solidFill>
                      <a:srgbClr val="FF0000"/>
                    </a:solidFill>
                    <a:latin typeface="Cambria Math" panose="02040503050406030204" pitchFamily="18" charset="0"/>
                  </a:rPr>
                  <a:t>𝐹</a:t>
                </a:r>
                <a:r>
                  <a:rPr lang="en-US" altLang="zh-CN" sz="1200" b="0" i="0" smtClean="0">
                    <a:solidFill>
                      <a:srgbClr val="FF0000"/>
                    </a:solidFill>
                    <a:latin typeface="Cambria Math" panose="02040503050406030204" pitchFamily="18" charset="0"/>
                  </a:rPr>
                  <a:t>_</a:t>
                </a:r>
                <a:r>
                  <a:rPr lang="en-US" altLang="zh-CN" sz="1200" b="0" i="0">
                    <a:solidFill>
                      <a:srgbClr val="FF0000"/>
                    </a:solidFill>
                    <a:latin typeface="Cambria Math" panose="02040503050406030204" pitchFamily="18" charset="0"/>
                  </a:rPr>
                  <a:t>𝑛</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a:t>
                </a:r>
                <a:r>
                  <a:rPr lang="en-US" altLang="zh-CN" sz="1200" b="0" i="0" smtClean="0">
                    <a:solidFill>
                      <a:srgbClr val="FF0000"/>
                    </a:solidFill>
                    <a:latin typeface="Cambria Math" panose="02040503050406030204" pitchFamily="18" charset="0"/>
                  </a:rPr>
                  <a:t>− </a:t>
                </a:r>
                <a:r>
                  <a:rPr lang="en-US" altLang="zh-CN" sz="1200" b="0" i="0">
                    <a:solidFill>
                      <a:srgbClr val="FF0000"/>
                    </a:solidFill>
                    <a:latin typeface="Cambria Math" panose="02040503050406030204" pitchFamily="18" charset="0"/>
                  </a:rPr>
                  <a:t>𝐹〗_(𝑙,𝑚)</a:t>
                </a:r>
                <a:r>
                  <a:rPr lang="en-US" altLang="zh-CN" b="0" dirty="0" smtClean="0"/>
                  <a:t> </a:t>
                </a:r>
                <a:r>
                  <a:rPr lang="en-US" altLang="zh-CN" b="0" i="0" dirty="0" smtClean="0">
                    <a:latin typeface="Cambria Math" panose="02040503050406030204" pitchFamily="18" charset="0"/>
                    <a:ea typeface="Cambria Math" panose="02040503050406030204" pitchFamily="18" charset="0"/>
                  </a:rPr>
                  <a:t>≤2</a:t>
                </a:r>
                <a:r>
                  <a:rPr lang="zh-CN" altLang="en-US" b="0" i="0" dirty="0" smtClean="0">
                    <a:latin typeface="Cambria Math" panose="02040503050406030204" pitchFamily="18" charset="0"/>
                    <a:ea typeface="Cambria Math" panose="02040503050406030204" pitchFamily="18" charset="0"/>
                  </a:rPr>
                  <a:t>。</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根据</a:t>
                </a:r>
                <a:r>
                  <a:rPr lang="zh-CN" altLang="en-US" sz="1200" b="0" kern="0" dirty="0" smtClean="0">
                    <a:solidFill>
                      <a:srgbClr val="000000"/>
                    </a:solidFill>
                    <a:latin typeface="宋体" panose="02010600030101010101" pitchFamily="2" charset="-122"/>
                    <a:cs typeface="Times New Roman" pitchFamily="18" charset="0"/>
                  </a:rPr>
                  <a:t>上述定理，可以认为。。。。。。即一定范围内，节点的重定向。</a:t>
                </a:r>
                <a:endParaRPr lang="zh-CN" altLang="en-US" sz="1200" b="0" dirty="0" smtClean="0">
                  <a:solidFill>
                    <a:prstClr val="black">
                      <a:lumMod val="75000"/>
                      <a:lumOff val="25000"/>
                    </a:prst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21</a:t>
            </a:fld>
            <a:endParaRPr lang="zh-CN" altLang="en-US"/>
          </a:p>
        </p:txBody>
      </p:sp>
    </p:spTree>
    <p:extLst>
      <p:ext uri="{BB962C8B-B14F-4D97-AF65-F5344CB8AC3E}">
        <p14:creationId xmlns:p14="http://schemas.microsoft.com/office/powerpoint/2010/main" val="893511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sz="1200" b="0" i="0" u="none" strike="noStrike" kern="1200" baseline="0" dirty="0" smtClean="0">
                <a:solidFill>
                  <a:schemeClr val="tx1"/>
                </a:solidFill>
                <a:latin typeface="+mn-lt"/>
                <a:ea typeface="+mn-ea"/>
                <a:cs typeface="+mn-cs"/>
              </a:rPr>
              <a:t>Cat </a:t>
            </a:r>
            <a:r>
              <a:rPr lang="zh-CN" altLang="es-ES" sz="1200" b="0" i="0" u="none" strike="noStrike" kern="1200" baseline="0" dirty="0" smtClean="0">
                <a:solidFill>
                  <a:schemeClr val="tx1"/>
                </a:solidFill>
                <a:latin typeface="+mn-lt"/>
                <a:ea typeface="+mn-ea"/>
                <a:cs typeface="+mn-cs"/>
              </a:rPr>
              <a:t>映射是最著名的混沌映射之一，</a:t>
            </a:r>
            <a:r>
              <a:rPr lang="zh-CN" altLang="en-US" sz="1200" b="0" i="0" u="none" strike="noStrike" kern="1200" baseline="0" dirty="0" smtClean="0">
                <a:solidFill>
                  <a:schemeClr val="tx1"/>
                </a:solidFill>
                <a:latin typeface="+mn-lt"/>
                <a:ea typeface="+mn-ea"/>
                <a:cs typeface="+mn-cs"/>
              </a:rPr>
              <a:t>它在有限区域内进行反复折叠、拉伸变化，可用来置换图像像素的位置。</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GDCM</a:t>
            </a:r>
            <a:r>
              <a:rPr lang="zh-CN" altLang="en-US" sz="1200" b="0" i="0" u="none" strike="noStrike" kern="1200" baseline="0" dirty="0" smtClean="0">
                <a:solidFill>
                  <a:schemeClr val="tx1"/>
                </a:solidFill>
                <a:latin typeface="+mn-lt"/>
                <a:ea typeface="+mn-ea"/>
                <a:cs typeface="+mn-cs"/>
              </a:rPr>
              <a:t>的矩阵表示形式为。。。。。。其对应</a:t>
            </a:r>
            <a:r>
              <a:rPr lang="en-US" altLang="zh-CN" sz="1200" b="0" i="0" u="none" strike="noStrike" kern="1200" baseline="0" dirty="0" smtClean="0">
                <a:solidFill>
                  <a:schemeClr val="tx1"/>
                </a:solidFill>
                <a:latin typeface="+mn-lt"/>
                <a:ea typeface="+mn-ea"/>
                <a:cs typeface="+mn-cs"/>
              </a:rPr>
              <a:t>SMN</a:t>
            </a:r>
            <a:r>
              <a:rPr lang="zh-CN" altLang="en-US" sz="1200" b="0" i="0" u="none" strike="noStrike" kern="1200" baseline="0" dirty="0" smtClean="0">
                <a:solidFill>
                  <a:schemeClr val="tx1"/>
                </a:solidFill>
                <a:latin typeface="+mn-lt"/>
                <a:ea typeface="+mn-ea"/>
                <a:cs typeface="+mn-cs"/>
              </a:rPr>
              <a:t>通过如下方式构造。</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22</a:t>
            </a:fld>
            <a:endParaRPr lang="zh-CN" altLang="en-US"/>
          </a:p>
        </p:txBody>
      </p:sp>
    </p:spTree>
    <p:extLst>
      <p:ext uri="{BB962C8B-B14F-4D97-AF65-F5344CB8AC3E}">
        <p14:creationId xmlns:p14="http://schemas.microsoft.com/office/powerpoint/2010/main" val="106104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FF0000"/>
                    </a:solidFill>
                    <a:latin typeface="宋体" panose="02010600030101010101" pitchFamily="2" charset="-122"/>
                    <a:cs typeface="Times New Roman" pitchFamily="18" charset="0"/>
                  </a:rPr>
                  <a:t>随着实现精度</a:t>
                </a:r>
                <a:r>
                  <a:rPr lang="en-US" altLang="zh-CN" sz="1200" b="0" kern="0" dirty="0" smtClean="0">
                    <a:solidFill>
                      <a:srgbClr val="FF0000"/>
                    </a:solidFill>
                    <a:latin typeface="宋体" panose="02010600030101010101" pitchFamily="2" charset="-122"/>
                    <a:cs typeface="Times New Roman" pitchFamily="18" charset="0"/>
                  </a:rPr>
                  <a:t>e</a:t>
                </a:r>
                <a:r>
                  <a:rPr lang="zh-CN" altLang="en-US" sz="1200" b="0" kern="0" dirty="0" smtClean="0">
                    <a:solidFill>
                      <a:srgbClr val="FF0000"/>
                    </a:solidFill>
                    <a:latin typeface="宋体" panose="02010600030101010101" pitchFamily="2" charset="-122"/>
                    <a:cs typeface="Times New Roman" pitchFamily="18" charset="0"/>
                  </a:rPr>
                  <a:t>的增大，</a:t>
                </a:r>
                <a:r>
                  <a:rPr lang="en-US" altLang="zh-CN" sz="1200" b="0" kern="0" dirty="0" smtClean="0">
                    <a:solidFill>
                      <a:srgbClr val="FF0000"/>
                    </a:solidFill>
                    <a:latin typeface="宋体" panose="02010600030101010101" pitchFamily="2" charset="-122"/>
                    <a:cs typeface="Times New Roman" pitchFamily="18" charset="0"/>
                  </a:rPr>
                  <a:t>SMN </a:t>
                </a:r>
                <a14:m>
                  <m:oMath xmlns:m="http://schemas.openxmlformats.org/officeDocument/2006/math">
                    <m:sSub>
                      <m:sSubPr>
                        <m:ctrlPr>
                          <a:rPr lang="en-US" altLang="zh-CN" sz="1200" b="0" i="1" kern="0">
                            <a:solidFill>
                              <a:srgbClr val="FF0000"/>
                            </a:solidFill>
                            <a:latin typeface="Cambria Math" panose="02040503050406030204" pitchFamily="18" charset="0"/>
                            <a:cs typeface="Times New Roman" pitchFamily="18" charset="0"/>
                          </a:rPr>
                        </m:ctrlPr>
                      </m:sSubPr>
                      <m:e>
                        <m:r>
                          <a:rPr lang="en-US" altLang="zh-CN" sz="1200" b="0" i="1" kern="0">
                            <a:solidFill>
                              <a:srgbClr val="FF0000"/>
                            </a:solidFill>
                            <a:latin typeface="Cambria Math" panose="02040503050406030204" pitchFamily="18" charset="0"/>
                            <a:cs typeface="Times New Roman" pitchFamily="18" charset="0"/>
                          </a:rPr>
                          <m:t>𝐹</m:t>
                        </m:r>
                      </m:e>
                      <m:sub>
                        <m:r>
                          <a:rPr lang="en-US" altLang="zh-CN" sz="1200" b="0" i="1" kern="0">
                            <a:solidFill>
                              <a:srgbClr val="FF0000"/>
                            </a:solidFill>
                            <a:latin typeface="Cambria Math" panose="02040503050406030204" pitchFamily="18" charset="0"/>
                            <a:cs typeface="Times New Roman" pitchFamily="18" charset="0"/>
                          </a:rPr>
                          <m:t>𝑒</m:t>
                        </m:r>
                      </m:sub>
                    </m:sSub>
                  </m:oMath>
                </a14:m>
                <a:r>
                  <a:rPr lang="zh-CN" altLang="en-US" sz="1200" b="0" kern="0" dirty="0" smtClean="0">
                    <a:solidFill>
                      <a:srgbClr val="FF0000"/>
                    </a:solidFill>
                    <a:latin typeface="宋体" panose="02010600030101010101" pitchFamily="2" charset="-122"/>
                    <a:cs typeface="Times New Roman" pitchFamily="18" charset="0"/>
                  </a:rPr>
                  <a:t>中节点 </a:t>
                </a:r>
                <a14:m>
                  <m:oMath xmlns:m="http://schemas.openxmlformats.org/officeDocument/2006/math">
                    <m:sSub>
                      <m:sSubPr>
                        <m:ctrlPr>
                          <a:rPr lang="en-US" altLang="zh-CN" sz="1200" b="0" i="1" kern="0" smtClean="0">
                            <a:solidFill>
                              <a:srgbClr val="FF0000"/>
                            </a:solidFill>
                            <a:latin typeface="Cambria Math" panose="02040503050406030204" pitchFamily="18" charset="0"/>
                            <a:cs typeface="Times New Roman" pitchFamily="18" charset="0"/>
                          </a:rPr>
                        </m:ctrlPr>
                      </m:sSubPr>
                      <m:e>
                        <m:r>
                          <a:rPr lang="en-US" altLang="zh-CN" sz="1200" b="0" i="1" kern="0" smtClean="0">
                            <a:solidFill>
                              <a:srgbClr val="FF0000"/>
                            </a:solidFill>
                            <a:latin typeface="Cambria Math" panose="02040503050406030204" pitchFamily="18" charset="0"/>
                            <a:cs typeface="Times New Roman" pitchFamily="18" charset="0"/>
                          </a:rPr>
                          <m:t>𝑧</m:t>
                        </m:r>
                      </m:e>
                      <m:sub>
                        <m:r>
                          <a:rPr lang="en-US" altLang="zh-CN" sz="1200" b="0" i="1" kern="0" smtClean="0">
                            <a:solidFill>
                              <a:srgbClr val="FF0000"/>
                            </a:solidFill>
                            <a:latin typeface="Cambria Math" panose="02040503050406030204" pitchFamily="18" charset="0"/>
                            <a:cs typeface="Times New Roman" pitchFamily="18" charset="0"/>
                          </a:rPr>
                          <m:t>𝑛</m:t>
                        </m:r>
                        <m:r>
                          <a:rPr lang="en-US" altLang="zh-CN" sz="1200" b="0" i="1" kern="0" smtClean="0">
                            <a:solidFill>
                              <a:srgbClr val="FF0000"/>
                            </a:solidFill>
                            <a:latin typeface="Cambria Math" panose="02040503050406030204" pitchFamily="18" charset="0"/>
                            <a:cs typeface="Times New Roman" pitchFamily="18" charset="0"/>
                          </a:rPr>
                          <m:t>,</m:t>
                        </m:r>
                        <m:r>
                          <a:rPr lang="en-US" altLang="zh-CN" sz="1200" b="0" i="1" kern="0" smtClean="0">
                            <a:solidFill>
                              <a:srgbClr val="FF0000"/>
                            </a:solidFill>
                            <a:latin typeface="Cambria Math" panose="02040503050406030204" pitchFamily="18" charset="0"/>
                            <a:cs typeface="Times New Roman" pitchFamily="18" charset="0"/>
                          </a:rPr>
                          <m:t>𝑒</m:t>
                        </m:r>
                      </m:sub>
                    </m:sSub>
                  </m:oMath>
                </a14:m>
                <a:r>
                  <a:rPr lang="zh-CN" altLang="en-US" sz="1200" b="0" kern="0" dirty="0" smtClean="0">
                    <a:solidFill>
                      <a:srgbClr val="FF0000"/>
                    </a:solidFill>
                    <a:latin typeface="宋体" panose="02010600030101010101" pitchFamily="2" charset="-122"/>
                    <a:cs typeface="Times New Roman" pitchFamily="18" charset="0"/>
                  </a:rPr>
                  <a:t> 被演化为</a:t>
                </a:r>
                <a:r>
                  <a:rPr lang="zh-CN" altLang="en-US" sz="1200" b="0" kern="0" baseline="0" dirty="0" smtClean="0">
                    <a:solidFill>
                      <a:srgbClr val="FF0000"/>
                    </a:solidFill>
                    <a:latin typeface="宋体" panose="02010600030101010101" pitchFamily="2" charset="-122"/>
                    <a:cs typeface="Times New Roman" pitchFamily="18" charset="0"/>
                  </a:rPr>
                  <a:t> </a:t>
                </a:r>
                <a:r>
                  <a:rPr lang="en-US" altLang="zh-CN" sz="1200" b="0" kern="0" dirty="0" smtClean="0">
                    <a:solidFill>
                      <a:srgbClr val="FF0000"/>
                    </a:solidFill>
                    <a:latin typeface="宋体" panose="02010600030101010101" pitchFamily="2" charset="-122"/>
                    <a:cs typeface="Times New Roman" pitchFamily="18" charset="0"/>
                  </a:rPr>
                  <a:t>SMN </a:t>
                </a:r>
                <a14:m>
                  <m:oMath xmlns:m="http://schemas.openxmlformats.org/officeDocument/2006/math">
                    <m:sSub>
                      <m:sSubPr>
                        <m:ctrlPr>
                          <a:rPr lang="en-US" altLang="zh-CN" sz="1200" b="0" i="1" kern="0">
                            <a:solidFill>
                              <a:srgbClr val="FF0000"/>
                            </a:solidFill>
                            <a:latin typeface="Cambria Math" panose="02040503050406030204" pitchFamily="18" charset="0"/>
                            <a:cs typeface="Times New Roman" pitchFamily="18" charset="0"/>
                          </a:rPr>
                        </m:ctrlPr>
                      </m:sSubPr>
                      <m:e>
                        <m:r>
                          <a:rPr lang="en-US" altLang="zh-CN" sz="1200" b="0" i="1" kern="0">
                            <a:solidFill>
                              <a:srgbClr val="FF0000"/>
                            </a:solidFill>
                            <a:latin typeface="Cambria Math" panose="02040503050406030204" pitchFamily="18" charset="0"/>
                            <a:cs typeface="Times New Roman" pitchFamily="18" charset="0"/>
                          </a:rPr>
                          <m:t>𝐹</m:t>
                        </m:r>
                      </m:e>
                      <m:sub>
                        <m:r>
                          <m:rPr>
                            <m:sty m:val="p"/>
                          </m:rPr>
                          <a:rPr lang="en-US" altLang="zh-CN" sz="1200" b="0" i="1" kern="0">
                            <a:solidFill>
                              <a:srgbClr val="FF0000"/>
                            </a:solidFill>
                            <a:latin typeface="Cambria Math" panose="02040503050406030204" pitchFamily="18" charset="0"/>
                            <a:cs typeface="Times New Roman" pitchFamily="18" charset="0"/>
                          </a:rPr>
                          <m:t>e</m:t>
                        </m:r>
                        <m:r>
                          <a:rPr lang="en-US" altLang="zh-CN" sz="1200" b="0" kern="0">
                            <a:solidFill>
                              <a:srgbClr val="FF0000"/>
                            </a:solidFill>
                            <a:latin typeface="Cambria Math" panose="02040503050406030204" pitchFamily="18" charset="0"/>
                            <a:cs typeface="Times New Roman" pitchFamily="18" charset="0"/>
                          </a:rPr>
                          <m:t>+1</m:t>
                        </m:r>
                      </m:sub>
                    </m:sSub>
                  </m:oMath>
                </a14:m>
                <a:r>
                  <a:rPr lang="zh-CN" altLang="en-US" sz="1200" b="0" kern="0" dirty="0" smtClean="0">
                    <a:solidFill>
                      <a:srgbClr val="FF0000"/>
                    </a:solidFill>
                    <a:latin typeface="宋体" panose="02010600030101010101" pitchFamily="2" charset="-122"/>
                    <a:cs typeface="Times New Roman" pitchFamily="18" charset="0"/>
                  </a:rPr>
                  <a:t>中节点</a:t>
                </a:r>
                <a14:m>
                  <m:oMath xmlns:m="http://schemas.openxmlformats.org/officeDocument/2006/math">
                    <m:sSub>
                      <m:sSubPr>
                        <m:ctrlPr>
                          <a:rPr lang="en-US" altLang="zh-CN" sz="1200" b="0" i="1" kern="0" smtClean="0">
                            <a:solidFill>
                              <a:srgbClr val="FF0000"/>
                            </a:solidFill>
                            <a:latin typeface="Cambria Math" panose="02040503050406030204" pitchFamily="18" charset="0"/>
                            <a:cs typeface="Times New Roman" pitchFamily="18" charset="0"/>
                          </a:rPr>
                        </m:ctrlPr>
                      </m:sSubPr>
                      <m:e>
                        <m:r>
                          <a:rPr lang="en-US" altLang="zh-CN" sz="1200" b="0" i="1" kern="0" smtClean="0">
                            <a:solidFill>
                              <a:srgbClr val="FF0000"/>
                            </a:solidFill>
                            <a:latin typeface="Cambria Math" panose="02040503050406030204" pitchFamily="18" charset="0"/>
                            <a:cs typeface="Times New Roman" pitchFamily="18" charset="0"/>
                          </a:rPr>
                          <m:t>𝑧</m:t>
                        </m:r>
                      </m:e>
                      <m:sub>
                        <m:r>
                          <a:rPr lang="en-US" altLang="zh-CN" sz="1200" b="0" i="1" kern="0" smtClean="0">
                            <a:solidFill>
                              <a:srgbClr val="FF0000"/>
                            </a:solidFill>
                            <a:latin typeface="Cambria Math" panose="02040503050406030204" pitchFamily="18" charset="0"/>
                            <a:cs typeface="Times New Roman" pitchFamily="18" charset="0"/>
                          </a:rPr>
                          <m:t>𝑛</m:t>
                        </m:r>
                        <m:r>
                          <a:rPr lang="en-US" altLang="zh-CN" sz="1200" b="0" i="1" kern="0" smtClean="0">
                            <a:solidFill>
                              <a:srgbClr val="FF0000"/>
                            </a:solidFill>
                            <a:latin typeface="Cambria Math" panose="02040503050406030204" pitchFamily="18" charset="0"/>
                            <a:cs typeface="Times New Roman" pitchFamily="18" charset="0"/>
                          </a:rPr>
                          <m:t>,</m:t>
                        </m:r>
                        <m:r>
                          <a:rPr lang="en-US" altLang="zh-CN" sz="1200" b="0" i="1" kern="0" smtClean="0">
                            <a:solidFill>
                              <a:srgbClr val="FF0000"/>
                            </a:solidFill>
                            <a:latin typeface="Cambria Math" panose="02040503050406030204" pitchFamily="18" charset="0"/>
                            <a:cs typeface="Times New Roman" pitchFamily="18" charset="0"/>
                          </a:rPr>
                          <m:t>𝑒</m:t>
                        </m:r>
                        <m:r>
                          <a:rPr lang="en-US" altLang="zh-CN" sz="1200" b="0" i="1" kern="0" smtClean="0">
                            <a:solidFill>
                              <a:srgbClr val="FF0000"/>
                            </a:solidFill>
                            <a:latin typeface="Cambria Math" panose="02040503050406030204" pitchFamily="18" charset="0"/>
                            <a:cs typeface="Times New Roman" pitchFamily="18" charset="0"/>
                          </a:rPr>
                          <m:t>+1</m:t>
                        </m:r>
                      </m:sub>
                    </m:sSub>
                  </m:oMath>
                </a14:m>
                <a:r>
                  <a:rPr lang="zh-CN" altLang="en-US" sz="1200" b="0" kern="0" dirty="0" smtClean="0">
                    <a:solidFill>
                      <a:srgbClr val="FF0000"/>
                    </a:solidFill>
                    <a:latin typeface="宋体" panose="02010600030101010101" pitchFamily="2" charset="-122"/>
                    <a:cs typeface="Times New Roman" pitchFamily="18" charset="0"/>
                  </a:rPr>
                  <a:t>。</a:t>
                </a:r>
                <a:endParaRPr lang="en-US" altLang="zh-CN" sz="1200" b="0" kern="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FF0000"/>
                    </a:solidFill>
                    <a:latin typeface="宋体" panose="02010600030101010101" pitchFamily="2" charset="-122"/>
                    <a:cs typeface="Times New Roman" pitchFamily="18" charset="0"/>
                  </a:rPr>
                  <a:t>这是参数</a:t>
                </a:r>
                <a:r>
                  <a:rPr lang="en-US" altLang="zh-CN" sz="1200" b="0" kern="0" dirty="0" smtClean="0">
                    <a:solidFill>
                      <a:srgbClr val="FF0000"/>
                    </a:solidFill>
                    <a:latin typeface="宋体" panose="02010600030101010101" pitchFamily="2" charset="-122"/>
                    <a:cs typeface="Times New Roman" pitchFamily="18" charset="0"/>
                  </a:rPr>
                  <a:t>p=1</a:t>
                </a:r>
                <a:r>
                  <a:rPr lang="zh-CN" altLang="en-US" sz="1200" b="0" kern="0" dirty="0" smtClean="0">
                    <a:solidFill>
                      <a:srgbClr val="FF0000"/>
                    </a:solidFill>
                    <a:latin typeface="宋体" panose="02010600030101010101" pitchFamily="2" charset="-122"/>
                    <a:cs typeface="Times New Roman" pitchFamily="18" charset="0"/>
                  </a:rPr>
                  <a:t>，</a:t>
                </a:r>
                <a:r>
                  <a:rPr lang="en-US" altLang="zh-CN" sz="1200" b="0" kern="0" dirty="0" smtClean="0">
                    <a:solidFill>
                      <a:srgbClr val="FF0000"/>
                    </a:solidFill>
                    <a:latin typeface="宋体" panose="02010600030101010101" pitchFamily="2" charset="-122"/>
                    <a:cs typeface="Times New Roman" pitchFamily="18" charset="0"/>
                  </a:rPr>
                  <a:t>q=2</a:t>
                </a:r>
                <a:r>
                  <a:rPr lang="zh-CN" altLang="en-US" sz="1200" b="0" kern="0" dirty="0" smtClean="0">
                    <a:solidFill>
                      <a:srgbClr val="FF0000"/>
                    </a:solidFill>
                    <a:latin typeface="宋体" panose="02010600030101010101" pitchFamily="2" charset="-122"/>
                    <a:cs typeface="Times New Roman" pitchFamily="18" charset="0"/>
                  </a:rPr>
                  <a:t>，实现精度分别为 </a:t>
                </a:r>
                <a:r>
                  <a:rPr lang="en-US" altLang="zh-CN" sz="1200" b="0" kern="0" dirty="0" smtClean="0">
                    <a:solidFill>
                      <a:srgbClr val="FF0000"/>
                    </a:solidFill>
                    <a:latin typeface="宋体" panose="02010600030101010101" pitchFamily="2" charset="-122"/>
                    <a:cs typeface="Times New Roman" pitchFamily="18" charset="0"/>
                  </a:rPr>
                  <a:t>e=2</a:t>
                </a:r>
                <a:r>
                  <a:rPr lang="zh-CN" altLang="en-US" sz="1200" b="0" kern="0" dirty="0" smtClean="0">
                    <a:solidFill>
                      <a:srgbClr val="FF0000"/>
                    </a:solidFill>
                    <a:latin typeface="宋体" panose="02010600030101010101" pitchFamily="2" charset="-122"/>
                    <a:cs typeface="Times New Roman" pitchFamily="18" charset="0"/>
                  </a:rPr>
                  <a:t>，</a:t>
                </a:r>
                <a:r>
                  <a:rPr lang="en-US" altLang="zh-CN" sz="1200" b="0" kern="0" dirty="0" smtClean="0">
                    <a:solidFill>
                      <a:srgbClr val="FF0000"/>
                    </a:solidFill>
                    <a:latin typeface="宋体" panose="02010600030101010101" pitchFamily="2" charset="-122"/>
                    <a:cs typeface="Times New Roman" pitchFamily="18" charset="0"/>
                  </a:rPr>
                  <a:t>e=3</a:t>
                </a:r>
                <a:r>
                  <a:rPr lang="zh-CN" altLang="en-US" sz="1200" b="0" kern="0" dirty="0" smtClean="0">
                    <a:solidFill>
                      <a:srgbClr val="FF0000"/>
                    </a:solidFill>
                    <a:latin typeface="宋体" panose="02010600030101010101" pitchFamily="2" charset="-122"/>
                    <a:cs typeface="Times New Roman" pitchFamily="18" charset="0"/>
                  </a:rPr>
                  <a:t>时</a:t>
                </a:r>
                <a:r>
                  <a:rPr lang="zh-CN" altLang="en-US" sz="1200" b="0" kern="0" baseline="0" dirty="0" smtClean="0">
                    <a:solidFill>
                      <a:srgbClr val="FF0000"/>
                    </a:solidFill>
                    <a:latin typeface="宋体" panose="02010600030101010101" pitchFamily="2" charset="-122"/>
                    <a:cs typeface="Times New Roman" pitchFamily="18" charset="0"/>
                  </a:rPr>
                  <a:t> </a:t>
                </a:r>
                <a:r>
                  <a:rPr lang="en-US" altLang="zh-CN" sz="1200" b="0" kern="0" baseline="0" dirty="0" smtClean="0">
                    <a:solidFill>
                      <a:srgbClr val="FF0000"/>
                    </a:solidFill>
                    <a:latin typeface="宋体" panose="02010600030101010101" pitchFamily="2" charset="-122"/>
                    <a:cs typeface="Times New Roman" pitchFamily="18" charset="0"/>
                  </a:rPr>
                  <a:t>GDCM</a:t>
                </a:r>
                <a:r>
                  <a:rPr lang="zh-CN" altLang="en-US" sz="1200" b="0" kern="0" baseline="0" dirty="0" smtClean="0">
                    <a:solidFill>
                      <a:srgbClr val="FF0000"/>
                    </a:solidFill>
                    <a:latin typeface="宋体" panose="02010600030101010101" pitchFamily="2" charset="-122"/>
                    <a:cs typeface="Times New Roman" pitchFamily="18" charset="0"/>
                  </a:rPr>
                  <a:t>对应</a:t>
                </a:r>
                <a:r>
                  <a:rPr lang="en-US" altLang="zh-CN" sz="1200" b="0" kern="0" baseline="0" dirty="0" smtClean="0">
                    <a:solidFill>
                      <a:srgbClr val="FF0000"/>
                    </a:solidFill>
                    <a:latin typeface="宋体" panose="02010600030101010101" pitchFamily="2" charset="-122"/>
                    <a:cs typeface="Times New Roman" pitchFamily="18" charset="0"/>
                  </a:rPr>
                  <a:t>SMN</a:t>
                </a:r>
                <a:r>
                  <a:rPr lang="zh-CN" altLang="en-US" sz="1200" b="0" kern="0" baseline="0" dirty="0" smtClean="0">
                    <a:solidFill>
                      <a:srgbClr val="FF0000"/>
                    </a:solidFill>
                    <a:latin typeface="宋体" panose="02010600030101010101" pitchFamily="2" charset="-122"/>
                    <a:cs typeface="Times New Roman" pitchFamily="18" charset="0"/>
                  </a:rPr>
                  <a:t>的部分结构，</a:t>
                </a:r>
                <a:endParaRPr lang="en-US" altLang="zh-CN" sz="1200" b="0" kern="0" baseline="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baseline="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baseline="0" dirty="0" smtClean="0">
                    <a:solidFill>
                      <a:srgbClr val="FF0000"/>
                    </a:solidFill>
                    <a:latin typeface="宋体" panose="02010600030101010101" pitchFamily="2" charset="-122"/>
                    <a:cs typeface="Times New Roman" pitchFamily="18" charset="0"/>
                  </a:rPr>
                  <a:t>实现精度增大时的演化过程 可以看作 给节点对应的向量（</a:t>
                </a:r>
                <a:r>
                  <a:rPr lang="en-US" altLang="zh-CN" sz="1200" b="0" kern="0" baseline="0" dirty="0" smtClean="0">
                    <a:solidFill>
                      <a:srgbClr val="FF0000"/>
                    </a:solidFill>
                    <a:latin typeface="宋体" panose="02010600030101010101" pitchFamily="2" charset="-122"/>
                    <a:cs typeface="Times New Roman" pitchFamily="18" charset="0"/>
                  </a:rPr>
                  <a:t>x</a:t>
                </a:r>
                <a:r>
                  <a:rPr lang="zh-CN" altLang="en-US" sz="1200" b="0" kern="0" baseline="0" dirty="0" smtClean="0">
                    <a:solidFill>
                      <a:srgbClr val="FF0000"/>
                    </a:solidFill>
                    <a:latin typeface="宋体" panose="02010600030101010101" pitchFamily="2" charset="-122"/>
                    <a:cs typeface="Times New Roman" pitchFamily="18" charset="0"/>
                  </a:rPr>
                  <a:t>，</a:t>
                </a:r>
                <a:r>
                  <a:rPr lang="en-US" altLang="zh-CN" sz="1200" b="0" kern="0" baseline="0" dirty="0" smtClean="0">
                    <a:solidFill>
                      <a:srgbClr val="FF0000"/>
                    </a:solidFill>
                    <a:latin typeface="宋体" panose="02010600030101010101" pitchFamily="2" charset="-122"/>
                    <a:cs typeface="Times New Roman" pitchFamily="18" charset="0"/>
                  </a:rPr>
                  <a:t>y</a:t>
                </a:r>
                <a:r>
                  <a:rPr lang="zh-CN" altLang="en-US" sz="1200" b="0" kern="0" baseline="0" dirty="0" smtClean="0">
                    <a:solidFill>
                      <a:srgbClr val="FF0000"/>
                    </a:solidFill>
                    <a:latin typeface="宋体" panose="02010600030101010101" pitchFamily="2" charset="-122"/>
                    <a:cs typeface="Times New Roman" pitchFamily="18" charset="0"/>
                  </a:rPr>
                  <a:t>） 分别添加一位最高位，如图所示。</a:t>
                </a:r>
                <a:endParaRPr lang="en-US" altLang="zh-CN" sz="1200" b="0" kern="0" dirty="0">
                  <a:solidFill>
                    <a:srgbClr val="FF0000"/>
                  </a:solidFill>
                  <a:latin typeface="宋体" panose="02010600030101010101" pitchFamily="2" charset="-122"/>
                  <a:cs typeface="Times New Roman"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FF0000"/>
                    </a:solidFill>
                    <a:latin typeface="宋体" panose="02010600030101010101" pitchFamily="2" charset="-122"/>
                    <a:cs typeface="Times New Roman" pitchFamily="18" charset="0"/>
                  </a:rPr>
                  <a:t>随着实现精度</a:t>
                </a:r>
                <a:r>
                  <a:rPr lang="en-US" altLang="zh-CN" sz="1200" b="0" kern="0" dirty="0" smtClean="0">
                    <a:solidFill>
                      <a:srgbClr val="FF0000"/>
                    </a:solidFill>
                    <a:latin typeface="宋体" panose="02010600030101010101" pitchFamily="2" charset="-122"/>
                    <a:cs typeface="Times New Roman" pitchFamily="18" charset="0"/>
                  </a:rPr>
                  <a:t>e</a:t>
                </a:r>
                <a:r>
                  <a:rPr lang="zh-CN" altLang="en-US" sz="1200" b="0" kern="0" dirty="0" smtClean="0">
                    <a:solidFill>
                      <a:srgbClr val="FF0000"/>
                    </a:solidFill>
                    <a:latin typeface="宋体" panose="02010600030101010101" pitchFamily="2" charset="-122"/>
                    <a:cs typeface="Times New Roman" pitchFamily="18" charset="0"/>
                  </a:rPr>
                  <a:t>的增大，</a:t>
                </a:r>
                <a:r>
                  <a:rPr lang="en-US" altLang="zh-CN" sz="1200" b="0" kern="0" dirty="0" smtClean="0">
                    <a:solidFill>
                      <a:srgbClr val="FF0000"/>
                    </a:solidFill>
                    <a:latin typeface="宋体" panose="02010600030101010101" pitchFamily="2" charset="-122"/>
                    <a:cs typeface="Times New Roman" pitchFamily="18" charset="0"/>
                  </a:rPr>
                  <a:t>SMN </a:t>
                </a:r>
                <a:r>
                  <a:rPr lang="en-US" altLang="zh-CN" sz="1200" b="0" i="0" kern="0">
                    <a:solidFill>
                      <a:srgbClr val="FF0000"/>
                    </a:solidFill>
                    <a:latin typeface="Cambria Math" panose="02040503050406030204" pitchFamily="18" charset="0"/>
                    <a:cs typeface="Times New Roman" pitchFamily="18" charset="0"/>
                  </a:rPr>
                  <a:t>𝐹_𝑒</a:t>
                </a:r>
                <a:r>
                  <a:rPr lang="zh-CN" altLang="en-US" sz="1200" b="0" kern="0" dirty="0" smtClean="0">
                    <a:solidFill>
                      <a:srgbClr val="FF0000"/>
                    </a:solidFill>
                    <a:latin typeface="宋体" panose="02010600030101010101" pitchFamily="2" charset="-122"/>
                    <a:cs typeface="Times New Roman" pitchFamily="18" charset="0"/>
                  </a:rPr>
                  <a:t>中节点 </a:t>
                </a:r>
                <a:r>
                  <a:rPr lang="en-US" altLang="zh-CN" sz="1200" b="0" i="0" kern="0" smtClean="0">
                    <a:solidFill>
                      <a:srgbClr val="FF0000"/>
                    </a:solidFill>
                    <a:latin typeface="Cambria Math" panose="02040503050406030204" pitchFamily="18" charset="0"/>
                    <a:cs typeface="Times New Roman" pitchFamily="18" charset="0"/>
                  </a:rPr>
                  <a:t>𝑧_(𝑛,𝑒)</a:t>
                </a:r>
                <a:r>
                  <a:rPr lang="zh-CN" altLang="en-US" sz="1200" b="0" kern="0" dirty="0" smtClean="0">
                    <a:solidFill>
                      <a:srgbClr val="FF0000"/>
                    </a:solidFill>
                    <a:latin typeface="宋体" panose="02010600030101010101" pitchFamily="2" charset="-122"/>
                    <a:cs typeface="Times New Roman" pitchFamily="18" charset="0"/>
                  </a:rPr>
                  <a:t> 被演化为</a:t>
                </a:r>
                <a:r>
                  <a:rPr lang="zh-CN" altLang="en-US" sz="1200" b="0" kern="0" baseline="0" dirty="0" smtClean="0">
                    <a:solidFill>
                      <a:srgbClr val="FF0000"/>
                    </a:solidFill>
                    <a:latin typeface="宋体" panose="02010600030101010101" pitchFamily="2" charset="-122"/>
                    <a:cs typeface="Times New Roman" pitchFamily="18" charset="0"/>
                  </a:rPr>
                  <a:t> </a:t>
                </a:r>
                <a:r>
                  <a:rPr lang="en-US" altLang="zh-CN" sz="1200" b="0" kern="0" dirty="0" smtClean="0">
                    <a:solidFill>
                      <a:srgbClr val="FF0000"/>
                    </a:solidFill>
                    <a:latin typeface="宋体" panose="02010600030101010101" pitchFamily="2" charset="-122"/>
                    <a:cs typeface="Times New Roman" pitchFamily="18" charset="0"/>
                  </a:rPr>
                  <a:t>SMN </a:t>
                </a:r>
                <a:r>
                  <a:rPr lang="en-US" altLang="zh-CN" sz="1200" b="0" i="0" kern="0">
                    <a:solidFill>
                      <a:srgbClr val="FF0000"/>
                    </a:solidFill>
                    <a:latin typeface="Cambria Math" panose="02040503050406030204" pitchFamily="18" charset="0"/>
                    <a:cs typeface="Times New Roman" pitchFamily="18" charset="0"/>
                  </a:rPr>
                  <a:t>𝐹_(e+1)</a:t>
                </a:r>
                <a:r>
                  <a:rPr lang="zh-CN" altLang="en-US" sz="1200" b="0" kern="0" dirty="0" smtClean="0">
                    <a:solidFill>
                      <a:srgbClr val="FF0000"/>
                    </a:solidFill>
                    <a:latin typeface="宋体" panose="02010600030101010101" pitchFamily="2" charset="-122"/>
                    <a:cs typeface="Times New Roman" pitchFamily="18" charset="0"/>
                  </a:rPr>
                  <a:t>中节点</a:t>
                </a:r>
                <a:r>
                  <a:rPr lang="en-US" altLang="zh-CN" sz="1200" b="0" i="0" kern="0" smtClean="0">
                    <a:solidFill>
                      <a:srgbClr val="FF0000"/>
                    </a:solidFill>
                    <a:latin typeface="Cambria Math" panose="02040503050406030204" pitchFamily="18" charset="0"/>
                    <a:cs typeface="Times New Roman" pitchFamily="18" charset="0"/>
                  </a:rPr>
                  <a:t>𝑧</a:t>
                </a:r>
                <a:r>
                  <a:rPr lang="en-US" altLang="zh-CN" sz="1200" b="0" i="0" kern="0" smtClean="0">
                    <a:solidFill>
                      <a:srgbClr val="FF0000"/>
                    </a:solidFill>
                    <a:latin typeface="Cambria Math" panose="02040503050406030204" pitchFamily="18" charset="0"/>
                    <a:cs typeface="Times New Roman" pitchFamily="18" charset="0"/>
                  </a:rPr>
                  <a:t>_(</a:t>
                </a:r>
                <a:r>
                  <a:rPr lang="en-US" altLang="zh-CN" sz="1200" b="0" i="0" kern="0" smtClean="0">
                    <a:solidFill>
                      <a:srgbClr val="FF0000"/>
                    </a:solidFill>
                    <a:latin typeface="Cambria Math" panose="02040503050406030204" pitchFamily="18" charset="0"/>
                    <a:cs typeface="Times New Roman" pitchFamily="18" charset="0"/>
                  </a:rPr>
                  <a:t>𝑛,𝑒</a:t>
                </a:r>
                <a:r>
                  <a:rPr lang="en-US" altLang="zh-CN" sz="1200" b="0" i="0" kern="0" smtClean="0">
                    <a:solidFill>
                      <a:srgbClr val="FF0000"/>
                    </a:solidFill>
                    <a:latin typeface="Cambria Math" panose="02040503050406030204" pitchFamily="18" charset="0"/>
                    <a:cs typeface="Times New Roman" pitchFamily="18" charset="0"/>
                  </a:rPr>
                  <a:t>+1)</a:t>
                </a:r>
                <a:r>
                  <a:rPr lang="zh-CN" altLang="en-US" sz="1200" b="0" kern="0" dirty="0" smtClean="0">
                    <a:solidFill>
                      <a:srgbClr val="FF0000"/>
                    </a:solidFill>
                    <a:latin typeface="宋体" panose="02010600030101010101" pitchFamily="2" charset="-122"/>
                    <a:cs typeface="Times New Roman" pitchFamily="18" charset="0"/>
                  </a:rPr>
                  <a:t>。</a:t>
                </a:r>
                <a:endParaRPr lang="en-US" altLang="zh-CN" sz="1200" b="0" kern="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FF0000"/>
                    </a:solidFill>
                    <a:latin typeface="宋体" panose="02010600030101010101" pitchFamily="2" charset="-122"/>
                    <a:cs typeface="Times New Roman" pitchFamily="18" charset="0"/>
                  </a:rPr>
                  <a:t>这是参数</a:t>
                </a:r>
                <a:r>
                  <a:rPr lang="en-US" altLang="zh-CN" sz="1200" b="0" kern="0" dirty="0" smtClean="0">
                    <a:solidFill>
                      <a:srgbClr val="FF0000"/>
                    </a:solidFill>
                    <a:latin typeface="宋体" panose="02010600030101010101" pitchFamily="2" charset="-122"/>
                    <a:cs typeface="Times New Roman" pitchFamily="18" charset="0"/>
                  </a:rPr>
                  <a:t>p=1</a:t>
                </a:r>
                <a:r>
                  <a:rPr lang="zh-CN" altLang="en-US" sz="1200" b="0" kern="0" dirty="0" smtClean="0">
                    <a:solidFill>
                      <a:srgbClr val="FF0000"/>
                    </a:solidFill>
                    <a:latin typeface="宋体" panose="02010600030101010101" pitchFamily="2" charset="-122"/>
                    <a:cs typeface="Times New Roman" pitchFamily="18" charset="0"/>
                  </a:rPr>
                  <a:t>，</a:t>
                </a:r>
                <a:r>
                  <a:rPr lang="en-US" altLang="zh-CN" sz="1200" b="0" kern="0" dirty="0" smtClean="0">
                    <a:solidFill>
                      <a:srgbClr val="FF0000"/>
                    </a:solidFill>
                    <a:latin typeface="宋体" panose="02010600030101010101" pitchFamily="2" charset="-122"/>
                    <a:cs typeface="Times New Roman" pitchFamily="18" charset="0"/>
                  </a:rPr>
                  <a:t>q=2</a:t>
                </a:r>
                <a:r>
                  <a:rPr lang="zh-CN" altLang="en-US" sz="1200" b="0" kern="0" dirty="0" smtClean="0">
                    <a:solidFill>
                      <a:srgbClr val="FF0000"/>
                    </a:solidFill>
                    <a:latin typeface="宋体" panose="02010600030101010101" pitchFamily="2" charset="-122"/>
                    <a:cs typeface="Times New Roman" pitchFamily="18" charset="0"/>
                  </a:rPr>
                  <a:t>，实现精度分别为 </a:t>
                </a:r>
                <a:r>
                  <a:rPr lang="en-US" altLang="zh-CN" sz="1200" b="0" kern="0" dirty="0" smtClean="0">
                    <a:solidFill>
                      <a:srgbClr val="FF0000"/>
                    </a:solidFill>
                    <a:latin typeface="宋体" panose="02010600030101010101" pitchFamily="2" charset="-122"/>
                    <a:cs typeface="Times New Roman" pitchFamily="18" charset="0"/>
                  </a:rPr>
                  <a:t>e=2</a:t>
                </a:r>
                <a:r>
                  <a:rPr lang="zh-CN" altLang="en-US" sz="1200" b="0" kern="0" dirty="0" smtClean="0">
                    <a:solidFill>
                      <a:srgbClr val="FF0000"/>
                    </a:solidFill>
                    <a:latin typeface="宋体" panose="02010600030101010101" pitchFamily="2" charset="-122"/>
                    <a:cs typeface="Times New Roman" pitchFamily="18" charset="0"/>
                  </a:rPr>
                  <a:t>，</a:t>
                </a:r>
                <a:r>
                  <a:rPr lang="en-US" altLang="zh-CN" sz="1200" b="0" kern="0" dirty="0" smtClean="0">
                    <a:solidFill>
                      <a:srgbClr val="FF0000"/>
                    </a:solidFill>
                    <a:latin typeface="宋体" panose="02010600030101010101" pitchFamily="2" charset="-122"/>
                    <a:cs typeface="Times New Roman" pitchFamily="18" charset="0"/>
                  </a:rPr>
                  <a:t>e=3</a:t>
                </a:r>
                <a:r>
                  <a:rPr lang="zh-CN" altLang="en-US" sz="1200" b="0" kern="0" dirty="0" smtClean="0">
                    <a:solidFill>
                      <a:srgbClr val="FF0000"/>
                    </a:solidFill>
                    <a:latin typeface="宋体" panose="02010600030101010101" pitchFamily="2" charset="-122"/>
                    <a:cs typeface="Times New Roman" pitchFamily="18" charset="0"/>
                  </a:rPr>
                  <a:t>时</a:t>
                </a:r>
                <a:r>
                  <a:rPr lang="zh-CN" altLang="en-US" sz="1200" b="0" kern="0" baseline="0" dirty="0" smtClean="0">
                    <a:solidFill>
                      <a:srgbClr val="FF0000"/>
                    </a:solidFill>
                    <a:latin typeface="宋体" panose="02010600030101010101" pitchFamily="2" charset="-122"/>
                    <a:cs typeface="Times New Roman" pitchFamily="18" charset="0"/>
                  </a:rPr>
                  <a:t> </a:t>
                </a:r>
                <a:r>
                  <a:rPr lang="en-US" altLang="zh-CN" sz="1200" b="0" kern="0" baseline="0" dirty="0" smtClean="0">
                    <a:solidFill>
                      <a:srgbClr val="FF0000"/>
                    </a:solidFill>
                    <a:latin typeface="宋体" panose="02010600030101010101" pitchFamily="2" charset="-122"/>
                    <a:cs typeface="Times New Roman" pitchFamily="18" charset="0"/>
                  </a:rPr>
                  <a:t>GDCM</a:t>
                </a:r>
                <a:r>
                  <a:rPr lang="zh-CN" altLang="en-US" sz="1200" b="0" kern="0" baseline="0" dirty="0" smtClean="0">
                    <a:solidFill>
                      <a:srgbClr val="FF0000"/>
                    </a:solidFill>
                    <a:latin typeface="宋体" panose="02010600030101010101" pitchFamily="2" charset="-122"/>
                    <a:cs typeface="Times New Roman" pitchFamily="18" charset="0"/>
                  </a:rPr>
                  <a:t>对应</a:t>
                </a:r>
                <a:r>
                  <a:rPr lang="en-US" altLang="zh-CN" sz="1200" b="0" kern="0" baseline="0" dirty="0" smtClean="0">
                    <a:solidFill>
                      <a:srgbClr val="FF0000"/>
                    </a:solidFill>
                    <a:latin typeface="宋体" panose="02010600030101010101" pitchFamily="2" charset="-122"/>
                    <a:cs typeface="Times New Roman" pitchFamily="18" charset="0"/>
                  </a:rPr>
                  <a:t>SMN</a:t>
                </a:r>
                <a:r>
                  <a:rPr lang="zh-CN" altLang="en-US" sz="1200" b="0" kern="0" baseline="0" dirty="0" smtClean="0">
                    <a:solidFill>
                      <a:srgbClr val="FF0000"/>
                    </a:solidFill>
                    <a:latin typeface="宋体" panose="02010600030101010101" pitchFamily="2" charset="-122"/>
                    <a:cs typeface="Times New Roman" pitchFamily="18" charset="0"/>
                  </a:rPr>
                  <a:t>的部分结构，</a:t>
                </a:r>
                <a:endParaRPr lang="en-US" altLang="zh-CN" sz="1200" b="0" kern="0" baseline="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baseline="0" dirty="0" smtClean="0">
                  <a:solidFill>
                    <a:srgbClr val="FF0000"/>
                  </a:solidFill>
                  <a:latin typeface="宋体" panose="02010600030101010101" pitchFamily="2"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baseline="0" dirty="0" smtClean="0">
                    <a:solidFill>
                      <a:srgbClr val="FF0000"/>
                    </a:solidFill>
                    <a:latin typeface="宋体" panose="02010600030101010101" pitchFamily="2" charset="-122"/>
                    <a:cs typeface="Times New Roman" pitchFamily="18" charset="0"/>
                  </a:rPr>
                  <a:t>实现精度增大时的演化过程 可以看作 给节点对应的向量（</a:t>
                </a:r>
                <a:r>
                  <a:rPr lang="en-US" altLang="zh-CN" sz="1200" b="0" kern="0" baseline="0" dirty="0" smtClean="0">
                    <a:solidFill>
                      <a:srgbClr val="FF0000"/>
                    </a:solidFill>
                    <a:latin typeface="宋体" panose="02010600030101010101" pitchFamily="2" charset="-122"/>
                    <a:cs typeface="Times New Roman" pitchFamily="18" charset="0"/>
                  </a:rPr>
                  <a:t>x</a:t>
                </a:r>
                <a:r>
                  <a:rPr lang="zh-CN" altLang="en-US" sz="1200" b="0" kern="0" baseline="0" dirty="0" smtClean="0">
                    <a:solidFill>
                      <a:srgbClr val="FF0000"/>
                    </a:solidFill>
                    <a:latin typeface="宋体" panose="02010600030101010101" pitchFamily="2" charset="-122"/>
                    <a:cs typeface="Times New Roman" pitchFamily="18" charset="0"/>
                  </a:rPr>
                  <a:t>，</a:t>
                </a:r>
                <a:r>
                  <a:rPr lang="en-US" altLang="zh-CN" sz="1200" b="0" kern="0" baseline="0" dirty="0" smtClean="0">
                    <a:solidFill>
                      <a:srgbClr val="FF0000"/>
                    </a:solidFill>
                    <a:latin typeface="宋体" panose="02010600030101010101" pitchFamily="2" charset="-122"/>
                    <a:cs typeface="Times New Roman" pitchFamily="18" charset="0"/>
                  </a:rPr>
                  <a:t>y</a:t>
                </a:r>
                <a:r>
                  <a:rPr lang="zh-CN" altLang="en-US" sz="1200" b="0" kern="0" baseline="0" dirty="0" smtClean="0">
                    <a:solidFill>
                      <a:srgbClr val="FF0000"/>
                    </a:solidFill>
                    <a:latin typeface="宋体" panose="02010600030101010101" pitchFamily="2" charset="-122"/>
                    <a:cs typeface="Times New Roman" pitchFamily="18" charset="0"/>
                  </a:rPr>
                  <a:t>） 分别添加一位最高位，如图所示。</a:t>
                </a:r>
                <a:endParaRPr lang="en-US" altLang="zh-CN" sz="1200" b="0" kern="0" dirty="0">
                  <a:solidFill>
                    <a:srgbClr val="FF0000"/>
                  </a:solidFill>
                  <a:latin typeface="宋体" panose="02010600030101010101" pitchFamily="2" charset="-122"/>
                  <a:cs typeface="Times New Roman" pitchFamily="18" charset="0"/>
                </a:endParaRPr>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23</a:t>
            </a:fld>
            <a:endParaRPr lang="zh-CN" altLang="en-US"/>
          </a:p>
        </p:txBody>
      </p:sp>
    </p:spTree>
    <p:extLst>
      <p:ext uri="{BB962C8B-B14F-4D97-AF65-F5344CB8AC3E}">
        <p14:creationId xmlns:p14="http://schemas.microsoft.com/office/powerpoint/2010/main" val="349770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其严格的演化关系，可以用性质</a:t>
            </a:r>
            <a:r>
              <a:rPr lang="en-US" altLang="zh-CN" dirty="0" smtClean="0"/>
              <a:t>3</a:t>
            </a:r>
            <a:r>
              <a:rPr lang="zh-CN" altLang="en-US" dirty="0" smtClean="0"/>
              <a:t>来表示，即</a:t>
            </a:r>
            <a:endParaRPr lang="en-US" altLang="zh-CN" dirty="0" smtClean="0"/>
          </a:p>
          <a:p>
            <a:endParaRPr lang="en-US" altLang="zh-CN" dirty="0" smtClean="0"/>
          </a:p>
          <a:p>
            <a:r>
              <a:rPr lang="zh-CN" altLang="en-US" dirty="0" smtClean="0"/>
              <a:t>给定实现精度为</a:t>
            </a:r>
            <a:r>
              <a:rPr lang="en-US" altLang="zh-CN" dirty="0" smtClean="0"/>
              <a:t>e</a:t>
            </a:r>
            <a:r>
              <a:rPr lang="zh-CN" altLang="en-US" dirty="0" smtClean="0"/>
              <a:t>时</a:t>
            </a:r>
            <a:r>
              <a:rPr lang="en-US" altLang="zh-CN" dirty="0" smtClean="0"/>
              <a:t>GDCM</a:t>
            </a:r>
            <a:r>
              <a:rPr lang="zh-CN" altLang="en-US" dirty="0" smtClean="0"/>
              <a:t>的迭代初值</a:t>
            </a:r>
            <a:r>
              <a:rPr lang="zh-CN" altLang="en-US" baseline="0" dirty="0" smtClean="0"/>
              <a:t> </a:t>
            </a:r>
            <a:r>
              <a:rPr lang="zh-CN" altLang="en-US" dirty="0" smtClean="0"/>
              <a:t>和 实现精度为 </a:t>
            </a:r>
            <a:r>
              <a:rPr lang="en-US" altLang="zh-CN" dirty="0" smtClean="0"/>
              <a:t>e+1</a:t>
            </a:r>
            <a:r>
              <a:rPr lang="zh-CN" altLang="en-US" dirty="0" smtClean="0"/>
              <a:t>时</a:t>
            </a:r>
            <a:r>
              <a:rPr lang="en-US" altLang="zh-CN" dirty="0" smtClean="0"/>
              <a:t>GDCM</a:t>
            </a:r>
            <a:r>
              <a:rPr lang="zh-CN" altLang="en-US" dirty="0" smtClean="0"/>
              <a:t>的迭代初值，</a:t>
            </a:r>
            <a:endParaRPr lang="en-US" altLang="zh-CN" dirty="0" smtClean="0"/>
          </a:p>
          <a:p>
            <a:r>
              <a:rPr lang="zh-CN" altLang="en-US" dirty="0" smtClean="0"/>
              <a:t>我们可以根据低精度时</a:t>
            </a:r>
            <a:r>
              <a:rPr lang="en-US" altLang="zh-CN" dirty="0" smtClean="0"/>
              <a:t>GDCM</a:t>
            </a:r>
            <a:r>
              <a:rPr lang="zh-CN" altLang="en-US" dirty="0" smtClean="0"/>
              <a:t>的迭代序列</a:t>
            </a:r>
            <a:r>
              <a:rPr lang="zh-CN" altLang="en-US" baseline="0" dirty="0" smtClean="0"/>
              <a:t> 推导出 演化后对应的</a:t>
            </a:r>
            <a:r>
              <a:rPr lang="en-US" altLang="zh-CN" baseline="0" dirty="0" smtClean="0"/>
              <a:t>GDCM</a:t>
            </a:r>
            <a:r>
              <a:rPr lang="zh-CN" altLang="en-US" baseline="0" dirty="0" smtClean="0"/>
              <a:t>的迭代序列。</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24</a:t>
            </a:fld>
            <a:endParaRPr lang="zh-CN" altLang="en-US"/>
          </a:p>
        </p:txBody>
      </p:sp>
    </p:spTree>
    <p:extLst>
      <p:ext uri="{BB962C8B-B14F-4D97-AF65-F5344CB8AC3E}">
        <p14:creationId xmlns:p14="http://schemas.microsoft.com/office/powerpoint/2010/main" val="2137860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14300" lvl="1" indent="0" algn="just">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二维</a:t>
                </a:r>
                <a:r>
                  <a:rPr lang="en-US" altLang="zh-CN" sz="2000" b="0" kern="0" dirty="0" smtClean="0">
                    <a:solidFill>
                      <a:srgbClr val="000000"/>
                    </a:solidFill>
                    <a:latin typeface="宋体" panose="02010600030101010101" pitchFamily="2" charset="-122"/>
                    <a:cs typeface="Times New Roman" pitchFamily="18" charset="0"/>
                  </a:rPr>
                  <a:t>Cat</a:t>
                </a:r>
                <a:r>
                  <a:rPr lang="zh-CN" altLang="en-US" sz="2000" b="0" kern="0" dirty="0" smtClean="0">
                    <a:solidFill>
                      <a:srgbClr val="000000"/>
                    </a:solidFill>
                    <a:latin typeface="宋体" panose="02010600030101010101" pitchFamily="2" charset="-122"/>
                    <a:cs typeface="Times New Roman" pitchFamily="18" charset="0"/>
                  </a:rPr>
                  <a:t>映射的周期分布可通过其</a:t>
                </a:r>
                <a:r>
                  <a:rPr lang="en-US" altLang="zh-CN" sz="2000" b="0" kern="0" dirty="0" smtClean="0">
                    <a:solidFill>
                      <a:srgbClr val="000000"/>
                    </a:solidFill>
                    <a:latin typeface="宋体" panose="02010600030101010101" pitchFamily="2" charset="-122"/>
                    <a:cs typeface="Times New Roman" pitchFamily="18" charset="0"/>
                  </a:rPr>
                  <a:t>SMN</a:t>
                </a:r>
                <a:r>
                  <a:rPr lang="zh-CN" altLang="en-US" sz="2000" b="0" kern="0" dirty="0" smtClean="0">
                    <a:solidFill>
                      <a:srgbClr val="000000"/>
                    </a:solidFill>
                    <a:latin typeface="宋体" panose="02010600030101010101" pitchFamily="2" charset="-122"/>
                    <a:cs typeface="Times New Roman" pitchFamily="18" charset="0"/>
                  </a:rPr>
                  <a:t>的结构进行准确分析。</a:t>
                </a:r>
                <a:endParaRPr lang="en-US" altLang="zh-CN" sz="2000" b="0" kern="0" dirty="0" smtClean="0">
                  <a:solidFill>
                    <a:srgbClr val="000000"/>
                  </a:solidFill>
                  <a:latin typeface="宋体" panose="02010600030101010101" pitchFamily="2" charset="-122"/>
                  <a:cs typeface="Times New Roman" pitchFamily="18" charset="0"/>
                </a:endParaRPr>
              </a:p>
              <a:p>
                <a:pPr marL="114300" lvl="1" indent="0" algn="just">
                  <a:lnSpc>
                    <a:spcPct val="135000"/>
                  </a:lnSpc>
                  <a:spcBef>
                    <a:spcPts val="500"/>
                  </a:spcBef>
                  <a:buClr>
                    <a:srgbClr val="CC3300"/>
                  </a:buClr>
                  <a:buSzPct val="110000"/>
                  <a:buFont typeface="Wingdings" pitchFamily="2" charset="2"/>
                  <a:buNone/>
                </a:pPr>
                <a:endParaRPr lang="en-US" altLang="zh-CN" sz="2000" b="0" kern="0" dirty="0" smtClean="0">
                  <a:solidFill>
                    <a:srgbClr val="000000"/>
                  </a:solidFill>
                  <a:latin typeface="宋体" panose="02010600030101010101" pitchFamily="2" charset="-122"/>
                  <a:cs typeface="Times New Roman" pitchFamily="18" charset="0"/>
                </a:endParaRPr>
              </a:p>
              <a:p>
                <a:pPr marL="114300" lvl="1" indent="0">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当</a:t>
                </a:r>
                <a14:m>
                  <m:oMath xmlns:m="http://schemas.openxmlformats.org/officeDocument/2006/math">
                    <m:r>
                      <m:rPr>
                        <m:sty m:val="p"/>
                      </m:rPr>
                      <a:rPr lang="en-US" altLang="zh-CN" sz="2000" b="0" i="1" kern="0">
                        <a:solidFill>
                          <a:srgbClr val="000000"/>
                        </a:solidFill>
                        <a:latin typeface="Cambria Math" panose="02040503050406030204" pitchFamily="18" charset="0"/>
                        <a:cs typeface="Times New Roman" pitchFamily="18" charset="0"/>
                      </a:rPr>
                      <m:t>e</m:t>
                    </m:r>
                  </m:oMath>
                </a14:m>
                <a:r>
                  <a:rPr lang="zh-CN" altLang="en-US" sz="2000" b="0" kern="0" dirty="0">
                    <a:solidFill>
                      <a:srgbClr val="000000"/>
                    </a:solidFill>
                    <a:latin typeface="宋体" panose="02010600030101010101" pitchFamily="2" charset="-122"/>
                    <a:cs typeface="Times New Roman" pitchFamily="18" charset="0"/>
                  </a:rPr>
                  <a:t>足够大</a:t>
                </a:r>
                <a:r>
                  <a:rPr lang="zh-CN" altLang="en-US" sz="2000" b="0" kern="0" dirty="0" smtClean="0">
                    <a:solidFill>
                      <a:srgbClr val="000000"/>
                    </a:solidFill>
                    <a:latin typeface="宋体" panose="02010600030101010101" pitchFamily="2" charset="-122"/>
                    <a:cs typeface="Times New Roman" pitchFamily="18" charset="0"/>
                  </a:rPr>
                  <a:t>时二维</a:t>
                </a:r>
                <a:r>
                  <a:rPr lang="en-US" altLang="zh-CN" sz="2000" b="0" kern="0" dirty="0" smtClean="0">
                    <a:solidFill>
                      <a:srgbClr val="000000"/>
                    </a:solidFill>
                    <a:latin typeface="宋体" panose="02010600030101010101" pitchFamily="2" charset="-122"/>
                    <a:cs typeface="Times New Roman" pitchFamily="18" charset="0"/>
                  </a:rPr>
                  <a:t>Cat</a:t>
                </a:r>
                <a:r>
                  <a:rPr lang="zh-CN" altLang="en-US" sz="2000" b="0" kern="0" dirty="0" smtClean="0">
                    <a:solidFill>
                      <a:srgbClr val="000000"/>
                    </a:solidFill>
                    <a:latin typeface="宋体" panose="02010600030101010101" pitchFamily="2" charset="-122"/>
                    <a:cs typeface="Times New Roman" pitchFamily="18" charset="0"/>
                  </a:rPr>
                  <a:t>映射对应</a:t>
                </a:r>
                <a:r>
                  <a:rPr lang="en-US" altLang="zh-CN" sz="2000" b="0" kern="0" dirty="0" smtClean="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0" i="1" kern="0">
                            <a:solidFill>
                              <a:srgbClr val="000000"/>
                            </a:solidFill>
                            <a:latin typeface="Cambria Math" panose="02040503050406030204" pitchFamily="18" charset="0"/>
                            <a:cs typeface="Times New Roman" pitchFamily="18" charset="0"/>
                          </a:rPr>
                        </m:ctrlPr>
                      </m:sSubPr>
                      <m:e>
                        <m:r>
                          <a:rPr lang="en-US" altLang="zh-CN" sz="2000" b="0" i="1" kern="0">
                            <a:solidFill>
                              <a:srgbClr val="000000"/>
                            </a:solidFill>
                            <a:latin typeface="Cambria Math" panose="02040503050406030204" pitchFamily="18" charset="0"/>
                            <a:cs typeface="Times New Roman" pitchFamily="18" charset="0"/>
                          </a:rPr>
                          <m:t>𝐹</m:t>
                        </m:r>
                      </m:e>
                      <m:sub>
                        <m:r>
                          <a:rPr lang="en-US" altLang="zh-CN" sz="2000" b="0" i="1" kern="0">
                            <a:solidFill>
                              <a:srgbClr val="000000"/>
                            </a:solidFill>
                            <a:latin typeface="Cambria Math" panose="02040503050406030204" pitchFamily="18" charset="0"/>
                            <a:cs typeface="Times New Roman" pitchFamily="18" charset="0"/>
                          </a:rPr>
                          <m:t>𝑒</m:t>
                        </m:r>
                      </m:sub>
                    </m:sSub>
                  </m:oMath>
                </a14:m>
                <a:r>
                  <a:rPr lang="zh-CN" altLang="en-US" sz="2000" b="0" kern="0" dirty="0" smtClean="0">
                    <a:solidFill>
                      <a:srgbClr val="000000"/>
                    </a:solidFill>
                    <a:latin typeface="宋体" panose="02010600030101010101" pitchFamily="2" charset="-122"/>
                    <a:cs typeface="Times New Roman" pitchFamily="18" charset="0"/>
                  </a:rPr>
                  <a:t>中</a:t>
                </a:r>
                <a:r>
                  <a:rPr lang="en-US" altLang="zh-CN" sz="2000" b="0" i="1" kern="0" dirty="0" smtClean="0">
                    <a:solidFill>
                      <a:srgbClr val="000000"/>
                    </a:solidFill>
                    <a:latin typeface="宋体" panose="02010600030101010101" pitchFamily="2" charset="-122"/>
                    <a:cs typeface="Times New Roman" pitchFamily="18" charset="0"/>
                  </a:rPr>
                  <a:t>cycle </a:t>
                </a:r>
                <a:r>
                  <a:rPr lang="zh-CN" altLang="en-US" sz="2000" b="0" kern="0" dirty="0" smtClean="0">
                    <a:solidFill>
                      <a:srgbClr val="000000"/>
                    </a:solidFill>
                    <a:latin typeface="宋体" panose="02010600030101010101" pitchFamily="2" charset="-122"/>
                    <a:cs typeface="Times New Roman" pitchFamily="18" charset="0"/>
                  </a:rPr>
                  <a:t>的</a:t>
                </a:r>
                <a:r>
                  <a:rPr lang="zh-CN" altLang="en-US" sz="2000" b="0" kern="0" dirty="0">
                    <a:solidFill>
                      <a:srgbClr val="000000"/>
                    </a:solidFill>
                    <a:latin typeface="宋体" panose="02010600030101010101" pitchFamily="2" charset="-122"/>
                    <a:cs typeface="Times New Roman" pitchFamily="18" charset="0"/>
                  </a:rPr>
                  <a:t>分布呈指数为</a:t>
                </a:r>
                <a:r>
                  <a:rPr lang="en-US" altLang="zh-CN" sz="2000" b="0" kern="0" dirty="0" smtClean="0">
                    <a:solidFill>
                      <a:srgbClr val="000000"/>
                    </a:solidFill>
                    <a:latin typeface="宋体" panose="02010600030101010101" pitchFamily="2" charset="-122"/>
                    <a:cs typeface="Times New Roman" pitchFamily="18" charset="0"/>
                  </a:rPr>
                  <a:t>1</a:t>
                </a:r>
                <a:r>
                  <a:rPr lang="zh-CN" altLang="en-US" sz="2000" b="0" kern="0" dirty="0" smtClean="0">
                    <a:solidFill>
                      <a:srgbClr val="000000"/>
                    </a:solidFill>
                    <a:latin typeface="宋体" panose="02010600030101010101" pitchFamily="2" charset="-122"/>
                    <a:cs typeface="Times New Roman" pitchFamily="18" charset="0"/>
                  </a:rPr>
                  <a:t>的</a:t>
                </a:r>
                <a:r>
                  <a:rPr lang="zh-CN" altLang="en-US" sz="2000" b="0" kern="0" dirty="0">
                    <a:solidFill>
                      <a:srgbClr val="000000"/>
                    </a:solidFill>
                    <a:latin typeface="宋体" panose="02010600030101010101" pitchFamily="2" charset="-122"/>
                    <a:cs typeface="Times New Roman" pitchFamily="18" charset="0"/>
                  </a:rPr>
                  <a:t>幂律</a:t>
                </a:r>
                <a:r>
                  <a:rPr lang="zh-CN" altLang="en-US" sz="2000" b="0" kern="0" dirty="0" smtClean="0">
                    <a:solidFill>
                      <a:srgbClr val="000000"/>
                    </a:solidFill>
                    <a:latin typeface="宋体" panose="02010600030101010101" pitchFamily="2" charset="-122"/>
                    <a:cs typeface="Times New Roman" pitchFamily="18" charset="0"/>
                  </a:rPr>
                  <a:t>分布。</a:t>
                </a:r>
                <a:endParaRPr lang="en-US" altLang="zh-CN" sz="2000" b="0" kern="0" dirty="0">
                  <a:solidFill>
                    <a:srgbClr val="000000"/>
                  </a:solidFill>
                  <a:latin typeface="宋体" panose="02010600030101010101" pitchFamily="2" charset="-122"/>
                  <a:cs typeface="Times New Roman" pitchFamily="18" charset="0"/>
                </a:endParaRPr>
              </a:p>
            </p:txBody>
          </p:sp>
        </mc:Choice>
        <mc:Fallback xmlns="">
          <p:sp>
            <p:nvSpPr>
              <p:cNvPr id="3" name="备注占位符 2"/>
              <p:cNvSpPr>
                <a:spLocks noGrp="1"/>
              </p:cNvSpPr>
              <p:nvPr>
                <p:ph type="body" idx="1"/>
              </p:nvPr>
            </p:nvSpPr>
            <p:spPr/>
            <p:txBody>
              <a:bodyPr/>
              <a:lstStyle/>
              <a:p>
                <a:pPr marL="114300" lvl="1" indent="0" algn="just">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二维</a:t>
                </a:r>
                <a:r>
                  <a:rPr lang="en-US" altLang="zh-CN" sz="2000" b="0" kern="0" dirty="0" smtClean="0">
                    <a:solidFill>
                      <a:srgbClr val="000000"/>
                    </a:solidFill>
                    <a:latin typeface="宋体" panose="02010600030101010101" pitchFamily="2" charset="-122"/>
                    <a:cs typeface="Times New Roman" pitchFamily="18" charset="0"/>
                  </a:rPr>
                  <a:t>Cat</a:t>
                </a:r>
                <a:r>
                  <a:rPr lang="zh-CN" altLang="en-US" sz="2000" b="0" kern="0" dirty="0" smtClean="0">
                    <a:solidFill>
                      <a:srgbClr val="000000"/>
                    </a:solidFill>
                    <a:latin typeface="宋体" panose="02010600030101010101" pitchFamily="2" charset="-122"/>
                    <a:cs typeface="Times New Roman" pitchFamily="18" charset="0"/>
                  </a:rPr>
                  <a:t>映射的周期分布可通过其</a:t>
                </a:r>
                <a:r>
                  <a:rPr lang="en-US" altLang="zh-CN" sz="2000" b="0" kern="0" dirty="0" smtClean="0">
                    <a:solidFill>
                      <a:srgbClr val="000000"/>
                    </a:solidFill>
                    <a:latin typeface="宋体" panose="02010600030101010101" pitchFamily="2" charset="-122"/>
                    <a:cs typeface="Times New Roman" pitchFamily="18" charset="0"/>
                  </a:rPr>
                  <a:t>SMN</a:t>
                </a:r>
                <a:r>
                  <a:rPr lang="zh-CN" altLang="en-US" sz="2000" b="0" kern="0" dirty="0" smtClean="0">
                    <a:solidFill>
                      <a:srgbClr val="000000"/>
                    </a:solidFill>
                    <a:latin typeface="宋体" panose="02010600030101010101" pitchFamily="2" charset="-122"/>
                    <a:cs typeface="Times New Roman" pitchFamily="18" charset="0"/>
                  </a:rPr>
                  <a:t>的结构进行准确分析。</a:t>
                </a:r>
                <a:endParaRPr lang="en-US" altLang="zh-CN" sz="2000" b="0" kern="0" dirty="0" smtClean="0">
                  <a:solidFill>
                    <a:srgbClr val="000000"/>
                  </a:solidFill>
                  <a:latin typeface="宋体" panose="02010600030101010101" pitchFamily="2" charset="-122"/>
                  <a:cs typeface="Times New Roman" pitchFamily="18" charset="0"/>
                </a:endParaRPr>
              </a:p>
              <a:p>
                <a:pPr marL="114300" lvl="1" indent="0" algn="just">
                  <a:lnSpc>
                    <a:spcPct val="135000"/>
                  </a:lnSpc>
                  <a:spcBef>
                    <a:spcPts val="500"/>
                  </a:spcBef>
                  <a:buClr>
                    <a:srgbClr val="CC3300"/>
                  </a:buClr>
                  <a:buSzPct val="110000"/>
                  <a:buFont typeface="Wingdings" pitchFamily="2" charset="2"/>
                  <a:buNone/>
                </a:pPr>
                <a:endParaRPr lang="en-US" altLang="zh-CN" sz="2000" b="0" kern="0" dirty="0" smtClean="0">
                  <a:solidFill>
                    <a:srgbClr val="000000"/>
                  </a:solidFill>
                  <a:latin typeface="宋体" panose="02010600030101010101" pitchFamily="2" charset="-122"/>
                  <a:cs typeface="Times New Roman" pitchFamily="18" charset="0"/>
                </a:endParaRPr>
              </a:p>
              <a:p>
                <a:pPr marL="114300" lvl="1" indent="0">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当</a:t>
                </a:r>
                <a:r>
                  <a:rPr lang="en-US" altLang="zh-CN" sz="2000" b="0" i="0" kern="0">
                    <a:solidFill>
                      <a:srgbClr val="000000"/>
                    </a:solidFill>
                    <a:latin typeface="Cambria Math" panose="02040503050406030204" pitchFamily="18" charset="0"/>
                    <a:cs typeface="Times New Roman" pitchFamily="18" charset="0"/>
                  </a:rPr>
                  <a:t>e</a:t>
                </a:r>
                <a:r>
                  <a:rPr lang="zh-CN" altLang="en-US" sz="2000" b="0" kern="0" dirty="0">
                    <a:solidFill>
                      <a:srgbClr val="000000"/>
                    </a:solidFill>
                    <a:latin typeface="宋体" panose="02010600030101010101" pitchFamily="2" charset="-122"/>
                    <a:cs typeface="Times New Roman" pitchFamily="18" charset="0"/>
                  </a:rPr>
                  <a:t>足够大</a:t>
                </a:r>
                <a:r>
                  <a:rPr lang="zh-CN" altLang="en-US" sz="2000" b="0" kern="0" dirty="0" smtClean="0">
                    <a:solidFill>
                      <a:srgbClr val="000000"/>
                    </a:solidFill>
                    <a:latin typeface="宋体" panose="02010600030101010101" pitchFamily="2" charset="-122"/>
                    <a:cs typeface="Times New Roman" pitchFamily="18" charset="0"/>
                  </a:rPr>
                  <a:t>时二维</a:t>
                </a:r>
                <a:r>
                  <a:rPr lang="en-US" altLang="zh-CN" sz="2000" b="0" kern="0" dirty="0" smtClean="0">
                    <a:solidFill>
                      <a:srgbClr val="000000"/>
                    </a:solidFill>
                    <a:latin typeface="宋体" panose="02010600030101010101" pitchFamily="2" charset="-122"/>
                    <a:cs typeface="Times New Roman" pitchFamily="18" charset="0"/>
                  </a:rPr>
                  <a:t>Cat</a:t>
                </a:r>
                <a:r>
                  <a:rPr lang="zh-CN" altLang="en-US" sz="2000" b="0" kern="0" dirty="0" smtClean="0">
                    <a:solidFill>
                      <a:srgbClr val="000000"/>
                    </a:solidFill>
                    <a:latin typeface="宋体" panose="02010600030101010101" pitchFamily="2" charset="-122"/>
                    <a:cs typeface="Times New Roman" pitchFamily="18" charset="0"/>
                  </a:rPr>
                  <a:t>映射对应</a:t>
                </a:r>
                <a:r>
                  <a:rPr lang="en-US" altLang="zh-CN" sz="2000" b="0" kern="0" dirty="0" smtClean="0">
                    <a:solidFill>
                      <a:srgbClr val="000000"/>
                    </a:solidFill>
                    <a:latin typeface="宋体" panose="02010600030101010101" pitchFamily="2" charset="-122"/>
                    <a:cs typeface="Times New Roman" pitchFamily="18" charset="0"/>
                  </a:rPr>
                  <a:t>SMN </a:t>
                </a:r>
                <a:r>
                  <a:rPr lang="en-US" altLang="zh-CN" sz="2000" b="0" i="0" kern="0">
                    <a:solidFill>
                      <a:srgbClr val="000000"/>
                    </a:solidFill>
                    <a:latin typeface="Cambria Math" panose="02040503050406030204" pitchFamily="18" charset="0"/>
                    <a:cs typeface="Times New Roman" pitchFamily="18" charset="0"/>
                  </a:rPr>
                  <a:t>𝐹_𝑒</a:t>
                </a:r>
                <a:r>
                  <a:rPr lang="zh-CN" altLang="en-US" sz="2000" b="0" kern="0" dirty="0" smtClean="0">
                    <a:solidFill>
                      <a:srgbClr val="000000"/>
                    </a:solidFill>
                    <a:latin typeface="宋体" panose="02010600030101010101" pitchFamily="2" charset="-122"/>
                    <a:cs typeface="Times New Roman" pitchFamily="18" charset="0"/>
                  </a:rPr>
                  <a:t>中</a:t>
                </a:r>
                <a:r>
                  <a:rPr lang="en-US" altLang="zh-CN" sz="2000" b="0" i="1" kern="0" dirty="0" smtClean="0">
                    <a:solidFill>
                      <a:srgbClr val="000000"/>
                    </a:solidFill>
                    <a:latin typeface="宋体" panose="02010600030101010101" pitchFamily="2" charset="-122"/>
                    <a:cs typeface="Times New Roman" pitchFamily="18" charset="0"/>
                  </a:rPr>
                  <a:t>cycle </a:t>
                </a:r>
                <a:r>
                  <a:rPr lang="zh-CN" altLang="en-US" sz="2000" b="0" kern="0" dirty="0" smtClean="0">
                    <a:solidFill>
                      <a:srgbClr val="000000"/>
                    </a:solidFill>
                    <a:latin typeface="宋体" panose="02010600030101010101" pitchFamily="2" charset="-122"/>
                    <a:cs typeface="Times New Roman" pitchFamily="18" charset="0"/>
                  </a:rPr>
                  <a:t>的</a:t>
                </a:r>
                <a:r>
                  <a:rPr lang="zh-CN" altLang="en-US" sz="2000" b="0" kern="0" dirty="0">
                    <a:solidFill>
                      <a:srgbClr val="000000"/>
                    </a:solidFill>
                    <a:latin typeface="宋体" panose="02010600030101010101" pitchFamily="2" charset="-122"/>
                    <a:cs typeface="Times New Roman" pitchFamily="18" charset="0"/>
                  </a:rPr>
                  <a:t>分布呈指数为</a:t>
                </a:r>
                <a:r>
                  <a:rPr lang="en-US" altLang="zh-CN" sz="2000" b="0" kern="0" dirty="0" smtClean="0">
                    <a:solidFill>
                      <a:srgbClr val="000000"/>
                    </a:solidFill>
                    <a:latin typeface="宋体" panose="02010600030101010101" pitchFamily="2" charset="-122"/>
                    <a:cs typeface="Times New Roman" pitchFamily="18" charset="0"/>
                  </a:rPr>
                  <a:t>1</a:t>
                </a:r>
                <a:r>
                  <a:rPr lang="zh-CN" altLang="en-US" sz="2000" b="0" kern="0" dirty="0" smtClean="0">
                    <a:solidFill>
                      <a:srgbClr val="000000"/>
                    </a:solidFill>
                    <a:latin typeface="宋体" panose="02010600030101010101" pitchFamily="2" charset="-122"/>
                    <a:cs typeface="Times New Roman" pitchFamily="18" charset="0"/>
                  </a:rPr>
                  <a:t>的</a:t>
                </a:r>
                <a:r>
                  <a:rPr lang="zh-CN" altLang="en-US" sz="2000" b="0" kern="0" dirty="0">
                    <a:solidFill>
                      <a:srgbClr val="000000"/>
                    </a:solidFill>
                    <a:latin typeface="宋体" panose="02010600030101010101" pitchFamily="2" charset="-122"/>
                    <a:cs typeface="Times New Roman" pitchFamily="18" charset="0"/>
                  </a:rPr>
                  <a:t>幂律</a:t>
                </a:r>
                <a:r>
                  <a:rPr lang="zh-CN" altLang="en-US" sz="2000" b="0" kern="0" dirty="0" smtClean="0">
                    <a:solidFill>
                      <a:srgbClr val="000000"/>
                    </a:solidFill>
                    <a:latin typeface="宋体" panose="02010600030101010101" pitchFamily="2" charset="-122"/>
                    <a:cs typeface="Times New Roman" pitchFamily="18" charset="0"/>
                  </a:rPr>
                  <a:t>分布。</a:t>
                </a:r>
                <a:endParaRPr lang="en-US" altLang="zh-CN" sz="2000" b="0" kern="0" dirty="0">
                  <a:solidFill>
                    <a:srgbClr val="000000"/>
                  </a:solidFill>
                  <a:latin typeface="宋体" panose="02010600030101010101" pitchFamily="2" charset="-122"/>
                  <a:cs typeface="Times New Roman" pitchFamily="18" charset="0"/>
                </a:endParaRPr>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25</a:t>
            </a:fld>
            <a:endParaRPr lang="zh-CN" altLang="en-US"/>
          </a:p>
        </p:txBody>
      </p:sp>
    </p:spTree>
    <p:extLst>
      <p:ext uri="{BB962C8B-B14F-4D97-AF65-F5344CB8AC3E}">
        <p14:creationId xmlns:p14="http://schemas.microsoft.com/office/powerpoint/2010/main" val="410718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14300" lvl="1" indent="0">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周期</a:t>
                </a:r>
                <a:r>
                  <a:rPr lang="zh-CN" altLang="en-US" sz="2000" b="0" kern="0" dirty="0">
                    <a:solidFill>
                      <a:srgbClr val="000000"/>
                    </a:solidFill>
                    <a:latin typeface="宋体" panose="02010600030101010101" pitchFamily="2" charset="-122"/>
                    <a:cs typeface="Times New Roman" pitchFamily="18" charset="0"/>
                  </a:rPr>
                  <a:t>为</a:t>
                </a:r>
                <a14:m>
                  <m:oMath xmlns:m="http://schemas.openxmlformats.org/officeDocument/2006/math">
                    <m:sSub>
                      <m:sSubPr>
                        <m:ctrlPr>
                          <a:rPr lang="en-US" altLang="zh-CN" sz="2000" b="0" i="1" kern="0">
                            <a:solidFill>
                              <a:srgbClr val="000000"/>
                            </a:solidFill>
                            <a:latin typeface="Cambria Math" panose="02040503050406030204" pitchFamily="18" charset="0"/>
                            <a:cs typeface="Times New Roman" pitchFamily="18" charset="0"/>
                          </a:rPr>
                        </m:ctrlPr>
                      </m:sSubPr>
                      <m:e>
                        <m:r>
                          <a:rPr lang="en-US" altLang="zh-CN" sz="2000" b="0" i="1" kern="0">
                            <a:solidFill>
                              <a:srgbClr val="000000"/>
                            </a:solidFill>
                            <a:latin typeface="Cambria Math" panose="02040503050406030204" pitchFamily="18" charset="0"/>
                            <a:cs typeface="Times New Roman" pitchFamily="18" charset="0"/>
                          </a:rPr>
                          <m:t>𝑇</m:t>
                        </m:r>
                      </m:e>
                      <m:sub>
                        <m:r>
                          <a:rPr lang="en-US" altLang="zh-CN" sz="2000" b="0" i="1" kern="0">
                            <a:solidFill>
                              <a:srgbClr val="000000"/>
                            </a:solidFill>
                            <a:latin typeface="Cambria Math" panose="02040503050406030204" pitchFamily="18" charset="0"/>
                            <a:cs typeface="Times New Roman" pitchFamily="18" charset="0"/>
                          </a:rPr>
                          <m:t>𝑐</m:t>
                        </m:r>
                      </m:sub>
                    </m:sSub>
                  </m:oMath>
                </a14:m>
                <a:r>
                  <a:rPr lang="zh-CN" altLang="en-US" sz="2000" b="0" kern="0" dirty="0" smtClean="0">
                    <a:solidFill>
                      <a:srgbClr val="000000"/>
                    </a:solidFill>
                    <a:latin typeface="宋体" panose="02010600030101010101" pitchFamily="2" charset="-122"/>
                    <a:cs typeface="Times New Roman" pitchFamily="18" charset="0"/>
                  </a:rPr>
                  <a:t>的</a:t>
                </a:r>
                <a:r>
                  <a:rPr lang="en-US" altLang="zh-CN" sz="2000" b="0" i="1" kern="0" dirty="0" smtClean="0">
                    <a:solidFill>
                      <a:srgbClr val="000000"/>
                    </a:solidFill>
                    <a:latin typeface="宋体" panose="02010600030101010101" pitchFamily="2" charset="-122"/>
                    <a:cs typeface="Times New Roman" pitchFamily="18" charset="0"/>
                  </a:rPr>
                  <a:t>cycle</a:t>
                </a:r>
                <a:r>
                  <a:rPr lang="en-US" altLang="zh-CN" sz="2000" b="0" i="1" kern="0" dirty="0">
                    <a:solidFill>
                      <a:srgbClr val="000000"/>
                    </a:solidFill>
                    <a:latin typeface="宋体" panose="02010600030101010101" pitchFamily="2" charset="-122"/>
                    <a:cs typeface="Times New Roman" pitchFamily="18" charset="0"/>
                  </a:rPr>
                  <a:t> </a:t>
                </a:r>
                <a:r>
                  <a:rPr lang="zh-CN" altLang="en-US" sz="2000" b="0" kern="0" dirty="0" smtClean="0">
                    <a:solidFill>
                      <a:srgbClr val="000000"/>
                    </a:solidFill>
                    <a:latin typeface="宋体" panose="02010600030101010101" pitchFamily="2" charset="-122"/>
                    <a:cs typeface="Times New Roman" pitchFamily="18" charset="0"/>
                  </a:rPr>
                  <a:t>数量关于</a:t>
                </a:r>
                <a:r>
                  <a:rPr lang="zh-CN" altLang="en-US" sz="2000" b="0" kern="0" dirty="0">
                    <a:solidFill>
                      <a:srgbClr val="000000"/>
                    </a:solidFill>
                    <a:latin typeface="宋体" panose="02010600030101010101" pitchFamily="2" charset="-122"/>
                    <a:cs typeface="Times New Roman" pitchFamily="18" charset="0"/>
                  </a:rPr>
                  <a:t>实现精度</a:t>
                </a:r>
                <a14:m>
                  <m:oMath xmlns:m="http://schemas.openxmlformats.org/officeDocument/2006/math">
                    <m:r>
                      <a:rPr lang="en-US" altLang="zh-CN" sz="2000" b="0" i="1" kern="0" dirty="0">
                        <a:solidFill>
                          <a:srgbClr val="000000"/>
                        </a:solidFill>
                        <a:latin typeface="Cambria Math" panose="02040503050406030204" pitchFamily="18" charset="0"/>
                        <a:cs typeface="Times New Roman" pitchFamily="18" charset="0"/>
                      </a:rPr>
                      <m:t>𝑒</m:t>
                    </m:r>
                  </m:oMath>
                </a14:m>
                <a:r>
                  <a:rPr lang="zh-CN" altLang="en-US" sz="2000" b="0" kern="0" dirty="0">
                    <a:solidFill>
                      <a:srgbClr val="000000"/>
                    </a:solidFill>
                    <a:latin typeface="宋体" panose="02010600030101010101" pitchFamily="2" charset="-122"/>
                    <a:cs typeface="Times New Roman" pitchFamily="18" charset="0"/>
                  </a:rPr>
                  <a:t>单调增加，且趋于</a:t>
                </a:r>
                <a:r>
                  <a:rPr lang="zh-CN" altLang="en-US" sz="2000" b="0" kern="0" dirty="0" smtClean="0">
                    <a:solidFill>
                      <a:srgbClr val="000000"/>
                    </a:solidFill>
                    <a:latin typeface="宋体" panose="02010600030101010101" pitchFamily="2" charset="-122"/>
                    <a:cs typeface="Times New Roman" pitchFamily="18" charset="0"/>
                  </a:rPr>
                  <a:t>常数。</a:t>
                </a:r>
                <a:endParaRPr lang="en-US" altLang="zh-CN" sz="2000" b="0" kern="0" dirty="0" smtClean="0">
                  <a:solidFill>
                    <a:srgbClr val="000000"/>
                  </a:solidFill>
                  <a:latin typeface="宋体" panose="02010600030101010101" pitchFamily="2" charset="-122"/>
                  <a:cs typeface="Times New Roman" pitchFamily="18" charset="0"/>
                </a:endParaRPr>
              </a:p>
            </p:txBody>
          </p:sp>
        </mc:Choice>
        <mc:Fallback xmlns="">
          <p:sp>
            <p:nvSpPr>
              <p:cNvPr id="3" name="备注占位符 2"/>
              <p:cNvSpPr>
                <a:spLocks noGrp="1"/>
              </p:cNvSpPr>
              <p:nvPr>
                <p:ph type="body" idx="1"/>
              </p:nvPr>
            </p:nvSpPr>
            <p:spPr/>
            <p:txBody>
              <a:bodyPr/>
              <a:lstStyle/>
              <a:p>
                <a:pPr marL="114300" lvl="1" indent="0">
                  <a:lnSpc>
                    <a:spcPct val="135000"/>
                  </a:lnSpc>
                  <a:spcBef>
                    <a:spcPts val="500"/>
                  </a:spcBef>
                  <a:buClr>
                    <a:srgbClr val="CC3300"/>
                  </a:buClr>
                  <a:buSzPct val="110000"/>
                  <a:buFont typeface="Wingdings" pitchFamily="2" charset="2"/>
                  <a:buNone/>
                </a:pPr>
                <a:r>
                  <a:rPr lang="zh-CN" altLang="en-US" sz="2000" b="0" kern="0" dirty="0" smtClean="0">
                    <a:solidFill>
                      <a:srgbClr val="000000"/>
                    </a:solidFill>
                    <a:latin typeface="宋体" panose="02010600030101010101" pitchFamily="2" charset="-122"/>
                    <a:cs typeface="Times New Roman" pitchFamily="18" charset="0"/>
                  </a:rPr>
                  <a:t>周期</a:t>
                </a:r>
                <a:r>
                  <a:rPr lang="zh-CN" altLang="en-US" sz="2000" b="0" kern="0" dirty="0">
                    <a:solidFill>
                      <a:srgbClr val="000000"/>
                    </a:solidFill>
                    <a:latin typeface="宋体" panose="02010600030101010101" pitchFamily="2" charset="-122"/>
                    <a:cs typeface="Times New Roman" pitchFamily="18" charset="0"/>
                  </a:rPr>
                  <a:t>为</a:t>
                </a:r>
                <a:r>
                  <a:rPr lang="en-US" altLang="zh-CN" sz="2000" b="0" i="0" kern="0">
                    <a:solidFill>
                      <a:srgbClr val="000000"/>
                    </a:solidFill>
                    <a:latin typeface="Cambria Math" panose="02040503050406030204" pitchFamily="18" charset="0"/>
                    <a:cs typeface="Times New Roman" pitchFamily="18" charset="0"/>
                  </a:rPr>
                  <a:t>𝑇_𝑐</a:t>
                </a:r>
                <a:r>
                  <a:rPr lang="zh-CN" altLang="en-US" sz="2000" b="0" kern="0" dirty="0" smtClean="0">
                    <a:solidFill>
                      <a:srgbClr val="000000"/>
                    </a:solidFill>
                    <a:latin typeface="宋体" panose="02010600030101010101" pitchFamily="2" charset="-122"/>
                    <a:cs typeface="Times New Roman" pitchFamily="18" charset="0"/>
                  </a:rPr>
                  <a:t>的</a:t>
                </a:r>
                <a:r>
                  <a:rPr lang="en-US" altLang="zh-CN" sz="2000" b="0" i="1" kern="0" dirty="0" smtClean="0">
                    <a:solidFill>
                      <a:srgbClr val="000000"/>
                    </a:solidFill>
                    <a:latin typeface="宋体" panose="02010600030101010101" pitchFamily="2" charset="-122"/>
                    <a:cs typeface="Times New Roman" pitchFamily="18" charset="0"/>
                  </a:rPr>
                  <a:t>cycle</a:t>
                </a:r>
                <a:r>
                  <a:rPr lang="en-US" altLang="zh-CN" sz="2000" b="0" i="1" kern="0" dirty="0">
                    <a:solidFill>
                      <a:srgbClr val="000000"/>
                    </a:solidFill>
                    <a:latin typeface="宋体" panose="02010600030101010101" pitchFamily="2" charset="-122"/>
                    <a:cs typeface="Times New Roman" pitchFamily="18" charset="0"/>
                  </a:rPr>
                  <a:t> </a:t>
                </a:r>
                <a:r>
                  <a:rPr lang="zh-CN" altLang="en-US" sz="2000" b="0" kern="0" dirty="0" smtClean="0">
                    <a:solidFill>
                      <a:srgbClr val="000000"/>
                    </a:solidFill>
                    <a:latin typeface="宋体" panose="02010600030101010101" pitchFamily="2" charset="-122"/>
                    <a:cs typeface="Times New Roman" pitchFamily="18" charset="0"/>
                  </a:rPr>
                  <a:t>数量关于</a:t>
                </a:r>
                <a:r>
                  <a:rPr lang="zh-CN" altLang="en-US" sz="2000" b="0" kern="0" dirty="0">
                    <a:solidFill>
                      <a:srgbClr val="000000"/>
                    </a:solidFill>
                    <a:latin typeface="宋体" panose="02010600030101010101" pitchFamily="2" charset="-122"/>
                    <a:cs typeface="Times New Roman" pitchFamily="18" charset="0"/>
                  </a:rPr>
                  <a:t>实现精度</a:t>
                </a:r>
                <a:r>
                  <a:rPr lang="en-US" altLang="zh-CN" sz="2000" b="0" i="0" kern="0" dirty="0">
                    <a:solidFill>
                      <a:srgbClr val="000000"/>
                    </a:solidFill>
                    <a:latin typeface="Cambria Math" panose="02040503050406030204" pitchFamily="18" charset="0"/>
                    <a:cs typeface="Times New Roman" pitchFamily="18" charset="0"/>
                  </a:rPr>
                  <a:t>𝑒</a:t>
                </a:r>
                <a:r>
                  <a:rPr lang="zh-CN" altLang="en-US" sz="2000" b="0" kern="0" dirty="0">
                    <a:solidFill>
                      <a:srgbClr val="000000"/>
                    </a:solidFill>
                    <a:latin typeface="宋体" panose="02010600030101010101" pitchFamily="2" charset="-122"/>
                    <a:cs typeface="Times New Roman" pitchFamily="18" charset="0"/>
                  </a:rPr>
                  <a:t>单调增加，且趋于</a:t>
                </a:r>
                <a:r>
                  <a:rPr lang="zh-CN" altLang="en-US" sz="2000" b="0" kern="0" smtClean="0">
                    <a:solidFill>
                      <a:srgbClr val="000000"/>
                    </a:solidFill>
                    <a:latin typeface="宋体" panose="02010600030101010101" pitchFamily="2" charset="-122"/>
                    <a:cs typeface="Times New Roman" pitchFamily="18" charset="0"/>
                  </a:rPr>
                  <a:t>常数。</a:t>
                </a:r>
                <a:endParaRPr lang="en-US" altLang="zh-CN" sz="2000" b="0" kern="0" dirty="0" smtClean="0">
                  <a:solidFill>
                    <a:srgbClr val="000000"/>
                  </a:solidFill>
                  <a:latin typeface="宋体" panose="02010600030101010101" pitchFamily="2" charset="-122"/>
                  <a:cs typeface="Times New Roman" pitchFamily="18" charset="0"/>
                </a:endParaRPr>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26</a:t>
            </a:fld>
            <a:endParaRPr lang="zh-CN" altLang="en-US"/>
          </a:p>
        </p:txBody>
      </p:sp>
    </p:spTree>
    <p:extLst>
      <p:ext uri="{BB962C8B-B14F-4D97-AF65-F5344CB8AC3E}">
        <p14:creationId xmlns:p14="http://schemas.microsoft.com/office/powerpoint/2010/main" val="349297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这是对 数字混沌系统动力学退化程度的相关研究，我们可以看到，</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很多研究侧重分析数字化混沌系统的拟混沌轨道，</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忽略数字域上混沌映射的所有可能状态之间的网络结构的存在，</a:t>
            </a:r>
            <a:endParaRPr lang="en-US" altLang="zh-C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00FF"/>
                </a:solidFill>
                <a:latin typeface="+mn-ea"/>
              </a:rPr>
              <a:t>对数字域中混沌退化生成的各种周期轨道缺少一个全局把握。</a:t>
            </a:r>
            <a:endParaRPr lang="en-US" altLang="zh-CN" sz="1200" b="0" dirty="0" smtClean="0">
              <a:solidFill>
                <a:srgbClr val="0000FF"/>
              </a:solidFill>
              <a:latin typeface="+mn-ea"/>
            </a:endParaRPr>
          </a:p>
        </p:txBody>
      </p:sp>
      <p:sp>
        <p:nvSpPr>
          <p:cNvPr id="4" name="灯片编号占位符 3"/>
          <p:cNvSpPr>
            <a:spLocks noGrp="1"/>
          </p:cNvSpPr>
          <p:nvPr>
            <p:ph type="sldNum" sz="quarter" idx="10"/>
          </p:nvPr>
        </p:nvSpPr>
        <p:spPr/>
        <p:txBody>
          <a:bodyPr/>
          <a:lstStyle/>
          <a:p>
            <a:fld id="{50870529-442B-4B98-8178-DED5A85205C7}" type="slidenum">
              <a:rPr lang="zh-CN" altLang="en-US" smtClean="0"/>
              <a:t>3</a:t>
            </a:fld>
            <a:endParaRPr lang="zh-CN" altLang="en-US"/>
          </a:p>
        </p:txBody>
      </p:sp>
    </p:spTree>
    <p:extLst>
      <p:ext uri="{BB962C8B-B14F-4D97-AF65-F5344CB8AC3E}">
        <p14:creationId xmlns:p14="http://schemas.microsoft.com/office/powerpoint/2010/main" val="9867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由于数字设备的有限精度效应，混沌系统的动力学性质必然存在不同程度的退化。</a:t>
            </a:r>
            <a:endParaRPr lang="en-US" altLang="zh-CN" dirty="0" smtClean="0"/>
          </a:p>
          <a:p>
            <a:endParaRPr lang="en-US" altLang="zh-CN" dirty="0" smtClean="0"/>
          </a:p>
          <a:p>
            <a:r>
              <a:rPr lang="zh-CN" altLang="en-US" dirty="0" smtClean="0"/>
              <a:t>该研究的意义有助于 </a:t>
            </a:r>
            <a:r>
              <a:rPr lang="en-US" altLang="zh-CN" dirty="0" smtClean="0"/>
              <a:t>1</a:t>
            </a:r>
            <a:r>
              <a:rPr lang="zh-CN" altLang="en-US" dirty="0" smtClean="0"/>
              <a:t>。。。。。。</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4</a:t>
            </a:fld>
            <a:endParaRPr lang="zh-CN" altLang="en-US"/>
          </a:p>
        </p:txBody>
      </p:sp>
    </p:spTree>
    <p:extLst>
      <p:ext uri="{BB962C8B-B14F-4D97-AF65-F5344CB8AC3E}">
        <p14:creationId xmlns:p14="http://schemas.microsoft.com/office/powerpoint/2010/main" val="353690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该研究的思路是：</a:t>
            </a:r>
            <a:r>
              <a:rPr lang="zh-CN" altLang="en-US" sz="1200" b="0" dirty="0" smtClean="0">
                <a:latin typeface="微软雅黑" panose="020B0503020204020204" pitchFamily="34" charset="-122"/>
                <a:ea typeface="微软雅黑" panose="020B0503020204020204" pitchFamily="34" charset="-122"/>
              </a:rPr>
              <a:t>以状态为节点、生成关系为链接边，建立状态映射网络，如图所示。</a:t>
            </a:r>
            <a:endParaRPr lang="en-US" altLang="zh-CN" sz="1200" b="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baseline="0" dirty="0" smtClean="0">
                <a:solidFill>
                  <a:srgbClr val="000000"/>
                </a:solidFill>
                <a:latin typeface="宋体" panose="02010600030101010101" pitchFamily="2" charset="-122"/>
                <a:cs typeface="Times New Roman" pitchFamily="18" charset="0"/>
              </a:rPr>
              <a:t>主要通过状态映射网络与实现精度之间的变化关系来研究对应混沌映射的退化过程。</a:t>
            </a:r>
            <a:endParaRPr lang="en-US" altLang="zh-CN" sz="1200" b="0" kern="0" baseline="0" dirty="0" smtClean="0">
              <a:solidFill>
                <a:srgbClr val="000000"/>
              </a:solidFill>
              <a:latin typeface="宋体" panose="02010600030101010101"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50870529-442B-4B98-8178-DED5A85205C7}" type="slidenum">
              <a:rPr lang="zh-CN" altLang="en-US" smtClean="0"/>
              <a:t>5</a:t>
            </a:fld>
            <a:endParaRPr lang="zh-CN" altLang="en-US"/>
          </a:p>
        </p:txBody>
      </p:sp>
    </p:spTree>
    <p:extLst>
      <p:ext uri="{BB962C8B-B14F-4D97-AF65-F5344CB8AC3E}">
        <p14:creationId xmlns:p14="http://schemas.microsoft.com/office/powerpoint/2010/main" val="319294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这是该研究的主要贡献 和 创新。</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6</a:t>
            </a:fld>
            <a:endParaRPr lang="zh-CN" altLang="en-US"/>
          </a:p>
        </p:txBody>
      </p:sp>
    </p:spTree>
    <p:extLst>
      <p:ext uri="{BB962C8B-B14F-4D97-AF65-F5344CB8AC3E}">
        <p14:creationId xmlns:p14="http://schemas.microsoft.com/office/powerpoint/2010/main" val="3520543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首先是 </a:t>
            </a:r>
            <a:r>
              <a:rPr lang="zh-CN" altLang="en-US" sz="1200" b="0" dirty="0" smtClean="0"/>
              <a:t>状态映射网络结构与定点运算精度之间的关系</a:t>
            </a:r>
            <a:r>
              <a:rPr lang="zh-CN" altLang="en-US" sz="1200" b="0" dirty="0" smtClean="0">
                <a:solidFill>
                  <a:prstClr val="black">
                    <a:lumMod val="75000"/>
                    <a:lumOff val="25000"/>
                  </a:prstClr>
                </a:solidFill>
                <a:latin typeface="+mn-ea"/>
              </a:rPr>
              <a:t>，图是定点运算精度为</a:t>
            </a:r>
            <a:r>
              <a:rPr lang="en-US" altLang="zh-CN" sz="1200" b="0" dirty="0" smtClean="0">
                <a:solidFill>
                  <a:prstClr val="black">
                    <a:lumMod val="75000"/>
                    <a:lumOff val="25000"/>
                  </a:prstClr>
                </a:solidFill>
                <a:latin typeface="+mn-ea"/>
              </a:rPr>
              <a:t>5bit</a:t>
            </a:r>
            <a:r>
              <a:rPr lang="zh-CN" altLang="en-US" sz="1200" b="0" dirty="0" smtClean="0">
                <a:solidFill>
                  <a:prstClr val="black">
                    <a:lumMod val="75000"/>
                    <a:lumOff val="25000"/>
                  </a:prstClr>
                </a:solidFill>
                <a:latin typeface="+mn-ea"/>
              </a:rPr>
              <a:t>、</a:t>
            </a:r>
            <a:r>
              <a:rPr lang="en-US" altLang="zh-CN" sz="1200" b="0" dirty="0" smtClean="0">
                <a:solidFill>
                  <a:prstClr val="black">
                    <a:lumMod val="75000"/>
                    <a:lumOff val="25000"/>
                  </a:prstClr>
                </a:solidFill>
                <a:latin typeface="+mn-ea"/>
              </a:rPr>
              <a:t>6bit</a:t>
            </a:r>
            <a:r>
              <a:rPr lang="zh-CN" altLang="en-US" sz="1200" b="0" dirty="0" smtClean="0">
                <a:solidFill>
                  <a:prstClr val="black">
                    <a:lumMod val="75000"/>
                    <a:lumOff val="25000"/>
                  </a:prstClr>
                </a:solidFill>
                <a:latin typeface="+mn-ea"/>
              </a:rPr>
              <a:t>、</a:t>
            </a:r>
            <a:r>
              <a:rPr lang="en-US" altLang="zh-CN" sz="1200" b="0" dirty="0" smtClean="0">
                <a:solidFill>
                  <a:prstClr val="black">
                    <a:lumMod val="75000"/>
                    <a:lumOff val="25000"/>
                  </a:prstClr>
                </a:solidFill>
                <a:latin typeface="+mn-ea"/>
              </a:rPr>
              <a:t>7bit</a:t>
            </a:r>
            <a:r>
              <a:rPr lang="zh-CN" altLang="en-US" sz="1200" b="0" dirty="0" smtClean="0">
                <a:solidFill>
                  <a:prstClr val="black">
                    <a:lumMod val="75000"/>
                    <a:lumOff val="25000"/>
                  </a:prstClr>
                </a:solidFill>
                <a:latin typeface="+mn-ea"/>
              </a:rPr>
              <a:t>时</a:t>
            </a:r>
            <a:r>
              <a:rPr lang="en-US" altLang="zh-CN" sz="1200" b="0" dirty="0" smtClean="0">
                <a:solidFill>
                  <a:prstClr val="black">
                    <a:lumMod val="75000"/>
                    <a:lumOff val="25000"/>
                  </a:prstClr>
                </a:solidFill>
                <a:latin typeface="+mn-ea"/>
              </a:rPr>
              <a:t>Logistic</a:t>
            </a:r>
            <a:r>
              <a:rPr lang="zh-CN" altLang="en-US" sz="1200" b="0" dirty="0" smtClean="0">
                <a:solidFill>
                  <a:prstClr val="black">
                    <a:lumMod val="75000"/>
                    <a:lumOff val="25000"/>
                  </a:prstClr>
                </a:solidFill>
                <a:latin typeface="+mn-ea"/>
              </a:rPr>
              <a:t>映射的</a:t>
            </a:r>
            <a:r>
              <a:rPr lang="en-US" altLang="zh-CN" sz="1200" b="0" dirty="0" smtClean="0">
                <a:solidFill>
                  <a:prstClr val="black">
                    <a:lumMod val="75000"/>
                    <a:lumOff val="25000"/>
                  </a:prstClr>
                </a:solidFill>
                <a:latin typeface="+mn-ea"/>
              </a:rPr>
              <a:t>SMN</a:t>
            </a:r>
            <a:r>
              <a:rPr lang="zh-CN" altLang="en-US" sz="1200" b="0" dirty="0" smtClean="0">
                <a:solidFill>
                  <a:prstClr val="black">
                    <a:lumMod val="75000"/>
                    <a:lumOff val="25000"/>
                  </a:prstClr>
                </a:solidFill>
                <a:latin typeface="+mn-ea"/>
              </a:rPr>
              <a:t>。</a:t>
            </a:r>
            <a:endParaRPr lang="en-US" altLang="zh-CN" b="0" dirty="0" smtClean="0"/>
          </a:p>
          <a:p>
            <a:endParaRPr lang="en-US" altLang="zh-CN" dirty="0" smtClean="0"/>
          </a:p>
          <a:p>
            <a:r>
              <a:rPr lang="zh-CN" altLang="en-US" dirty="0" smtClean="0"/>
              <a:t>一旦建立了状态映射网络，各个层面的网络特征（局部或全局，定性或定量）都可用来刻画混沌系统动力学性质。</a:t>
            </a:r>
            <a:endParaRPr lang="zh-CN" altLang="en-US" dirty="0"/>
          </a:p>
        </p:txBody>
      </p:sp>
      <p:sp>
        <p:nvSpPr>
          <p:cNvPr id="4" name="灯片编号占位符 3"/>
          <p:cNvSpPr>
            <a:spLocks noGrp="1"/>
          </p:cNvSpPr>
          <p:nvPr>
            <p:ph type="sldNum" sz="quarter" idx="10"/>
          </p:nvPr>
        </p:nvSpPr>
        <p:spPr/>
        <p:txBody>
          <a:bodyPr/>
          <a:lstStyle/>
          <a:p>
            <a:fld id="{50870529-442B-4B98-8178-DED5A85205C7}" type="slidenum">
              <a:rPr lang="zh-CN" altLang="en-US" smtClean="0"/>
              <a:t>7</a:t>
            </a:fld>
            <a:endParaRPr lang="zh-CN" altLang="en-US"/>
          </a:p>
        </p:txBody>
      </p:sp>
    </p:spTree>
    <p:extLst>
      <p:ext uri="{BB962C8B-B14F-4D97-AF65-F5344CB8AC3E}">
        <p14:creationId xmlns:p14="http://schemas.microsoft.com/office/powerpoint/2010/main" val="388234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迭代混沌映射的</a:t>
                </a:r>
                <a:r>
                  <a:rPr lang="en-US" altLang="zh-CN" dirty="0" smtClean="0"/>
                  <a:t>SMN</a:t>
                </a:r>
                <a:r>
                  <a:rPr lang="zh-CN" altLang="en-US" dirty="0" smtClean="0"/>
                  <a:t>与实现精度之间的关系</a:t>
                </a:r>
                <a:r>
                  <a:rPr lang="zh-CN" altLang="en-US" baseline="0" dirty="0" smtClean="0"/>
                  <a:t> 可以在性质</a:t>
                </a:r>
                <a:r>
                  <a:rPr lang="en-US" altLang="zh-CN" baseline="0" dirty="0" smtClean="0"/>
                  <a:t>1</a:t>
                </a:r>
                <a:r>
                  <a:rPr lang="zh-CN" altLang="en-US" baseline="0" dirty="0" smtClean="0"/>
                  <a:t>和性质</a:t>
                </a:r>
                <a:r>
                  <a:rPr lang="en-US" altLang="zh-CN" baseline="0" dirty="0" smtClean="0"/>
                  <a:t>2</a:t>
                </a:r>
                <a:r>
                  <a:rPr lang="zh-CN" altLang="en-US" baseline="0" dirty="0" smtClean="0"/>
                  <a:t>中得到反映。</a:t>
                </a:r>
                <a:endParaRPr lang="en-US" altLang="zh-CN" baseline="0" dirty="0" smtClean="0"/>
              </a:p>
              <a:p>
                <a:endParaRPr lang="en-US" altLang="zh-CN" baseline="0" dirty="0" smtClean="0"/>
              </a:p>
              <a:p>
                <a:r>
                  <a:rPr lang="zh-CN" altLang="en-US" baseline="0" dirty="0" smtClean="0"/>
                  <a:t>性质</a:t>
                </a:r>
                <a:r>
                  <a:rPr lang="en-US" altLang="zh-CN" baseline="0" dirty="0" smtClean="0"/>
                  <a:t>1</a:t>
                </a:r>
                <a:r>
                  <a:rPr lang="zh-CN" altLang="en-US" baseline="0" dirty="0" smtClean="0"/>
                  <a:t>反映 </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smtClean="0">
                        <a:solidFill>
                          <a:srgbClr val="000000"/>
                        </a:solidFill>
                        <a:latin typeface="Cambria Math" panose="02040503050406030204" pitchFamily="18" charset="0"/>
                        <a:cs typeface="Times New Roman" pitchFamily="18" charset="0"/>
                      </a:rPr>
                      <m:t>𝑖</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aseline="0" dirty="0" smtClean="0"/>
                  <a:t>与精度增大时</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2</m:t>
                    </m:r>
                    <m:r>
                      <a:rPr lang="en-US" altLang="zh-CN" b="1" kern="0">
                        <a:solidFill>
                          <a:srgbClr val="000000"/>
                        </a:solidFill>
                        <a:latin typeface="Cambria Math" panose="02040503050406030204" pitchFamily="18" charset="0"/>
                        <a:cs typeface="Times New Roman" pitchFamily="18" charset="0"/>
                      </a:rPr>
                      <m:t>𝑖</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0" kern="0" dirty="0" smtClean="0">
                    <a:solidFill>
                      <a:srgbClr val="000000"/>
                    </a:solidFill>
                    <a:latin typeface="宋体" panose="02010600030101010101" pitchFamily="2" charset="-122"/>
                    <a:cs typeface="Times New Roman" pitchFamily="18" charset="0"/>
                  </a:rPr>
                  <a:t>之间的关系；</a:t>
                </a:r>
                <a:endParaRPr lang="en-US" altLang="zh-CN" b="0" kern="0" dirty="0" smtClean="0">
                  <a:solidFill>
                    <a:srgbClr val="000000"/>
                  </a:solidFill>
                  <a:latin typeface="宋体" panose="02010600030101010101" pitchFamily="2" charset="-122"/>
                  <a:cs typeface="Times New Roman" pitchFamily="18" charset="0"/>
                </a:endParaRPr>
              </a:p>
              <a:p>
                <a:endParaRPr lang="en-US" altLang="zh-CN" b="0" kern="0" dirty="0" smtClean="0">
                  <a:solidFill>
                    <a:srgbClr val="000000"/>
                  </a:solidFill>
                  <a:latin typeface="宋体" panose="02010600030101010101" pitchFamily="2" charset="-122"/>
                  <a:cs typeface="Times New Roman" pitchFamily="18" charset="0"/>
                </a:endParaRPr>
              </a:p>
              <a:p>
                <a:r>
                  <a:rPr lang="zh-CN" altLang="en-US" b="0" kern="0" dirty="0" smtClean="0">
                    <a:solidFill>
                      <a:srgbClr val="000000"/>
                    </a:solidFill>
                    <a:latin typeface="宋体" panose="02010600030101010101" pitchFamily="2" charset="-122"/>
                    <a:cs typeface="Times New Roman" pitchFamily="18" charset="0"/>
                  </a:rPr>
                  <a:t>性质</a:t>
                </a:r>
                <a:r>
                  <a:rPr lang="en-US" altLang="zh-CN" b="0" kern="0" dirty="0" smtClean="0">
                    <a:solidFill>
                      <a:srgbClr val="000000"/>
                    </a:solidFill>
                    <a:latin typeface="宋体" panose="02010600030101010101" pitchFamily="2" charset="-122"/>
                    <a:cs typeface="Times New Roman" pitchFamily="18" charset="0"/>
                  </a:rPr>
                  <a:t>2</a:t>
                </a:r>
                <a:r>
                  <a:rPr lang="zh-CN" altLang="en-US" b="0" kern="0" dirty="0" smtClean="0">
                    <a:solidFill>
                      <a:srgbClr val="000000"/>
                    </a:solidFill>
                    <a:latin typeface="宋体" panose="02010600030101010101" pitchFamily="2" charset="-122"/>
                    <a:cs typeface="Times New Roman" pitchFamily="18" charset="0"/>
                  </a:rPr>
                  <a:t>反映 </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smtClean="0">
                        <a:solidFill>
                          <a:srgbClr val="000000"/>
                        </a:solidFill>
                        <a:latin typeface="Cambria Math" panose="02040503050406030204" pitchFamily="18" charset="0"/>
                        <a:cs typeface="Times New Roman" pitchFamily="18" charset="0"/>
                      </a:rPr>
                      <m:t>𝑖</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aseline="0" dirty="0" smtClean="0"/>
                  <a:t>与精度增大时</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2</m:t>
                    </m:r>
                    <m:r>
                      <a:rPr lang="en-US" altLang="zh-CN" b="1" kern="0">
                        <a:solidFill>
                          <a:srgbClr val="000000"/>
                        </a:solidFill>
                        <a:latin typeface="Cambria Math" panose="02040503050406030204" pitchFamily="18" charset="0"/>
                        <a:cs typeface="Times New Roman" pitchFamily="18" charset="0"/>
                      </a:rPr>
                      <m:t>𝑖</m:t>
                    </m:r>
                    <m:r>
                      <a:rPr lang="en-US" altLang="zh-CN" b="1" i="0" kern="0" smtClean="0">
                        <a:solidFill>
                          <a:srgbClr val="000000"/>
                        </a:solidFill>
                        <a:latin typeface="Cambria Math" panose="02040503050406030204" pitchFamily="18" charset="0"/>
                        <a:cs typeface="Times New Roman" pitchFamily="18" charset="0"/>
                      </a:rPr>
                      <m:t>+</m:t>
                    </m:r>
                    <m:r>
                      <a:rPr lang="en-US" altLang="zh-CN" b="0" i="0" kern="0" smtClean="0">
                        <a:solidFill>
                          <a:srgbClr val="000000"/>
                        </a:solidFill>
                        <a:latin typeface="Cambria Math" panose="02040503050406030204" pitchFamily="18" charset="0"/>
                        <a:cs typeface="Times New Roman" pitchFamily="18" charset="0"/>
                      </a:rPr>
                      <m:t>1</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0" kern="0" dirty="0" smtClean="0">
                    <a:solidFill>
                      <a:srgbClr val="000000"/>
                    </a:solidFill>
                    <a:latin typeface="宋体" panose="02010600030101010101" pitchFamily="2" charset="-122"/>
                    <a:cs typeface="Times New Roman" pitchFamily="18" charset="0"/>
                  </a:rPr>
                  <a:t>之间的关系。</a:t>
                </a:r>
                <a:endParaRPr lang="zh-CN" altLang="en-US" b="0" dirty="0"/>
              </a:p>
            </p:txBody>
          </p:sp>
        </mc:Choice>
        <mc:Fallback xmlns="">
          <p:sp>
            <p:nvSpPr>
              <p:cNvPr id="3" name="备注占位符 2"/>
              <p:cNvSpPr>
                <a:spLocks noGrp="1"/>
              </p:cNvSpPr>
              <p:nvPr>
                <p:ph type="body" idx="1"/>
              </p:nvPr>
            </p:nvSpPr>
            <p:spPr/>
            <p:txBody>
              <a:bodyPr/>
              <a:lstStyle/>
              <a:p>
                <a:r>
                  <a:rPr lang="zh-CN" altLang="en-US" dirty="0" smtClean="0"/>
                  <a:t>迭代混沌映射的</a:t>
                </a:r>
                <a:r>
                  <a:rPr lang="en-US" altLang="zh-CN" dirty="0" smtClean="0"/>
                  <a:t>SMN</a:t>
                </a:r>
                <a:r>
                  <a:rPr lang="zh-CN" altLang="en-US" dirty="0" smtClean="0"/>
                  <a:t>与实现精度之间的关系</a:t>
                </a:r>
                <a:r>
                  <a:rPr lang="zh-CN" altLang="en-US" baseline="0" dirty="0" smtClean="0"/>
                  <a:t> 可以在性质</a:t>
                </a:r>
                <a:r>
                  <a:rPr lang="en-US" altLang="zh-CN" baseline="0" dirty="0" smtClean="0"/>
                  <a:t>1</a:t>
                </a:r>
                <a:r>
                  <a:rPr lang="zh-CN" altLang="en-US" baseline="0" dirty="0" smtClean="0"/>
                  <a:t>和性质</a:t>
                </a:r>
                <a:r>
                  <a:rPr lang="en-US" altLang="zh-CN" baseline="0" dirty="0" smtClean="0"/>
                  <a:t>2</a:t>
                </a:r>
                <a:r>
                  <a:rPr lang="zh-CN" altLang="en-US" baseline="0" dirty="0" smtClean="0"/>
                  <a:t>中得到反映。</a:t>
                </a:r>
                <a:endParaRPr lang="en-US" altLang="zh-CN" baseline="0" dirty="0" smtClean="0"/>
              </a:p>
              <a:p>
                <a:endParaRPr lang="en-US" altLang="zh-CN" baseline="0" dirty="0" smtClean="0"/>
              </a:p>
              <a:p>
                <a:r>
                  <a:rPr lang="zh-CN" altLang="en-US" baseline="0" dirty="0" smtClean="0"/>
                  <a:t>性质</a:t>
                </a:r>
                <a:r>
                  <a:rPr lang="en-US" altLang="zh-CN" baseline="0" dirty="0" smtClean="0"/>
                  <a:t>1</a:t>
                </a:r>
                <a:r>
                  <a:rPr lang="zh-CN" altLang="en-US" baseline="0" dirty="0" smtClean="0"/>
                  <a:t>反映 </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r>
                  <a:rPr lang="en-US" altLang="zh-CN" b="1" i="0" kern="0" smtClean="0">
                    <a:solidFill>
                      <a:srgbClr val="000000"/>
                    </a:solidFill>
                    <a:latin typeface="Cambria Math" panose="02040503050406030204" pitchFamily="18" charset="0"/>
                    <a:cs typeface="Times New Roman" pitchFamily="18" charset="0"/>
                  </a:rPr>
                  <a:t>𝑖</a:t>
                </a:r>
                <a:r>
                  <a:rPr lang="en-US" altLang="zh-CN" b="1" kern="0" dirty="0" smtClean="0">
                    <a:solidFill>
                      <a:srgbClr val="000000"/>
                    </a:solidFill>
                    <a:latin typeface="宋体" panose="02010600030101010101" pitchFamily="2" charset="-122"/>
                    <a:cs typeface="Times New Roman" pitchFamily="18" charset="0"/>
                  </a:rPr>
                  <a:t>)</a:t>
                </a:r>
                <a:r>
                  <a:rPr lang="zh-CN" altLang="en-US" baseline="0" dirty="0" smtClean="0"/>
                  <a:t>与精度增大时</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r>
                  <a:rPr lang="en-US" altLang="zh-CN" b="1" i="0" kern="0">
                    <a:solidFill>
                      <a:srgbClr val="000000"/>
                    </a:solidFill>
                    <a:latin typeface="Cambria Math" panose="02040503050406030204" pitchFamily="18" charset="0"/>
                    <a:cs typeface="Times New Roman" pitchFamily="18" charset="0"/>
                  </a:rPr>
                  <a:t>2𝑖</a:t>
                </a:r>
                <a:r>
                  <a:rPr lang="en-US" altLang="zh-CN" b="1" kern="0" dirty="0" smtClean="0">
                    <a:solidFill>
                      <a:srgbClr val="000000"/>
                    </a:solidFill>
                    <a:latin typeface="宋体" panose="02010600030101010101" pitchFamily="2" charset="-122"/>
                    <a:cs typeface="Times New Roman" pitchFamily="18" charset="0"/>
                  </a:rPr>
                  <a:t>)</a:t>
                </a:r>
                <a:r>
                  <a:rPr lang="zh-CN" altLang="en-US" b="0" kern="0" dirty="0" smtClean="0">
                    <a:solidFill>
                      <a:srgbClr val="000000"/>
                    </a:solidFill>
                    <a:latin typeface="宋体" panose="02010600030101010101" pitchFamily="2" charset="-122"/>
                    <a:cs typeface="Times New Roman" pitchFamily="18" charset="0"/>
                  </a:rPr>
                  <a:t>之间的关系；</a:t>
                </a:r>
                <a:endParaRPr lang="en-US" altLang="zh-CN" b="0" kern="0" dirty="0" smtClean="0">
                  <a:solidFill>
                    <a:srgbClr val="000000"/>
                  </a:solidFill>
                  <a:latin typeface="宋体" panose="02010600030101010101" pitchFamily="2" charset="-122"/>
                  <a:cs typeface="Times New Roman" pitchFamily="18" charset="0"/>
                </a:endParaRPr>
              </a:p>
              <a:p>
                <a:endParaRPr lang="en-US" altLang="zh-CN" b="0" kern="0" dirty="0" smtClean="0">
                  <a:solidFill>
                    <a:srgbClr val="000000"/>
                  </a:solidFill>
                  <a:latin typeface="宋体" panose="02010600030101010101" pitchFamily="2" charset="-122"/>
                  <a:cs typeface="Times New Roman" pitchFamily="18" charset="0"/>
                </a:endParaRPr>
              </a:p>
              <a:p>
                <a:r>
                  <a:rPr lang="zh-CN" altLang="en-US" b="0" kern="0" dirty="0" smtClean="0">
                    <a:solidFill>
                      <a:srgbClr val="000000"/>
                    </a:solidFill>
                    <a:latin typeface="宋体" panose="02010600030101010101" pitchFamily="2" charset="-122"/>
                    <a:cs typeface="Times New Roman" pitchFamily="18" charset="0"/>
                  </a:rPr>
                  <a:t>性质</a:t>
                </a:r>
                <a:r>
                  <a:rPr lang="en-US" altLang="zh-CN" b="0" kern="0" dirty="0" smtClean="0">
                    <a:solidFill>
                      <a:srgbClr val="000000"/>
                    </a:solidFill>
                    <a:latin typeface="宋体" panose="02010600030101010101" pitchFamily="2" charset="-122"/>
                    <a:cs typeface="Times New Roman" pitchFamily="18" charset="0"/>
                  </a:rPr>
                  <a:t>2</a:t>
                </a:r>
                <a:r>
                  <a:rPr lang="zh-CN" altLang="en-US" b="0" kern="0" dirty="0" smtClean="0">
                    <a:solidFill>
                      <a:srgbClr val="000000"/>
                    </a:solidFill>
                    <a:latin typeface="宋体" panose="02010600030101010101" pitchFamily="2" charset="-122"/>
                    <a:cs typeface="Times New Roman" pitchFamily="18" charset="0"/>
                  </a:rPr>
                  <a:t>反映 </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r>
                  <a:rPr lang="en-US" altLang="zh-CN" b="1" i="0" kern="0" smtClean="0">
                    <a:solidFill>
                      <a:srgbClr val="000000"/>
                    </a:solidFill>
                    <a:latin typeface="Cambria Math" panose="02040503050406030204" pitchFamily="18" charset="0"/>
                    <a:cs typeface="Times New Roman" pitchFamily="18" charset="0"/>
                  </a:rPr>
                  <a:t>𝑖</a:t>
                </a:r>
                <a:r>
                  <a:rPr lang="en-US" altLang="zh-CN" b="1" kern="0" dirty="0" smtClean="0">
                    <a:solidFill>
                      <a:srgbClr val="000000"/>
                    </a:solidFill>
                    <a:latin typeface="宋体" panose="02010600030101010101" pitchFamily="2" charset="-122"/>
                    <a:cs typeface="Times New Roman" pitchFamily="18" charset="0"/>
                  </a:rPr>
                  <a:t>)</a:t>
                </a:r>
                <a:r>
                  <a:rPr lang="zh-CN" altLang="en-US" baseline="0" dirty="0" smtClean="0"/>
                  <a:t>与精度增大时</a:t>
                </a:r>
                <a:r>
                  <a:rPr lang="en-US" altLang="zh-CN" baseline="0" dirty="0" smtClean="0"/>
                  <a:t>SMN</a:t>
                </a:r>
                <a:r>
                  <a:rPr lang="zh-CN" altLang="en-US" baseline="0" dirty="0" smtClean="0"/>
                  <a:t>节点</a:t>
                </a:r>
                <a:r>
                  <a:rPr lang="en-US" altLang="zh-CN" b="1" kern="0" dirty="0" smtClean="0">
                    <a:solidFill>
                      <a:srgbClr val="000000"/>
                    </a:solidFill>
                    <a:latin typeface="宋体" panose="02010600030101010101" pitchFamily="2" charset="-122"/>
                    <a:cs typeface="Times New Roman" pitchFamily="18" charset="0"/>
                  </a:rPr>
                  <a:t>(</a:t>
                </a:r>
                <a:r>
                  <a:rPr lang="en-US" altLang="zh-CN" b="1" i="0" kern="0">
                    <a:solidFill>
                      <a:srgbClr val="000000"/>
                    </a:solidFill>
                    <a:latin typeface="Cambria Math" panose="02040503050406030204" pitchFamily="18" charset="0"/>
                    <a:cs typeface="Times New Roman" pitchFamily="18" charset="0"/>
                  </a:rPr>
                  <a:t>2𝑖</a:t>
                </a:r>
                <a:r>
                  <a:rPr lang="en-US" altLang="zh-CN" b="1" i="0" kern="0" smtClean="0">
                    <a:solidFill>
                      <a:srgbClr val="000000"/>
                    </a:solidFill>
                    <a:latin typeface="Cambria Math" panose="02040503050406030204" pitchFamily="18" charset="0"/>
                    <a:cs typeface="Times New Roman" pitchFamily="18" charset="0"/>
                  </a:rPr>
                  <a:t>+</a:t>
                </a:r>
                <a:r>
                  <a:rPr lang="en-US" altLang="zh-CN" b="0" i="0" kern="0" smtClean="0">
                    <a:solidFill>
                      <a:srgbClr val="000000"/>
                    </a:solidFill>
                    <a:latin typeface="Cambria Math" panose="02040503050406030204" pitchFamily="18" charset="0"/>
                    <a:cs typeface="Times New Roman" pitchFamily="18" charset="0"/>
                  </a:rPr>
                  <a:t>1</a:t>
                </a:r>
                <a:r>
                  <a:rPr lang="en-US" altLang="zh-CN" b="1" kern="0" dirty="0" smtClean="0">
                    <a:solidFill>
                      <a:srgbClr val="000000"/>
                    </a:solidFill>
                    <a:latin typeface="宋体" panose="02010600030101010101" pitchFamily="2" charset="-122"/>
                    <a:cs typeface="Times New Roman" pitchFamily="18" charset="0"/>
                  </a:rPr>
                  <a:t>)</a:t>
                </a:r>
                <a:r>
                  <a:rPr lang="zh-CN" altLang="en-US" b="0" kern="0" dirty="0" smtClean="0">
                    <a:solidFill>
                      <a:srgbClr val="000000"/>
                    </a:solidFill>
                    <a:latin typeface="宋体" panose="02010600030101010101" pitchFamily="2" charset="-122"/>
                    <a:cs typeface="Times New Roman" pitchFamily="18" charset="0"/>
                  </a:rPr>
                  <a:t>之间的关系。</a:t>
                </a:r>
                <a:endParaRPr lang="zh-CN" altLang="en-US" b="0" dirty="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8</a:t>
            </a:fld>
            <a:endParaRPr lang="zh-CN" altLang="en-US"/>
          </a:p>
        </p:txBody>
      </p:sp>
    </p:spTree>
    <p:extLst>
      <p:ext uri="{BB962C8B-B14F-4D97-AF65-F5344CB8AC3E}">
        <p14:creationId xmlns:p14="http://schemas.microsoft.com/office/powerpoint/2010/main" val="3163314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是定点运算精度为</a:t>
                </a:r>
                <a:r>
                  <a:rPr lang="en-US" altLang="zh-CN" dirty="0" smtClean="0"/>
                  <a:t>5bit</a:t>
                </a:r>
                <a:r>
                  <a:rPr lang="zh-CN" altLang="en-US" dirty="0" smtClean="0"/>
                  <a:t>时，</a:t>
                </a:r>
                <a:r>
                  <a:rPr lang="en-US" altLang="zh-CN" dirty="0" smtClean="0"/>
                  <a:t>Logistic</a:t>
                </a:r>
                <a:r>
                  <a:rPr lang="zh-CN" altLang="en-US" dirty="0" smtClean="0"/>
                  <a:t>映射对应</a:t>
                </a:r>
                <a:r>
                  <a:rPr lang="en-US" altLang="zh-CN" dirty="0" smtClean="0"/>
                  <a:t>SMN </a:t>
                </a:r>
                <a14:m>
                  <m:oMath xmlns:m="http://schemas.openxmlformats.org/officeDocument/2006/math">
                    <m:sSubSup>
                      <m:sSubSupPr>
                        <m:ctrlPr>
                          <a:rPr lang="en-US" altLang="zh-CN" sz="1200" b="1" i="1" kern="0" smtClean="0">
                            <a:latin typeface="Cambria Math" panose="02040503050406030204" pitchFamily="18" charset="0"/>
                            <a:cs typeface="Times New Roman" pitchFamily="18" charset="0"/>
                          </a:rPr>
                        </m:ctrlPr>
                      </m:sSubSupPr>
                      <m:e>
                        <m:r>
                          <a:rPr lang="en-US" altLang="zh-CN" sz="1200" b="1" i="1" kern="0">
                            <a:latin typeface="Cambria Math" panose="02040503050406030204" pitchFamily="18" charset="0"/>
                            <a:cs typeface="Times New Roman" pitchFamily="18" charset="0"/>
                          </a:rPr>
                          <m:t>𝑭</m:t>
                        </m:r>
                      </m:e>
                      <m:sub>
                        <m:r>
                          <a:rPr lang="en-US" altLang="zh-CN" sz="1200" b="1" i="1" kern="0" smtClean="0">
                            <a:latin typeface="Cambria Math" panose="02040503050406030204" pitchFamily="18" charset="0"/>
                            <a:cs typeface="Times New Roman" pitchFamily="18" charset="0"/>
                          </a:rPr>
                          <m:t>𝟓</m:t>
                        </m:r>
                      </m:sub>
                      <m:sup>
                        <m:r>
                          <a:rPr lang="en-US" altLang="zh-CN" sz="1200" b="1" kern="0">
                            <a:latin typeface="Cambria Math" panose="02040503050406030204" pitchFamily="18" charset="0"/>
                            <a:cs typeface="Times New Roman" pitchFamily="18" charset="0"/>
                          </a:rPr>
                          <m:t>∗</m:t>
                        </m:r>
                      </m:sup>
                    </m:sSubSup>
                  </m:oMath>
                </a14:m>
                <a:r>
                  <a:rPr lang="zh-CN" altLang="en-US" dirty="0" smtClean="0"/>
                  <a:t>与</a:t>
                </a:r>
                <a:r>
                  <a:rPr lang="en-US" altLang="zh-CN" dirty="0" smtClean="0"/>
                  <a:t>SMN</a:t>
                </a:r>
                <a14:m>
                  <m:oMath xmlns:m="http://schemas.openxmlformats.org/officeDocument/2006/math">
                    <m:sSubSup>
                      <m:sSubSupPr>
                        <m:ctrlPr>
                          <a:rPr lang="en-US" altLang="zh-CN" sz="1200" b="1" i="1" kern="0" smtClean="0">
                            <a:latin typeface="Cambria Math" panose="02040503050406030204" pitchFamily="18" charset="0"/>
                            <a:cs typeface="Times New Roman" pitchFamily="18" charset="0"/>
                          </a:rPr>
                        </m:ctrlPr>
                      </m:sSubSupPr>
                      <m:e>
                        <m:r>
                          <a:rPr lang="en-US" altLang="zh-CN" sz="1200" b="1" i="1" kern="0">
                            <a:latin typeface="Cambria Math" panose="02040503050406030204" pitchFamily="18" charset="0"/>
                            <a:cs typeface="Times New Roman" pitchFamily="18" charset="0"/>
                          </a:rPr>
                          <m:t>𝑭</m:t>
                        </m:r>
                      </m:e>
                      <m:sub>
                        <m:r>
                          <a:rPr lang="en-US" altLang="zh-CN" sz="1200" b="1" i="1" kern="0" smtClean="0">
                            <a:latin typeface="Cambria Math" panose="02040503050406030204" pitchFamily="18" charset="0"/>
                            <a:cs typeface="Times New Roman" pitchFamily="18" charset="0"/>
                          </a:rPr>
                          <m:t>𝟔</m:t>
                        </m:r>
                      </m:sub>
                      <m:sup>
                        <m:r>
                          <a:rPr lang="en-US" altLang="zh-CN" sz="1200" b="1" kern="0">
                            <a:latin typeface="Cambria Math" panose="02040503050406030204" pitchFamily="18" charset="0"/>
                            <a:cs typeface="Times New Roman" pitchFamily="18" charset="0"/>
                          </a:rPr>
                          <m:t>∗</m:t>
                        </m:r>
                      </m:sup>
                    </m:sSubSup>
                  </m:oMath>
                </a14:m>
                <a:r>
                  <a:rPr lang="zh-CN" altLang="en-US" dirty="0" smtClean="0"/>
                  <a:t>中对应节点的误差分布，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a:t>
                </a:r>
                <a:r>
                  <a:rPr lang="en-US" altLang="zh-CN" dirty="0" smtClean="0"/>
                  <a:t>b</a:t>
                </a:r>
                <a:r>
                  <a:rPr lang="zh-CN" altLang="en-US" dirty="0" smtClean="0"/>
                  <a:t>是定点运算精度为</a:t>
                </a:r>
                <a:r>
                  <a:rPr lang="en-US" altLang="zh-CN" dirty="0" smtClean="0"/>
                  <a:t>6bit</a:t>
                </a:r>
                <a:r>
                  <a:rPr lang="zh-CN" altLang="en-US" dirty="0" smtClean="0"/>
                  <a:t>时，</a:t>
                </a:r>
                <a:r>
                  <a:rPr lang="en-US" altLang="zh-CN" dirty="0" smtClean="0"/>
                  <a:t>Logistic</a:t>
                </a:r>
                <a:r>
                  <a:rPr lang="zh-CN" altLang="en-US" dirty="0" smtClean="0"/>
                  <a:t>映射对应</a:t>
                </a:r>
                <a:r>
                  <a:rPr lang="en-US" altLang="zh-CN" dirty="0" smtClean="0"/>
                  <a:t>SMN </a:t>
                </a:r>
                <a14:m>
                  <m:oMath xmlns:m="http://schemas.openxmlformats.org/officeDocument/2006/math">
                    <m:sSubSup>
                      <m:sSubSupPr>
                        <m:ctrlPr>
                          <a:rPr lang="en-US" altLang="zh-CN" sz="1200" b="1" i="1" kern="0" smtClean="0">
                            <a:latin typeface="Cambria Math" panose="02040503050406030204" pitchFamily="18" charset="0"/>
                            <a:cs typeface="Times New Roman" pitchFamily="18" charset="0"/>
                          </a:rPr>
                        </m:ctrlPr>
                      </m:sSubSupPr>
                      <m:e>
                        <m:r>
                          <a:rPr lang="en-US" altLang="zh-CN" sz="1200" b="1" i="1" kern="0">
                            <a:latin typeface="Cambria Math" panose="02040503050406030204" pitchFamily="18" charset="0"/>
                            <a:cs typeface="Times New Roman" pitchFamily="18" charset="0"/>
                          </a:rPr>
                          <m:t>𝑭</m:t>
                        </m:r>
                      </m:e>
                      <m:sub>
                        <m:r>
                          <a:rPr lang="en-US" altLang="zh-CN" sz="1200" b="1" i="1" kern="0" smtClean="0">
                            <a:latin typeface="Cambria Math" panose="02040503050406030204" pitchFamily="18" charset="0"/>
                            <a:cs typeface="Times New Roman" pitchFamily="18" charset="0"/>
                          </a:rPr>
                          <m:t>𝟔</m:t>
                        </m:r>
                      </m:sub>
                      <m:sup>
                        <m:r>
                          <a:rPr lang="en-US" altLang="zh-CN" sz="1200" b="1" kern="0">
                            <a:latin typeface="Cambria Math" panose="02040503050406030204" pitchFamily="18" charset="0"/>
                            <a:cs typeface="Times New Roman" pitchFamily="18" charset="0"/>
                          </a:rPr>
                          <m:t>∗</m:t>
                        </m:r>
                      </m:sup>
                    </m:sSubSup>
                  </m:oMath>
                </a14:m>
                <a:r>
                  <a:rPr lang="zh-CN" altLang="en-US" dirty="0" smtClean="0"/>
                  <a:t>与</a:t>
                </a:r>
                <a:r>
                  <a:rPr lang="en-US" altLang="zh-CN" dirty="0" smtClean="0"/>
                  <a:t>SMN</a:t>
                </a:r>
                <a14:m>
                  <m:oMath xmlns:m="http://schemas.openxmlformats.org/officeDocument/2006/math">
                    <m:sSubSup>
                      <m:sSubSupPr>
                        <m:ctrlPr>
                          <a:rPr lang="en-US" altLang="zh-CN" sz="1200" b="1" i="1" kern="0" smtClean="0">
                            <a:latin typeface="Cambria Math" panose="02040503050406030204" pitchFamily="18" charset="0"/>
                            <a:cs typeface="Times New Roman" pitchFamily="18" charset="0"/>
                          </a:rPr>
                        </m:ctrlPr>
                      </m:sSubSupPr>
                      <m:e>
                        <m:r>
                          <a:rPr lang="en-US" altLang="zh-CN" sz="1200" b="1" i="1" kern="0">
                            <a:latin typeface="Cambria Math" panose="02040503050406030204" pitchFamily="18" charset="0"/>
                            <a:cs typeface="Times New Roman" pitchFamily="18" charset="0"/>
                          </a:rPr>
                          <m:t>𝑭</m:t>
                        </m:r>
                      </m:e>
                      <m:sub>
                        <m:r>
                          <a:rPr lang="en-US" altLang="zh-CN" sz="1200" b="1" i="1" kern="0" smtClean="0">
                            <a:latin typeface="Cambria Math" panose="02040503050406030204" pitchFamily="18" charset="0"/>
                            <a:cs typeface="Times New Roman" pitchFamily="18" charset="0"/>
                          </a:rPr>
                          <m:t>𝟕</m:t>
                        </m:r>
                      </m:sub>
                      <m:sup>
                        <m:r>
                          <a:rPr lang="en-US" altLang="zh-CN" sz="1200" b="1" kern="0">
                            <a:latin typeface="Cambria Math" panose="02040503050406030204" pitchFamily="18" charset="0"/>
                            <a:cs typeface="Times New Roman" pitchFamily="18" charset="0"/>
                          </a:rPr>
                          <m:t>∗</m:t>
                        </m:r>
                      </m:sup>
                    </m:sSubSup>
                  </m:oMath>
                </a14:m>
                <a:r>
                  <a:rPr lang="zh-CN" altLang="en-US" dirty="0" smtClean="0"/>
                  <a:t>中对应节点的误差分布。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性质</a:t>
                </a:r>
                <a:r>
                  <a:rPr lang="en-US" altLang="zh-CN" dirty="0" smtClean="0"/>
                  <a:t>1</a:t>
                </a:r>
                <a:r>
                  <a:rPr lang="zh-CN" altLang="en-US" dirty="0" smtClean="0"/>
                  <a:t>、性质</a:t>
                </a:r>
                <a:r>
                  <a:rPr lang="en-US" altLang="zh-CN" dirty="0" smtClean="0"/>
                  <a:t>2</a:t>
                </a:r>
                <a:r>
                  <a:rPr lang="zh-CN" altLang="en-US" baseline="0" dirty="0" smtClean="0"/>
                  <a:t>的内容在图上一目了然。</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000000"/>
                    </a:solidFill>
                    <a:latin typeface="宋体" panose="02010600030101010101" pitchFamily="2" charset="-122"/>
                    <a:cs typeface="Times New Roman" pitchFamily="18" charset="0"/>
                  </a:rPr>
                  <a:t>运算精度增大时</a:t>
                </a:r>
                <a:r>
                  <a:rPr lang="en-US" altLang="zh-CN" sz="1200" b="0" kern="0" dirty="0" smtClean="0">
                    <a:solidFill>
                      <a:srgbClr val="000000"/>
                    </a:solidFill>
                    <a:latin typeface="宋体" panose="02010600030101010101" pitchFamily="2" charset="-122"/>
                    <a:cs typeface="Times New Roman" pitchFamily="18" charset="0"/>
                  </a:rPr>
                  <a:t>SMN</a:t>
                </a:r>
                <a:r>
                  <a:rPr lang="zh-CN" altLang="en-US" sz="1200" b="0" kern="0" dirty="0" smtClean="0">
                    <a:solidFill>
                      <a:srgbClr val="000000"/>
                    </a:solidFill>
                    <a:latin typeface="宋体" panose="02010600030101010101" pitchFamily="2" charset="-122"/>
                    <a:cs typeface="Times New Roman" pitchFamily="18" charset="0"/>
                  </a:rPr>
                  <a:t>对应节点的量化误差可控，</a:t>
                </a:r>
                <a:r>
                  <a:rPr lang="zh-CN" altLang="en-US" b="0" baseline="0" dirty="0" smtClean="0"/>
                  <a:t>我们</a:t>
                </a:r>
                <a:r>
                  <a:rPr lang="zh-CN" altLang="en-US" baseline="0" dirty="0" smtClean="0"/>
                  <a:t>可以得出结论，低精度</a:t>
                </a:r>
                <a:r>
                  <a:rPr lang="en-US" altLang="zh-CN" baseline="0" dirty="0" smtClean="0"/>
                  <a:t>SMN</a:t>
                </a:r>
                <a:r>
                  <a:rPr lang="zh-CN" altLang="en-US" baseline="0" dirty="0" smtClean="0"/>
                  <a:t>的网络结构对高精度</a:t>
                </a:r>
                <a:r>
                  <a:rPr lang="en-US" altLang="zh-CN" baseline="0" dirty="0" smtClean="0"/>
                  <a:t>SMN</a:t>
                </a:r>
                <a:r>
                  <a:rPr lang="zh-CN" altLang="en-US" baseline="0" dirty="0" smtClean="0"/>
                  <a:t>的网络结构有决定性影响。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是定点运算精度为</a:t>
                </a:r>
                <a:r>
                  <a:rPr lang="en-US" altLang="zh-CN" dirty="0" smtClean="0"/>
                  <a:t>5bit</a:t>
                </a:r>
                <a:r>
                  <a:rPr lang="zh-CN" altLang="en-US" dirty="0" smtClean="0"/>
                  <a:t>时，</a:t>
                </a:r>
                <a:r>
                  <a:rPr lang="en-US" altLang="zh-CN" dirty="0" smtClean="0"/>
                  <a:t>Logistic</a:t>
                </a:r>
                <a:r>
                  <a:rPr lang="zh-CN" altLang="en-US" dirty="0" smtClean="0"/>
                  <a:t>映射对应</a:t>
                </a:r>
                <a:r>
                  <a:rPr lang="en-US" altLang="zh-CN" dirty="0" smtClean="0"/>
                  <a:t>SMN </a:t>
                </a:r>
                <a:r>
                  <a:rPr lang="en-US" altLang="zh-CN" sz="1200" b="1" i="0" kern="0">
                    <a:latin typeface="Cambria Math" panose="02040503050406030204" pitchFamily="18" charset="0"/>
                    <a:cs typeface="Times New Roman" pitchFamily="18" charset="0"/>
                  </a:rPr>
                  <a:t>𝑭</a:t>
                </a:r>
                <a:r>
                  <a:rPr lang="en-US" altLang="zh-CN" sz="1200" b="1" i="0" kern="0" smtClean="0">
                    <a:latin typeface="Cambria Math" panose="02040503050406030204" pitchFamily="18" charset="0"/>
                    <a:cs typeface="Times New Roman" pitchFamily="18" charset="0"/>
                  </a:rPr>
                  <a:t>_𝟓</a:t>
                </a:r>
                <a:r>
                  <a:rPr lang="en-US" altLang="zh-CN" sz="1200" b="1" i="0" kern="0">
                    <a:latin typeface="Cambria Math" panose="02040503050406030204" pitchFamily="18" charset="0"/>
                    <a:cs typeface="Times New Roman" pitchFamily="18" charset="0"/>
                  </a:rPr>
                  <a:t>^</a:t>
                </a:r>
                <a:r>
                  <a:rPr lang="en-US" altLang="zh-CN" sz="1200" b="1" i="0" kern="0">
                    <a:latin typeface="Cambria Math" panose="02040503050406030204" pitchFamily="18" charset="0"/>
                    <a:cs typeface="Times New Roman" pitchFamily="18" charset="0"/>
                  </a:rPr>
                  <a:t>∗</a:t>
                </a:r>
                <a:r>
                  <a:rPr lang="zh-CN" altLang="en-US" dirty="0" smtClean="0"/>
                  <a:t>与</a:t>
                </a:r>
                <a:r>
                  <a:rPr lang="en-US" altLang="zh-CN" dirty="0" smtClean="0"/>
                  <a:t>SMN</a:t>
                </a:r>
                <a:r>
                  <a:rPr lang="en-US" altLang="zh-CN" sz="1200" b="1" i="0" kern="0">
                    <a:latin typeface="Cambria Math" panose="02040503050406030204" pitchFamily="18" charset="0"/>
                    <a:cs typeface="Times New Roman" pitchFamily="18" charset="0"/>
                  </a:rPr>
                  <a:t>𝑭</a:t>
                </a:r>
                <a:r>
                  <a:rPr lang="en-US" altLang="zh-CN" sz="1200" b="1" i="0" kern="0" smtClean="0">
                    <a:latin typeface="Cambria Math" panose="02040503050406030204" pitchFamily="18" charset="0"/>
                    <a:cs typeface="Times New Roman" pitchFamily="18" charset="0"/>
                  </a:rPr>
                  <a:t>_𝟔</a:t>
                </a:r>
                <a:r>
                  <a:rPr lang="en-US" altLang="zh-CN" sz="1200" b="1" i="0" kern="0">
                    <a:latin typeface="Cambria Math" panose="02040503050406030204" pitchFamily="18" charset="0"/>
                    <a:cs typeface="Times New Roman" pitchFamily="18" charset="0"/>
                  </a:rPr>
                  <a:t>^</a:t>
                </a:r>
                <a:r>
                  <a:rPr lang="en-US" altLang="zh-CN" sz="1200" b="1" i="0" kern="0">
                    <a:latin typeface="Cambria Math" panose="02040503050406030204" pitchFamily="18" charset="0"/>
                    <a:cs typeface="Times New Roman" pitchFamily="18" charset="0"/>
                  </a:rPr>
                  <a:t>∗</a:t>
                </a:r>
                <a:r>
                  <a:rPr lang="zh-CN" altLang="en-US" dirty="0" smtClean="0"/>
                  <a:t>中对应节点的误差分布，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a:t>
                </a:r>
                <a:r>
                  <a:rPr lang="en-US" altLang="zh-CN" dirty="0" smtClean="0"/>
                  <a:t>b</a:t>
                </a:r>
                <a:r>
                  <a:rPr lang="zh-CN" altLang="en-US" dirty="0" smtClean="0"/>
                  <a:t>是定点运算精度为</a:t>
                </a:r>
                <a:r>
                  <a:rPr lang="en-US" altLang="zh-CN" dirty="0" smtClean="0"/>
                  <a:t>6bit</a:t>
                </a:r>
                <a:r>
                  <a:rPr lang="zh-CN" altLang="en-US" dirty="0" smtClean="0"/>
                  <a:t>时，</a:t>
                </a:r>
                <a:r>
                  <a:rPr lang="en-US" altLang="zh-CN" dirty="0" smtClean="0"/>
                  <a:t>Logistic</a:t>
                </a:r>
                <a:r>
                  <a:rPr lang="zh-CN" altLang="en-US" dirty="0" smtClean="0"/>
                  <a:t>映射对应</a:t>
                </a:r>
                <a:r>
                  <a:rPr lang="en-US" altLang="zh-CN" dirty="0" smtClean="0"/>
                  <a:t>SMN </a:t>
                </a:r>
                <a:r>
                  <a:rPr lang="en-US" altLang="zh-CN" sz="1200" b="1" i="0" kern="0">
                    <a:latin typeface="Cambria Math" panose="02040503050406030204" pitchFamily="18" charset="0"/>
                    <a:cs typeface="Times New Roman" pitchFamily="18" charset="0"/>
                  </a:rPr>
                  <a:t>𝑭</a:t>
                </a:r>
                <a:r>
                  <a:rPr lang="en-US" altLang="zh-CN" sz="1200" b="1" i="0" kern="0" smtClean="0">
                    <a:latin typeface="Cambria Math" panose="02040503050406030204" pitchFamily="18" charset="0"/>
                    <a:cs typeface="Times New Roman" pitchFamily="18" charset="0"/>
                  </a:rPr>
                  <a:t>_</a:t>
                </a:r>
                <a:r>
                  <a:rPr lang="en-US" altLang="zh-CN" sz="1200" b="1" i="0" kern="0" smtClean="0">
                    <a:latin typeface="Cambria Math" panose="02040503050406030204" pitchFamily="18" charset="0"/>
                    <a:cs typeface="Times New Roman" pitchFamily="18" charset="0"/>
                  </a:rPr>
                  <a:t>𝟔^</a:t>
                </a:r>
                <a:r>
                  <a:rPr lang="en-US" altLang="zh-CN" sz="1200" b="1" i="0" kern="0">
                    <a:latin typeface="Cambria Math" panose="02040503050406030204" pitchFamily="18" charset="0"/>
                    <a:cs typeface="Times New Roman" pitchFamily="18" charset="0"/>
                  </a:rPr>
                  <a:t>∗</a:t>
                </a:r>
                <a:r>
                  <a:rPr lang="zh-CN" altLang="en-US" dirty="0" smtClean="0"/>
                  <a:t>与</a:t>
                </a:r>
                <a:r>
                  <a:rPr lang="en-US" altLang="zh-CN" dirty="0" smtClean="0"/>
                  <a:t>SMN</a:t>
                </a:r>
                <a:r>
                  <a:rPr lang="en-US" altLang="zh-CN" sz="1200" b="1" i="0" kern="0">
                    <a:latin typeface="Cambria Math" panose="02040503050406030204" pitchFamily="18" charset="0"/>
                    <a:cs typeface="Times New Roman" pitchFamily="18" charset="0"/>
                  </a:rPr>
                  <a:t>𝑭</a:t>
                </a:r>
                <a:r>
                  <a:rPr lang="en-US" altLang="zh-CN" sz="1200" b="1" i="0" kern="0" smtClean="0">
                    <a:latin typeface="Cambria Math" panose="02040503050406030204" pitchFamily="18" charset="0"/>
                    <a:cs typeface="Times New Roman" pitchFamily="18" charset="0"/>
                  </a:rPr>
                  <a:t>_</a:t>
                </a:r>
                <a:r>
                  <a:rPr lang="en-US" altLang="zh-CN" sz="1200" b="1" i="0" kern="0" smtClean="0">
                    <a:latin typeface="Cambria Math" panose="02040503050406030204" pitchFamily="18" charset="0"/>
                    <a:cs typeface="Times New Roman" pitchFamily="18" charset="0"/>
                  </a:rPr>
                  <a:t>𝟕^</a:t>
                </a:r>
                <a:r>
                  <a:rPr lang="en-US" altLang="zh-CN" sz="1200" b="1" i="0" kern="0">
                    <a:latin typeface="Cambria Math" panose="02040503050406030204" pitchFamily="18" charset="0"/>
                    <a:cs typeface="Times New Roman" pitchFamily="18" charset="0"/>
                  </a:rPr>
                  <a:t>∗</a:t>
                </a:r>
                <a:r>
                  <a:rPr lang="zh-CN" altLang="en-US" dirty="0" smtClean="0"/>
                  <a:t>中对应节点的</a:t>
                </a:r>
                <a:r>
                  <a:rPr lang="zh-CN" altLang="en-US" dirty="0" smtClean="0"/>
                  <a:t>误差分布。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性质</a:t>
                </a:r>
                <a:r>
                  <a:rPr lang="en-US" altLang="zh-CN" dirty="0" smtClean="0"/>
                  <a:t>1</a:t>
                </a:r>
                <a:r>
                  <a:rPr lang="zh-CN" altLang="en-US" dirty="0" smtClean="0"/>
                  <a:t>、性质</a:t>
                </a:r>
                <a:r>
                  <a:rPr lang="en-US" altLang="zh-CN" dirty="0" smtClean="0"/>
                  <a:t>2</a:t>
                </a:r>
                <a:r>
                  <a:rPr lang="zh-CN" altLang="en-US" baseline="0" dirty="0" smtClean="0"/>
                  <a:t>的内容在图上一目了然。</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smtClean="0">
                    <a:solidFill>
                      <a:srgbClr val="000000"/>
                    </a:solidFill>
                    <a:latin typeface="宋体" panose="02010600030101010101" pitchFamily="2" charset="-122"/>
                    <a:cs typeface="Times New Roman" pitchFamily="18" charset="0"/>
                  </a:rPr>
                  <a:t>运算精度增大时</a:t>
                </a:r>
                <a:r>
                  <a:rPr lang="en-US" altLang="zh-CN" sz="1200" b="0" kern="0" dirty="0" smtClean="0">
                    <a:solidFill>
                      <a:srgbClr val="000000"/>
                    </a:solidFill>
                    <a:latin typeface="宋体" panose="02010600030101010101" pitchFamily="2" charset="-122"/>
                    <a:cs typeface="Times New Roman" pitchFamily="18" charset="0"/>
                  </a:rPr>
                  <a:t>SMN</a:t>
                </a:r>
                <a:r>
                  <a:rPr lang="zh-CN" altLang="en-US" sz="1200" b="0" kern="0" dirty="0" smtClean="0">
                    <a:solidFill>
                      <a:srgbClr val="000000"/>
                    </a:solidFill>
                    <a:latin typeface="宋体" panose="02010600030101010101" pitchFamily="2" charset="-122"/>
                    <a:cs typeface="Times New Roman" pitchFamily="18" charset="0"/>
                  </a:rPr>
                  <a:t>对应节点的量化误差可控，</a:t>
                </a:r>
                <a:r>
                  <a:rPr lang="zh-CN" altLang="en-US" b="0" baseline="0" dirty="0" smtClean="0"/>
                  <a:t>我们</a:t>
                </a:r>
                <a:r>
                  <a:rPr lang="zh-CN" altLang="en-US" baseline="0" dirty="0" smtClean="0"/>
                  <a:t>可以得出结论，低精度</a:t>
                </a:r>
                <a:r>
                  <a:rPr lang="en-US" altLang="zh-CN" baseline="0" dirty="0" smtClean="0"/>
                  <a:t>SMN</a:t>
                </a:r>
                <a:r>
                  <a:rPr lang="zh-CN" altLang="en-US" baseline="0" dirty="0" smtClean="0"/>
                  <a:t>的网络结构对高精度</a:t>
                </a:r>
                <a:r>
                  <a:rPr lang="en-US" altLang="zh-CN" baseline="0" dirty="0" smtClean="0"/>
                  <a:t>SMN</a:t>
                </a:r>
                <a:r>
                  <a:rPr lang="zh-CN" altLang="en-US" baseline="0" dirty="0" smtClean="0"/>
                  <a:t>的网络结构有决定性影响。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50870529-442B-4B98-8178-DED5A85205C7}" type="slidenum">
              <a:rPr lang="zh-CN" altLang="en-US" smtClean="0"/>
              <a:t>9</a:t>
            </a:fld>
            <a:endParaRPr lang="zh-CN" altLang="en-US"/>
          </a:p>
        </p:txBody>
      </p:sp>
    </p:spTree>
    <p:extLst>
      <p:ext uri="{BB962C8B-B14F-4D97-AF65-F5344CB8AC3E}">
        <p14:creationId xmlns:p14="http://schemas.microsoft.com/office/powerpoint/2010/main" val="42346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322270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196777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413942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402805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364114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29383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18875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79136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375141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254464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6C617C-B358-42AE-85AC-5BB3BD851D80}"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18335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C617C-B358-42AE-85AC-5BB3BD851D80}" type="datetimeFigureOut">
              <a:rPr lang="zh-CN" altLang="en-US" smtClean="0"/>
              <a:t>2018/6/1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A745E-1CC0-47AE-97A8-7C21C747572E}" type="slidenum">
              <a:rPr lang="zh-CN" altLang="en-US" smtClean="0"/>
              <a:t>‹#›</a:t>
            </a:fld>
            <a:endParaRPr lang="zh-CN" altLang="en-US"/>
          </a:p>
        </p:txBody>
      </p:sp>
    </p:spTree>
    <p:extLst>
      <p:ext uri="{BB962C8B-B14F-4D97-AF65-F5344CB8AC3E}">
        <p14:creationId xmlns:p14="http://schemas.microsoft.com/office/powerpoint/2010/main" val="468138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18.wmf"/><Relationship Id="rId18" Type="http://schemas.openxmlformats.org/officeDocument/2006/relationships/oleObject" Target="../embeddings/oleObject10.bin"/><Relationship Id="rId3" Type="http://schemas.openxmlformats.org/officeDocument/2006/relationships/notesSlide" Target="../notesSlides/notesSlide11.xml"/><Relationship Id="rId7" Type="http://schemas.openxmlformats.org/officeDocument/2006/relationships/image" Target="../media/image16.wmf"/><Relationship Id="rId12" Type="http://schemas.openxmlformats.org/officeDocument/2006/relationships/oleObject" Target="../embeddings/oleObject8.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image" Target="../media/image29.png"/><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7.wmf"/><Relationship Id="rId5" Type="http://schemas.openxmlformats.org/officeDocument/2006/relationships/image" Target="../media/image15.wmf"/><Relationship Id="rId15" Type="http://schemas.openxmlformats.org/officeDocument/2006/relationships/image" Target="../media/image24.png"/><Relationship Id="rId10" Type="http://schemas.openxmlformats.org/officeDocument/2006/relationships/oleObject" Target="../embeddings/oleObject7.bin"/><Relationship Id="rId19" Type="http://schemas.openxmlformats.org/officeDocument/2006/relationships/image" Target="../media/image28.png"/><Relationship Id="rId4" Type="http://schemas.openxmlformats.org/officeDocument/2006/relationships/oleObject" Target="../embeddings/oleObject5.bin"/><Relationship Id="rId9" Type="http://schemas.openxmlformats.org/officeDocument/2006/relationships/image" Target="../media/image22.png"/><Relationship Id="rId1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notesSlide" Target="../notesSlides/notesSlide13.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2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png"/><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notesSlide" Target="../notesSlides/notesSlide17.xml"/><Relationship Id="rId7" Type="http://schemas.openxmlformats.org/officeDocument/2006/relationships/image" Target="../media/image30.wmf"/><Relationship Id="rId12"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38.png"/><Relationship Id="rId5" Type="http://schemas.openxmlformats.org/officeDocument/2006/relationships/image" Target="../media/image29.wmf"/><Relationship Id="rId10" Type="http://schemas.openxmlformats.org/officeDocument/2006/relationships/image" Target="../media/image37.png"/><Relationship Id="rId4" Type="http://schemas.openxmlformats.org/officeDocument/2006/relationships/oleObject" Target="../embeddings/oleObject14.bin"/><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34.wmf"/><Relationship Id="rId3" Type="http://schemas.openxmlformats.org/officeDocument/2006/relationships/notesSlide" Target="../notesSlides/notesSlide20.xml"/><Relationship Id="rId7" Type="http://schemas.openxmlformats.org/officeDocument/2006/relationships/image" Target="../media/image44.png"/><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33.wmf"/><Relationship Id="rId10" Type="http://schemas.openxmlformats.org/officeDocument/2006/relationships/image" Target="../media/image47.png"/><Relationship Id="rId4" Type="http://schemas.openxmlformats.org/officeDocument/2006/relationships/oleObject" Target="../embeddings/oleObject17.bin"/><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36.jp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5.jp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2.xml"/><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5.png"/><Relationship Id="rId5" Type="http://schemas.openxmlformats.org/officeDocument/2006/relationships/image" Target="../media/image37.wmf"/><Relationship Id="rId4" Type="http://schemas.openxmlformats.org/officeDocument/2006/relationships/oleObject" Target="../embeddings/oleObject19.bin"/><Relationship Id="rId9" Type="http://schemas.openxmlformats.org/officeDocument/2006/relationships/image" Target="../media/image38.wmf"/></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0.wmf"/><Relationship Id="rId18" Type="http://schemas.openxmlformats.org/officeDocument/2006/relationships/oleObject" Target="../embeddings/oleObject25.bin"/><Relationship Id="rId3" Type="http://schemas.openxmlformats.org/officeDocument/2006/relationships/notesSlide" Target="../notesSlides/notesSlide23.xml"/><Relationship Id="rId21" Type="http://schemas.openxmlformats.org/officeDocument/2006/relationships/image" Target="../media/image43.wmf"/><Relationship Id="rId7" Type="http://schemas.openxmlformats.org/officeDocument/2006/relationships/image" Target="../media/image62.png"/><Relationship Id="rId12" Type="http://schemas.openxmlformats.org/officeDocument/2006/relationships/oleObject" Target="../embeddings/oleObject22.bin"/><Relationship Id="rId17"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9.vml"/><Relationship Id="rId6" Type="http://schemas.openxmlformats.org/officeDocument/2006/relationships/image" Target="../media/image61.png"/><Relationship Id="rId11" Type="http://schemas.openxmlformats.org/officeDocument/2006/relationships/image" Target="../media/image39.wmf"/><Relationship Id="rId5" Type="http://schemas.openxmlformats.org/officeDocument/2006/relationships/image" Target="../media/image60.png"/><Relationship Id="rId15" Type="http://schemas.openxmlformats.org/officeDocument/2006/relationships/image" Target="../media/image29.wmf"/><Relationship Id="rId10" Type="http://schemas.openxmlformats.org/officeDocument/2006/relationships/oleObject" Target="../embeddings/oleObject21.bin"/><Relationship Id="rId19" Type="http://schemas.openxmlformats.org/officeDocument/2006/relationships/image" Target="../media/image42.wmf"/><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notesSlide" Target="../notesSlides/notesSlide24.xml"/><Relationship Id="rId26" Type="http://schemas.openxmlformats.org/officeDocument/2006/relationships/image" Target="../media/image70.png"/><Relationship Id="rId3" Type="http://schemas.openxmlformats.org/officeDocument/2006/relationships/tags" Target="../tags/tag14.xml"/><Relationship Id="rId21" Type="http://schemas.openxmlformats.org/officeDocument/2006/relationships/oleObject" Target="../embeddings/oleObject28.bin"/><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slideLayout" Target="../slideLayouts/slideLayout2.xml"/><Relationship Id="rId25" Type="http://schemas.openxmlformats.org/officeDocument/2006/relationships/image" Target="../media/image69.png"/><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image" Target="../media/image44.wmf"/><Relationship Id="rId29" Type="http://schemas.openxmlformats.org/officeDocument/2006/relationships/image" Target="../media/image73.png"/><Relationship Id="rId1" Type="http://schemas.openxmlformats.org/officeDocument/2006/relationships/vmlDrawing" Target="../drawings/vmlDrawing10.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68.png"/><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image" Target="../media/image67.png"/><Relationship Id="rId28" Type="http://schemas.openxmlformats.org/officeDocument/2006/relationships/image" Target="../media/image72.png"/><Relationship Id="rId10" Type="http://schemas.openxmlformats.org/officeDocument/2006/relationships/tags" Target="../tags/tag21.xml"/><Relationship Id="rId19" Type="http://schemas.openxmlformats.org/officeDocument/2006/relationships/oleObject" Target="../embeddings/oleObject27.bin"/><Relationship Id="rId31" Type="http://schemas.openxmlformats.org/officeDocument/2006/relationships/image" Target="../media/image75.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45.wmf"/><Relationship Id="rId27" Type="http://schemas.openxmlformats.org/officeDocument/2006/relationships/image" Target="../media/image71.png"/><Relationship Id="rId30" Type="http://schemas.openxmlformats.org/officeDocument/2006/relationships/image" Target="../media/image74.png"/></Relationships>
</file>

<file path=ppt/slides/_rels/slide2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480.png"/><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2" Type="http://schemas.openxmlformats.org/officeDocument/2006/relationships/image" Target="../media/image6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10.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8.xml"/><Relationship Id="rId7" Type="http://schemas.openxmlformats.org/officeDocument/2006/relationships/image" Target="../media/image7.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png"/><Relationship Id="rId5" Type="http://schemas.openxmlformats.org/officeDocument/2006/relationships/image" Target="../media/image6.wmf"/><Relationship Id="rId10" Type="http://schemas.openxmlformats.org/officeDocument/2006/relationships/image" Target="../media/image110.png"/><Relationship Id="rId4" Type="http://schemas.openxmlformats.org/officeDocument/2006/relationships/oleObject" Target="../embeddings/oleObject1.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458" y="116276"/>
            <a:ext cx="838200" cy="83343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6118" y="148131"/>
            <a:ext cx="2297751" cy="769727"/>
          </a:xfrm>
          <a:prstGeom prst="rect">
            <a:avLst/>
          </a:prstGeom>
        </p:spPr>
      </p:pic>
      <p:sp>
        <p:nvSpPr>
          <p:cNvPr id="6" name="Rectangle 55"/>
          <p:cNvSpPr>
            <a:spLocks noChangeArrowheads="1"/>
          </p:cNvSpPr>
          <p:nvPr/>
        </p:nvSpPr>
        <p:spPr bwMode="auto">
          <a:xfrm>
            <a:off x="0" y="1343025"/>
            <a:ext cx="9144000" cy="1733549"/>
          </a:xfrm>
          <a:prstGeom prst="rect">
            <a:avLst/>
          </a:prstGeom>
          <a:solidFill>
            <a:srgbClr val="339966"/>
          </a:solidFill>
          <a:ln>
            <a:noFill/>
          </a:ln>
          <a:extLst/>
        </p:spPr>
        <p:txBody>
          <a:bodyPr wrap="none" anchor="ctr"/>
          <a:lstStyle>
            <a:lvl1pPr>
              <a:defRPr b="1">
                <a:solidFill>
                  <a:schemeClr val="tx1"/>
                </a:solidFill>
                <a:latin typeface="Arial" charset="0"/>
                <a:ea typeface="黑体" pitchFamily="2" charset="-122"/>
              </a:defRPr>
            </a:lvl1pPr>
            <a:lvl2pPr marL="742950" indent="-285750">
              <a:defRPr b="1">
                <a:solidFill>
                  <a:schemeClr val="tx1"/>
                </a:solidFill>
                <a:latin typeface="Arial" charset="0"/>
                <a:ea typeface="黑体" pitchFamily="2" charset="-122"/>
              </a:defRPr>
            </a:lvl2pPr>
            <a:lvl3pPr marL="1143000" indent="-228600">
              <a:defRPr b="1">
                <a:solidFill>
                  <a:schemeClr val="tx1"/>
                </a:solidFill>
                <a:latin typeface="Arial" charset="0"/>
                <a:ea typeface="黑体" pitchFamily="2" charset="-122"/>
              </a:defRPr>
            </a:lvl3pPr>
            <a:lvl4pPr marL="1600200" indent="-228600">
              <a:defRPr b="1">
                <a:solidFill>
                  <a:schemeClr val="tx1"/>
                </a:solidFill>
                <a:latin typeface="Arial" charset="0"/>
                <a:ea typeface="黑体" pitchFamily="2" charset="-122"/>
              </a:defRPr>
            </a:lvl4pPr>
            <a:lvl5pPr marL="2057400" indent="-228600">
              <a:defRPr b="1">
                <a:solidFill>
                  <a:schemeClr val="tx1"/>
                </a:solidFill>
                <a:latin typeface="Arial" charset="0"/>
                <a:ea typeface="黑体" pitchFamily="2" charset="-122"/>
              </a:defRPr>
            </a:lvl5pPr>
            <a:lvl6pPr marL="2514600" indent="-228600" eaLnBrk="0" fontAlgn="ctr" hangingPunct="0">
              <a:spcBef>
                <a:spcPct val="0"/>
              </a:spcBef>
              <a:spcAft>
                <a:spcPct val="0"/>
              </a:spcAft>
              <a:defRPr b="1">
                <a:solidFill>
                  <a:schemeClr val="tx1"/>
                </a:solidFill>
                <a:latin typeface="Arial" charset="0"/>
                <a:ea typeface="黑体" pitchFamily="2" charset="-122"/>
              </a:defRPr>
            </a:lvl6pPr>
            <a:lvl7pPr marL="2971800" indent="-228600" eaLnBrk="0" fontAlgn="ctr" hangingPunct="0">
              <a:spcBef>
                <a:spcPct val="0"/>
              </a:spcBef>
              <a:spcAft>
                <a:spcPct val="0"/>
              </a:spcAft>
              <a:defRPr b="1">
                <a:solidFill>
                  <a:schemeClr val="tx1"/>
                </a:solidFill>
                <a:latin typeface="Arial" charset="0"/>
                <a:ea typeface="黑体" pitchFamily="2" charset="-122"/>
              </a:defRPr>
            </a:lvl7pPr>
            <a:lvl8pPr marL="3429000" indent="-228600" eaLnBrk="0" fontAlgn="ctr" hangingPunct="0">
              <a:spcBef>
                <a:spcPct val="0"/>
              </a:spcBef>
              <a:spcAft>
                <a:spcPct val="0"/>
              </a:spcAft>
              <a:defRPr b="1">
                <a:solidFill>
                  <a:schemeClr val="tx1"/>
                </a:solidFill>
                <a:latin typeface="Arial" charset="0"/>
                <a:ea typeface="黑体" pitchFamily="2" charset="-122"/>
              </a:defRPr>
            </a:lvl8pPr>
            <a:lvl9pPr marL="3886200" indent="-228600" eaLnBrk="0" fontAlgn="ctr" hangingPunct="0">
              <a:spcBef>
                <a:spcPct val="0"/>
              </a:spcBef>
              <a:spcAft>
                <a:spcPct val="0"/>
              </a:spcAft>
              <a:defRPr b="1">
                <a:solidFill>
                  <a:schemeClr val="tx1"/>
                </a:solidFill>
                <a:latin typeface="Arial" charset="0"/>
                <a:ea typeface="黑体" pitchFamily="2" charset="-122"/>
              </a:defRPr>
            </a:lvl9pPr>
          </a:lstStyle>
          <a:p>
            <a:pPr algn="ctr" eaLnBrk="0" fontAlgn="ctr" hangingPunct="0"/>
            <a:r>
              <a:rPr kumimoji="1" lang="zh-CN" altLang="en-US" sz="4000" kern="0" baseline="0" dirty="0">
                <a:solidFill>
                  <a:srgbClr val="FFFFFF"/>
                </a:solidFill>
                <a:latin typeface="宋体" panose="02010600030101010101" pitchFamily="2" charset="-122"/>
                <a:ea typeface="宋体" panose="02010600030101010101" pitchFamily="2" charset="-122"/>
                <a:sym typeface="+mn-lt"/>
              </a:rPr>
              <a:t>数字域上混沌系统动力学的</a:t>
            </a:r>
            <a:r>
              <a:rPr kumimoji="1" lang="zh-CN" altLang="en-US" sz="4000" kern="0" baseline="0" dirty="0" smtClean="0">
                <a:solidFill>
                  <a:srgbClr val="FFFFFF"/>
                </a:solidFill>
                <a:latin typeface="宋体" panose="02010600030101010101" pitchFamily="2" charset="-122"/>
                <a:ea typeface="宋体" panose="02010600030101010101" pitchFamily="2" charset="-122"/>
                <a:sym typeface="+mn-lt"/>
              </a:rPr>
              <a:t>网络分析</a:t>
            </a:r>
            <a:endParaRPr kumimoji="1" lang="zh-CN" altLang="en-US" sz="4000" kern="0" baseline="0" dirty="0">
              <a:solidFill>
                <a:srgbClr val="FFFFFF"/>
              </a:solidFill>
              <a:latin typeface="宋体" panose="02010600030101010101" pitchFamily="2" charset="-122"/>
              <a:ea typeface="宋体" panose="02010600030101010101" pitchFamily="2" charset="-122"/>
              <a:sym typeface="+mn-lt"/>
            </a:endParaRPr>
          </a:p>
        </p:txBody>
      </p:sp>
      <p:sp>
        <p:nvSpPr>
          <p:cNvPr id="7" name="矩形 6"/>
          <p:cNvSpPr/>
          <p:nvPr/>
        </p:nvSpPr>
        <p:spPr>
          <a:xfrm>
            <a:off x="2939142" y="3553490"/>
            <a:ext cx="3265715" cy="692497"/>
          </a:xfrm>
          <a:prstGeom prst="rect">
            <a:avLst/>
          </a:prstGeom>
        </p:spPr>
        <p:txBody>
          <a:bodyPr wrap="square">
            <a:spAutoFit/>
          </a:bodyPr>
          <a:lstStyle/>
          <a:p>
            <a:pPr algn="ctr">
              <a:lnSpc>
                <a:spcPct val="130000"/>
              </a:lnSpc>
              <a:defRPr/>
            </a:pPr>
            <a:r>
              <a:rPr lang="zh-CN" altLang="en-US" sz="3000" b="1" baseline="0" dirty="0" smtClean="0">
                <a:latin typeface="宋体" panose="02010600030101010101" pitchFamily="2" charset="-122"/>
              </a:rPr>
              <a:t>答辩人：  冯兵兵</a:t>
            </a:r>
            <a:endParaRPr lang="en-US" altLang="zh-CN" sz="3000" b="1" baseline="0" dirty="0" smtClean="0">
              <a:latin typeface="宋体" panose="02010600030101010101" pitchFamily="2" charset="-122"/>
            </a:endParaRPr>
          </a:p>
        </p:txBody>
      </p:sp>
      <p:sp>
        <p:nvSpPr>
          <p:cNvPr id="8" name="矩形 7"/>
          <p:cNvSpPr/>
          <p:nvPr/>
        </p:nvSpPr>
        <p:spPr>
          <a:xfrm>
            <a:off x="2939142" y="4245987"/>
            <a:ext cx="4441373" cy="692497"/>
          </a:xfrm>
          <a:prstGeom prst="rect">
            <a:avLst/>
          </a:prstGeom>
        </p:spPr>
        <p:txBody>
          <a:bodyPr wrap="square">
            <a:spAutoFit/>
          </a:bodyPr>
          <a:lstStyle/>
          <a:p>
            <a:pPr algn="ctr">
              <a:lnSpc>
                <a:spcPct val="130000"/>
              </a:lnSpc>
              <a:defRPr/>
            </a:pPr>
            <a:r>
              <a:rPr lang="zh-CN" altLang="en-US" sz="3000" b="1" baseline="0" dirty="0" smtClean="0">
                <a:latin typeface="宋体" panose="02010600030101010101" pitchFamily="2" charset="-122"/>
              </a:rPr>
              <a:t>学  号：  </a:t>
            </a:r>
            <a:r>
              <a:rPr lang="en-US" altLang="zh-CN" sz="3000" b="1" baseline="0" dirty="0" smtClean="0">
                <a:latin typeface="宋体" panose="02010600030101010101" pitchFamily="2" charset="-122"/>
              </a:rPr>
              <a:t>201510171812</a:t>
            </a:r>
          </a:p>
        </p:txBody>
      </p:sp>
      <p:sp>
        <p:nvSpPr>
          <p:cNvPr id="9" name="矩形 8"/>
          <p:cNvSpPr/>
          <p:nvPr/>
        </p:nvSpPr>
        <p:spPr>
          <a:xfrm>
            <a:off x="2939141" y="4938484"/>
            <a:ext cx="3265715" cy="692497"/>
          </a:xfrm>
          <a:prstGeom prst="rect">
            <a:avLst/>
          </a:prstGeom>
        </p:spPr>
        <p:txBody>
          <a:bodyPr wrap="square">
            <a:spAutoFit/>
          </a:bodyPr>
          <a:lstStyle/>
          <a:p>
            <a:pPr algn="ctr">
              <a:lnSpc>
                <a:spcPct val="130000"/>
              </a:lnSpc>
              <a:defRPr/>
            </a:pPr>
            <a:r>
              <a:rPr lang="zh-CN" altLang="en-US" sz="3000" b="1" baseline="0" dirty="0" smtClean="0">
                <a:latin typeface="宋体" panose="02010600030101010101" pitchFamily="2" charset="-122"/>
              </a:rPr>
              <a:t>导  师：  李澄清</a:t>
            </a:r>
            <a:endParaRPr lang="en-US" altLang="zh-CN" sz="3000" b="1" baseline="0" dirty="0" smtClean="0">
              <a:latin typeface="宋体" panose="02010600030101010101" pitchFamily="2" charset="-122"/>
            </a:endParaRPr>
          </a:p>
        </p:txBody>
      </p:sp>
      <p:cxnSp>
        <p:nvCxnSpPr>
          <p:cNvPr id="11" name="直接连接符 10"/>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059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10</a:t>
            </a:r>
            <a:endParaRPr lang="zh-CN" altLang="zh-CN" sz="1800" baseline="0" dirty="0">
              <a:solidFill>
                <a:schemeClr val="folHlink"/>
              </a:solidFill>
              <a:latin typeface="Monotype Corsiva" pitchFamily="66" charset="0"/>
            </a:endParaRPr>
          </a:p>
        </p:txBody>
      </p:sp>
      <p:sp>
        <p:nvSpPr>
          <p:cNvPr id="8" name="矩形 7"/>
          <p:cNvSpPr/>
          <p:nvPr/>
        </p:nvSpPr>
        <p:spPr>
          <a:xfrm>
            <a:off x="388768" y="5257513"/>
            <a:ext cx="8366456" cy="353943"/>
          </a:xfrm>
          <a:prstGeom prst="rect">
            <a:avLst/>
          </a:prstGeom>
        </p:spPr>
        <p:txBody>
          <a:bodyPr wrap="square">
            <a:spAutoFit/>
          </a:bodyPr>
          <a:lstStyle/>
          <a:p>
            <a:pPr algn="ctr"/>
            <a:r>
              <a:rPr lang="zh-CN" altLang="en-US" sz="1700" b="1" kern="0" dirty="0" smtClean="0">
                <a:latin typeface="宋体" panose="02010600030101010101" pitchFamily="2" charset="-122"/>
                <a:cs typeface="Times New Roman" pitchFamily="18" charset="0"/>
              </a:rPr>
              <a:t>数字域上映射原像对应的区间</a:t>
            </a:r>
            <a:endParaRPr lang="zh-CN" altLang="en-US" sz="1700" b="1" kern="0" dirty="0">
              <a:latin typeface="宋体" panose="02010600030101010101" pitchFamily="2" charset="-122"/>
              <a:cs typeface="Times New Roman" pitchFamily="18"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919" y="1936145"/>
            <a:ext cx="5050155" cy="3321368"/>
          </a:xfrm>
          <a:prstGeom prst="rect">
            <a:avLst/>
          </a:prstGeom>
        </p:spPr>
      </p:pic>
      <p:sp>
        <p:nvSpPr>
          <p:cNvPr id="9" name="矩形 8"/>
          <p:cNvSpPr/>
          <p:nvPr/>
        </p:nvSpPr>
        <p:spPr>
          <a:xfrm>
            <a:off x="769821" y="1221474"/>
            <a:ext cx="8374179" cy="492443"/>
          </a:xfrm>
          <a:prstGeom prst="rect">
            <a:avLst/>
          </a:prstGeom>
        </p:spPr>
        <p:txBody>
          <a:bodyPr wrap="square">
            <a:spAutoFit/>
          </a:bodyPr>
          <a:lstStyle/>
          <a:p>
            <a:pPr marL="342900" lvl="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定点运算模式下</a:t>
            </a:r>
            <a:r>
              <a:rPr lang="en-US" altLang="zh-CN" sz="2000" b="1" i="1" kern="0" dirty="0" smtClean="0">
                <a:solidFill>
                  <a:srgbClr val="000000"/>
                </a:solidFill>
                <a:latin typeface="宋体" panose="02010600030101010101" pitchFamily="2" charset="-122"/>
                <a:cs typeface="Times New Roman" pitchFamily="18" charset="0"/>
              </a:rPr>
              <a:t>Logistic</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的</a:t>
            </a:r>
            <a:r>
              <a:rPr lang="zh-CN" altLang="en-US" sz="2000" b="1" kern="0" dirty="0">
                <a:solidFill>
                  <a:srgbClr val="000000"/>
                </a:solidFill>
                <a:latin typeface="宋体" panose="02010600030101010101" pitchFamily="2" charset="-122"/>
                <a:cs typeface="Times New Roman" pitchFamily="18" charset="0"/>
              </a:rPr>
              <a:t>无标度</a:t>
            </a:r>
            <a:r>
              <a:rPr lang="zh-CN" altLang="en-US" sz="2000" b="1" kern="0" dirty="0" smtClean="0">
                <a:solidFill>
                  <a:srgbClr val="000000"/>
                </a:solidFill>
                <a:latin typeface="宋体" panose="02010600030101010101" pitchFamily="2" charset="-122"/>
                <a:cs typeface="Times New Roman" pitchFamily="18" charset="0"/>
              </a:rPr>
              <a:t>属性</a:t>
            </a:r>
            <a:endParaRPr lang="zh-CN" altLang="en-US" dirty="0">
              <a:solidFill>
                <a:prstClr val="black">
                  <a:lumMod val="75000"/>
                  <a:lumOff val="25000"/>
                </a:prstClr>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799438" y="5788128"/>
                <a:ext cx="7545124" cy="507831"/>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r>
                  <a:rPr lang="zh-CN" altLang="en-US" sz="2000" b="1" kern="0" dirty="0" smtClean="0">
                    <a:solidFill>
                      <a:srgbClr val="000000"/>
                    </a:solidFill>
                    <a:latin typeface="宋体" panose="02010600030101010101" pitchFamily="2" charset="-122"/>
                    <a:cs typeface="Times New Roman" pitchFamily="18" charset="0"/>
                  </a:rPr>
                  <a:t>等</a:t>
                </a:r>
                <a:r>
                  <a:rPr lang="zh-CN" altLang="en-US" sz="2000" b="1" kern="0" dirty="0">
                    <a:solidFill>
                      <a:srgbClr val="000000"/>
                    </a:solidFill>
                    <a:latin typeface="宋体" panose="02010600030101010101" pitchFamily="2" charset="-122"/>
                    <a:cs typeface="Times New Roman" pitchFamily="18" charset="0"/>
                  </a:rPr>
                  <a:t>间隔划分一维映射的定义域和值域</a:t>
                </a:r>
                <a:r>
                  <a:rPr lang="zh-CN" altLang="en-US" sz="2000" b="1" kern="0" dirty="0" smtClean="0">
                    <a:solidFill>
                      <a:srgbClr val="000000"/>
                    </a:solidFill>
                    <a:latin typeface="宋体" panose="02010600030101010101" pitchFamily="2" charset="-122"/>
                    <a:cs typeface="Times New Roman" pitchFamily="18" charset="0"/>
                  </a:rPr>
                  <a:t>，固定间隔</a:t>
                </a:r>
                <a14:m>
                  <m:oMath xmlns:m="http://schemas.openxmlformats.org/officeDocument/2006/math">
                    <m:r>
                      <m:rPr>
                        <m:sty m:val="p"/>
                      </m:rPr>
                      <a:rPr lang="el-GR" altLang="zh-CN" sz="2000" b="1" kern="0">
                        <a:solidFill>
                          <a:srgbClr val="000000"/>
                        </a:solidFill>
                        <a:latin typeface="Cambria Math" panose="02040503050406030204" pitchFamily="18" charset="0"/>
                        <a:cs typeface="Times New Roman" pitchFamily="18" charset="0"/>
                      </a:rPr>
                      <m:t>Δ</m:t>
                    </m:r>
                    <m:r>
                      <a:rPr lang="en-US" altLang="zh-CN" sz="2000" b="1" kern="0">
                        <a:solidFill>
                          <a:srgbClr val="000000"/>
                        </a:solidFill>
                        <a:latin typeface="Cambria Math" panose="02040503050406030204" pitchFamily="18" charset="0"/>
                        <a:cs typeface="Times New Roman" pitchFamily="18" charset="0"/>
                      </a:rPr>
                      <m:t>=1/</m:t>
                    </m:r>
                    <m:sSup>
                      <m:sSupPr>
                        <m:ctrlPr>
                          <a:rPr lang="en-US" altLang="zh-CN" sz="2000" b="1" i="1" kern="0">
                            <a:solidFill>
                              <a:srgbClr val="000000"/>
                            </a:solidFill>
                            <a:latin typeface="Cambria Math" panose="02040503050406030204" pitchFamily="18" charset="0"/>
                            <a:cs typeface="Times New Roman" pitchFamily="18" charset="0"/>
                          </a:rPr>
                        </m:ctrlPr>
                      </m:sSupPr>
                      <m:e>
                        <m:r>
                          <a:rPr lang="en-US" altLang="zh-CN" sz="2000" b="1" kern="0">
                            <a:solidFill>
                              <a:srgbClr val="000000"/>
                            </a:solidFill>
                            <a:latin typeface="Cambria Math" panose="02040503050406030204" pitchFamily="18" charset="0"/>
                            <a:cs typeface="Times New Roman" pitchFamily="18" charset="0"/>
                          </a:rPr>
                          <m:t>2</m:t>
                        </m:r>
                      </m:e>
                      <m:sup>
                        <m:r>
                          <a:rPr lang="en-US" altLang="zh-CN" sz="2000" b="1" kern="0">
                            <a:solidFill>
                              <a:srgbClr val="000000"/>
                            </a:solidFill>
                            <a:latin typeface="Cambria Math" panose="02040503050406030204" pitchFamily="18" charset="0"/>
                            <a:cs typeface="Times New Roman" pitchFamily="18" charset="0"/>
                          </a:rPr>
                          <m:t>𝑛</m:t>
                        </m:r>
                      </m:sup>
                    </m:sSup>
                  </m:oMath>
                </a14:m>
                <a:endParaRPr lang="en-US" altLang="zh-CN" sz="2000" b="1" kern="0" dirty="0">
                  <a:solidFill>
                    <a:srgbClr val="000000"/>
                  </a:solidFill>
                  <a:latin typeface="宋体" panose="02010600030101010101" pitchFamily="2" charset="-122"/>
                  <a:cs typeface="Times New Roman"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799438" y="5788128"/>
                <a:ext cx="7545124" cy="507831"/>
              </a:xfrm>
              <a:prstGeom prst="rect">
                <a:avLst/>
              </a:prstGeom>
              <a:blipFill rotWithShape="0">
                <a:blip r:embed="rId4"/>
                <a:stretch>
                  <a:fillRect b="-13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9900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11</a:t>
            </a:r>
            <a:endParaRPr lang="zh-CN" altLang="zh-CN" sz="1800" baseline="0" dirty="0">
              <a:solidFill>
                <a:schemeClr val="folHlink"/>
              </a:solidFill>
              <a:latin typeface="Monotype Corsiva" pitchFamily="66"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67635578"/>
              </p:ext>
            </p:extLst>
          </p:nvPr>
        </p:nvGraphicFramePr>
        <p:xfrm>
          <a:off x="1784912" y="3203528"/>
          <a:ext cx="1676160" cy="628560"/>
        </p:xfrm>
        <a:graphic>
          <a:graphicData uri="http://schemas.openxmlformats.org/presentationml/2006/ole">
            <mc:AlternateContent xmlns:mc="http://schemas.openxmlformats.org/markup-compatibility/2006">
              <mc:Choice xmlns:v="urn:schemas-microsoft-com:vml" Requires="v">
                <p:oleObj spid="_x0000_s17678" name="Equation" r:id="rId4" imgW="1117440" imgH="419040" progId="Equation.DSMT4">
                  <p:embed/>
                </p:oleObj>
              </mc:Choice>
              <mc:Fallback>
                <p:oleObj name="Equation" r:id="rId4" imgW="1117440" imgH="419040" progId="Equation.DSMT4">
                  <p:embed/>
                  <p:pic>
                    <p:nvPicPr>
                      <p:cNvPr id="0" name=""/>
                      <p:cNvPicPr/>
                      <p:nvPr/>
                    </p:nvPicPr>
                    <p:blipFill>
                      <a:blip r:embed="rId5"/>
                      <a:stretch>
                        <a:fillRect/>
                      </a:stretch>
                    </p:blipFill>
                    <p:spPr>
                      <a:xfrm>
                        <a:off x="1784912" y="3203528"/>
                        <a:ext cx="1676160" cy="62856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66287117"/>
              </p:ext>
            </p:extLst>
          </p:nvPr>
        </p:nvGraphicFramePr>
        <p:xfrm>
          <a:off x="1606668" y="2033412"/>
          <a:ext cx="2037960" cy="742500"/>
        </p:xfrm>
        <a:graphic>
          <a:graphicData uri="http://schemas.openxmlformats.org/presentationml/2006/ole">
            <mc:AlternateContent xmlns:mc="http://schemas.openxmlformats.org/markup-compatibility/2006">
              <mc:Choice xmlns:v="urn:schemas-microsoft-com:vml" Requires="v">
                <p:oleObj spid="_x0000_s17679" name="Equation" r:id="rId6" imgW="1358640" imgH="495000" progId="Equation.DSMT4">
                  <p:embed/>
                </p:oleObj>
              </mc:Choice>
              <mc:Fallback>
                <p:oleObj name="Equation" r:id="rId6" imgW="1358640" imgH="495000" progId="Equation.DSMT4">
                  <p:embed/>
                  <p:pic>
                    <p:nvPicPr>
                      <p:cNvPr id="0" name=""/>
                      <p:cNvPicPr/>
                      <p:nvPr/>
                    </p:nvPicPr>
                    <p:blipFill>
                      <a:blip r:embed="rId7"/>
                      <a:stretch>
                        <a:fillRect/>
                      </a:stretch>
                    </p:blipFill>
                    <p:spPr>
                      <a:xfrm>
                        <a:off x="1606668" y="2033412"/>
                        <a:ext cx="2037960" cy="742500"/>
                      </a:xfrm>
                      <a:prstGeom prst="rect">
                        <a:avLst/>
                      </a:prstGeom>
                    </p:spPr>
                  </p:pic>
                </p:oleObj>
              </mc:Fallback>
            </mc:AlternateContent>
          </a:graphicData>
        </a:graphic>
      </p:graphicFrame>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1634" y="1081089"/>
            <a:ext cx="4412365" cy="2786014"/>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310031" y="1220882"/>
                <a:ext cx="4631235" cy="812530"/>
              </a:xfrm>
              <a:prstGeom prst="rect">
                <a:avLst/>
              </a:prstGeom>
            </p:spPr>
            <p:txBody>
              <a:bodyPr wrap="square">
                <a:spAutoFit/>
              </a:bodyPr>
              <a:lstStyle/>
              <a:p>
                <a:pPr lvl="0">
                  <a:lnSpc>
                    <a:spcPct val="130000"/>
                  </a:lnSpc>
                  <a:defRPr/>
                </a:pPr>
                <a:r>
                  <a:rPr lang="zh-CN" altLang="en-US" b="1" kern="0" dirty="0">
                    <a:solidFill>
                      <a:srgbClr val="7030A0"/>
                    </a:solidFill>
                    <a:latin typeface="宋体" panose="02010600030101010101" pitchFamily="2" charset="-122"/>
                    <a:cs typeface="Times New Roman" pitchFamily="18" charset="0"/>
                  </a:rPr>
                  <a:t>定理</a:t>
                </a:r>
                <a:r>
                  <a:rPr lang="en-US" altLang="zh-CN" b="1" kern="0" dirty="0">
                    <a:solidFill>
                      <a:srgbClr val="7030A0"/>
                    </a:solidFill>
                    <a:latin typeface="宋体" panose="02010600030101010101" pitchFamily="2" charset="-122"/>
                    <a:cs typeface="Times New Roman" pitchFamily="18" charset="0"/>
                  </a:rPr>
                  <a:t>1 </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𝐿𝑜𝑔𝑖𝑠𝑡𝑖𝑐</m:t>
                    </m:r>
                  </m:oMath>
                </a14:m>
                <a:r>
                  <a:rPr lang="zh-CN" altLang="en-US" b="1" kern="0" dirty="0">
                    <a:solidFill>
                      <a:srgbClr val="000000"/>
                    </a:solidFill>
                    <a:latin typeface="宋体" panose="02010600030101010101" pitchFamily="2" charset="-122"/>
                    <a:cs typeface="Times New Roman" pitchFamily="18" charset="0"/>
                  </a:rPr>
                  <a:t>映射对应</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𝑆𝑀𝑁</m:t>
                    </m:r>
                    <m:r>
                      <a:rPr lang="en-US" altLang="zh-CN" b="1" kern="0">
                        <a:solidFill>
                          <a:srgbClr val="000000"/>
                        </a:solidFill>
                        <a:latin typeface="Cambria Math" panose="02040503050406030204" pitchFamily="18" charset="0"/>
                        <a:cs typeface="Times New Roman" pitchFamily="18" charset="0"/>
                      </a:rPr>
                      <m:t> </m:t>
                    </m:r>
                    <m:sSubSup>
                      <m:sSubSupPr>
                        <m:ctrlPr>
                          <a:rPr lang="en-US" altLang="zh-CN" b="1" i="1" kern="0">
                            <a:solidFill>
                              <a:srgbClr val="000000"/>
                            </a:solidFill>
                            <a:latin typeface="Cambria Math" panose="02040503050406030204" pitchFamily="18" charset="0"/>
                            <a:cs typeface="Times New Roman" pitchFamily="18" charset="0"/>
                          </a:rPr>
                        </m:ctrlPr>
                      </m:sSubSup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sub>
                      <m:sup>
                        <m:r>
                          <a:rPr lang="en-US" altLang="zh-CN" b="1" kern="0">
                            <a:solidFill>
                              <a:srgbClr val="000000"/>
                            </a:solidFill>
                            <a:latin typeface="Cambria Math" panose="02040503050406030204" pitchFamily="18" charset="0"/>
                            <a:cs typeface="Times New Roman" pitchFamily="18" charset="0"/>
                          </a:rPr>
                          <m:t>∗</m:t>
                        </m:r>
                      </m:sup>
                    </m:sSubSup>
                  </m:oMath>
                </a14:m>
                <a:r>
                  <a:rPr lang="zh-CN" altLang="en-US" b="1" kern="0" dirty="0">
                    <a:solidFill>
                      <a:srgbClr val="000000"/>
                    </a:solidFill>
                    <a:latin typeface="宋体" panose="02010600030101010101" pitchFamily="2" charset="-122"/>
                    <a:cs typeface="Times New Roman" pitchFamily="18" charset="0"/>
                  </a:rPr>
                  <a:t> 的节点累积入度分布满足关系</a:t>
                </a:r>
              </a:p>
            </p:txBody>
          </p:sp>
        </mc:Choice>
        <mc:Fallback xmlns="">
          <p:sp>
            <p:nvSpPr>
              <p:cNvPr id="10" name="矩形 9"/>
              <p:cNvSpPr>
                <a:spLocks noRot="1" noChangeAspect="1" noMove="1" noResize="1" noEditPoints="1" noAdjustHandles="1" noChangeArrowheads="1" noChangeShapeType="1" noTextEdit="1"/>
              </p:cNvSpPr>
              <p:nvPr/>
            </p:nvSpPr>
            <p:spPr>
              <a:xfrm>
                <a:off x="310031" y="1220882"/>
                <a:ext cx="4631235" cy="812530"/>
              </a:xfrm>
              <a:prstGeom prst="rect">
                <a:avLst/>
              </a:prstGeom>
              <a:blipFill rotWithShape="0">
                <a:blip r:embed="rId9"/>
                <a:stretch>
                  <a:fillRect l="-1184" b="-3731"/>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932685935"/>
              </p:ext>
            </p:extLst>
          </p:nvPr>
        </p:nvGraphicFramePr>
        <p:xfrm>
          <a:off x="920868" y="4593515"/>
          <a:ext cx="3409560" cy="799740"/>
        </p:xfrm>
        <a:graphic>
          <a:graphicData uri="http://schemas.openxmlformats.org/presentationml/2006/ole">
            <mc:AlternateContent xmlns:mc="http://schemas.openxmlformats.org/markup-compatibility/2006">
              <mc:Choice xmlns:v="urn:schemas-microsoft-com:vml" Requires="v">
                <p:oleObj spid="_x0000_s17680" name="Equation" r:id="rId10" imgW="2273040" imgH="533160" progId="Equation.DSMT4">
                  <p:embed/>
                </p:oleObj>
              </mc:Choice>
              <mc:Fallback>
                <p:oleObj name="Equation" r:id="rId10" imgW="2273040" imgH="533160" progId="Equation.DSMT4">
                  <p:embed/>
                  <p:pic>
                    <p:nvPicPr>
                      <p:cNvPr id="0" name=""/>
                      <p:cNvPicPr/>
                      <p:nvPr/>
                    </p:nvPicPr>
                    <p:blipFill>
                      <a:blip r:embed="rId11"/>
                      <a:stretch>
                        <a:fillRect/>
                      </a:stretch>
                    </p:blipFill>
                    <p:spPr>
                      <a:xfrm>
                        <a:off x="920868" y="4593515"/>
                        <a:ext cx="3409560" cy="79974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82539523"/>
              </p:ext>
            </p:extLst>
          </p:nvPr>
        </p:nvGraphicFramePr>
        <p:xfrm>
          <a:off x="1422842" y="5810700"/>
          <a:ext cx="2400300" cy="742500"/>
        </p:xfrm>
        <a:graphic>
          <a:graphicData uri="http://schemas.openxmlformats.org/presentationml/2006/ole">
            <mc:AlternateContent xmlns:mc="http://schemas.openxmlformats.org/markup-compatibility/2006">
              <mc:Choice xmlns:v="urn:schemas-microsoft-com:vml" Requires="v">
                <p:oleObj spid="_x0000_s17681" name="Equation" r:id="rId12" imgW="1600200" imgH="495000" progId="Equation.DSMT4">
                  <p:embed/>
                </p:oleObj>
              </mc:Choice>
              <mc:Fallback>
                <p:oleObj name="Equation" r:id="rId12" imgW="1600200" imgH="495000" progId="Equation.DSMT4">
                  <p:embed/>
                  <p:pic>
                    <p:nvPicPr>
                      <p:cNvPr id="0" name=""/>
                      <p:cNvPicPr/>
                      <p:nvPr/>
                    </p:nvPicPr>
                    <p:blipFill>
                      <a:blip r:embed="rId13"/>
                      <a:stretch>
                        <a:fillRect/>
                      </a:stretch>
                    </p:blipFill>
                    <p:spPr>
                      <a:xfrm>
                        <a:off x="1422842" y="5810700"/>
                        <a:ext cx="2400300" cy="742500"/>
                      </a:xfrm>
                      <a:prstGeom prst="rect">
                        <a:avLst/>
                      </a:prstGeom>
                    </p:spPr>
                  </p:pic>
                </p:oleObj>
              </mc:Fallback>
            </mc:AlternateContent>
          </a:graphicData>
        </a:graphic>
      </p:graphicFrame>
      <p:pic>
        <p:nvPicPr>
          <p:cNvPr id="16" name="图片 1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31634" y="3714715"/>
            <a:ext cx="4412366" cy="2838485"/>
          </a:xfrm>
          <a:prstGeom prst="rect">
            <a:avLst/>
          </a:prstGeom>
        </p:spPr>
      </p:pic>
      <mc:AlternateContent xmlns:mc="http://schemas.openxmlformats.org/markup-compatibility/2006" xmlns:a14="http://schemas.microsoft.com/office/drawing/2010/main">
        <mc:Choice Requires="a14">
          <p:sp>
            <p:nvSpPr>
              <p:cNvPr id="17" name="矩形 16"/>
              <p:cNvSpPr/>
              <p:nvPr/>
            </p:nvSpPr>
            <p:spPr>
              <a:xfrm>
                <a:off x="310031" y="3832088"/>
                <a:ext cx="4421603" cy="812530"/>
              </a:xfrm>
              <a:prstGeom prst="rect">
                <a:avLst/>
              </a:prstGeom>
            </p:spPr>
            <p:txBody>
              <a:bodyPr wrap="square">
                <a:spAutoFit/>
              </a:bodyPr>
              <a:lstStyle/>
              <a:p>
                <a:pPr lvl="0">
                  <a:lnSpc>
                    <a:spcPct val="130000"/>
                  </a:lnSpc>
                  <a:defRPr/>
                </a:pPr>
                <a:r>
                  <a:rPr lang="zh-CN" altLang="en-US" b="1" kern="0" dirty="0">
                    <a:solidFill>
                      <a:srgbClr val="7030A0"/>
                    </a:solidFill>
                    <a:latin typeface="宋体" panose="02010600030101010101" pitchFamily="2" charset="-122"/>
                    <a:cs typeface="Times New Roman" pitchFamily="18" charset="0"/>
                  </a:rPr>
                  <a:t>推论</a:t>
                </a:r>
                <a:r>
                  <a:rPr lang="en-US" altLang="zh-CN" b="1" kern="0" dirty="0">
                    <a:solidFill>
                      <a:srgbClr val="7030A0"/>
                    </a:solidFill>
                    <a:latin typeface="宋体" panose="02010600030101010101" pitchFamily="2" charset="-122"/>
                    <a:cs typeface="Times New Roman" pitchFamily="18" charset="0"/>
                  </a:rPr>
                  <a:t>1 </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𝐿𝑜𝑔𝑖𝑠𝑡𝑖𝑐</m:t>
                    </m:r>
                  </m:oMath>
                </a14:m>
                <a:r>
                  <a:rPr lang="zh-CN" altLang="en-US" b="1" kern="0" dirty="0">
                    <a:solidFill>
                      <a:srgbClr val="000000"/>
                    </a:solidFill>
                    <a:latin typeface="宋体" panose="02010600030101010101" pitchFamily="2" charset="-122"/>
                    <a:cs typeface="Times New Roman" pitchFamily="18" charset="0"/>
                  </a:rPr>
                  <a:t>映射对应</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𝑆𝑀𝑁</m:t>
                    </m:r>
                    <m:r>
                      <a:rPr lang="en-US" altLang="zh-CN" b="1" kern="0">
                        <a:solidFill>
                          <a:srgbClr val="000000"/>
                        </a:solidFill>
                        <a:latin typeface="Cambria Math" panose="02040503050406030204" pitchFamily="18" charset="0"/>
                        <a:cs typeface="Times New Roman" pitchFamily="18" charset="0"/>
                      </a:rPr>
                      <m:t> </m:t>
                    </m:r>
                    <m:sSubSup>
                      <m:sSubSupPr>
                        <m:ctrlPr>
                          <a:rPr lang="en-US" altLang="zh-CN" b="1" i="1" kern="0">
                            <a:solidFill>
                              <a:srgbClr val="000000"/>
                            </a:solidFill>
                            <a:latin typeface="Cambria Math" panose="02040503050406030204" pitchFamily="18" charset="0"/>
                            <a:cs typeface="Times New Roman" pitchFamily="18" charset="0"/>
                          </a:rPr>
                        </m:ctrlPr>
                      </m:sSubSup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sub>
                      <m:sup>
                        <m:r>
                          <a:rPr lang="en-US" altLang="zh-CN" b="1" kern="0">
                            <a:solidFill>
                              <a:srgbClr val="000000"/>
                            </a:solidFill>
                            <a:latin typeface="Cambria Math" panose="02040503050406030204" pitchFamily="18" charset="0"/>
                            <a:cs typeface="Times New Roman" pitchFamily="18" charset="0"/>
                          </a:rPr>
                          <m:t>∗</m:t>
                        </m:r>
                      </m:sup>
                    </m:sSubSup>
                  </m:oMath>
                </a14:m>
                <a:r>
                  <a:rPr lang="zh-CN" altLang="en-US" b="1" kern="0" dirty="0">
                    <a:solidFill>
                      <a:srgbClr val="000000"/>
                    </a:solidFill>
                    <a:latin typeface="宋体" panose="02010600030101010101" pitchFamily="2" charset="-122"/>
                    <a:cs typeface="Times New Roman" pitchFamily="18" charset="0"/>
                  </a:rPr>
                  <a:t> 的节点</a:t>
                </a:r>
                <a:r>
                  <a:rPr lang="zh-CN" altLang="en-US" b="1" kern="0" dirty="0" smtClean="0">
                    <a:solidFill>
                      <a:srgbClr val="000000"/>
                    </a:solidFill>
                    <a:latin typeface="宋体" panose="02010600030101010101" pitchFamily="2" charset="-122"/>
                    <a:cs typeface="Times New Roman" pitchFamily="18" charset="0"/>
                  </a:rPr>
                  <a:t>入度</a:t>
                </a:r>
                <a:r>
                  <a:rPr lang="zh-CN" altLang="en-US" b="1" kern="0" dirty="0">
                    <a:solidFill>
                      <a:srgbClr val="000000"/>
                    </a:solidFill>
                    <a:latin typeface="宋体" panose="02010600030101010101" pitchFamily="2" charset="-122"/>
                    <a:cs typeface="Times New Roman" pitchFamily="18" charset="0"/>
                  </a:rPr>
                  <a:t>分布满足关系</a:t>
                </a:r>
              </a:p>
            </p:txBody>
          </p:sp>
        </mc:Choice>
        <mc:Fallback xmlns="">
          <p:sp>
            <p:nvSpPr>
              <p:cNvPr id="17" name="矩形 16"/>
              <p:cNvSpPr>
                <a:spLocks noRot="1" noChangeAspect="1" noMove="1" noResize="1" noEditPoints="1" noAdjustHandles="1" noChangeArrowheads="1" noChangeShapeType="1" noTextEdit="1"/>
              </p:cNvSpPr>
              <p:nvPr/>
            </p:nvSpPr>
            <p:spPr>
              <a:xfrm>
                <a:off x="310031" y="3832088"/>
                <a:ext cx="4421603" cy="812530"/>
              </a:xfrm>
              <a:prstGeom prst="rect">
                <a:avLst/>
              </a:prstGeom>
              <a:blipFill rotWithShape="0">
                <a:blip r:embed="rId15"/>
                <a:stretch>
                  <a:fillRect l="-1241" t="-752" b="-4511"/>
                </a:stretch>
              </a:blipFill>
            </p:spPr>
            <p:txBody>
              <a:bodyPr/>
              <a:lstStyle/>
              <a:p>
                <a:r>
                  <a:rPr lang="zh-CN" altLang="en-US">
                    <a:noFill/>
                  </a:rPr>
                  <a:t> </a:t>
                </a:r>
              </a:p>
            </p:txBody>
          </p:sp>
        </mc:Fallback>
      </mc:AlternateContent>
      <p:graphicFrame>
        <p:nvGraphicFramePr>
          <p:cNvPr id="18" name="对象 17"/>
          <p:cNvGraphicFramePr>
            <a:graphicFrameLocks noChangeAspect="1"/>
          </p:cNvGraphicFramePr>
          <p:nvPr>
            <p:extLst>
              <p:ext uri="{D42A27DB-BD31-4B8C-83A1-F6EECF244321}">
                <p14:modId xmlns:p14="http://schemas.microsoft.com/office/powerpoint/2010/main" val="98689269"/>
              </p:ext>
            </p:extLst>
          </p:nvPr>
        </p:nvGraphicFramePr>
        <p:xfrm>
          <a:off x="2705130" y="5449697"/>
          <a:ext cx="209520" cy="304560"/>
        </p:xfrm>
        <a:graphic>
          <a:graphicData uri="http://schemas.openxmlformats.org/presentationml/2006/ole">
            <mc:AlternateContent xmlns:mc="http://schemas.openxmlformats.org/markup-compatibility/2006">
              <mc:Choice xmlns:v="urn:schemas-microsoft-com:vml" Requires="v">
                <p:oleObj spid="_x0000_s17682" name="Equation" r:id="rId16" imgW="139680" imgH="203040" progId="Equation.DSMT4">
                  <p:embed/>
                </p:oleObj>
              </mc:Choice>
              <mc:Fallback>
                <p:oleObj name="Equation" r:id="rId16" imgW="139680" imgH="203040" progId="Equation.DSMT4">
                  <p:embed/>
                  <p:pic>
                    <p:nvPicPr>
                      <p:cNvPr id="0" name=""/>
                      <p:cNvPicPr/>
                      <p:nvPr/>
                    </p:nvPicPr>
                    <p:blipFill>
                      <a:blip r:embed="rId17"/>
                      <a:stretch>
                        <a:fillRect/>
                      </a:stretch>
                    </p:blipFill>
                    <p:spPr>
                      <a:xfrm>
                        <a:off x="2705130" y="5449697"/>
                        <a:ext cx="209520" cy="30456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370463812"/>
              </p:ext>
            </p:extLst>
          </p:nvPr>
        </p:nvGraphicFramePr>
        <p:xfrm>
          <a:off x="2705130" y="2838018"/>
          <a:ext cx="209520" cy="304560"/>
        </p:xfrm>
        <a:graphic>
          <a:graphicData uri="http://schemas.openxmlformats.org/presentationml/2006/ole">
            <mc:AlternateContent xmlns:mc="http://schemas.openxmlformats.org/markup-compatibility/2006">
              <mc:Choice xmlns:v="urn:schemas-microsoft-com:vml" Requires="v">
                <p:oleObj spid="_x0000_s17683" name="Equation" r:id="rId18" imgW="139680" imgH="203040" progId="Equation.DSMT4">
                  <p:embed/>
                </p:oleObj>
              </mc:Choice>
              <mc:Fallback>
                <p:oleObj name="Equation" r:id="rId18" imgW="139680" imgH="203040" progId="Equation.DSMT4">
                  <p:embed/>
                  <p:pic>
                    <p:nvPicPr>
                      <p:cNvPr id="0" name=""/>
                      <p:cNvPicPr/>
                      <p:nvPr/>
                    </p:nvPicPr>
                    <p:blipFill>
                      <a:blip r:embed="rId17"/>
                      <a:stretch>
                        <a:fillRect/>
                      </a:stretch>
                    </p:blipFill>
                    <p:spPr>
                      <a:xfrm>
                        <a:off x="2705130" y="2838018"/>
                        <a:ext cx="209520" cy="30456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7286691" y="2173419"/>
                <a:ext cx="1094530" cy="46903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500" b="0" i="1" smtClean="0">
                          <a:solidFill>
                            <a:srgbClr val="0000CC"/>
                          </a:solidFill>
                          <a:latin typeface="Cambria Math" panose="02040503050406030204" pitchFamily="18" charset="0"/>
                        </a:rPr>
                        <m:t>𝑃</m:t>
                      </m:r>
                      <m:d>
                        <m:dPr>
                          <m:ctrlPr>
                            <a:rPr lang="en-US" altLang="zh-CN" sz="1500" b="0" i="1" smtClean="0">
                              <a:solidFill>
                                <a:srgbClr val="0000CC"/>
                              </a:solidFill>
                              <a:latin typeface="Cambria Math" panose="02040503050406030204" pitchFamily="18" charset="0"/>
                            </a:rPr>
                          </m:ctrlPr>
                        </m:dPr>
                        <m:e>
                          <m:r>
                            <a:rPr lang="en-US" altLang="zh-CN" sz="1500" b="0" i="1" smtClean="0">
                              <a:solidFill>
                                <a:srgbClr val="0000CC"/>
                              </a:solidFill>
                              <a:latin typeface="Cambria Math" panose="02040503050406030204" pitchFamily="18" charset="0"/>
                            </a:rPr>
                            <m:t>𝑘</m:t>
                          </m:r>
                        </m:e>
                      </m:d>
                      <m:r>
                        <a:rPr lang="en-US" altLang="zh-CN" sz="1500" b="0" i="1" smtClean="0">
                          <a:solidFill>
                            <a:srgbClr val="0000CC"/>
                          </a:solidFill>
                          <a:latin typeface="Cambria Math" panose="02040503050406030204" pitchFamily="18" charset="0"/>
                        </a:rPr>
                        <m:t>=</m:t>
                      </m:r>
                      <m:f>
                        <m:fPr>
                          <m:ctrlPr>
                            <a:rPr lang="en-US" altLang="zh-CN" sz="1500" b="0" i="1" smtClean="0">
                              <a:solidFill>
                                <a:srgbClr val="0000CC"/>
                              </a:solidFill>
                              <a:latin typeface="Cambria Math" panose="02040503050406030204" pitchFamily="18" charset="0"/>
                            </a:rPr>
                          </m:ctrlPr>
                        </m:fPr>
                        <m:num>
                          <m:r>
                            <a:rPr lang="en-US" altLang="zh-CN" sz="1500" b="0" i="1" smtClean="0">
                              <a:solidFill>
                                <a:srgbClr val="0000CC"/>
                              </a:solidFill>
                              <a:latin typeface="Cambria Math" panose="02040503050406030204" pitchFamily="18" charset="0"/>
                            </a:rPr>
                            <m:t>4</m:t>
                          </m:r>
                        </m:num>
                        <m:den>
                          <m:sSup>
                            <m:sSupPr>
                              <m:ctrlPr>
                                <a:rPr lang="en-US" altLang="zh-CN" sz="1500" b="0" i="1" smtClean="0">
                                  <a:solidFill>
                                    <a:srgbClr val="0000CC"/>
                                  </a:solidFill>
                                  <a:latin typeface="Cambria Math" panose="02040503050406030204" pitchFamily="18" charset="0"/>
                                </a:rPr>
                              </m:ctrlPr>
                            </m:sSupPr>
                            <m:e>
                              <m:r>
                                <a:rPr lang="zh-CN" altLang="en-US" sz="1500" b="0" i="1" smtClean="0">
                                  <a:solidFill>
                                    <a:srgbClr val="0000CC"/>
                                  </a:solidFill>
                                  <a:latin typeface="Cambria Math" panose="02040503050406030204" pitchFamily="18" charset="0"/>
                                </a:rPr>
                                <m:t>𝜇</m:t>
                              </m:r>
                            </m:e>
                            <m:sup>
                              <m:r>
                                <a:rPr lang="en-US" altLang="zh-CN" sz="1500" b="0" i="1" smtClean="0">
                                  <a:solidFill>
                                    <a:srgbClr val="0000CC"/>
                                  </a:solidFill>
                                  <a:latin typeface="Cambria Math" panose="02040503050406030204" pitchFamily="18" charset="0"/>
                                </a:rPr>
                                <m:t>2</m:t>
                              </m:r>
                            </m:sup>
                          </m:sSup>
                          <m:sSup>
                            <m:sSupPr>
                              <m:ctrlPr>
                                <a:rPr lang="en-US" altLang="zh-CN" sz="1500" b="0" i="1" smtClean="0">
                                  <a:solidFill>
                                    <a:srgbClr val="0000CC"/>
                                  </a:solidFill>
                                  <a:latin typeface="Cambria Math" panose="02040503050406030204" pitchFamily="18" charset="0"/>
                                </a:rPr>
                              </m:ctrlPr>
                            </m:sSupPr>
                            <m:e>
                              <m:r>
                                <a:rPr lang="en-US" altLang="zh-CN" sz="1500" b="0" i="1" smtClean="0">
                                  <a:solidFill>
                                    <a:srgbClr val="0000CC"/>
                                  </a:solidFill>
                                  <a:latin typeface="Cambria Math" panose="02040503050406030204" pitchFamily="18" charset="0"/>
                                </a:rPr>
                                <m:t>𝑘</m:t>
                              </m:r>
                            </m:e>
                            <m:sup>
                              <m:r>
                                <a:rPr lang="en-US" altLang="zh-CN" sz="1500" b="0" i="1" smtClean="0">
                                  <a:solidFill>
                                    <a:srgbClr val="0000CC"/>
                                  </a:solidFill>
                                  <a:latin typeface="Cambria Math" panose="02040503050406030204" pitchFamily="18" charset="0"/>
                                </a:rPr>
                                <m:t>2</m:t>
                              </m:r>
                            </m:sup>
                          </m:sSup>
                        </m:den>
                      </m:f>
                    </m:oMath>
                  </m:oMathPara>
                </a14:m>
                <a:endParaRPr lang="zh-CN" altLang="en-US" sz="1500" dirty="0">
                  <a:solidFill>
                    <a:srgbClr val="0000CC"/>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286691" y="2173419"/>
                <a:ext cx="1094530" cy="469039"/>
              </a:xfrm>
              <a:prstGeom prst="rect">
                <a:avLst/>
              </a:prstGeom>
              <a:blipFill rotWithShape="0">
                <a:blip r:embed="rId19"/>
                <a:stretch>
                  <a:fillRect l="-3889" t="-1316" r="-1111" b="-14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945219" y="4890010"/>
                <a:ext cx="1777474" cy="484172"/>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500" b="0" i="1" smtClean="0">
                          <a:solidFill>
                            <a:srgbClr val="0000CC"/>
                          </a:solidFill>
                          <a:latin typeface="Cambria Math" panose="02040503050406030204" pitchFamily="18" charset="0"/>
                        </a:rPr>
                        <m:t>𝑝</m:t>
                      </m:r>
                      <m:d>
                        <m:dPr>
                          <m:ctrlPr>
                            <a:rPr lang="en-US" altLang="zh-CN" sz="1500" b="0" i="1" smtClean="0">
                              <a:solidFill>
                                <a:srgbClr val="0000CC"/>
                              </a:solidFill>
                              <a:latin typeface="Cambria Math" panose="02040503050406030204" pitchFamily="18" charset="0"/>
                            </a:rPr>
                          </m:ctrlPr>
                        </m:dPr>
                        <m:e>
                          <m:r>
                            <a:rPr lang="en-US" altLang="zh-CN" sz="1500" b="0" i="1" smtClean="0">
                              <a:solidFill>
                                <a:srgbClr val="0000CC"/>
                              </a:solidFill>
                              <a:latin typeface="Cambria Math" panose="02040503050406030204" pitchFamily="18" charset="0"/>
                            </a:rPr>
                            <m:t>𝑘</m:t>
                          </m:r>
                        </m:e>
                      </m:d>
                      <m:r>
                        <a:rPr lang="en-US" altLang="zh-CN" sz="1500" b="0" i="1" smtClean="0">
                          <a:solidFill>
                            <a:srgbClr val="0000CC"/>
                          </a:solidFill>
                          <a:latin typeface="Cambria Math" panose="02040503050406030204" pitchFamily="18" charset="0"/>
                        </a:rPr>
                        <m:t>=</m:t>
                      </m:r>
                      <m:f>
                        <m:fPr>
                          <m:ctrlPr>
                            <a:rPr lang="en-US" altLang="zh-CN" sz="1500" b="0" i="1" smtClean="0">
                              <a:solidFill>
                                <a:srgbClr val="0000CC"/>
                              </a:solidFill>
                              <a:latin typeface="Cambria Math" panose="02040503050406030204" pitchFamily="18" charset="0"/>
                            </a:rPr>
                          </m:ctrlPr>
                        </m:fPr>
                        <m:num>
                          <m:r>
                            <a:rPr lang="en-US" altLang="zh-CN" sz="1500" b="0" i="1" smtClean="0">
                              <a:solidFill>
                                <a:srgbClr val="0000CC"/>
                              </a:solidFill>
                              <a:latin typeface="Cambria Math" panose="02040503050406030204" pitchFamily="18" charset="0"/>
                            </a:rPr>
                            <m:t>16</m:t>
                          </m:r>
                          <m:d>
                            <m:dPr>
                              <m:ctrlPr>
                                <a:rPr lang="en-US" altLang="zh-CN" sz="1500" b="0" i="1" smtClean="0">
                                  <a:solidFill>
                                    <a:srgbClr val="0000CC"/>
                                  </a:solidFill>
                                  <a:latin typeface="Cambria Math" panose="02040503050406030204" pitchFamily="18" charset="0"/>
                                </a:rPr>
                              </m:ctrlPr>
                            </m:dPr>
                            <m:e>
                              <m:r>
                                <a:rPr lang="en-US" altLang="zh-CN" sz="1500" b="0" i="1" smtClean="0">
                                  <a:solidFill>
                                    <a:srgbClr val="0000CC"/>
                                  </a:solidFill>
                                  <a:latin typeface="Cambria Math" panose="02040503050406030204" pitchFamily="18" charset="0"/>
                                </a:rPr>
                                <m:t>𝑘</m:t>
                              </m:r>
                              <m:r>
                                <a:rPr lang="en-US" altLang="zh-CN" sz="1500" b="0" i="1" smtClean="0">
                                  <a:solidFill>
                                    <a:srgbClr val="0000CC"/>
                                  </a:solidFill>
                                  <a:latin typeface="Cambria Math" panose="02040503050406030204" pitchFamily="18" charset="0"/>
                                </a:rPr>
                                <m:t>+1</m:t>
                              </m:r>
                            </m:e>
                          </m:d>
                        </m:num>
                        <m:den>
                          <m:sSup>
                            <m:sSupPr>
                              <m:ctrlPr>
                                <a:rPr lang="en-US" altLang="zh-CN" sz="1500" b="0" i="1" smtClean="0">
                                  <a:solidFill>
                                    <a:srgbClr val="0000CC"/>
                                  </a:solidFill>
                                  <a:latin typeface="Cambria Math" panose="02040503050406030204" pitchFamily="18" charset="0"/>
                                </a:rPr>
                              </m:ctrlPr>
                            </m:sSupPr>
                            <m:e>
                              <m:r>
                                <a:rPr lang="zh-CN" altLang="en-US" sz="1500" b="0" i="1" smtClean="0">
                                  <a:solidFill>
                                    <a:srgbClr val="0000CC"/>
                                  </a:solidFill>
                                  <a:latin typeface="Cambria Math" panose="02040503050406030204" pitchFamily="18" charset="0"/>
                                </a:rPr>
                                <m:t>𝜇</m:t>
                              </m:r>
                            </m:e>
                            <m:sup>
                              <m:r>
                                <a:rPr lang="en-US" altLang="zh-CN" sz="1500" b="0" i="1" smtClean="0">
                                  <a:solidFill>
                                    <a:srgbClr val="0000CC"/>
                                  </a:solidFill>
                                  <a:latin typeface="Cambria Math" panose="02040503050406030204" pitchFamily="18" charset="0"/>
                                </a:rPr>
                                <m:t>2</m:t>
                              </m:r>
                            </m:sup>
                          </m:sSup>
                          <m:sSup>
                            <m:sSupPr>
                              <m:ctrlPr>
                                <a:rPr lang="en-US" altLang="zh-CN" sz="1500" b="0" i="1" smtClean="0">
                                  <a:solidFill>
                                    <a:srgbClr val="0000CC"/>
                                  </a:solidFill>
                                  <a:latin typeface="Cambria Math" panose="02040503050406030204" pitchFamily="18" charset="0"/>
                                </a:rPr>
                              </m:ctrlPr>
                            </m:sSupPr>
                            <m:e>
                              <m:r>
                                <a:rPr lang="en-US" altLang="zh-CN" sz="1500" b="0" i="1" smtClean="0">
                                  <a:solidFill>
                                    <a:srgbClr val="0000CC"/>
                                  </a:solidFill>
                                  <a:latin typeface="Cambria Math" panose="02040503050406030204" pitchFamily="18" charset="0"/>
                                </a:rPr>
                                <m:t>𝑘</m:t>
                              </m:r>
                            </m:e>
                            <m:sup>
                              <m:r>
                                <a:rPr lang="en-US" altLang="zh-CN" sz="1500" b="0" i="1" smtClean="0">
                                  <a:solidFill>
                                    <a:srgbClr val="0000CC"/>
                                  </a:solidFill>
                                  <a:latin typeface="Cambria Math" panose="02040503050406030204" pitchFamily="18" charset="0"/>
                                </a:rPr>
                                <m:t>2</m:t>
                              </m:r>
                            </m:sup>
                          </m:sSup>
                          <m:sSup>
                            <m:sSupPr>
                              <m:ctrlPr>
                                <a:rPr lang="en-US" altLang="zh-CN" sz="1500" b="0" i="1" smtClean="0">
                                  <a:solidFill>
                                    <a:srgbClr val="0000CC"/>
                                  </a:solidFill>
                                  <a:latin typeface="Cambria Math" panose="02040503050406030204" pitchFamily="18" charset="0"/>
                                </a:rPr>
                              </m:ctrlPr>
                            </m:sSupPr>
                            <m:e>
                              <m:d>
                                <m:dPr>
                                  <m:ctrlPr>
                                    <a:rPr lang="en-US" altLang="zh-CN" sz="1500" b="0" i="1" smtClean="0">
                                      <a:solidFill>
                                        <a:srgbClr val="0000CC"/>
                                      </a:solidFill>
                                      <a:latin typeface="Cambria Math" panose="02040503050406030204" pitchFamily="18" charset="0"/>
                                    </a:rPr>
                                  </m:ctrlPr>
                                </m:dPr>
                                <m:e>
                                  <m:r>
                                    <a:rPr lang="en-US" altLang="zh-CN" sz="1500" b="0" i="1" smtClean="0">
                                      <a:solidFill>
                                        <a:srgbClr val="0000CC"/>
                                      </a:solidFill>
                                      <a:latin typeface="Cambria Math" panose="02040503050406030204" pitchFamily="18" charset="0"/>
                                    </a:rPr>
                                    <m:t>𝑘</m:t>
                                  </m:r>
                                  <m:r>
                                    <a:rPr lang="en-US" altLang="zh-CN" sz="1500" b="0" i="1" smtClean="0">
                                      <a:solidFill>
                                        <a:srgbClr val="0000CC"/>
                                      </a:solidFill>
                                      <a:latin typeface="Cambria Math" panose="02040503050406030204" pitchFamily="18" charset="0"/>
                                    </a:rPr>
                                    <m:t>+2</m:t>
                                  </m:r>
                                </m:e>
                              </m:d>
                            </m:e>
                            <m:sup>
                              <m:r>
                                <a:rPr lang="en-US" altLang="zh-CN" sz="1500" b="0" i="1" smtClean="0">
                                  <a:solidFill>
                                    <a:srgbClr val="0000CC"/>
                                  </a:solidFill>
                                  <a:latin typeface="Cambria Math" panose="02040503050406030204" pitchFamily="18" charset="0"/>
                                </a:rPr>
                                <m:t>2</m:t>
                              </m:r>
                            </m:sup>
                          </m:sSup>
                        </m:den>
                      </m:f>
                    </m:oMath>
                  </m:oMathPara>
                </a14:m>
                <a:endParaRPr lang="zh-CN" altLang="en-US" sz="1500" dirty="0">
                  <a:solidFill>
                    <a:srgbClr val="0000CC"/>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945219" y="4890010"/>
                <a:ext cx="1777474" cy="484172"/>
              </a:xfrm>
              <a:prstGeom prst="rect">
                <a:avLst/>
              </a:prstGeom>
              <a:blipFill rotWithShape="0">
                <a:blip r:embed="rId20"/>
                <a:stretch>
                  <a:fillRect/>
                </a:stretch>
              </a:blipFill>
            </p:spPr>
            <p:txBody>
              <a:bodyPr/>
              <a:lstStyle/>
              <a:p>
                <a:r>
                  <a:rPr lang="zh-CN" altLang="en-US">
                    <a:noFill/>
                  </a:rPr>
                  <a:t> </a:t>
                </a:r>
              </a:p>
            </p:txBody>
          </p:sp>
        </mc:Fallback>
      </mc:AlternateContent>
      <p:sp>
        <p:nvSpPr>
          <p:cNvPr id="20" name="TextBox 5"/>
          <p:cNvSpPr txBox="1"/>
          <p:nvPr/>
        </p:nvSpPr>
        <p:spPr>
          <a:xfrm>
            <a:off x="6650718" y="1427092"/>
            <a:ext cx="574196" cy="400110"/>
          </a:xfrm>
          <a:prstGeom prst="rect">
            <a:avLst/>
          </a:prstGeom>
          <a:noFill/>
        </p:spPr>
        <p:txBody>
          <a:bodyPr wrap="none" rtlCol="0">
            <a:spAutoFit/>
          </a:bodyPr>
          <a:lstStyle/>
          <a:p>
            <a:r>
              <a:rPr lang="en-US" altLang="zh-CN" sz="2000" b="1" dirty="0" smtClean="0">
                <a:solidFill>
                  <a:srgbClr val="0000FF"/>
                </a:solidFill>
                <a:latin typeface="+mn-ea"/>
              </a:rPr>
              <a:t>(a)</a:t>
            </a:r>
            <a:endParaRPr lang="zh-CN" altLang="en-US" sz="2000" b="1" dirty="0">
              <a:solidFill>
                <a:srgbClr val="0000FF"/>
              </a:solidFill>
              <a:latin typeface="+mn-ea"/>
            </a:endParaRPr>
          </a:p>
        </p:txBody>
      </p:sp>
      <p:sp>
        <p:nvSpPr>
          <p:cNvPr id="21" name="TextBox 30"/>
          <p:cNvSpPr txBox="1"/>
          <p:nvPr/>
        </p:nvSpPr>
        <p:spPr>
          <a:xfrm>
            <a:off x="6650718" y="4038298"/>
            <a:ext cx="574196" cy="400110"/>
          </a:xfrm>
          <a:prstGeom prst="rect">
            <a:avLst/>
          </a:prstGeom>
          <a:noFill/>
        </p:spPr>
        <p:txBody>
          <a:bodyPr wrap="none" rtlCol="0">
            <a:spAutoFit/>
          </a:bodyPr>
          <a:lstStyle/>
          <a:p>
            <a:r>
              <a:rPr lang="en-US" altLang="zh-CN" sz="2000" b="1" dirty="0" smtClean="0">
                <a:solidFill>
                  <a:srgbClr val="0000FF"/>
                </a:solidFill>
                <a:latin typeface="+mn-ea"/>
              </a:rPr>
              <a:t>(b)</a:t>
            </a:r>
            <a:endParaRPr lang="zh-CN" altLang="en-US" sz="2000" b="1" dirty="0">
              <a:solidFill>
                <a:srgbClr val="0000FF"/>
              </a:solidFill>
              <a:latin typeface="+mn-ea"/>
            </a:endParaRPr>
          </a:p>
        </p:txBody>
      </p:sp>
    </p:spTree>
    <p:extLst>
      <p:ext uri="{BB962C8B-B14F-4D97-AF65-F5344CB8AC3E}">
        <p14:creationId xmlns:p14="http://schemas.microsoft.com/office/powerpoint/2010/main" val="33498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 grpId="0" animBg="1"/>
      <p:bldP spid="3"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12</a:t>
            </a:r>
            <a:endParaRPr lang="zh-CN" altLang="zh-CN" sz="1800" baseline="0" dirty="0">
              <a:solidFill>
                <a:schemeClr val="folHlink"/>
              </a:solidFill>
              <a:latin typeface="Monotype Corsiva" pitchFamily="66"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998" y="1593640"/>
            <a:ext cx="5334000" cy="3876675"/>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433677" y="5386848"/>
                <a:ext cx="8276641" cy="462884"/>
              </a:xfrm>
              <a:prstGeom prst="rect">
                <a:avLst/>
              </a:prstGeom>
            </p:spPr>
            <p:txBody>
              <a:bodyPr wrap="square">
                <a:spAutoFit/>
              </a:bodyPr>
              <a:lstStyle/>
              <a:p>
                <a:pPr lvl="0" algn="ctr">
                  <a:lnSpc>
                    <a:spcPct val="130000"/>
                  </a:lnSpc>
                  <a:defRPr/>
                </a:pPr>
                <a14:m>
                  <m:oMath xmlns:m="http://schemas.openxmlformats.org/officeDocument/2006/math">
                    <m:r>
                      <a:rPr lang="en-US" altLang="zh-CN" sz="1700" b="1" i="1" kern="0" smtClean="0">
                        <a:latin typeface="Cambria Math" panose="02040503050406030204" pitchFamily="18" charset="0"/>
                        <a:cs typeface="Times New Roman" pitchFamily="18" charset="0"/>
                      </a:rPr>
                      <m:t>𝑻𝒆𝒏𝒕</m:t>
                    </m:r>
                  </m:oMath>
                </a14:m>
                <a:r>
                  <a:rPr lang="zh-CN" altLang="en-US" sz="1700" b="1" kern="0" dirty="0" smtClean="0">
                    <a:latin typeface="宋体" panose="02010600030101010101" pitchFamily="2" charset="-122"/>
                    <a:cs typeface="Times New Roman" pitchFamily="18" charset="0"/>
                  </a:rPr>
                  <a:t>映射</a:t>
                </a:r>
                <a:r>
                  <a:rPr lang="zh-CN" altLang="en-US" sz="1700" b="1" kern="0" dirty="0">
                    <a:latin typeface="宋体" panose="02010600030101010101" pitchFamily="2" charset="-122"/>
                    <a:cs typeface="Times New Roman" pitchFamily="18" charset="0"/>
                  </a:rPr>
                  <a:t>的状态映射</a:t>
                </a:r>
                <a:r>
                  <a:rPr lang="zh-CN" altLang="en-US" sz="1700" b="1" kern="0" dirty="0" smtClean="0">
                    <a:latin typeface="宋体" panose="02010600030101010101" pitchFamily="2" charset="-122"/>
                    <a:cs typeface="Times New Roman" pitchFamily="18" charset="0"/>
                  </a:rPr>
                  <a:t>网络</a:t>
                </a:r>
                <a14:m>
                  <m:oMath xmlns:m="http://schemas.openxmlformats.org/officeDocument/2006/math">
                    <m:sSubSup>
                      <m:sSubSupPr>
                        <m:ctrlPr>
                          <a:rPr lang="en-US" altLang="zh-CN" sz="1700" b="1" i="1" kern="0" smtClean="0">
                            <a:latin typeface="Cambria Math" panose="02040503050406030204" pitchFamily="18" charset="0"/>
                            <a:cs typeface="Times New Roman" pitchFamily="18" charset="0"/>
                          </a:rPr>
                        </m:ctrlPr>
                      </m:sSubSupPr>
                      <m:e>
                        <m:r>
                          <a:rPr lang="en-US" altLang="zh-CN" sz="1700" b="1" i="1" kern="0" smtClean="0">
                            <a:latin typeface="Cambria Math" panose="02040503050406030204" pitchFamily="18" charset="0"/>
                            <a:cs typeface="Times New Roman" pitchFamily="18" charset="0"/>
                          </a:rPr>
                          <m:t>𝑭</m:t>
                        </m:r>
                      </m:e>
                      <m:sub>
                        <m:r>
                          <a:rPr lang="en-US" altLang="zh-CN" sz="1700" b="1" i="1" kern="0" smtClean="0">
                            <a:latin typeface="Cambria Math" panose="02040503050406030204" pitchFamily="18" charset="0"/>
                            <a:cs typeface="Times New Roman" pitchFamily="18" charset="0"/>
                          </a:rPr>
                          <m:t>𝟓</m:t>
                        </m:r>
                      </m:sub>
                      <m:sup>
                        <m:r>
                          <a:rPr lang="en-US" altLang="zh-CN" sz="1700" b="1" i="1" kern="0" smtClean="0">
                            <a:latin typeface="Cambria Math" panose="02040503050406030204" pitchFamily="18" charset="0"/>
                            <a:cs typeface="Times New Roman" pitchFamily="18" charset="0"/>
                          </a:rPr>
                          <m:t>∗</m:t>
                        </m:r>
                      </m:sup>
                    </m:sSubSup>
                    <m:r>
                      <a:rPr lang="en-US" altLang="zh-CN" sz="1700" b="1" i="1" kern="0" smtClean="0">
                        <a:latin typeface="Cambria Math" panose="02040503050406030204" pitchFamily="18" charset="0"/>
                        <a:ea typeface="Cambria Math" panose="02040503050406030204" pitchFamily="18" charset="0"/>
                        <a:cs typeface="Times New Roman" pitchFamily="18" charset="0"/>
                      </a:rPr>
                      <m:t>~</m:t>
                    </m:r>
                    <m:sSubSup>
                      <m:sSubSupPr>
                        <m:ctrlPr>
                          <a:rPr lang="en-US" altLang="zh-CN" sz="1700" b="1" i="1" kern="0" smtClean="0">
                            <a:latin typeface="Cambria Math" panose="02040503050406030204" pitchFamily="18" charset="0"/>
                            <a:ea typeface="Cambria Math" panose="02040503050406030204" pitchFamily="18" charset="0"/>
                            <a:cs typeface="Times New Roman" pitchFamily="18" charset="0"/>
                          </a:rPr>
                        </m:ctrlPr>
                      </m:sSubSupPr>
                      <m:e>
                        <m:r>
                          <a:rPr lang="en-US" altLang="zh-CN" sz="1700" b="1" i="1" kern="0" smtClean="0">
                            <a:latin typeface="Cambria Math" panose="02040503050406030204" pitchFamily="18" charset="0"/>
                            <a:ea typeface="Cambria Math" panose="02040503050406030204" pitchFamily="18" charset="0"/>
                            <a:cs typeface="Times New Roman" pitchFamily="18" charset="0"/>
                          </a:rPr>
                          <m:t>𝑭</m:t>
                        </m:r>
                      </m:e>
                      <m:sub>
                        <m:r>
                          <a:rPr lang="en-US" altLang="zh-CN" sz="1700" b="1" i="1" kern="0" smtClean="0">
                            <a:latin typeface="Cambria Math" panose="02040503050406030204" pitchFamily="18" charset="0"/>
                            <a:ea typeface="Cambria Math" panose="02040503050406030204" pitchFamily="18" charset="0"/>
                            <a:cs typeface="Times New Roman" pitchFamily="18" charset="0"/>
                          </a:rPr>
                          <m:t>𝟐𝟎</m:t>
                        </m:r>
                      </m:sub>
                      <m:sup>
                        <m:r>
                          <a:rPr lang="en-US" altLang="zh-CN" sz="1700" b="1" i="1" kern="0" smtClean="0">
                            <a:latin typeface="Cambria Math" panose="02040503050406030204" pitchFamily="18" charset="0"/>
                            <a:ea typeface="Cambria Math" panose="02040503050406030204" pitchFamily="18" charset="0"/>
                            <a:cs typeface="Times New Roman" pitchFamily="18" charset="0"/>
                          </a:rPr>
                          <m:t>∗</m:t>
                        </m:r>
                      </m:sup>
                    </m:sSubSup>
                  </m:oMath>
                </a14:m>
                <a:r>
                  <a:rPr lang="zh-CN" altLang="en-US" sz="1700" b="1" kern="0" dirty="0" smtClean="0">
                    <a:latin typeface="宋体" panose="02010600030101010101" pitchFamily="2" charset="-122"/>
                    <a:cs typeface="Times New Roman" pitchFamily="18" charset="0"/>
                  </a:rPr>
                  <a:t>的入度分布，</a:t>
                </a:r>
                <a:r>
                  <a:rPr lang="zh-CN" altLang="en-US" sz="1700" b="1" kern="0" dirty="0">
                    <a:latin typeface="宋体" panose="02010600030101010101" pitchFamily="2" charset="-122"/>
                    <a:cs typeface="Times New Roman" pitchFamily="18" charset="0"/>
                  </a:rPr>
                  <a:t>参数</a:t>
                </a:r>
                <a14:m>
                  <m:oMath xmlns:m="http://schemas.openxmlformats.org/officeDocument/2006/math">
                    <m:r>
                      <a:rPr lang="zh-CN" altLang="en-US" sz="1700" b="1" i="1" kern="0">
                        <a:latin typeface="Cambria Math" panose="02040503050406030204" pitchFamily="18" charset="0"/>
                        <a:cs typeface="Times New Roman" pitchFamily="18" charset="0"/>
                      </a:rPr>
                      <m:t>𝝁</m:t>
                    </m:r>
                    <m:r>
                      <a:rPr lang="en-US" altLang="zh-CN" sz="1700" b="1" kern="0">
                        <a:latin typeface="Cambria Math" panose="02040503050406030204" pitchFamily="18" charset="0"/>
                        <a:cs typeface="Times New Roman" pitchFamily="18" charset="0"/>
                      </a:rPr>
                      <m:t>=</m:t>
                    </m:r>
                    <m:r>
                      <a:rPr lang="en-US" altLang="zh-CN" sz="1700" b="1" i="0" kern="0" smtClean="0">
                        <a:latin typeface="Cambria Math" panose="02040503050406030204" pitchFamily="18" charset="0"/>
                        <a:cs typeface="Times New Roman" pitchFamily="18" charset="0"/>
                      </a:rPr>
                      <m:t>𝟑𝟏</m:t>
                    </m:r>
                    <m:r>
                      <a:rPr lang="en-US" altLang="zh-CN" sz="1700" b="1" kern="0">
                        <a:latin typeface="Cambria Math" panose="02040503050406030204" pitchFamily="18" charset="0"/>
                        <a:cs typeface="Times New Roman" pitchFamily="18" charset="0"/>
                      </a:rPr>
                      <m:t>/</m:t>
                    </m:r>
                    <m:sSup>
                      <m:sSupPr>
                        <m:ctrlPr>
                          <a:rPr lang="en-US" altLang="zh-CN" sz="1700" b="1" i="1" kern="0">
                            <a:latin typeface="Cambria Math" panose="02040503050406030204" pitchFamily="18" charset="0"/>
                            <a:cs typeface="Times New Roman" pitchFamily="18" charset="0"/>
                          </a:rPr>
                        </m:ctrlPr>
                      </m:sSupPr>
                      <m:e>
                        <m:r>
                          <a:rPr lang="en-US" altLang="zh-CN" sz="1700" b="1" i="1" kern="0">
                            <a:latin typeface="Cambria Math" panose="02040503050406030204" pitchFamily="18" charset="0"/>
                            <a:cs typeface="Times New Roman" pitchFamily="18" charset="0"/>
                          </a:rPr>
                          <m:t>𝟐</m:t>
                        </m:r>
                      </m:e>
                      <m:sup>
                        <m:r>
                          <a:rPr lang="en-US" altLang="zh-CN" sz="1700" b="1" i="1" kern="0">
                            <a:latin typeface="Cambria Math" panose="02040503050406030204" pitchFamily="18" charset="0"/>
                            <a:cs typeface="Times New Roman" pitchFamily="18" charset="0"/>
                          </a:rPr>
                          <m:t>𝟒</m:t>
                        </m:r>
                      </m:sup>
                    </m:sSup>
                  </m:oMath>
                </a14:m>
                <a:endParaRPr lang="zh-CN" altLang="en-US" sz="1600" b="1" dirty="0">
                  <a:solidFill>
                    <a:prstClr val="black">
                      <a:lumMod val="75000"/>
                      <a:lumOff val="25000"/>
                    </a:prstClr>
                  </a:solidFill>
                  <a:latin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33677" y="5386848"/>
                <a:ext cx="8276641" cy="462884"/>
              </a:xfrm>
              <a:prstGeom prst="rect">
                <a:avLst/>
              </a:prstGeom>
              <a:blipFill rotWithShape="0">
                <a:blip r:embed="rId4"/>
                <a:stretch>
                  <a:fillRect b="-1316"/>
                </a:stretch>
              </a:blipFill>
            </p:spPr>
            <p:txBody>
              <a:bodyPr/>
              <a:lstStyle/>
              <a:p>
                <a:r>
                  <a:rPr lang="zh-CN" altLang="en-US">
                    <a:noFill/>
                  </a:rPr>
                  <a:t> </a:t>
                </a:r>
              </a:p>
            </p:txBody>
          </p:sp>
        </mc:Fallback>
      </mc:AlternateContent>
      <p:sp>
        <p:nvSpPr>
          <p:cNvPr id="10" name="矩形 9"/>
          <p:cNvSpPr/>
          <p:nvPr/>
        </p:nvSpPr>
        <p:spPr>
          <a:xfrm>
            <a:off x="769821" y="1221474"/>
            <a:ext cx="8374179" cy="492443"/>
          </a:xfrm>
          <a:prstGeom prst="rect">
            <a:avLst/>
          </a:prstGeom>
        </p:spPr>
        <p:txBody>
          <a:bodyPr wrap="square">
            <a:spAutoFit/>
          </a:bodyPr>
          <a:lstStyle/>
          <a:p>
            <a:pPr marL="342900" lvl="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定点运算模式</a:t>
            </a:r>
            <a:r>
              <a:rPr lang="zh-CN" altLang="en-US" sz="2000" b="1" kern="0" dirty="0" smtClean="0">
                <a:solidFill>
                  <a:srgbClr val="000000"/>
                </a:solidFill>
                <a:latin typeface="宋体" panose="02010600030101010101" pitchFamily="2" charset="-122"/>
                <a:cs typeface="Times New Roman" pitchFamily="18" charset="0"/>
              </a:rPr>
              <a:t>下</a:t>
            </a:r>
            <a:r>
              <a:rPr lang="en-US" altLang="zh-CN" sz="2000" b="1" i="1" kern="0" dirty="0" smtClean="0">
                <a:solidFill>
                  <a:srgbClr val="000000"/>
                </a:solidFill>
                <a:latin typeface="宋体" panose="02010600030101010101" pitchFamily="2" charset="-122"/>
                <a:cs typeface="Times New Roman" pitchFamily="18" charset="0"/>
              </a:rPr>
              <a:t>Tent</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的入度分布</a:t>
            </a:r>
            <a:endParaRPr lang="zh-CN" altLang="en-US" dirty="0">
              <a:solidFill>
                <a:prstClr val="black">
                  <a:lumMod val="75000"/>
                  <a:lumOff val="25000"/>
                </a:prstClr>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9" name="矩形 8"/>
              <p:cNvSpPr/>
              <p:nvPr/>
            </p:nvSpPr>
            <p:spPr>
              <a:xfrm>
                <a:off x="799438" y="5788128"/>
                <a:ext cx="7545124" cy="507831"/>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14:m>
                  <m:oMath xmlns:m="http://schemas.openxmlformats.org/officeDocument/2006/math">
                    <m:r>
                      <a:rPr lang="en-US" altLang="zh-CN" sz="2000" b="1" i="1" kern="0" dirty="0">
                        <a:solidFill>
                          <a:srgbClr val="000000"/>
                        </a:solidFill>
                        <a:latin typeface="Cambria Math" panose="02040503050406030204" pitchFamily="18" charset="0"/>
                        <a:cs typeface="Times New Roman" pitchFamily="18" charset="0"/>
                      </a:rPr>
                      <m:t>𝑻𝒆𝒏𝒕</m:t>
                    </m:r>
                  </m:oMath>
                </a14:m>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的</a:t>
                </a:r>
                <a:r>
                  <a:rPr lang="zh-CN" altLang="en-US" sz="2000" b="1" kern="0" dirty="0">
                    <a:solidFill>
                      <a:srgbClr val="000000"/>
                    </a:solidFill>
                    <a:latin typeface="宋体" panose="02010600030101010101" pitchFamily="2" charset="-122"/>
                    <a:cs typeface="Times New Roman" pitchFamily="18" charset="0"/>
                  </a:rPr>
                  <a:t>节点入度不会随着运算精度的增加</a:t>
                </a:r>
                <a:r>
                  <a:rPr lang="zh-CN" altLang="en-US" sz="2000" b="1" kern="0" dirty="0" smtClean="0">
                    <a:solidFill>
                      <a:srgbClr val="000000"/>
                    </a:solidFill>
                    <a:latin typeface="宋体" panose="02010600030101010101" pitchFamily="2" charset="-122"/>
                    <a:cs typeface="Times New Roman" pitchFamily="18" charset="0"/>
                  </a:rPr>
                  <a:t>而</a:t>
                </a:r>
                <a:r>
                  <a:rPr lang="zh-CN" altLang="en-US" sz="2000" b="1" kern="0" dirty="0">
                    <a:solidFill>
                      <a:srgbClr val="000000"/>
                    </a:solidFill>
                    <a:latin typeface="宋体" panose="02010600030101010101" pitchFamily="2" charset="-122"/>
                    <a:cs typeface="Times New Roman" pitchFamily="18" charset="0"/>
                  </a:rPr>
                  <a:t>增加</a:t>
                </a:r>
                <a:endParaRPr lang="en-US" altLang="zh-CN" sz="2000" b="1" kern="0" dirty="0">
                  <a:solidFill>
                    <a:srgbClr val="000000"/>
                  </a:solidFill>
                  <a:latin typeface="宋体" panose="02010600030101010101" pitchFamily="2" charset="-122"/>
                  <a:cs typeface="Times New Roman"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799438" y="5788128"/>
                <a:ext cx="7545124" cy="507831"/>
              </a:xfrm>
              <a:prstGeom prst="rect">
                <a:avLst/>
              </a:prstGeom>
              <a:blipFill rotWithShape="0">
                <a:blip r:embed="rId5"/>
                <a:stretch>
                  <a:fillRect b="-13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013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13</a:t>
            </a:r>
            <a:endParaRPr lang="zh-CN" altLang="zh-CN" sz="1800" baseline="0" dirty="0">
              <a:solidFill>
                <a:schemeClr val="folHlink"/>
              </a:solidFill>
              <a:latin typeface="Monotype Corsiva" pitchFamily="66" charset="0"/>
            </a:endParaRPr>
          </a:p>
        </p:txBody>
      </p:sp>
      <p:sp>
        <p:nvSpPr>
          <p:cNvPr id="8" name="矩形 7"/>
          <p:cNvSpPr/>
          <p:nvPr/>
        </p:nvSpPr>
        <p:spPr>
          <a:xfrm>
            <a:off x="769821" y="1221474"/>
            <a:ext cx="8374179" cy="492443"/>
          </a:xfrm>
          <a:prstGeom prst="rect">
            <a:avLst/>
          </a:prstGeom>
        </p:spPr>
        <p:txBody>
          <a:bodyPr wrap="square">
            <a:spAutoFit/>
          </a:bodyPr>
          <a:lstStyle/>
          <a:p>
            <a:pPr marL="342900" lvl="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浮点运算模式对</a:t>
            </a:r>
            <a:r>
              <a:rPr lang="en-US" altLang="zh-CN" sz="2000" b="1" i="1" kern="0" dirty="0" smtClean="0">
                <a:solidFill>
                  <a:srgbClr val="000000"/>
                </a:solidFill>
                <a:latin typeface="宋体" panose="02010600030101010101" pitchFamily="2" charset="-122"/>
                <a:cs typeface="Times New Roman" pitchFamily="18" charset="0"/>
              </a:rPr>
              <a:t>Logistic</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的具体</a:t>
            </a:r>
            <a:r>
              <a:rPr lang="zh-CN" altLang="en-US" sz="2000" b="1" kern="0" dirty="0" smtClean="0">
                <a:solidFill>
                  <a:srgbClr val="000000"/>
                </a:solidFill>
                <a:latin typeface="宋体" panose="02010600030101010101" pitchFamily="2" charset="-122"/>
                <a:cs typeface="Times New Roman" pitchFamily="18" charset="0"/>
              </a:rPr>
              <a:t>影响</a:t>
            </a:r>
            <a:endParaRPr lang="zh-CN" altLang="en-US" dirty="0">
              <a:solidFill>
                <a:prstClr val="black">
                  <a:lumMod val="75000"/>
                  <a:lumOff val="25000"/>
                </a:prstClr>
              </a:solidFill>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34180811"/>
              </p:ext>
            </p:extLst>
          </p:nvPr>
        </p:nvGraphicFramePr>
        <p:xfrm>
          <a:off x="1482424" y="5170902"/>
          <a:ext cx="6179148" cy="610722"/>
        </p:xfrm>
        <a:graphic>
          <a:graphicData uri="http://schemas.openxmlformats.org/presentationml/2006/ole">
            <mc:AlternateContent xmlns:mc="http://schemas.openxmlformats.org/markup-compatibility/2006">
              <mc:Choice xmlns:v="urn:schemas-microsoft-com:vml" Requires="v">
                <p:oleObj spid="_x0000_s18474" name="Equation" r:id="rId4" imgW="3340080" imgH="330120" progId="Equation.DSMT4">
                  <p:embed/>
                </p:oleObj>
              </mc:Choice>
              <mc:Fallback>
                <p:oleObj name="Equation" r:id="rId4" imgW="3340080" imgH="330120" progId="Equation.DSMT4">
                  <p:embed/>
                  <p:pic>
                    <p:nvPicPr>
                      <p:cNvPr id="0" name=""/>
                      <p:cNvPicPr/>
                      <p:nvPr/>
                    </p:nvPicPr>
                    <p:blipFill>
                      <a:blip r:embed="rId5"/>
                      <a:stretch>
                        <a:fillRect/>
                      </a:stretch>
                    </p:blipFill>
                    <p:spPr>
                      <a:xfrm>
                        <a:off x="1482424" y="5170902"/>
                        <a:ext cx="6179148" cy="61072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54495549"/>
              </p:ext>
            </p:extLst>
          </p:nvPr>
        </p:nvGraphicFramePr>
        <p:xfrm>
          <a:off x="1714610" y="3182426"/>
          <a:ext cx="5638356" cy="986346"/>
        </p:xfrm>
        <a:graphic>
          <a:graphicData uri="http://schemas.openxmlformats.org/presentationml/2006/ole">
            <mc:AlternateContent xmlns:mc="http://schemas.openxmlformats.org/markup-compatibility/2006">
              <mc:Choice xmlns:v="urn:schemas-microsoft-com:vml" Requires="v">
                <p:oleObj spid="_x0000_s18475" name="Equation" r:id="rId6" imgW="3047760" imgH="533160" progId="Equation.DSMT4">
                  <p:embed/>
                </p:oleObj>
              </mc:Choice>
              <mc:Fallback>
                <p:oleObj name="Equation" r:id="rId6" imgW="3047760" imgH="533160" progId="Equation.DSMT4">
                  <p:embed/>
                  <p:pic>
                    <p:nvPicPr>
                      <p:cNvPr id="0" name=""/>
                      <p:cNvPicPr/>
                      <p:nvPr/>
                    </p:nvPicPr>
                    <p:blipFill>
                      <a:blip r:embed="rId7"/>
                      <a:stretch>
                        <a:fillRect/>
                      </a:stretch>
                    </p:blipFill>
                    <p:spPr>
                      <a:xfrm>
                        <a:off x="1714610" y="3182426"/>
                        <a:ext cx="5638356" cy="986346"/>
                      </a:xfrm>
                      <a:prstGeom prst="rect">
                        <a:avLst/>
                      </a:prstGeom>
                    </p:spPr>
                  </p:pic>
                </p:oleObj>
              </mc:Fallback>
            </mc:AlternateContent>
          </a:graphicData>
        </a:graphic>
      </p:graphicFrame>
      <p:sp>
        <p:nvSpPr>
          <p:cNvPr id="11" name="圆角矩形 10"/>
          <p:cNvSpPr/>
          <p:nvPr/>
        </p:nvSpPr>
        <p:spPr>
          <a:xfrm>
            <a:off x="1801367" y="1996088"/>
            <a:ext cx="5468111" cy="811926"/>
          </a:xfrm>
          <a:prstGeom prst="roundRect">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0000"/>
              </a:solidFill>
            </a:endParaRPr>
          </a:p>
        </p:txBody>
      </p:sp>
      <mc:AlternateContent xmlns:mc="http://schemas.openxmlformats.org/markup-compatibility/2006" xmlns:a14="http://schemas.microsoft.com/office/drawing/2010/main">
        <mc:Choice Requires="a14">
          <p:sp>
            <p:nvSpPr>
              <p:cNvPr id="3" name="文本框 2"/>
              <p:cNvSpPr txBox="1"/>
              <p:nvPr/>
            </p:nvSpPr>
            <p:spPr>
              <a:xfrm>
                <a:off x="1801366" y="2148616"/>
                <a:ext cx="5468112" cy="552972"/>
              </a:xfrm>
              <a:prstGeom prst="rect">
                <a:avLst/>
              </a:prstGeom>
              <a:noFill/>
            </p:spPr>
            <p:txBody>
              <a:bodyPr wrap="square" rtlCol="0">
                <a:spAutoFit/>
              </a:bodyPr>
              <a:lstStyle/>
              <a:p>
                <a:pPr algn="ctr"/>
                <a14:m>
                  <m:oMath xmlns:m="http://schemas.openxmlformats.org/officeDocument/2006/math">
                    <m:r>
                      <a:rPr lang="en-US" altLang="zh-CN" sz="2000" b="1" kern="0" smtClean="0">
                        <a:solidFill>
                          <a:srgbClr val="FF0000"/>
                        </a:solidFill>
                        <a:latin typeface="Cambria Math" panose="02040503050406030204" pitchFamily="18" charset="0"/>
                        <a:cs typeface="Times New Roman" pitchFamily="18" charset="0"/>
                      </a:rPr>
                      <m:t>𝑓𝑙</m:t>
                    </m:r>
                    <m:d>
                      <m:dPr>
                        <m:ctrlPr>
                          <a:rPr lang="en-US" altLang="zh-CN" sz="2000" b="1" i="1" kern="0">
                            <a:solidFill>
                              <a:srgbClr val="FF0000"/>
                            </a:solidFill>
                            <a:latin typeface="Cambria Math" panose="02040503050406030204" pitchFamily="18" charset="0"/>
                            <a:cs typeface="Times New Roman" pitchFamily="18" charset="0"/>
                          </a:rPr>
                        </m:ctrlPr>
                      </m:dPr>
                      <m:e>
                        <m:r>
                          <a:rPr lang="en-US" altLang="zh-CN" sz="2000" b="1" kern="0">
                            <a:solidFill>
                              <a:srgbClr val="FF0000"/>
                            </a:solidFill>
                            <a:latin typeface="Cambria Math" panose="02040503050406030204" pitchFamily="18" charset="0"/>
                            <a:cs typeface="Times New Roman" pitchFamily="18" charset="0"/>
                          </a:rPr>
                          <m:t>𝑥</m:t>
                        </m:r>
                      </m:e>
                    </m:d>
                  </m:oMath>
                </a14:m>
                <a:r>
                  <a:rPr lang="zh-CN" altLang="en-US" sz="2000" b="1" kern="0" dirty="0" smtClean="0">
                    <a:solidFill>
                      <a:srgbClr val="FF0000"/>
                    </a:solidFill>
                    <a:latin typeface="宋体" panose="02010600030101010101" pitchFamily="2" charset="-122"/>
                    <a:cs typeface="Times New Roman" pitchFamily="18" charset="0"/>
                  </a:rPr>
                  <a:t>与</a:t>
                </a:r>
                <a14:m>
                  <m:oMath xmlns:m="http://schemas.openxmlformats.org/officeDocument/2006/math">
                    <m:r>
                      <a:rPr lang="en-US" altLang="zh-CN" sz="2000" b="1" kern="0">
                        <a:solidFill>
                          <a:srgbClr val="FF0000"/>
                        </a:solidFill>
                        <a:latin typeface="Cambria Math" panose="02040503050406030204" pitchFamily="18" charset="0"/>
                        <a:cs typeface="Times New Roman" pitchFamily="18" charset="0"/>
                      </a:rPr>
                      <m:t>𝑓𝑙</m:t>
                    </m:r>
                    <m:d>
                      <m:dPr>
                        <m:ctrlPr>
                          <a:rPr lang="en-US" altLang="zh-CN" sz="2000" b="1" i="1" kern="0">
                            <a:solidFill>
                              <a:srgbClr val="FF0000"/>
                            </a:solidFill>
                            <a:latin typeface="Cambria Math" panose="02040503050406030204" pitchFamily="18" charset="0"/>
                            <a:cs typeface="Times New Roman" pitchFamily="18" charset="0"/>
                          </a:rPr>
                        </m:ctrlPr>
                      </m:dPr>
                      <m:e>
                        <m:r>
                          <a:rPr lang="en-US" altLang="zh-CN" sz="2000" b="1" kern="0">
                            <a:solidFill>
                              <a:srgbClr val="FF0000"/>
                            </a:solidFill>
                            <a:latin typeface="Cambria Math" panose="02040503050406030204" pitchFamily="18" charset="0"/>
                            <a:cs typeface="Times New Roman" pitchFamily="18" charset="0"/>
                          </a:rPr>
                          <m:t>1−</m:t>
                        </m:r>
                        <m:r>
                          <a:rPr lang="en-US" altLang="zh-CN" sz="2000" b="1" kern="0">
                            <a:solidFill>
                              <a:srgbClr val="FF0000"/>
                            </a:solidFill>
                            <a:latin typeface="Cambria Math" panose="02040503050406030204" pitchFamily="18" charset="0"/>
                            <a:cs typeface="Times New Roman" pitchFamily="18" charset="0"/>
                          </a:rPr>
                          <m:t>𝑓𝑙</m:t>
                        </m:r>
                        <m:d>
                          <m:dPr>
                            <m:ctrlPr>
                              <a:rPr lang="en-US" altLang="zh-CN" sz="2000" b="1" i="1" kern="0">
                                <a:solidFill>
                                  <a:srgbClr val="FF0000"/>
                                </a:solidFill>
                                <a:latin typeface="Cambria Math" panose="02040503050406030204" pitchFamily="18" charset="0"/>
                                <a:cs typeface="Times New Roman" pitchFamily="18" charset="0"/>
                              </a:rPr>
                            </m:ctrlPr>
                          </m:dPr>
                          <m:e>
                            <m:r>
                              <a:rPr lang="en-US" altLang="zh-CN" sz="2000" b="1" kern="0">
                                <a:solidFill>
                                  <a:srgbClr val="FF0000"/>
                                </a:solidFill>
                                <a:latin typeface="Cambria Math" panose="02040503050406030204" pitchFamily="18" charset="0"/>
                                <a:cs typeface="Times New Roman" pitchFamily="18" charset="0"/>
                              </a:rPr>
                              <m:t>1−</m:t>
                            </m:r>
                            <m:r>
                              <a:rPr lang="en-US" altLang="zh-CN" sz="2000" b="1" kern="0">
                                <a:solidFill>
                                  <a:srgbClr val="FF0000"/>
                                </a:solidFill>
                                <a:latin typeface="Cambria Math" panose="02040503050406030204" pitchFamily="18" charset="0"/>
                                <a:cs typeface="Times New Roman" pitchFamily="18" charset="0"/>
                              </a:rPr>
                              <m:t>𝑓𝑙</m:t>
                            </m:r>
                            <m:d>
                              <m:dPr>
                                <m:ctrlPr>
                                  <a:rPr lang="en-US" altLang="zh-CN" sz="2000" b="1" i="1" kern="0">
                                    <a:solidFill>
                                      <a:srgbClr val="FF0000"/>
                                    </a:solidFill>
                                    <a:latin typeface="Cambria Math" panose="02040503050406030204" pitchFamily="18" charset="0"/>
                                    <a:cs typeface="Times New Roman" pitchFamily="18" charset="0"/>
                                  </a:rPr>
                                </m:ctrlPr>
                              </m:dPr>
                              <m:e>
                                <m:r>
                                  <a:rPr lang="en-US" altLang="zh-CN" sz="2000" b="1" kern="0">
                                    <a:solidFill>
                                      <a:srgbClr val="FF0000"/>
                                    </a:solidFill>
                                    <a:latin typeface="Cambria Math" panose="02040503050406030204" pitchFamily="18" charset="0"/>
                                    <a:cs typeface="Times New Roman" pitchFamily="18" charset="0"/>
                                  </a:rPr>
                                  <m:t>𝑥</m:t>
                                </m:r>
                              </m:e>
                            </m:d>
                          </m:e>
                        </m:d>
                      </m:e>
                    </m:d>
                  </m:oMath>
                </a14:m>
                <a:r>
                  <a:rPr lang="zh-CN" altLang="en-US" sz="2000" b="1" kern="0" dirty="0" smtClean="0">
                    <a:solidFill>
                      <a:srgbClr val="FF0000"/>
                    </a:solidFill>
                    <a:latin typeface="宋体" panose="02010600030101010101" pitchFamily="2" charset="-122"/>
                    <a:cs typeface="Times New Roman" pitchFamily="18" charset="0"/>
                  </a:rPr>
                  <a:t>有存储量化误差</a:t>
                </a:r>
                <a:endParaRPr lang="zh-CN" altLang="en-US" sz="2000" b="1" kern="0" dirty="0">
                  <a:solidFill>
                    <a:srgbClr val="FF0000"/>
                  </a:solidFill>
                  <a:latin typeface="宋体" panose="02010600030101010101" pitchFamily="2" charset="-122"/>
                  <a:cs typeface="Times New Roman"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801366" y="2148616"/>
                <a:ext cx="5468112" cy="552972"/>
              </a:xfrm>
              <a:prstGeom prst="rect">
                <a:avLst/>
              </a:prstGeom>
              <a:blipFill rotWithShape="0">
                <a:blip r:embed="rId8"/>
                <a:stretch>
                  <a:fillRect b="-1099"/>
                </a:stretch>
              </a:blipFill>
            </p:spPr>
            <p:txBody>
              <a:bodyPr/>
              <a:lstStyle/>
              <a:p>
                <a:r>
                  <a:rPr lang="zh-CN" altLang="en-US">
                    <a:noFill/>
                  </a:rPr>
                  <a:t> </a:t>
                </a:r>
              </a:p>
            </p:txBody>
          </p:sp>
        </mc:Fallback>
      </mc:AlternateContent>
      <p:sp>
        <p:nvSpPr>
          <p:cNvPr id="12" name="右箭头 102"/>
          <p:cNvSpPr>
            <a:spLocks noChangeArrowheads="1"/>
          </p:cNvSpPr>
          <p:nvPr/>
        </p:nvSpPr>
        <p:spPr bwMode="auto">
          <a:xfrm rot="5400000">
            <a:off x="4320379" y="4348368"/>
            <a:ext cx="503238" cy="642938"/>
          </a:xfrm>
          <a:prstGeom prst="rightArrow">
            <a:avLst>
              <a:gd name="adj1" fmla="val 50000"/>
              <a:gd name="adj2" fmla="val 50000"/>
            </a:avLst>
          </a:prstGeom>
          <a:noFill/>
          <a:ln w="9525"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en-US" b="1">
              <a:latin typeface="Arial" panose="020B0604020202020204" pitchFamily="34" charset="0"/>
            </a:endParaRPr>
          </a:p>
        </p:txBody>
      </p:sp>
    </p:spTree>
    <p:extLst>
      <p:ext uri="{BB962C8B-B14F-4D97-AF65-F5344CB8AC3E}">
        <p14:creationId xmlns:p14="http://schemas.microsoft.com/office/powerpoint/2010/main" val="2170418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14</a:t>
            </a:r>
            <a:endParaRPr lang="zh-CN" altLang="zh-CN" sz="1800" baseline="0" dirty="0">
              <a:solidFill>
                <a:schemeClr val="folHlink"/>
              </a:solidFill>
              <a:latin typeface="Monotype Corsiva" pitchFamily="66" charset="0"/>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400" y="1494669"/>
            <a:ext cx="5335200" cy="4300495"/>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1764320" y="5795164"/>
                <a:ext cx="5615360" cy="353943"/>
              </a:xfrm>
              <a:prstGeom prst="rect">
                <a:avLst/>
              </a:prstGeom>
            </p:spPr>
            <p:txBody>
              <a:bodyPr wrap="square">
                <a:spAutoFit/>
              </a:bodyPr>
              <a:lstStyle/>
              <a:p>
                <a:pPr algn="just"/>
                <a14:m>
                  <m:oMath xmlns:m="http://schemas.openxmlformats.org/officeDocument/2006/math">
                    <m:r>
                      <a:rPr lang="en-US" altLang="zh-CN" sz="1700" b="1" i="1" kern="0">
                        <a:latin typeface="Cambria Math" panose="02040503050406030204" pitchFamily="18" charset="0"/>
                        <a:cs typeface="Times New Roman" pitchFamily="18" charset="0"/>
                      </a:rPr>
                      <m:t>𝑩𝒊𝒏𝒂𝒓𝒚</m:t>
                    </m:r>
                    <m:r>
                      <a:rPr lang="en-US" altLang="zh-CN" sz="1700" b="1" i="1" kern="0">
                        <a:latin typeface="Cambria Math" panose="02040503050406030204" pitchFamily="18" charset="0"/>
                        <a:cs typeface="Times New Roman" pitchFamily="18" charset="0"/>
                      </a:rPr>
                      <m:t> </m:t>
                    </m:r>
                    <m:r>
                      <a:rPr lang="en-US" altLang="zh-CN" sz="1700" b="1" i="1" kern="0">
                        <a:latin typeface="Cambria Math" panose="02040503050406030204" pitchFamily="18" charset="0"/>
                        <a:cs typeface="Times New Roman" pitchFamily="18" charset="0"/>
                      </a:rPr>
                      <m:t>𝟏𝟔</m:t>
                    </m:r>
                  </m:oMath>
                </a14:m>
                <a:r>
                  <a:rPr lang="zh-CN" altLang="en-US" sz="1700" b="1" kern="0" dirty="0">
                    <a:latin typeface="宋体" panose="02010600030101010101" pitchFamily="2" charset="-122"/>
                    <a:cs typeface="Times New Roman" pitchFamily="18" charset="0"/>
                  </a:rPr>
                  <a:t>环境下</a:t>
                </a:r>
                <a14:m>
                  <m:oMath xmlns:m="http://schemas.openxmlformats.org/officeDocument/2006/math">
                    <m:r>
                      <a:rPr lang="en-US" altLang="zh-CN" sz="1700" b="1" i="1" kern="0">
                        <a:latin typeface="Cambria Math" panose="02040503050406030204" pitchFamily="18" charset="0"/>
                        <a:cs typeface="Times New Roman" pitchFamily="18" charset="0"/>
                      </a:rPr>
                      <m:t>𝟏</m:t>
                    </m:r>
                    <m:r>
                      <a:rPr lang="en-US" altLang="zh-CN" sz="1700" b="1" i="1" kern="0">
                        <a:latin typeface="Cambria Math" panose="02040503050406030204" pitchFamily="18" charset="0"/>
                        <a:cs typeface="Times New Roman" pitchFamily="18" charset="0"/>
                      </a:rPr>
                      <m:t>−</m:t>
                    </m:r>
                    <m:d>
                      <m:dPr>
                        <m:ctrlPr>
                          <a:rPr lang="en-US" altLang="zh-CN" sz="1700" b="1" i="1" kern="0">
                            <a:latin typeface="Cambria Math" panose="02040503050406030204" pitchFamily="18" charset="0"/>
                            <a:cs typeface="Times New Roman" pitchFamily="18" charset="0"/>
                          </a:rPr>
                        </m:ctrlPr>
                      </m:dPr>
                      <m:e>
                        <m:r>
                          <a:rPr lang="en-US" altLang="zh-CN" sz="1700" b="1" i="1" kern="0">
                            <a:latin typeface="Cambria Math" panose="02040503050406030204" pitchFamily="18" charset="0"/>
                            <a:cs typeface="Times New Roman" pitchFamily="18" charset="0"/>
                          </a:rPr>
                          <m:t>𝟏</m:t>
                        </m:r>
                        <m:r>
                          <a:rPr lang="en-US" altLang="zh-CN" sz="1700" b="1" i="1" kern="0">
                            <a:latin typeface="Cambria Math" panose="02040503050406030204" pitchFamily="18" charset="0"/>
                            <a:cs typeface="Times New Roman" pitchFamily="18" charset="0"/>
                          </a:rPr>
                          <m:t>−</m:t>
                        </m:r>
                        <m:r>
                          <a:rPr lang="en-US" altLang="zh-CN" sz="1700" b="1" i="1" kern="0">
                            <a:latin typeface="Cambria Math" panose="02040503050406030204" pitchFamily="18" charset="0"/>
                            <a:cs typeface="Times New Roman" pitchFamily="18" charset="0"/>
                          </a:rPr>
                          <m:t>𝒙</m:t>
                        </m:r>
                      </m:e>
                    </m:d>
                  </m:oMath>
                </a14:m>
                <a:r>
                  <a:rPr lang="zh-CN" altLang="en-US" sz="1700" b="1" kern="0" dirty="0" smtClean="0">
                    <a:latin typeface="宋体" panose="02010600030101010101" pitchFamily="2" charset="-122"/>
                    <a:cs typeface="Times New Roman" pitchFamily="18" charset="0"/>
                  </a:rPr>
                  <a:t>与</a:t>
                </a:r>
                <a14:m>
                  <m:oMath xmlns:m="http://schemas.openxmlformats.org/officeDocument/2006/math">
                    <m:r>
                      <a:rPr lang="en-US" altLang="zh-CN" sz="1700" b="1" i="1" kern="0" dirty="0">
                        <a:latin typeface="Cambria Math" panose="02040503050406030204" pitchFamily="18" charset="0"/>
                        <a:cs typeface="Times New Roman" pitchFamily="18" charset="0"/>
                      </a:rPr>
                      <m:t>𝒙</m:t>
                    </m:r>
                  </m:oMath>
                </a14:m>
                <a:r>
                  <a:rPr lang="zh-CN" altLang="en-US" sz="1700" b="1" kern="0" dirty="0">
                    <a:latin typeface="宋体" panose="02010600030101010101" pitchFamily="2" charset="-122"/>
                    <a:cs typeface="Times New Roman" pitchFamily="18" charset="0"/>
                  </a:rPr>
                  <a:t>的差值关于</a:t>
                </a:r>
                <a14:m>
                  <m:oMath xmlns:m="http://schemas.openxmlformats.org/officeDocument/2006/math">
                    <m:r>
                      <a:rPr lang="en-US" altLang="zh-CN" sz="1700" b="1" i="1" kern="0">
                        <a:latin typeface="Cambria Math" panose="02040503050406030204" pitchFamily="18" charset="0"/>
                        <a:cs typeface="Times New Roman" pitchFamily="18" charset="0"/>
                      </a:rPr>
                      <m:t>𝒙</m:t>
                    </m:r>
                  </m:oMath>
                </a14:m>
                <a:r>
                  <a:rPr lang="zh-CN" altLang="en-US" sz="1700" b="1" kern="0" dirty="0">
                    <a:latin typeface="宋体" panose="02010600030101010101" pitchFamily="2" charset="-122"/>
                    <a:cs typeface="Times New Roman" pitchFamily="18" charset="0"/>
                  </a:rPr>
                  <a:t>的变化规律 </a:t>
                </a:r>
              </a:p>
            </p:txBody>
          </p:sp>
        </mc:Choice>
        <mc:Fallback xmlns="">
          <p:sp>
            <p:nvSpPr>
              <p:cNvPr id="12" name="矩形 11"/>
              <p:cNvSpPr>
                <a:spLocks noRot="1" noChangeAspect="1" noMove="1" noResize="1" noEditPoints="1" noAdjustHandles="1" noChangeArrowheads="1" noChangeShapeType="1" noTextEdit="1"/>
              </p:cNvSpPr>
              <p:nvPr/>
            </p:nvSpPr>
            <p:spPr>
              <a:xfrm>
                <a:off x="1764320" y="5795164"/>
                <a:ext cx="5615360" cy="353943"/>
              </a:xfrm>
              <a:prstGeom prst="rect">
                <a:avLst/>
              </a:prstGeom>
              <a:blipFill rotWithShape="0">
                <a:blip r:embed="rId4"/>
                <a:stretch>
                  <a:fillRect l="-108" t="-8621" r="-651" b="-20690"/>
                </a:stretch>
              </a:blipFill>
            </p:spPr>
            <p:txBody>
              <a:bodyPr/>
              <a:lstStyle/>
              <a:p>
                <a:r>
                  <a:rPr lang="zh-CN" altLang="en-US">
                    <a:noFill/>
                  </a:rPr>
                  <a:t> </a:t>
                </a:r>
              </a:p>
            </p:txBody>
          </p:sp>
        </mc:Fallback>
      </mc:AlternateContent>
      <p:cxnSp>
        <p:nvCxnSpPr>
          <p:cNvPr id="13" name="直接连接符 12"/>
          <p:cNvCxnSpPr/>
          <p:nvPr/>
        </p:nvCxnSpPr>
        <p:spPr>
          <a:xfrm flipV="1">
            <a:off x="6669024" y="1755648"/>
            <a:ext cx="0" cy="36088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32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15</a:t>
            </a:r>
            <a:endParaRPr lang="zh-CN" altLang="zh-CN" sz="1800" baseline="0" dirty="0">
              <a:solidFill>
                <a:schemeClr val="folHlink"/>
              </a:solidFill>
              <a:latin typeface="Monotype Corsiva" pitchFamily="66"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40" y="1341408"/>
            <a:ext cx="5760720" cy="4248531"/>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1743220" y="5589939"/>
                <a:ext cx="5657560" cy="353943"/>
              </a:xfrm>
              <a:prstGeom prst="rect">
                <a:avLst/>
              </a:prstGeom>
            </p:spPr>
            <p:txBody>
              <a:bodyPr wrap="square">
                <a:spAutoFit/>
              </a:bodyPr>
              <a:lstStyle/>
              <a:p>
                <a:pPr algn="just"/>
                <a14:m>
                  <m:oMath xmlns:m="http://schemas.openxmlformats.org/officeDocument/2006/math">
                    <m:r>
                      <a:rPr lang="en-US" altLang="zh-CN" sz="1700" b="1" i="1" kern="0">
                        <a:latin typeface="Cambria Math" panose="02040503050406030204" pitchFamily="18" charset="0"/>
                        <a:cs typeface="Times New Roman" pitchFamily="18" charset="0"/>
                      </a:rPr>
                      <m:t>𝑩𝒊𝒏𝒂𝒓𝒚</m:t>
                    </m:r>
                    <m:r>
                      <a:rPr lang="en-US" altLang="zh-CN" sz="1700" b="1" kern="0">
                        <a:latin typeface="Cambria Math" panose="02040503050406030204" pitchFamily="18" charset="0"/>
                        <a:cs typeface="Times New Roman" pitchFamily="18" charset="0"/>
                      </a:rPr>
                      <m:t> </m:t>
                    </m:r>
                    <m:r>
                      <a:rPr lang="en-US" altLang="zh-CN" sz="1700" b="1" i="1" kern="0">
                        <a:latin typeface="Cambria Math" panose="02040503050406030204" pitchFamily="18" charset="0"/>
                        <a:cs typeface="Times New Roman" pitchFamily="18" charset="0"/>
                      </a:rPr>
                      <m:t>𝟏𝟔</m:t>
                    </m:r>
                  </m:oMath>
                </a14:m>
                <a:r>
                  <a:rPr lang="zh-CN" altLang="en-US" sz="1700" b="1" kern="0" dirty="0">
                    <a:latin typeface="宋体" panose="02010600030101010101" pitchFamily="2" charset="-122"/>
                    <a:cs typeface="Times New Roman" pitchFamily="18" charset="0"/>
                  </a:rPr>
                  <a:t>环境下</a:t>
                </a:r>
                <a14:m>
                  <m:oMath xmlns:m="http://schemas.openxmlformats.org/officeDocument/2006/math">
                    <m:r>
                      <a:rPr lang="en-US" altLang="zh-CN" sz="1700" b="1" i="1" kern="0">
                        <a:latin typeface="Cambria Math" panose="02040503050406030204" pitchFamily="18" charset="0"/>
                        <a:cs typeface="Times New Roman" pitchFamily="18" charset="0"/>
                      </a:rPr>
                      <m:t>𝒇</m:t>
                    </m:r>
                    <m:d>
                      <m:dPr>
                        <m:ctrlPr>
                          <a:rPr lang="en-US" altLang="zh-CN" sz="1700" b="1" i="1" kern="0">
                            <a:latin typeface="Cambria Math" panose="02040503050406030204" pitchFamily="18" charset="0"/>
                            <a:cs typeface="Times New Roman" pitchFamily="18" charset="0"/>
                          </a:rPr>
                        </m:ctrlPr>
                      </m:dPr>
                      <m:e>
                        <m:r>
                          <a:rPr lang="en-US" altLang="zh-CN" sz="1700" b="1" i="1" kern="0">
                            <a:latin typeface="Cambria Math" panose="02040503050406030204" pitchFamily="18" charset="0"/>
                            <a:cs typeface="Times New Roman" pitchFamily="18" charset="0"/>
                          </a:rPr>
                          <m:t>𝟏</m:t>
                        </m:r>
                        <m:r>
                          <a:rPr lang="en-US" altLang="zh-CN" sz="1700" b="1" kern="0">
                            <a:latin typeface="Cambria Math" panose="02040503050406030204" pitchFamily="18" charset="0"/>
                            <a:cs typeface="Times New Roman" pitchFamily="18" charset="0"/>
                          </a:rPr>
                          <m:t>−</m:t>
                        </m:r>
                        <m:r>
                          <a:rPr lang="en-US" altLang="zh-CN" sz="1700" b="1" i="1" kern="0">
                            <a:latin typeface="Cambria Math" panose="02040503050406030204" pitchFamily="18" charset="0"/>
                            <a:cs typeface="Times New Roman" pitchFamily="18" charset="0"/>
                          </a:rPr>
                          <m:t>𝒙</m:t>
                        </m:r>
                      </m:e>
                    </m:d>
                  </m:oMath>
                </a14:m>
                <a:r>
                  <a:rPr lang="zh-CN" altLang="en-US" sz="1700" b="1" kern="0" dirty="0" smtClean="0">
                    <a:latin typeface="宋体" panose="02010600030101010101" pitchFamily="2" charset="-122"/>
                    <a:cs typeface="Times New Roman" pitchFamily="18" charset="0"/>
                  </a:rPr>
                  <a:t>与</a:t>
                </a:r>
                <a14:m>
                  <m:oMath xmlns:m="http://schemas.openxmlformats.org/officeDocument/2006/math">
                    <m:r>
                      <a:rPr lang="en-US" altLang="zh-CN" sz="1700" b="1" i="1" kern="0">
                        <a:latin typeface="Cambria Math" panose="02040503050406030204" pitchFamily="18" charset="0"/>
                        <a:cs typeface="Times New Roman" pitchFamily="18" charset="0"/>
                      </a:rPr>
                      <m:t>𝒇</m:t>
                    </m:r>
                    <m:d>
                      <m:dPr>
                        <m:ctrlPr>
                          <a:rPr lang="en-US" altLang="zh-CN" sz="1700" b="1" i="1" kern="0">
                            <a:latin typeface="Cambria Math" panose="02040503050406030204" pitchFamily="18" charset="0"/>
                            <a:cs typeface="Times New Roman" pitchFamily="18" charset="0"/>
                          </a:rPr>
                        </m:ctrlPr>
                      </m:dPr>
                      <m:e>
                        <m:r>
                          <a:rPr lang="en-US" altLang="zh-CN" sz="1700" b="1" i="1" kern="0">
                            <a:latin typeface="Cambria Math" panose="02040503050406030204" pitchFamily="18" charset="0"/>
                            <a:cs typeface="Times New Roman" pitchFamily="18" charset="0"/>
                          </a:rPr>
                          <m:t>𝒙</m:t>
                        </m:r>
                      </m:e>
                    </m:d>
                  </m:oMath>
                </a14:m>
                <a:r>
                  <a:rPr lang="zh-CN" altLang="en-US" sz="1700" b="1" kern="0" dirty="0">
                    <a:latin typeface="宋体" panose="02010600030101010101" pitchFamily="2" charset="-122"/>
                    <a:cs typeface="Times New Roman" pitchFamily="18" charset="0"/>
                  </a:rPr>
                  <a:t>的差值关于</a:t>
                </a:r>
                <a14:m>
                  <m:oMath xmlns:m="http://schemas.openxmlformats.org/officeDocument/2006/math">
                    <m:r>
                      <a:rPr lang="en-US" altLang="zh-CN" sz="1700" b="1" i="1" kern="0">
                        <a:latin typeface="Cambria Math" panose="02040503050406030204" pitchFamily="18" charset="0"/>
                        <a:cs typeface="Times New Roman" pitchFamily="18" charset="0"/>
                      </a:rPr>
                      <m:t>𝒙</m:t>
                    </m:r>
                  </m:oMath>
                </a14:m>
                <a:r>
                  <a:rPr lang="zh-CN" altLang="en-US" sz="1700" b="1" kern="0" dirty="0">
                    <a:latin typeface="宋体" panose="02010600030101010101" pitchFamily="2" charset="-122"/>
                    <a:cs typeface="Times New Roman" pitchFamily="18" charset="0"/>
                  </a:rPr>
                  <a:t>的变化规律 </a:t>
                </a:r>
              </a:p>
            </p:txBody>
          </p:sp>
        </mc:Choice>
        <mc:Fallback xmlns="">
          <p:sp>
            <p:nvSpPr>
              <p:cNvPr id="10" name="矩形 9"/>
              <p:cNvSpPr>
                <a:spLocks noRot="1" noChangeAspect="1" noMove="1" noResize="1" noEditPoints="1" noAdjustHandles="1" noChangeArrowheads="1" noChangeShapeType="1" noTextEdit="1"/>
              </p:cNvSpPr>
              <p:nvPr/>
            </p:nvSpPr>
            <p:spPr>
              <a:xfrm>
                <a:off x="1743220" y="5589939"/>
                <a:ext cx="5657560" cy="353943"/>
              </a:xfrm>
              <a:prstGeom prst="rect">
                <a:avLst/>
              </a:prstGeom>
              <a:blipFill rotWithShape="0">
                <a:blip r:embed="rId4"/>
                <a:stretch>
                  <a:fillRect l="-108" t="-8621" r="-647" b="-20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202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16</a:t>
            </a:r>
            <a:endParaRPr lang="zh-CN" altLang="zh-CN" sz="1800" baseline="0" dirty="0">
              <a:solidFill>
                <a:schemeClr val="folHlink"/>
              </a:solidFill>
              <a:latin typeface="Monotype Corsiva" pitchFamily="66"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426225203"/>
              </p:ext>
            </p:extLst>
          </p:nvPr>
        </p:nvGraphicFramePr>
        <p:xfrm>
          <a:off x="1327185" y="3415760"/>
          <a:ext cx="6489630" cy="2533230"/>
        </p:xfrm>
        <a:graphic>
          <a:graphicData uri="http://schemas.openxmlformats.org/presentationml/2006/ole">
            <mc:AlternateContent xmlns:mc="http://schemas.openxmlformats.org/markup-compatibility/2006">
              <mc:Choice xmlns:v="urn:schemas-microsoft-com:vml" Requires="v">
                <p:oleObj spid="_x0000_s5624" name="Equation" r:id="rId4" imgW="3708360" imgH="1447560" progId="Equation.DSMT4">
                  <p:embed/>
                </p:oleObj>
              </mc:Choice>
              <mc:Fallback>
                <p:oleObj name="Equation" r:id="rId4" imgW="3708360" imgH="1447560" progId="Equation.DSMT4">
                  <p:embed/>
                  <p:pic>
                    <p:nvPicPr>
                      <p:cNvPr id="0" name=""/>
                      <p:cNvPicPr/>
                      <p:nvPr/>
                    </p:nvPicPr>
                    <p:blipFill>
                      <a:blip r:embed="rId5"/>
                      <a:stretch>
                        <a:fillRect/>
                      </a:stretch>
                    </p:blipFill>
                    <p:spPr>
                      <a:xfrm>
                        <a:off x="1327185" y="3415760"/>
                        <a:ext cx="6489630" cy="2533230"/>
                      </a:xfrm>
                      <a:prstGeom prst="rect">
                        <a:avLst/>
                      </a:prstGeom>
                      <a:ln w="19050">
                        <a:solidFill>
                          <a:srgbClr val="FF0000"/>
                        </a:solidFill>
                      </a:ln>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847920" y="1325142"/>
                <a:ext cx="8296080" cy="987450"/>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14:m>
                  <m:oMath xmlns:m="http://schemas.openxmlformats.org/officeDocument/2006/math">
                    <m:r>
                      <a:rPr lang="en-US" altLang="zh-CN" sz="2000" b="1" kern="0">
                        <a:solidFill>
                          <a:srgbClr val="000000"/>
                        </a:solidFill>
                        <a:latin typeface="Cambria Math" panose="02040503050406030204" pitchFamily="18" charset="0"/>
                        <a:cs typeface="Times New Roman" pitchFamily="18" charset="0"/>
                      </a:rPr>
                      <m:t>𝟏</m:t>
                    </m:r>
                    <m:r>
                      <a:rPr lang="en-US" altLang="zh-CN" sz="2000" b="1" kern="0">
                        <a:solidFill>
                          <a:srgbClr val="000000"/>
                        </a:solidFill>
                        <a:latin typeface="Cambria Math" panose="02040503050406030204" pitchFamily="18" charset="0"/>
                        <a:cs typeface="Times New Roman" pitchFamily="18" charset="0"/>
                      </a:rPr>
                      <m:t>−</m:t>
                    </m:r>
                    <m:d>
                      <m:dPr>
                        <m:ctrlPr>
                          <a:rPr lang="en-US" altLang="zh-CN" sz="2000" b="1" i="1" kern="0">
                            <a:solidFill>
                              <a:srgbClr val="000000"/>
                            </a:solidFill>
                            <a:latin typeface="Cambria Math" panose="02040503050406030204" pitchFamily="18" charset="0"/>
                            <a:cs typeface="Times New Roman" pitchFamily="18" charset="0"/>
                          </a:rPr>
                        </m:ctrlPr>
                      </m:dPr>
                      <m:e>
                        <m:r>
                          <a:rPr lang="en-US" altLang="zh-CN" sz="2000" b="1" kern="0">
                            <a:solidFill>
                              <a:srgbClr val="000000"/>
                            </a:solidFill>
                            <a:latin typeface="Cambria Math" panose="02040503050406030204" pitchFamily="18" charset="0"/>
                            <a:cs typeface="Times New Roman" pitchFamily="18" charset="0"/>
                          </a:rPr>
                          <m:t>𝟏</m:t>
                        </m:r>
                        <m:r>
                          <a:rPr lang="en-US" altLang="zh-CN" sz="2000" b="1" kern="0">
                            <a:solidFill>
                              <a:srgbClr val="000000"/>
                            </a:solidFill>
                            <a:latin typeface="Cambria Math" panose="02040503050406030204" pitchFamily="18" charset="0"/>
                            <a:cs typeface="Times New Roman" pitchFamily="18" charset="0"/>
                          </a:rPr>
                          <m:t>−</m:t>
                        </m:r>
                        <m:r>
                          <a:rPr lang="en-US" altLang="zh-CN" sz="2000" b="1" kern="0">
                            <a:solidFill>
                              <a:srgbClr val="000000"/>
                            </a:solidFill>
                            <a:latin typeface="Cambria Math" panose="02040503050406030204" pitchFamily="18" charset="0"/>
                            <a:cs typeface="Times New Roman" pitchFamily="18" charset="0"/>
                          </a:rPr>
                          <m:t>𝒙</m:t>
                        </m:r>
                      </m:e>
                    </m:d>
                    <m:r>
                      <m:rPr>
                        <m:nor/>
                      </m:rPr>
                      <a:rPr lang="zh-CN" altLang="en-US" sz="2000" b="1" kern="0" dirty="0">
                        <a:solidFill>
                          <a:srgbClr val="000000"/>
                        </a:solidFill>
                        <a:latin typeface="宋体" panose="02010600030101010101" pitchFamily="2" charset="-122"/>
                        <a:cs typeface="Times New Roman" pitchFamily="18" charset="0"/>
                      </a:rPr>
                      <m:t>与</m:t>
                    </m:r>
                    <m:r>
                      <a:rPr lang="en-US" altLang="zh-CN" sz="2000" b="1" kern="0" dirty="0">
                        <a:solidFill>
                          <a:srgbClr val="000000"/>
                        </a:solidFill>
                        <a:latin typeface="Cambria Math" panose="02040503050406030204" pitchFamily="18" charset="0"/>
                        <a:cs typeface="Times New Roman" pitchFamily="18" charset="0"/>
                      </a:rPr>
                      <m:t>𝒙</m:t>
                    </m:r>
                    <m:r>
                      <m:rPr>
                        <m:nor/>
                      </m:rPr>
                      <a:rPr lang="zh-CN" altLang="en-US" sz="2000" b="1" kern="0" dirty="0">
                        <a:solidFill>
                          <a:srgbClr val="000000"/>
                        </a:solidFill>
                        <a:latin typeface="宋体" panose="02010600030101010101" pitchFamily="2" charset="-122"/>
                        <a:cs typeface="Times New Roman" pitchFamily="18" charset="0"/>
                      </a:rPr>
                      <m:t>的差值关于</m:t>
                    </m:r>
                    <m:r>
                      <a:rPr lang="en-US" altLang="zh-CN" sz="2000" b="1" kern="0">
                        <a:solidFill>
                          <a:srgbClr val="000000"/>
                        </a:solidFill>
                        <a:latin typeface="Cambria Math" panose="02040503050406030204" pitchFamily="18" charset="0"/>
                        <a:cs typeface="Times New Roman" pitchFamily="18" charset="0"/>
                      </a:rPr>
                      <m:t>𝒙</m:t>
                    </m:r>
                    <m:r>
                      <m:rPr>
                        <m:nor/>
                      </m:rPr>
                      <a:rPr lang="zh-CN" altLang="en-US" sz="2000" b="1" kern="0" dirty="0">
                        <a:solidFill>
                          <a:srgbClr val="000000"/>
                        </a:solidFill>
                        <a:latin typeface="宋体" panose="02010600030101010101" pitchFamily="2" charset="-122"/>
                        <a:cs typeface="Times New Roman" pitchFamily="18" charset="0"/>
                      </a:rPr>
                      <m:t>分段</m:t>
                    </m:r>
                    <m:r>
                      <m:rPr>
                        <m:nor/>
                      </m:rPr>
                      <a:rPr lang="zh-CN" altLang="en-US" sz="2000" b="1" kern="0" dirty="0">
                        <a:solidFill>
                          <a:srgbClr val="000000"/>
                        </a:solidFill>
                        <a:latin typeface="+mn-ea"/>
                        <a:cs typeface="Times New Roman" pitchFamily="18" charset="0"/>
                      </a:rPr>
                      <m:t>单调递</m:t>
                    </m:r>
                    <m:r>
                      <m:rPr>
                        <m:nor/>
                      </m:rPr>
                      <a:rPr lang="zh-CN" altLang="en-US" sz="2000" b="1" kern="0" dirty="0" smtClean="0">
                        <a:solidFill>
                          <a:srgbClr val="000000"/>
                        </a:solidFill>
                        <a:latin typeface="+mn-ea"/>
                        <a:cs typeface="Times New Roman" pitchFamily="18" charset="0"/>
                      </a:rPr>
                      <m:t>减</m:t>
                    </m:r>
                  </m:oMath>
                </a14:m>
                <a:endParaRPr lang="en-US" altLang="zh-CN" sz="2000" b="1" kern="0" dirty="0" smtClean="0">
                  <a:solidFill>
                    <a:srgbClr val="000000"/>
                  </a:solidFill>
                  <a:latin typeface="+mn-ea"/>
                  <a:cs typeface="Times New Roman" pitchFamily="18" charset="0"/>
                </a:endParaRPr>
              </a:p>
              <a:p>
                <a:pPr lvl="1" indent="-342900">
                  <a:lnSpc>
                    <a:spcPct val="135000"/>
                  </a:lnSpc>
                  <a:spcBef>
                    <a:spcPts val="500"/>
                  </a:spcBef>
                  <a:buClr>
                    <a:srgbClr val="CC3300"/>
                  </a:buClr>
                  <a:buSzPct val="110000"/>
                  <a:buFont typeface="Wingdings" pitchFamily="2" charset="2"/>
                  <a:buChar char="q"/>
                </a:pPr>
                <a14:m>
                  <m:oMath xmlns:m="http://schemas.openxmlformats.org/officeDocument/2006/math">
                    <m:r>
                      <a:rPr lang="en-US" altLang="zh-CN" sz="2000" b="1" i="1" kern="0">
                        <a:solidFill>
                          <a:srgbClr val="000000"/>
                        </a:solidFill>
                        <a:latin typeface="Cambria Math" panose="02040503050406030204" pitchFamily="18" charset="0"/>
                        <a:cs typeface="Times New Roman" pitchFamily="18" charset="0"/>
                      </a:rPr>
                      <m:t>𝒇</m:t>
                    </m:r>
                    <m:d>
                      <m:dPr>
                        <m:ctrlPr>
                          <a:rPr lang="en-US" altLang="zh-CN" sz="2000" b="1" i="1" kern="0">
                            <a:solidFill>
                              <a:srgbClr val="000000"/>
                            </a:solidFill>
                            <a:latin typeface="Cambria Math" panose="02040503050406030204" pitchFamily="18" charset="0"/>
                            <a:cs typeface="Times New Roman" pitchFamily="18" charset="0"/>
                          </a:rPr>
                        </m:ctrlPr>
                      </m:dPr>
                      <m:e>
                        <m:r>
                          <a:rPr lang="en-US" altLang="zh-CN" sz="2000" b="1" i="1" kern="0">
                            <a:solidFill>
                              <a:srgbClr val="000000"/>
                            </a:solidFill>
                            <a:latin typeface="Cambria Math" panose="02040503050406030204" pitchFamily="18" charset="0"/>
                            <a:cs typeface="Times New Roman" pitchFamily="18" charset="0"/>
                          </a:rPr>
                          <m:t>𝟏</m:t>
                        </m:r>
                        <m:r>
                          <a:rPr lang="en-US" altLang="zh-CN" sz="2000" b="1" kern="0">
                            <a:solidFill>
                              <a:srgbClr val="000000"/>
                            </a:solidFill>
                            <a:latin typeface="Cambria Math" panose="02040503050406030204" pitchFamily="18" charset="0"/>
                            <a:cs typeface="Times New Roman" pitchFamily="18" charset="0"/>
                          </a:rPr>
                          <m:t>−</m:t>
                        </m:r>
                        <m:r>
                          <a:rPr lang="en-US" altLang="zh-CN" sz="2000" b="1" i="1" kern="0">
                            <a:solidFill>
                              <a:srgbClr val="000000"/>
                            </a:solidFill>
                            <a:latin typeface="Cambria Math" panose="02040503050406030204" pitchFamily="18" charset="0"/>
                            <a:cs typeface="Times New Roman" pitchFamily="18" charset="0"/>
                          </a:rPr>
                          <m:t>𝒙</m:t>
                        </m:r>
                      </m:e>
                    </m:d>
                    <m:r>
                      <m:rPr>
                        <m:nor/>
                      </m:rPr>
                      <a:rPr lang="zh-CN" altLang="en-US" sz="2000" b="1" kern="0" dirty="0">
                        <a:solidFill>
                          <a:srgbClr val="000000"/>
                        </a:solidFill>
                        <a:latin typeface="宋体" panose="02010600030101010101" pitchFamily="2" charset="-122"/>
                        <a:cs typeface="Times New Roman" pitchFamily="18" charset="0"/>
                      </a:rPr>
                      <m:t>与</m:t>
                    </m:r>
                    <m:r>
                      <a:rPr lang="en-US" altLang="zh-CN" sz="2000" b="1" i="1" kern="0">
                        <a:solidFill>
                          <a:srgbClr val="000000"/>
                        </a:solidFill>
                        <a:latin typeface="Cambria Math" panose="02040503050406030204" pitchFamily="18" charset="0"/>
                        <a:cs typeface="Times New Roman" pitchFamily="18" charset="0"/>
                      </a:rPr>
                      <m:t>𝒇</m:t>
                    </m:r>
                    <m:d>
                      <m:dPr>
                        <m:ctrlPr>
                          <a:rPr lang="en-US" altLang="zh-CN" sz="2000" b="1" i="1" kern="0">
                            <a:solidFill>
                              <a:srgbClr val="000000"/>
                            </a:solidFill>
                            <a:latin typeface="Cambria Math" panose="02040503050406030204" pitchFamily="18" charset="0"/>
                            <a:cs typeface="Times New Roman" pitchFamily="18" charset="0"/>
                          </a:rPr>
                        </m:ctrlPr>
                      </m:dPr>
                      <m:e>
                        <m:r>
                          <a:rPr lang="en-US" altLang="zh-CN" sz="2000" b="1" i="1" kern="0">
                            <a:solidFill>
                              <a:srgbClr val="000000"/>
                            </a:solidFill>
                            <a:latin typeface="Cambria Math" panose="02040503050406030204" pitchFamily="18" charset="0"/>
                            <a:cs typeface="Times New Roman" pitchFamily="18" charset="0"/>
                          </a:rPr>
                          <m:t>𝒙</m:t>
                        </m:r>
                      </m:e>
                    </m:d>
                    <m:r>
                      <m:rPr>
                        <m:nor/>
                      </m:rPr>
                      <a:rPr lang="zh-CN" altLang="en-US" sz="2000" b="1" kern="0" dirty="0">
                        <a:solidFill>
                          <a:srgbClr val="000000"/>
                        </a:solidFill>
                        <a:latin typeface="宋体" panose="02010600030101010101" pitchFamily="2" charset="-122"/>
                        <a:cs typeface="Times New Roman" pitchFamily="18" charset="0"/>
                      </a:rPr>
                      <m:t>的差值关于</m:t>
                    </m:r>
                    <m:r>
                      <a:rPr lang="en-US" altLang="zh-CN" sz="2000" b="1" i="1" kern="0">
                        <a:solidFill>
                          <a:srgbClr val="000000"/>
                        </a:solidFill>
                        <a:latin typeface="Cambria Math" panose="02040503050406030204" pitchFamily="18" charset="0"/>
                        <a:cs typeface="Times New Roman" pitchFamily="18" charset="0"/>
                      </a:rPr>
                      <m:t>𝒙</m:t>
                    </m:r>
                    <m:r>
                      <m:rPr>
                        <m:nor/>
                      </m:rPr>
                      <a:rPr lang="zh-CN" altLang="en-US" sz="2000" b="1" kern="0" dirty="0">
                        <a:solidFill>
                          <a:srgbClr val="000000"/>
                        </a:solidFill>
                        <a:latin typeface="宋体" panose="02010600030101010101" pitchFamily="2" charset="-122"/>
                        <a:cs typeface="Times New Roman" pitchFamily="18" charset="0"/>
                      </a:rPr>
                      <m:t>的变化规律与之类似</m:t>
                    </m:r>
                  </m:oMath>
                </a14:m>
                <a:endParaRPr lang="zh-CN" altLang="en-US" sz="2000" b="1" kern="0" dirty="0">
                  <a:solidFill>
                    <a:srgbClr val="000000"/>
                  </a:solidFill>
                  <a:latin typeface="宋体" panose="02010600030101010101" pitchFamily="2" charset="-122"/>
                  <a:cs typeface="Times New Roman"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847920" y="1325142"/>
                <a:ext cx="8296080" cy="987450"/>
              </a:xfrm>
              <a:prstGeom prst="rect">
                <a:avLst/>
              </a:prstGeom>
              <a:blipFill rotWithShape="0">
                <a:blip r:embed="rId6"/>
                <a:stretch>
                  <a:fillRect b="-67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847920" y="2679510"/>
                <a:ext cx="28677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𝒕𝒉𝒆𝒐𝒓𝒆𝒕𝒊𝒄𝒂𝒍</m:t>
                      </m:r>
                      <m:r>
                        <a:rPr lang="en-US" altLang="zh-CN" sz="2400" b="1" i="1" smtClean="0">
                          <a:solidFill>
                            <a:srgbClr val="FF0000"/>
                          </a:solidFill>
                          <a:latin typeface="Cambria Math" panose="02040503050406030204" pitchFamily="18" charset="0"/>
                        </a:rPr>
                        <m:t> </m:t>
                      </m:r>
                      <m:r>
                        <a:rPr lang="en-US" altLang="zh-CN" sz="2400" b="1" i="1" smtClean="0">
                          <a:solidFill>
                            <a:srgbClr val="FF0000"/>
                          </a:solidFill>
                          <a:latin typeface="Cambria Math" panose="02040503050406030204" pitchFamily="18" charset="0"/>
                        </a:rPr>
                        <m:t>𝒗𝒂𝒍𝒖𝒆</m:t>
                      </m:r>
                      <m:r>
                        <a:rPr lang="en-US" altLang="zh-CN" sz="2400" b="1" i="1" smtClean="0">
                          <a:solidFill>
                            <a:srgbClr val="FF0000"/>
                          </a:solidFill>
                          <a:latin typeface="Cambria Math" panose="02040503050406030204" pitchFamily="18" charset="0"/>
                        </a:rPr>
                        <m:t>:</m:t>
                      </m:r>
                    </m:oMath>
                  </m:oMathPara>
                </a14:m>
                <a:endParaRPr lang="zh-CN" altLang="en-US" sz="2400" b="1" dirty="0">
                  <a:solidFill>
                    <a:srgbClr val="FF0000"/>
                  </a:solidFill>
                  <a:latin typeface="+mn-ea"/>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847920" y="2679510"/>
                <a:ext cx="2867772" cy="369332"/>
              </a:xfrm>
              <a:prstGeom prst="rect">
                <a:avLst/>
              </a:prstGeom>
              <a:blipFill rotWithShape="0">
                <a:blip r:embed="rId7"/>
                <a:stretch>
                  <a:fillRect l="-637"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182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17</a:t>
            </a:r>
            <a:endParaRPr lang="zh-CN" altLang="zh-CN" sz="1800" baseline="0" dirty="0">
              <a:solidFill>
                <a:schemeClr val="folHlink"/>
              </a:solidFill>
              <a:latin typeface="Monotype Corsiva" pitchFamily="66" charset="0"/>
            </a:endParaRPr>
          </a:p>
        </p:txBody>
      </p:sp>
      <p:sp>
        <p:nvSpPr>
          <p:cNvPr id="7" name="矩形 6"/>
          <p:cNvSpPr/>
          <p:nvPr/>
        </p:nvSpPr>
        <p:spPr>
          <a:xfrm>
            <a:off x="769821" y="1221474"/>
            <a:ext cx="8374179" cy="492443"/>
          </a:xfrm>
          <a:prstGeom prst="rect">
            <a:avLst/>
          </a:prstGeom>
        </p:spPr>
        <p:txBody>
          <a:bodyPr wrap="square">
            <a:spAutoFit/>
          </a:bodyPr>
          <a:lstStyle/>
          <a:p>
            <a:pPr marL="342900" lvl="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浮点运算模式</a:t>
            </a:r>
            <a:r>
              <a:rPr lang="zh-CN" altLang="en-US" sz="2000" b="1" kern="0" dirty="0" smtClean="0">
                <a:solidFill>
                  <a:srgbClr val="000000"/>
                </a:solidFill>
                <a:latin typeface="宋体" panose="02010600030101010101" pitchFamily="2" charset="-122"/>
                <a:cs typeface="Times New Roman" pitchFamily="18" charset="0"/>
              </a:rPr>
              <a:t>对</a:t>
            </a:r>
            <a:r>
              <a:rPr lang="en-US" altLang="zh-CN" sz="2000" b="1" i="1" kern="0" dirty="0" smtClean="0">
                <a:solidFill>
                  <a:srgbClr val="000000"/>
                </a:solidFill>
                <a:latin typeface="宋体" panose="02010600030101010101" pitchFamily="2" charset="-122"/>
                <a:cs typeface="Times New Roman" pitchFamily="18" charset="0"/>
              </a:rPr>
              <a:t>Tent</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的具体</a:t>
            </a:r>
            <a:r>
              <a:rPr lang="zh-CN" altLang="en-US" sz="2000" b="1" kern="0" dirty="0" smtClean="0">
                <a:solidFill>
                  <a:srgbClr val="000000"/>
                </a:solidFill>
                <a:latin typeface="宋体" panose="02010600030101010101" pitchFamily="2" charset="-122"/>
                <a:cs typeface="Times New Roman" pitchFamily="18" charset="0"/>
              </a:rPr>
              <a:t>影响</a:t>
            </a:r>
            <a:endParaRPr lang="zh-CN" altLang="en-US" dirty="0">
              <a:solidFill>
                <a:prstClr val="black">
                  <a:lumMod val="75000"/>
                  <a:lumOff val="25000"/>
                </a:prstClr>
              </a:solidFill>
              <a:latin typeface="Arial" panose="020B0604020202020204"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670685206"/>
              </p:ext>
            </p:extLst>
          </p:nvPr>
        </p:nvGraphicFramePr>
        <p:xfrm>
          <a:off x="3627883" y="2739395"/>
          <a:ext cx="114300" cy="177800"/>
        </p:xfrm>
        <a:graphic>
          <a:graphicData uri="http://schemas.openxmlformats.org/presentationml/2006/ole">
            <mc:AlternateContent xmlns:mc="http://schemas.openxmlformats.org/markup-compatibility/2006">
              <mc:Choice xmlns:v="urn:schemas-microsoft-com:vml" Requires="v">
                <p:oleObj spid="_x0000_s7132"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627883" y="2739395"/>
                        <a:ext cx="114300" cy="1778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96517220"/>
              </p:ext>
            </p:extLst>
          </p:nvPr>
        </p:nvGraphicFramePr>
        <p:xfrm>
          <a:off x="2560562" y="3091339"/>
          <a:ext cx="5669038" cy="1000825"/>
        </p:xfrm>
        <a:graphic>
          <a:graphicData uri="http://schemas.openxmlformats.org/presentationml/2006/ole">
            <mc:AlternateContent xmlns:mc="http://schemas.openxmlformats.org/markup-compatibility/2006">
              <mc:Choice xmlns:v="urn:schemas-microsoft-com:vml" Requires="v">
                <p:oleObj spid="_x0000_s7133" name="Equation" r:id="rId6" imgW="3987720" imgH="609480" progId="Equation.DSMT4">
                  <p:embed/>
                </p:oleObj>
              </mc:Choice>
              <mc:Fallback>
                <p:oleObj name="Equation" r:id="rId6" imgW="3987720" imgH="609480" progId="Equation.DSMT4">
                  <p:embed/>
                  <p:pic>
                    <p:nvPicPr>
                      <p:cNvPr id="0" name=""/>
                      <p:cNvPicPr/>
                      <p:nvPr/>
                    </p:nvPicPr>
                    <p:blipFill>
                      <a:blip r:embed="rId7"/>
                      <a:stretch>
                        <a:fillRect/>
                      </a:stretch>
                    </p:blipFill>
                    <p:spPr>
                      <a:xfrm>
                        <a:off x="2560562" y="3091339"/>
                        <a:ext cx="5669038" cy="1000825"/>
                      </a:xfrm>
                      <a:prstGeom prst="rect">
                        <a:avLst/>
                      </a:prstGeom>
                    </p:spPr>
                  </p:pic>
                </p:oleObj>
              </mc:Fallback>
            </mc:AlternateContent>
          </a:graphicData>
        </a:graphic>
      </p:graphicFrame>
      <p:sp>
        <p:nvSpPr>
          <p:cNvPr id="11" name="文本框 10"/>
          <p:cNvSpPr txBox="1"/>
          <p:nvPr/>
        </p:nvSpPr>
        <p:spPr>
          <a:xfrm>
            <a:off x="1007253" y="3433779"/>
            <a:ext cx="1420261" cy="307777"/>
          </a:xfrm>
          <a:prstGeom prst="rect">
            <a:avLst/>
          </a:prstGeom>
          <a:noFill/>
        </p:spPr>
        <p:txBody>
          <a:bodyPr wrap="none" lIns="0" tIns="0" rIns="0" bIns="0" rtlCol="0">
            <a:spAutoFit/>
          </a:bodyPr>
          <a:lstStyle/>
          <a:p>
            <a:r>
              <a:rPr lang="zh-CN" altLang="en-US" sz="2000" b="1" dirty="0" smtClean="0">
                <a:solidFill>
                  <a:srgbClr val="FF0000"/>
                </a:solidFill>
                <a:latin typeface="+mn-ea"/>
              </a:rPr>
              <a:t>第</a:t>
            </a:r>
            <a:r>
              <a:rPr lang="en-US" altLang="zh-CN" sz="2000" b="1" i="1" dirty="0" smtClean="0">
                <a:solidFill>
                  <a:srgbClr val="FF0000"/>
                </a:solidFill>
                <a:latin typeface="+mn-ea"/>
              </a:rPr>
              <a:t>1</a:t>
            </a:r>
            <a:r>
              <a:rPr lang="zh-CN" altLang="en-US" sz="2000" b="1" dirty="0" smtClean="0">
                <a:solidFill>
                  <a:srgbClr val="FF0000"/>
                </a:solidFill>
                <a:latin typeface="+mn-ea"/>
              </a:rPr>
              <a:t>次迭代：</a:t>
            </a:r>
            <a:endParaRPr lang="zh-CN" altLang="en-US" sz="2000" b="1" dirty="0">
              <a:solidFill>
                <a:srgbClr val="FF0000"/>
              </a:solidFill>
              <a:latin typeface="+mn-ea"/>
            </a:endParaRPr>
          </a:p>
        </p:txBody>
      </p:sp>
      <p:sp>
        <p:nvSpPr>
          <p:cNvPr id="12" name="文本框 11"/>
          <p:cNvSpPr txBox="1"/>
          <p:nvPr/>
        </p:nvSpPr>
        <p:spPr>
          <a:xfrm>
            <a:off x="1013665" y="4333878"/>
            <a:ext cx="1679947" cy="307777"/>
          </a:xfrm>
          <a:prstGeom prst="rect">
            <a:avLst/>
          </a:prstGeom>
          <a:noFill/>
        </p:spPr>
        <p:txBody>
          <a:bodyPr wrap="none" lIns="0" tIns="0" rIns="0" bIns="0" rtlCol="0">
            <a:spAutoFit/>
          </a:bodyPr>
          <a:lstStyle/>
          <a:p>
            <a:r>
              <a:rPr lang="zh-CN" altLang="en-US" sz="2000" b="1" dirty="0" smtClean="0">
                <a:solidFill>
                  <a:srgbClr val="FF0000"/>
                </a:solidFill>
                <a:latin typeface="+mn-ea"/>
              </a:rPr>
              <a:t>第</a:t>
            </a:r>
            <a:r>
              <a:rPr lang="en-US" altLang="zh-CN" sz="2000" b="1" i="1" dirty="0" smtClean="0">
                <a:solidFill>
                  <a:srgbClr val="FF0000"/>
                </a:solidFill>
                <a:latin typeface="+mn-ea"/>
              </a:rPr>
              <a:t>L-1</a:t>
            </a:r>
            <a:r>
              <a:rPr lang="zh-CN" altLang="en-US" sz="2000" b="1" dirty="0" smtClean="0">
                <a:solidFill>
                  <a:srgbClr val="FF0000"/>
                </a:solidFill>
                <a:latin typeface="+mn-ea"/>
              </a:rPr>
              <a:t>次迭代：</a:t>
            </a:r>
            <a:endParaRPr lang="zh-CN" altLang="en-US" sz="2000" b="1" dirty="0">
              <a:solidFill>
                <a:srgbClr val="FF0000"/>
              </a:solidFill>
              <a:latin typeface="+mn-ea"/>
            </a:endParaRPr>
          </a:p>
        </p:txBody>
      </p:sp>
      <mc:AlternateContent xmlns:mc="http://schemas.openxmlformats.org/markup-compatibility/2006" xmlns:a14="http://schemas.microsoft.com/office/drawing/2010/main">
        <mc:Choice Requires="a14">
          <p:sp>
            <p:nvSpPr>
              <p:cNvPr id="13" name="文本框 12"/>
              <p:cNvSpPr txBox="1"/>
              <p:nvPr/>
            </p:nvSpPr>
            <p:spPr>
              <a:xfrm>
                <a:off x="3374714" y="4332302"/>
                <a:ext cx="31643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prstClr val="black">
                              <a:lumMod val="75000"/>
                              <a:lumOff val="25000"/>
                            </a:prstClr>
                          </a:solidFill>
                          <a:latin typeface="Cambria Math" panose="02040503050406030204" pitchFamily="18" charset="0"/>
                        </a:rPr>
                        <m:t>𝑥</m:t>
                      </m:r>
                      <m:d>
                        <m:dPr>
                          <m:ctrlPr>
                            <a:rPr lang="en-US" altLang="zh-CN" sz="2000" i="1">
                              <a:solidFill>
                                <a:prstClr val="black">
                                  <a:lumMod val="75000"/>
                                  <a:lumOff val="25000"/>
                                </a:prstClr>
                              </a:solidFill>
                              <a:latin typeface="Cambria Math" panose="02040503050406030204" pitchFamily="18" charset="0"/>
                            </a:rPr>
                          </m:ctrlPr>
                        </m:dPr>
                        <m:e>
                          <m:r>
                            <a:rPr lang="en-US" altLang="zh-CN" sz="2000" i="1">
                              <a:solidFill>
                                <a:prstClr val="black">
                                  <a:lumMod val="75000"/>
                                  <a:lumOff val="25000"/>
                                </a:prstClr>
                              </a:solidFill>
                              <a:latin typeface="Cambria Math" panose="02040503050406030204" pitchFamily="18" charset="0"/>
                            </a:rPr>
                            <m:t>𝐿</m:t>
                          </m:r>
                          <m:r>
                            <a:rPr lang="en-US" altLang="zh-CN" sz="2000" i="1">
                              <a:solidFill>
                                <a:prstClr val="black">
                                  <a:lumMod val="75000"/>
                                  <a:lumOff val="25000"/>
                                </a:prstClr>
                              </a:solidFill>
                              <a:latin typeface="Cambria Math" panose="02040503050406030204" pitchFamily="18" charset="0"/>
                            </a:rPr>
                            <m:t>−1</m:t>
                          </m:r>
                        </m:e>
                      </m:d>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m:t>
                      </m:r>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d>
                            <m:d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d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0.</m:t>
                              </m:r>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𝐿</m:t>
                                  </m:r>
                                </m:sub>
                              </m:sSub>
                            </m:e>
                          </m:d>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2</m:t>
                          </m:r>
                        </m:sub>
                      </m:s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m:t>
                      </m:r>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d>
                            <m:d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d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0.1</m:t>
                              </m:r>
                            </m:e>
                          </m:d>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2</m:t>
                          </m:r>
                        </m:sub>
                      </m:sSub>
                    </m:oMath>
                  </m:oMathPara>
                </a14:m>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374714" y="4332302"/>
                <a:ext cx="3164392" cy="307777"/>
              </a:xfrm>
              <a:prstGeom prst="rect">
                <a:avLst/>
              </a:prstGeom>
              <a:blipFill rotWithShape="0">
                <a:blip r:embed="rId8"/>
                <a:stretch>
                  <a:fillRect l="-771" r="-193" b="-16000"/>
                </a:stretch>
              </a:blipFill>
            </p:spPr>
            <p:txBody>
              <a:bodyPr/>
              <a:lstStyle/>
              <a:p>
                <a:r>
                  <a:rPr lang="zh-CN" altLang="en-US">
                    <a:noFill/>
                  </a:rPr>
                  <a:t> </a:t>
                </a:r>
              </a:p>
            </p:txBody>
          </p:sp>
        </mc:Fallback>
      </mc:AlternateContent>
      <p:sp>
        <p:nvSpPr>
          <p:cNvPr id="14" name="文本框 13"/>
          <p:cNvSpPr txBox="1"/>
          <p:nvPr/>
        </p:nvSpPr>
        <p:spPr>
          <a:xfrm>
            <a:off x="1007253" y="4910501"/>
            <a:ext cx="1420261" cy="307777"/>
          </a:xfrm>
          <a:prstGeom prst="rect">
            <a:avLst/>
          </a:prstGeom>
          <a:noFill/>
        </p:spPr>
        <p:txBody>
          <a:bodyPr wrap="none" lIns="0" tIns="0" rIns="0" bIns="0" rtlCol="0">
            <a:spAutoFit/>
          </a:bodyPr>
          <a:lstStyle/>
          <a:p>
            <a:r>
              <a:rPr lang="zh-CN" altLang="en-US" sz="2000" b="1" dirty="0" smtClean="0">
                <a:solidFill>
                  <a:srgbClr val="FF0000"/>
                </a:solidFill>
                <a:latin typeface="+mn-ea"/>
              </a:rPr>
              <a:t>第</a:t>
            </a:r>
            <a:r>
              <a:rPr lang="en-US" altLang="zh-CN" sz="2000" b="1" i="1" dirty="0" smtClean="0">
                <a:solidFill>
                  <a:srgbClr val="FF0000"/>
                </a:solidFill>
                <a:latin typeface="+mn-ea"/>
              </a:rPr>
              <a:t>L</a:t>
            </a:r>
            <a:r>
              <a:rPr lang="zh-CN" altLang="en-US" sz="2000" b="1" dirty="0" smtClean="0">
                <a:solidFill>
                  <a:srgbClr val="FF0000"/>
                </a:solidFill>
                <a:latin typeface="+mn-ea"/>
              </a:rPr>
              <a:t>次迭代：</a:t>
            </a:r>
            <a:endParaRPr lang="zh-CN" altLang="en-US" sz="2000" b="1" dirty="0">
              <a:solidFill>
                <a:srgbClr val="FF0000"/>
              </a:solidFill>
              <a:latin typeface="+mn-ea"/>
            </a:endParaRPr>
          </a:p>
        </p:txBody>
      </p:sp>
      <mc:AlternateContent xmlns:mc="http://schemas.openxmlformats.org/markup-compatibility/2006" xmlns:a14="http://schemas.microsoft.com/office/drawing/2010/main">
        <mc:Choice Requires="a14">
          <p:sp>
            <p:nvSpPr>
              <p:cNvPr id="15" name="文本框 14"/>
              <p:cNvSpPr txBox="1"/>
              <p:nvPr/>
            </p:nvSpPr>
            <p:spPr>
              <a:xfrm>
                <a:off x="4440102" y="4910501"/>
                <a:ext cx="10336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dirty="0">
                          <a:solidFill>
                            <a:prstClr val="black">
                              <a:lumMod val="75000"/>
                              <a:lumOff val="25000"/>
                            </a:prstClr>
                          </a:solidFill>
                          <a:latin typeface="Cambria Math" panose="02040503050406030204" pitchFamily="18" charset="0"/>
                        </a:rPr>
                        <m:t>𝑥</m:t>
                      </m:r>
                      <m:d>
                        <m:dPr>
                          <m:ctrlPr>
                            <a:rPr lang="en-US" altLang="zh-CN" sz="2000" i="1" dirty="0">
                              <a:solidFill>
                                <a:prstClr val="black">
                                  <a:lumMod val="75000"/>
                                  <a:lumOff val="25000"/>
                                </a:prstClr>
                              </a:solidFill>
                              <a:latin typeface="Cambria Math" panose="02040503050406030204" pitchFamily="18" charset="0"/>
                            </a:rPr>
                          </m:ctrlPr>
                        </m:dPr>
                        <m:e>
                          <m:r>
                            <a:rPr lang="en-US" altLang="zh-CN" sz="2000" i="1" dirty="0">
                              <a:solidFill>
                                <a:prstClr val="black">
                                  <a:lumMod val="75000"/>
                                  <a:lumOff val="25000"/>
                                </a:prstClr>
                              </a:solidFill>
                              <a:latin typeface="Cambria Math" panose="02040503050406030204" pitchFamily="18" charset="0"/>
                            </a:rPr>
                            <m:t>𝐿</m:t>
                          </m:r>
                        </m:e>
                      </m:d>
                      <m:r>
                        <a:rPr lang="en-US" altLang="zh-CN" sz="2000" i="1" dirty="0">
                          <a:solidFill>
                            <a:prstClr val="black">
                              <a:lumMod val="75000"/>
                              <a:lumOff val="25000"/>
                            </a:prstClr>
                          </a:solidFill>
                          <a:latin typeface="Cambria Math" panose="02040503050406030204" pitchFamily="18" charset="0"/>
                          <a:ea typeface="Cambria Math" panose="02040503050406030204" pitchFamily="18" charset="0"/>
                        </a:rPr>
                        <m:t>≡1</m:t>
                      </m:r>
                    </m:oMath>
                  </m:oMathPara>
                </a14:m>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440102" y="4910501"/>
                <a:ext cx="1033616" cy="307777"/>
              </a:xfrm>
              <a:prstGeom prst="rect">
                <a:avLst/>
              </a:prstGeom>
              <a:blipFill rotWithShape="0">
                <a:blip r:embed="rId9"/>
                <a:stretch>
                  <a:fillRect l="-2941" r="-5294" b="-6000"/>
                </a:stretch>
              </a:blipFill>
            </p:spPr>
            <p:txBody>
              <a:bodyPr/>
              <a:lstStyle/>
              <a:p>
                <a:r>
                  <a:rPr lang="zh-CN" altLang="en-US">
                    <a:noFill/>
                  </a:rPr>
                  <a:t> </a:t>
                </a:r>
              </a:p>
            </p:txBody>
          </p:sp>
        </mc:Fallback>
      </mc:AlternateContent>
      <p:sp>
        <p:nvSpPr>
          <p:cNvPr id="16" name="文本框 15"/>
          <p:cNvSpPr txBox="1"/>
          <p:nvPr/>
        </p:nvSpPr>
        <p:spPr>
          <a:xfrm>
            <a:off x="1013665" y="5495771"/>
            <a:ext cx="1679947" cy="307777"/>
          </a:xfrm>
          <a:prstGeom prst="rect">
            <a:avLst/>
          </a:prstGeom>
          <a:noFill/>
        </p:spPr>
        <p:txBody>
          <a:bodyPr wrap="none" lIns="0" tIns="0" rIns="0" bIns="0" rtlCol="0">
            <a:spAutoFit/>
          </a:bodyPr>
          <a:lstStyle/>
          <a:p>
            <a:r>
              <a:rPr lang="zh-CN" altLang="en-US" sz="2000" b="1" dirty="0" smtClean="0">
                <a:solidFill>
                  <a:srgbClr val="FF0000"/>
                </a:solidFill>
                <a:latin typeface="+mn-ea"/>
              </a:rPr>
              <a:t>第</a:t>
            </a:r>
            <a:r>
              <a:rPr lang="en-US" altLang="zh-CN" sz="2000" b="1" i="1" dirty="0" smtClean="0">
                <a:solidFill>
                  <a:srgbClr val="FF0000"/>
                </a:solidFill>
                <a:latin typeface="+mn-ea"/>
              </a:rPr>
              <a:t>L+1</a:t>
            </a:r>
            <a:r>
              <a:rPr lang="zh-CN" altLang="en-US" sz="2000" b="1" dirty="0" smtClean="0">
                <a:solidFill>
                  <a:srgbClr val="FF0000"/>
                </a:solidFill>
                <a:latin typeface="+mn-ea"/>
              </a:rPr>
              <a:t>次迭代：</a:t>
            </a:r>
            <a:endParaRPr lang="zh-CN" altLang="en-US" sz="2000" dirty="0">
              <a:solidFill>
                <a:srgbClr val="FF0000"/>
              </a:solidFill>
              <a:latin typeface="+mn-ea"/>
            </a:endParaRPr>
          </a:p>
        </p:txBody>
      </p:sp>
      <mc:AlternateContent xmlns:mc="http://schemas.openxmlformats.org/markup-compatibility/2006" xmlns:a14="http://schemas.microsoft.com/office/drawing/2010/main">
        <mc:Choice Requires="a14">
          <p:sp>
            <p:nvSpPr>
              <p:cNvPr id="17" name="文本框 16"/>
              <p:cNvSpPr txBox="1"/>
              <p:nvPr/>
            </p:nvSpPr>
            <p:spPr>
              <a:xfrm>
                <a:off x="4215585" y="5494126"/>
                <a:ext cx="14826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dirty="0">
                          <a:solidFill>
                            <a:prstClr val="black">
                              <a:lumMod val="75000"/>
                              <a:lumOff val="25000"/>
                            </a:prstClr>
                          </a:solidFill>
                          <a:latin typeface="Cambria Math" panose="02040503050406030204" pitchFamily="18" charset="0"/>
                        </a:rPr>
                        <m:t>𝑥</m:t>
                      </m:r>
                      <m:d>
                        <m:dPr>
                          <m:ctrlPr>
                            <a:rPr lang="en-US" altLang="zh-CN" sz="2000" i="1" dirty="0">
                              <a:solidFill>
                                <a:prstClr val="black">
                                  <a:lumMod val="75000"/>
                                  <a:lumOff val="25000"/>
                                </a:prstClr>
                              </a:solidFill>
                              <a:latin typeface="Cambria Math" panose="02040503050406030204" pitchFamily="18" charset="0"/>
                            </a:rPr>
                          </m:ctrlPr>
                        </m:dPr>
                        <m:e>
                          <m:r>
                            <a:rPr lang="en-US" altLang="zh-CN" sz="2000" i="1" dirty="0">
                              <a:solidFill>
                                <a:prstClr val="black">
                                  <a:lumMod val="75000"/>
                                  <a:lumOff val="25000"/>
                                </a:prstClr>
                              </a:solidFill>
                              <a:latin typeface="Cambria Math" panose="02040503050406030204" pitchFamily="18" charset="0"/>
                            </a:rPr>
                            <m:t>𝐿</m:t>
                          </m:r>
                          <m:r>
                            <a:rPr lang="en-US" altLang="zh-CN" sz="2000" i="1" dirty="0">
                              <a:solidFill>
                                <a:prstClr val="black">
                                  <a:lumMod val="75000"/>
                                  <a:lumOff val="25000"/>
                                </a:prstClr>
                              </a:solidFill>
                              <a:latin typeface="Cambria Math" panose="02040503050406030204" pitchFamily="18" charset="0"/>
                            </a:rPr>
                            <m:t>+1</m:t>
                          </m:r>
                        </m:e>
                      </m:d>
                      <m:r>
                        <a:rPr lang="en-US" altLang="zh-CN" sz="2000" i="1" dirty="0">
                          <a:solidFill>
                            <a:prstClr val="black">
                              <a:lumMod val="75000"/>
                              <a:lumOff val="25000"/>
                            </a:prstClr>
                          </a:solidFill>
                          <a:latin typeface="Cambria Math" panose="02040503050406030204" pitchFamily="18" charset="0"/>
                          <a:ea typeface="Cambria Math" panose="02040503050406030204" pitchFamily="18" charset="0"/>
                        </a:rPr>
                        <m:t>≡0</m:t>
                      </m:r>
                    </m:oMath>
                  </m:oMathPara>
                </a14:m>
                <a:endParaRPr lang="zh-CN" altLang="en-US" sz="20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215585" y="5494126"/>
                <a:ext cx="1482650" cy="307777"/>
              </a:xfrm>
              <a:prstGeom prst="rect">
                <a:avLst/>
              </a:prstGeom>
              <a:blipFill rotWithShape="0">
                <a:blip r:embed="rId10"/>
                <a:stretch>
                  <a:fillRect l="-2058" r="-3292"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712730" y="3883828"/>
                <a:ext cx="1378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b="1" i="1" smtClean="0">
                          <a:solidFill>
                            <a:srgbClr val="FF0000"/>
                          </a:solidFill>
                          <a:latin typeface="Cambria Math" panose="02040503050406030204" pitchFamily="18" charset="0"/>
                        </a:rPr>
                        <m:t>⋮</m:t>
                      </m:r>
                    </m:oMath>
                  </m:oMathPara>
                </a14:m>
                <a:endParaRPr lang="zh-CN" altLang="en-US" sz="2000" b="1" dirty="0">
                  <a:solidFill>
                    <a:srgbClr val="FF000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712730" y="3883828"/>
                <a:ext cx="137858" cy="307777"/>
              </a:xfrm>
              <a:prstGeom prst="rect">
                <a:avLst/>
              </a:prstGeom>
              <a:blipFill rotWithShape="0">
                <a:blip r:embed="rId11"/>
                <a:stretch>
                  <a:fillRect l="-39130" r="-39130" b="-3922"/>
                </a:stretch>
              </a:blipFill>
            </p:spPr>
            <p:txBody>
              <a:bodyPr/>
              <a:lstStyle/>
              <a:p>
                <a:r>
                  <a:rPr lang="zh-CN" altLang="en-US">
                    <a:noFill/>
                  </a:rPr>
                  <a:t> </a:t>
                </a:r>
              </a:p>
            </p:txBody>
          </p:sp>
        </mc:Fallback>
      </mc:AlternateContent>
      <p:sp>
        <p:nvSpPr>
          <p:cNvPr id="19" name="圆角矩形 18"/>
          <p:cNvSpPr/>
          <p:nvPr/>
        </p:nvSpPr>
        <p:spPr>
          <a:xfrm>
            <a:off x="1801367" y="1996088"/>
            <a:ext cx="5468111" cy="811926"/>
          </a:xfrm>
          <a:prstGeom prst="roundRect">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0000"/>
              </a:solidFill>
            </a:endParaRPr>
          </a:p>
        </p:txBody>
      </p:sp>
      <mc:AlternateContent xmlns:mc="http://schemas.openxmlformats.org/markup-compatibility/2006" xmlns:a14="http://schemas.microsoft.com/office/drawing/2010/main">
        <mc:Choice Requires="a14">
          <p:sp>
            <p:nvSpPr>
              <p:cNvPr id="20" name="文本框 19"/>
              <p:cNvSpPr txBox="1"/>
              <p:nvPr/>
            </p:nvSpPr>
            <p:spPr>
              <a:xfrm>
                <a:off x="1801366" y="2148616"/>
                <a:ext cx="5468112" cy="486993"/>
              </a:xfrm>
              <a:prstGeom prst="rect">
                <a:avLst/>
              </a:prstGeom>
              <a:noFill/>
            </p:spPr>
            <p:txBody>
              <a:bodyPr wrap="square" rtlCol="0">
                <a:spAutoFit/>
              </a:bodyPr>
              <a:lstStyle/>
              <a:p>
                <a:pPr algn="ctr"/>
                <a14:m>
                  <m:oMath xmlns:m="http://schemas.openxmlformats.org/officeDocument/2006/math">
                    <m:r>
                      <a:rPr lang="en-US" altLang="zh-CN" sz="2000" i="1" smtClean="0">
                        <a:solidFill>
                          <a:prstClr val="black">
                            <a:lumMod val="75000"/>
                            <a:lumOff val="25000"/>
                          </a:prstClr>
                        </a:solidFill>
                        <a:latin typeface="Cambria Math" panose="02040503050406030204" pitchFamily="18" charset="0"/>
                      </a:rPr>
                      <m:t>𝑥</m:t>
                    </m:r>
                    <m:d>
                      <m:dPr>
                        <m:ctrlPr>
                          <a:rPr lang="en-US" altLang="zh-CN" sz="2000" i="1">
                            <a:solidFill>
                              <a:prstClr val="black">
                                <a:lumMod val="75000"/>
                                <a:lumOff val="25000"/>
                              </a:prstClr>
                            </a:solidFill>
                            <a:latin typeface="Cambria Math" panose="02040503050406030204" pitchFamily="18" charset="0"/>
                          </a:rPr>
                        </m:ctrlPr>
                      </m:dPr>
                      <m:e>
                        <m:r>
                          <a:rPr lang="en-US" altLang="zh-CN" sz="2000" i="1">
                            <a:solidFill>
                              <a:prstClr val="black">
                                <a:lumMod val="75000"/>
                                <a:lumOff val="25000"/>
                              </a:prstClr>
                            </a:solidFill>
                            <a:latin typeface="Cambria Math" panose="02040503050406030204" pitchFamily="18" charset="0"/>
                          </a:rPr>
                          <m:t>0</m:t>
                        </m:r>
                      </m:e>
                    </m:d>
                    <m:r>
                      <a:rPr lang="en-US" altLang="zh-CN" sz="2000" i="1">
                        <a:solidFill>
                          <a:prstClr val="black">
                            <a:lumMod val="75000"/>
                            <a:lumOff val="25000"/>
                          </a:prstClr>
                        </a:solidFill>
                        <a:latin typeface="Cambria Math" panose="02040503050406030204" pitchFamily="18" charset="0"/>
                      </a:rPr>
                      <m:t>=</m:t>
                    </m:r>
                    <m:sSub>
                      <m:sSubPr>
                        <m:ctrlPr>
                          <a:rPr lang="en-US" altLang="zh-CN" sz="2000" i="1">
                            <a:solidFill>
                              <a:prstClr val="black">
                                <a:lumMod val="75000"/>
                                <a:lumOff val="25000"/>
                              </a:prstClr>
                            </a:solidFill>
                            <a:latin typeface="Cambria Math" panose="02040503050406030204" pitchFamily="18" charset="0"/>
                          </a:rPr>
                        </m:ctrlPr>
                      </m:sSubPr>
                      <m:e>
                        <m:d>
                          <m:dPr>
                            <m:ctrlPr>
                              <a:rPr lang="en-US" altLang="zh-CN" sz="2000" i="1">
                                <a:solidFill>
                                  <a:prstClr val="black">
                                    <a:lumMod val="75000"/>
                                    <a:lumOff val="25000"/>
                                  </a:prstClr>
                                </a:solidFill>
                                <a:latin typeface="Cambria Math" panose="02040503050406030204" pitchFamily="18" charset="0"/>
                              </a:rPr>
                            </m:ctrlPr>
                          </m:dPr>
                          <m:e>
                            <m:r>
                              <a:rPr lang="en-US" altLang="zh-CN" sz="2000" i="1">
                                <a:solidFill>
                                  <a:prstClr val="black">
                                    <a:lumMod val="75000"/>
                                    <a:lumOff val="25000"/>
                                  </a:prstClr>
                                </a:solidFill>
                                <a:latin typeface="Cambria Math" panose="02040503050406030204" pitchFamily="18" charset="0"/>
                              </a:rPr>
                              <m:t>0.</m:t>
                            </m:r>
                            <m:sSub>
                              <m:sSubPr>
                                <m:ctrlPr>
                                  <a:rPr lang="en-US" altLang="zh-CN" sz="2000" i="1">
                                    <a:solidFill>
                                      <a:prstClr val="black">
                                        <a:lumMod val="75000"/>
                                        <a:lumOff val="25000"/>
                                      </a:prstClr>
                                    </a:solidFill>
                                    <a:latin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rPr>
                                  <m:t>1</m:t>
                                </m:r>
                              </m:sub>
                            </m:sSub>
                            <m:sSub>
                              <m:sSubPr>
                                <m:ctrlPr>
                                  <a:rPr lang="en-US" altLang="zh-CN" sz="2000" i="1">
                                    <a:solidFill>
                                      <a:prstClr val="black">
                                        <a:lumMod val="75000"/>
                                        <a:lumOff val="25000"/>
                                      </a:prstClr>
                                    </a:solidFill>
                                    <a:latin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rPr>
                                  <m:t>2</m:t>
                                </m:r>
                              </m:sub>
                            </m:s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m:t>
                            </m:r>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𝑗</m:t>
                                </m:r>
                              </m:sub>
                            </m:s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m:t>
                            </m:r>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𝐿</m:t>
                                </m:r>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−1</m:t>
                                </m:r>
                              </m:sub>
                            </m:sSub>
                            <m:sSub>
                              <m:sSubPr>
                                <m:ctrlP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ctrlPr>
                              </m:sSubPr>
                              <m:e>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𝑏</m:t>
                                </m:r>
                              </m:e>
                              <m: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𝐿</m:t>
                                </m:r>
                              </m:sub>
                            </m:sSub>
                          </m:e>
                        </m:d>
                      </m:e>
                      <m:sub>
                        <m:r>
                          <a:rPr lang="en-US" altLang="zh-CN" sz="2000" i="1">
                            <a:solidFill>
                              <a:prstClr val="black">
                                <a:lumMod val="75000"/>
                                <a:lumOff val="25000"/>
                              </a:prstClr>
                            </a:solidFill>
                            <a:latin typeface="Cambria Math" panose="02040503050406030204" pitchFamily="18" charset="0"/>
                          </a:rPr>
                          <m:t>2</m:t>
                        </m:r>
                      </m:sub>
                    </m:sSub>
                    <m:r>
                      <a:rPr lang="en-US" altLang="zh-CN" sz="2000" i="1">
                        <a:solidFill>
                          <a:prstClr val="black">
                            <a:lumMod val="75000"/>
                            <a:lumOff val="25000"/>
                          </a:prstClr>
                        </a:solidFill>
                        <a:latin typeface="Cambria Math" panose="02040503050406030204" pitchFamily="18" charset="0"/>
                        <a:ea typeface="Cambria Math" panose="02040503050406030204" pitchFamily="18" charset="0"/>
                      </a:rPr>
                      <m:t>≠0</m:t>
                    </m:r>
                  </m:oMath>
                </a14:m>
                <a:r>
                  <a:rPr lang="zh-CN" altLang="en-US" sz="2000" dirty="0">
                    <a:solidFill>
                      <a:prstClr val="black">
                        <a:lumMod val="75000"/>
                        <a:lumOff val="25000"/>
                      </a:prstClr>
                    </a:solidFill>
                    <a:latin typeface="Arial" panose="020B0604020202020204" pitchFamily="34" charset="0"/>
                  </a:rPr>
                  <a:t>，</a:t>
                </a:r>
                <a14:m>
                  <m:oMath xmlns:m="http://schemas.openxmlformats.org/officeDocument/2006/math">
                    <m:sSub>
                      <m:sSubPr>
                        <m:ctrlPr>
                          <a:rPr lang="en-US" altLang="zh-CN" sz="2000" i="1" dirty="0">
                            <a:solidFill>
                              <a:srgbClr val="FF0000"/>
                            </a:solidFill>
                            <a:latin typeface="Cambria Math" panose="02040503050406030204" pitchFamily="18" charset="0"/>
                          </a:rPr>
                        </m:ctrlPr>
                      </m:sSubPr>
                      <m:e>
                        <m:r>
                          <a:rPr lang="en-US" altLang="zh-CN" sz="2000" i="1" dirty="0">
                            <a:solidFill>
                              <a:srgbClr val="FF0000"/>
                            </a:solidFill>
                            <a:latin typeface="Cambria Math" panose="02040503050406030204" pitchFamily="18" charset="0"/>
                          </a:rPr>
                          <m:t>𝑏</m:t>
                        </m:r>
                      </m:e>
                      <m:sub>
                        <m:r>
                          <a:rPr lang="en-US" altLang="zh-CN" sz="2000" i="1" dirty="0">
                            <a:solidFill>
                              <a:srgbClr val="FF0000"/>
                            </a:solidFill>
                            <a:latin typeface="Cambria Math" panose="02040503050406030204" pitchFamily="18" charset="0"/>
                          </a:rPr>
                          <m:t>𝐿</m:t>
                        </m:r>
                      </m:sub>
                    </m:sSub>
                    <m:r>
                      <a:rPr lang="en-US" altLang="zh-CN" sz="2000" i="1" dirty="0">
                        <a:solidFill>
                          <a:srgbClr val="FF0000"/>
                        </a:solidFill>
                        <a:latin typeface="Cambria Math" panose="02040503050406030204" pitchFamily="18" charset="0"/>
                      </a:rPr>
                      <m:t>=1</m:t>
                    </m:r>
                  </m:oMath>
                </a14:m>
                <a:endParaRPr lang="en-US" altLang="zh-CN" sz="2000" dirty="0" smtClean="0">
                  <a:solidFill>
                    <a:srgbClr val="FF0000"/>
                  </a:solidFill>
                  <a:latin typeface="Arial" panose="020B0604020202020204" pitchFamily="34"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801366" y="2148616"/>
                <a:ext cx="5468112" cy="486993"/>
              </a:xfrm>
              <a:prstGeom prst="rect">
                <a:avLst/>
              </a:prstGeom>
              <a:blipFill rotWithShape="0">
                <a:blip r:embed="rId12"/>
                <a:stretch>
                  <a:fillRect t="-6250" b="-3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589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18</a:t>
            </a:r>
            <a:endParaRPr lang="zh-CN" altLang="zh-CN" sz="1800" baseline="0" dirty="0">
              <a:solidFill>
                <a:schemeClr val="folHlink"/>
              </a:solidFill>
              <a:latin typeface="Monotype Corsiva" pitchFamily="66" charset="0"/>
            </a:endParaRPr>
          </a:p>
        </p:txBody>
      </p:sp>
      <mc:AlternateContent xmlns:mc="http://schemas.openxmlformats.org/markup-compatibility/2006" xmlns:a14="http://schemas.microsoft.com/office/drawing/2010/main">
        <mc:Choice Requires="a14">
          <p:sp>
            <p:nvSpPr>
              <p:cNvPr id="8" name="矩形 7"/>
              <p:cNvSpPr/>
              <p:nvPr/>
            </p:nvSpPr>
            <p:spPr>
              <a:xfrm>
                <a:off x="2225253" y="5020842"/>
                <a:ext cx="4693487" cy="432426"/>
              </a:xfrm>
              <a:prstGeom prst="rect">
                <a:avLst/>
              </a:prstGeom>
            </p:spPr>
            <p:txBody>
              <a:bodyPr wrap="square">
                <a:spAutoFit/>
              </a:bodyPr>
              <a:lstStyle/>
              <a:p>
                <a:pPr lvl="0" algn="ctr">
                  <a:lnSpc>
                    <a:spcPct val="130000"/>
                  </a:lnSpc>
                  <a:defRPr/>
                </a:pPr>
                <a14:m>
                  <m:oMath xmlns:m="http://schemas.openxmlformats.org/officeDocument/2006/math">
                    <m:r>
                      <a:rPr lang="en-US" altLang="zh-CN" sz="1700" b="1" i="1" kern="0">
                        <a:latin typeface="Cambria Math" panose="02040503050406030204" pitchFamily="18" charset="0"/>
                        <a:cs typeface="Times New Roman" pitchFamily="18" charset="0"/>
                      </a:rPr>
                      <m:t>𝒙</m:t>
                    </m:r>
                  </m:oMath>
                </a14:m>
                <a:r>
                  <a:rPr lang="zh-CN" altLang="en-US" sz="1700" b="1" kern="0" dirty="0">
                    <a:latin typeface="宋体" panose="02010600030101010101" pitchFamily="2" charset="-122"/>
                    <a:cs typeface="Times New Roman" pitchFamily="18" charset="0"/>
                  </a:rPr>
                  <a:t>趋于</a:t>
                </a:r>
                <a:r>
                  <a:rPr lang="en-US" altLang="zh-CN" sz="1700" b="1" kern="0" dirty="0">
                    <a:latin typeface="宋体" panose="02010600030101010101" pitchFamily="2" charset="-122"/>
                    <a:cs typeface="Times New Roman" pitchFamily="18" charset="0"/>
                  </a:rPr>
                  <a:t>0</a:t>
                </a:r>
                <a:r>
                  <a:rPr lang="zh-CN" altLang="en-US" sz="1700" b="1" kern="0" dirty="0">
                    <a:latin typeface="宋体" panose="02010600030101010101" pitchFamily="2" charset="-122"/>
                    <a:cs typeface="Times New Roman" pitchFamily="18" charset="0"/>
                  </a:rPr>
                  <a:t>所需迭代次数</a:t>
                </a:r>
                <a14:m>
                  <m:oMath xmlns:m="http://schemas.openxmlformats.org/officeDocument/2006/math">
                    <m:sSub>
                      <m:sSubPr>
                        <m:ctrlPr>
                          <a:rPr lang="en-US" altLang="zh-CN" sz="1700" b="1" i="1" kern="0">
                            <a:latin typeface="Cambria Math" panose="02040503050406030204" pitchFamily="18" charset="0"/>
                            <a:cs typeface="Times New Roman" pitchFamily="18" charset="0"/>
                          </a:rPr>
                        </m:ctrlPr>
                      </m:sSubPr>
                      <m:e>
                        <m:r>
                          <a:rPr lang="en-US" altLang="zh-CN" sz="1700" b="1" i="1" kern="0">
                            <a:latin typeface="Cambria Math" panose="02040503050406030204" pitchFamily="18" charset="0"/>
                            <a:cs typeface="Times New Roman" pitchFamily="18" charset="0"/>
                          </a:rPr>
                          <m:t>𝑵</m:t>
                        </m:r>
                      </m:e>
                      <m:sub>
                        <m:r>
                          <a:rPr lang="en-US" altLang="zh-CN" sz="1700" b="1" i="1" kern="0">
                            <a:latin typeface="Cambria Math" panose="02040503050406030204" pitchFamily="18" charset="0"/>
                            <a:cs typeface="Times New Roman" pitchFamily="18" charset="0"/>
                          </a:rPr>
                          <m:t>𝒓</m:t>
                        </m:r>
                      </m:sub>
                    </m:sSub>
                  </m:oMath>
                </a14:m>
                <a:r>
                  <a:rPr lang="zh-CN" altLang="en-US" sz="1700" b="1" kern="0" dirty="0">
                    <a:latin typeface="宋体" panose="02010600030101010101" pitchFamily="2" charset="-122"/>
                    <a:cs typeface="Times New Roman" pitchFamily="18" charset="0"/>
                  </a:rPr>
                  <a:t>的可能数值的出现频率</a:t>
                </a:r>
              </a:p>
            </p:txBody>
          </p:sp>
        </mc:Choice>
        <mc:Fallback xmlns="">
          <p:sp>
            <p:nvSpPr>
              <p:cNvPr id="8" name="矩形 7"/>
              <p:cNvSpPr>
                <a:spLocks noRot="1" noChangeAspect="1" noMove="1" noResize="1" noEditPoints="1" noAdjustHandles="1" noChangeArrowheads="1" noChangeShapeType="1" noTextEdit="1"/>
              </p:cNvSpPr>
              <p:nvPr/>
            </p:nvSpPr>
            <p:spPr>
              <a:xfrm>
                <a:off x="2225253" y="5020842"/>
                <a:ext cx="4693487" cy="432426"/>
              </a:xfrm>
              <a:prstGeom prst="rect">
                <a:avLst/>
              </a:prstGeom>
              <a:blipFill rotWithShape="0">
                <a:blip r:embed="rId3"/>
                <a:stretch>
                  <a:fillRect b="-7042"/>
                </a:stretch>
              </a:blipFill>
            </p:spPr>
            <p:txBody>
              <a:bodyPr/>
              <a:lstStyle/>
              <a:p>
                <a:r>
                  <a:rPr lang="zh-CN" altLang="en-US">
                    <a:noFill/>
                  </a:rPr>
                  <a:t> </a:t>
                </a:r>
              </a:p>
            </p:txBody>
          </p:sp>
        </mc:Fallback>
      </mc:AlternateContent>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4997" y="1081088"/>
            <a:ext cx="5334000" cy="3933825"/>
          </a:xfrm>
          <a:prstGeom prst="rect">
            <a:avLst/>
          </a:prstGeom>
        </p:spPr>
      </p:pic>
      <p:sp>
        <p:nvSpPr>
          <p:cNvPr id="7" name="矩形 6"/>
          <p:cNvSpPr/>
          <p:nvPr/>
        </p:nvSpPr>
        <p:spPr>
          <a:xfrm>
            <a:off x="799434" y="5453268"/>
            <a:ext cx="7296054" cy="923330"/>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r>
              <a:rPr lang="zh-CN" altLang="en-US" sz="2000" b="1" kern="0" dirty="0">
                <a:solidFill>
                  <a:srgbClr val="000000"/>
                </a:solidFill>
                <a:latin typeface="宋体" panose="02010600030101010101" pitchFamily="2" charset="-122"/>
                <a:cs typeface="Times New Roman" pitchFamily="18" charset="0"/>
              </a:rPr>
              <a:t>在浮点运算模式</a:t>
            </a:r>
            <a:r>
              <a:rPr lang="zh-CN" altLang="en-US" sz="2000" b="1" kern="0" dirty="0" smtClean="0">
                <a:solidFill>
                  <a:srgbClr val="000000"/>
                </a:solidFill>
                <a:latin typeface="宋体" panose="02010600030101010101" pitchFamily="2" charset="-122"/>
                <a:cs typeface="Times New Roman" pitchFamily="18" charset="0"/>
              </a:rPr>
              <a:t>中，</a:t>
            </a:r>
            <a:r>
              <a:rPr lang="en-US" altLang="zh-CN" sz="2000" b="1" i="1" kern="0" dirty="0" smtClean="0">
                <a:solidFill>
                  <a:srgbClr val="000000"/>
                </a:solidFill>
                <a:latin typeface="宋体" panose="02010600030101010101" pitchFamily="2" charset="-122"/>
                <a:cs typeface="Times New Roman" pitchFamily="18" charset="0"/>
              </a:rPr>
              <a:t>Tent</a:t>
            </a:r>
            <a:r>
              <a:rPr lang="zh-CN" altLang="en-US" sz="2000" b="1" kern="0" dirty="0">
                <a:solidFill>
                  <a:srgbClr val="000000"/>
                </a:solidFill>
                <a:latin typeface="宋体" panose="02010600030101010101" pitchFamily="2" charset="-122"/>
                <a:cs typeface="Times New Roman" pitchFamily="18" charset="0"/>
              </a:rPr>
              <a:t>映射的混沌轨道将在有限次迭代中收敛于</a:t>
            </a:r>
            <a:r>
              <a:rPr lang="zh-CN" altLang="en-US" sz="2000" b="1" kern="0" dirty="0" smtClean="0">
                <a:solidFill>
                  <a:srgbClr val="000000"/>
                </a:solidFill>
                <a:latin typeface="宋体" panose="02010600030101010101" pitchFamily="2" charset="-122"/>
                <a:cs typeface="Times New Roman" pitchFamily="18" charset="0"/>
              </a:rPr>
              <a:t>零，其平均迭代次数通常远小于最大迭代次数</a:t>
            </a:r>
            <a:endParaRPr lang="en-US" altLang="zh-CN" sz="2000" b="1" kern="0" dirty="0">
              <a:solidFill>
                <a:srgbClr val="000000"/>
              </a:solidFill>
              <a:latin typeface="宋体" panose="02010600030101010101" pitchFamily="2" charset="-122"/>
              <a:cs typeface="Times New Roman" pitchFamily="18" charset="0"/>
            </a:endParaRPr>
          </a:p>
        </p:txBody>
      </p:sp>
    </p:spTree>
    <p:extLst>
      <p:ext uri="{BB962C8B-B14F-4D97-AF65-F5344CB8AC3E}">
        <p14:creationId xmlns:p14="http://schemas.microsoft.com/office/powerpoint/2010/main" val="2262316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19</a:t>
            </a:r>
            <a:endParaRPr lang="zh-CN" altLang="zh-CN" sz="1800" baseline="0" dirty="0">
              <a:solidFill>
                <a:schemeClr val="folHlink"/>
              </a:solidFill>
              <a:latin typeface="Monotype Corsiva" pitchFamily="66"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69095483"/>
              </p:ext>
            </p:extLst>
          </p:nvPr>
        </p:nvGraphicFramePr>
        <p:xfrm>
          <a:off x="1343070" y="1496812"/>
          <a:ext cx="6457860" cy="2857140"/>
        </p:xfrm>
        <a:graphic>
          <a:graphicData uri="http://schemas.openxmlformats.org/presentationml/2006/ole">
            <mc:AlternateContent xmlns:mc="http://schemas.openxmlformats.org/markup-compatibility/2006">
              <mc:Choice xmlns:v="urn:schemas-microsoft-com:vml" Requires="v">
                <p:oleObj spid="_x0000_s7654" name="Equation" r:id="rId4" imgW="4305240" imgH="1904760" progId="Equation.DSMT4">
                  <p:embed/>
                </p:oleObj>
              </mc:Choice>
              <mc:Fallback>
                <p:oleObj name="Equation" r:id="rId4" imgW="4305240" imgH="1904760" progId="Equation.DSMT4">
                  <p:embed/>
                  <p:pic>
                    <p:nvPicPr>
                      <p:cNvPr id="0" name=""/>
                      <p:cNvPicPr/>
                      <p:nvPr/>
                    </p:nvPicPr>
                    <p:blipFill>
                      <a:blip r:embed="rId5"/>
                      <a:stretch>
                        <a:fillRect/>
                      </a:stretch>
                    </p:blipFill>
                    <p:spPr>
                      <a:xfrm>
                        <a:off x="1343070" y="1496812"/>
                        <a:ext cx="6457860" cy="2857140"/>
                      </a:xfrm>
                      <a:prstGeom prst="rect">
                        <a:avLst/>
                      </a:prstGeom>
                      <a:ln w="19050">
                        <a:solidFill>
                          <a:srgbClr val="FF0000"/>
                        </a:solidFill>
                      </a:ln>
                    </p:spPr>
                  </p:pic>
                </p:oleObj>
              </mc:Fallback>
            </mc:AlternateContent>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01513921"/>
              </p:ext>
            </p:extLst>
          </p:nvPr>
        </p:nvGraphicFramePr>
        <p:xfrm>
          <a:off x="1343071" y="4763663"/>
          <a:ext cx="6457860" cy="1395321"/>
        </p:xfrm>
        <a:graphic>
          <a:graphicData uri="http://schemas.openxmlformats.org/drawingml/2006/table">
            <a:tbl>
              <a:tblPr firstRow="1" bandRow="1">
                <a:tableStyleId>{5C22544A-7EE6-4342-B048-85BDC9FD1C3A}</a:tableStyleId>
              </a:tblPr>
              <a:tblGrid>
                <a:gridCol w="2152620"/>
                <a:gridCol w="2152620"/>
                <a:gridCol w="2152620"/>
              </a:tblGrid>
              <a:tr h="343187">
                <a:tc>
                  <a:txBody>
                    <a:bodyPr/>
                    <a:lstStyle/>
                    <a:p>
                      <a:endParaRPr lang="zh-CN" altLang="en-US" b="1" dirty="0"/>
                    </a:p>
                  </a:txBody>
                  <a:tcPr/>
                </a:tc>
                <a:tc>
                  <a:txBody>
                    <a:bodyPr/>
                    <a:lstStyle/>
                    <a:p>
                      <a:pPr marL="0" algn="ctr" defTabSz="914400" rtl="0" eaLnBrk="1" latinLnBrk="0" hangingPunct="1"/>
                      <a:r>
                        <a:rPr lang="zh-CN" altLang="en-US" sz="1600" b="1" i="1" kern="1200" dirty="0" smtClean="0">
                          <a:solidFill>
                            <a:schemeClr val="tx1"/>
                          </a:solidFill>
                          <a:latin typeface="Cambria Math" panose="02040503050406030204" pitchFamily="18" charset="0"/>
                          <a:ea typeface="+mn-ea"/>
                          <a:cs typeface="+mn-cs"/>
                        </a:rPr>
                        <a:t>实验数值</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400" rtl="0" eaLnBrk="1" latinLnBrk="0" hangingPunct="1"/>
                      <a:r>
                        <a:rPr lang="zh-CN" altLang="en-US" sz="1600" b="1" i="1" kern="1200" dirty="0" smtClean="0">
                          <a:solidFill>
                            <a:schemeClr val="tx1"/>
                          </a:solidFill>
                          <a:latin typeface="Cambria Math" panose="02040503050406030204" pitchFamily="18" charset="0"/>
                          <a:ea typeface="+mn-ea"/>
                          <a:cs typeface="+mn-cs"/>
                        </a:rPr>
                        <a:t>理论数值</a:t>
                      </a:r>
                      <a:endParaRPr lang="zh-CN" altLang="en-US" sz="1600" b="1" i="1" kern="1200" dirty="0">
                        <a:solidFill>
                          <a:schemeClr val="tx1"/>
                        </a:solidFill>
                        <a:latin typeface="Cambria Math" panose="02040503050406030204" pitchFamily="18" charset="0"/>
                        <a:ea typeface="+mn-ea"/>
                        <a:cs typeface="+mn-cs"/>
                      </a:endParaRPr>
                    </a:p>
                  </a:txBody>
                  <a:tcPr/>
                </a:tc>
              </a:tr>
              <a:tr h="343187">
                <a:tc>
                  <a:txBody>
                    <a:bodyPr/>
                    <a:lstStyle/>
                    <a:p>
                      <a:pPr algn="ctr"/>
                      <a:r>
                        <a:rPr lang="en-US" altLang="zh-CN" sz="1600" b="1" i="1" kern="1200" dirty="0" smtClean="0">
                          <a:solidFill>
                            <a:schemeClr val="tx1"/>
                          </a:solidFill>
                          <a:latin typeface="Cambria Math" panose="02040503050406030204" pitchFamily="18" charset="0"/>
                          <a:ea typeface="+mn-ea"/>
                          <a:cs typeface="+mn-cs"/>
                        </a:rPr>
                        <a:t>binary16</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11.95</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11.8000</a:t>
                      </a:r>
                      <a:endParaRPr lang="zh-CN" altLang="en-US" sz="1600" b="1" i="1" kern="1200" dirty="0">
                        <a:solidFill>
                          <a:schemeClr val="tx1"/>
                        </a:solidFill>
                        <a:latin typeface="Cambria Math" panose="02040503050406030204" pitchFamily="18" charset="0"/>
                        <a:ea typeface="+mn-ea"/>
                        <a:cs typeface="+mn-cs"/>
                      </a:endParaRPr>
                    </a:p>
                  </a:txBody>
                  <a:tcPr/>
                </a:tc>
              </a:tr>
              <a:tr h="343187">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binary32</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24.97</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algn="ctr"/>
                      <a:r>
                        <a:rPr lang="en-US" altLang="zh-CN" sz="1600" b="1" i="1" kern="1200" dirty="0" smtClean="0">
                          <a:solidFill>
                            <a:schemeClr val="tx1"/>
                          </a:solidFill>
                          <a:latin typeface="Cambria Math" panose="02040503050406030204" pitchFamily="18" charset="0"/>
                          <a:ea typeface="+mn-ea"/>
                          <a:cs typeface="+mn-cs"/>
                        </a:rPr>
                        <a:t>24.9764</a:t>
                      </a:r>
                      <a:endParaRPr lang="zh-CN" altLang="en-US" sz="1600" b="1" i="1" kern="1200" dirty="0">
                        <a:solidFill>
                          <a:schemeClr val="tx1"/>
                        </a:solidFill>
                        <a:latin typeface="Cambria Math" panose="02040503050406030204" pitchFamily="18" charset="0"/>
                        <a:ea typeface="+mn-ea"/>
                        <a:cs typeface="+mn-cs"/>
                      </a:endParaRPr>
                    </a:p>
                  </a:txBody>
                  <a:tcPr/>
                </a:tc>
              </a:tr>
              <a:tr h="343187">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binary64</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54.01</a:t>
                      </a:r>
                      <a:endParaRPr lang="zh-CN" altLang="en-US" sz="1600" b="1" i="1" kern="1200" dirty="0">
                        <a:solidFill>
                          <a:schemeClr val="tx1"/>
                        </a:solidFill>
                        <a:latin typeface="Cambria Math" panose="02040503050406030204" pitchFamily="18" charset="0"/>
                        <a:ea typeface="+mn-ea"/>
                        <a:cs typeface="+mn-cs"/>
                      </a:endParaRPr>
                    </a:p>
                  </a:txBody>
                  <a:tcPr/>
                </a:tc>
                <a:tc>
                  <a:txBody>
                    <a:bodyPr/>
                    <a:lstStyle/>
                    <a:p>
                      <a:pPr marL="0" algn="ctr" defTabSz="914354" rtl="0" eaLnBrk="1" latinLnBrk="0" hangingPunct="1"/>
                      <a:r>
                        <a:rPr lang="en-US" altLang="zh-CN" sz="1600" b="1" i="1" kern="1200" dirty="0" smtClean="0">
                          <a:solidFill>
                            <a:schemeClr val="tx1"/>
                          </a:solidFill>
                          <a:latin typeface="Cambria Math" panose="02040503050406030204" pitchFamily="18" charset="0"/>
                          <a:ea typeface="+mn-ea"/>
                          <a:cs typeface="+mn-cs"/>
                        </a:rPr>
                        <a:t>53.9971</a:t>
                      </a:r>
                      <a:endParaRPr lang="zh-CN" altLang="en-US" sz="1600" b="1" i="1" kern="1200" dirty="0">
                        <a:solidFill>
                          <a:schemeClr val="tx1"/>
                        </a:solidFill>
                        <a:latin typeface="Cambria Math" panose="02040503050406030204" pitchFamily="18" charset="0"/>
                        <a:ea typeface="+mn-ea"/>
                        <a:cs typeface="+mn-cs"/>
                      </a:endParaRPr>
                    </a:p>
                  </a:txBody>
                  <a:tcPr/>
                </a:tc>
              </a:tr>
            </a:tbl>
          </a:graphicData>
        </a:graphic>
      </p:graphicFrame>
      <p:sp>
        <p:nvSpPr>
          <p:cNvPr id="12" name="右弧形箭头 11"/>
          <p:cNvSpPr/>
          <p:nvPr/>
        </p:nvSpPr>
        <p:spPr>
          <a:xfrm>
            <a:off x="7826504" y="4089416"/>
            <a:ext cx="403096" cy="938784"/>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1761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smtClean="0">
                <a:solidFill>
                  <a:srgbClr val="C00000"/>
                </a:solidFill>
                <a:latin typeface="宋体" panose="02010600030101010101" pitchFamily="2" charset="-122"/>
                <a:cs typeface="+mj-cs"/>
              </a:rPr>
              <a:t>选题背景</a:t>
            </a:r>
            <a:endParaRPr lang="en-US" altLang="zh-CN" sz="4400" b="1" baseline="0" dirty="0">
              <a:solidFill>
                <a:srgbClr val="C00000"/>
              </a:solidFill>
              <a:latin typeface="宋体" panose="02010600030101010101" pitchFamily="2" charset="-122"/>
              <a:cs typeface="+mj-cs"/>
            </a:endParaRPr>
          </a:p>
        </p:txBody>
      </p:sp>
      <p:sp>
        <p:nvSpPr>
          <p:cNvPr id="5" name="Rectangle 10" descr="再生纸"/>
          <p:cNvSpPr>
            <a:spLocks noChangeArrowheads="1"/>
          </p:cNvSpPr>
          <p:nvPr/>
        </p:nvSpPr>
        <p:spPr bwMode="auto">
          <a:xfrm>
            <a:off x="2257298" y="1528508"/>
            <a:ext cx="5112630" cy="715128"/>
          </a:xfrm>
          <a:prstGeom prst="rect">
            <a:avLst/>
          </a:prstGeom>
          <a:solidFill>
            <a:sysClr val="window" lastClr="FFFFFF"/>
          </a:solidFill>
          <a:ln w="28575" algn="ctr">
            <a:solidFill>
              <a:schemeClr val="accent5">
                <a:lumMod val="75000"/>
              </a:schemeClr>
            </a:solidFill>
            <a:miter lim="800000"/>
            <a:headEnd/>
            <a:tailEnd/>
          </a:ln>
          <a:effectLst>
            <a:outerShdw dist="57150" dir="2700000" algn="ctr" rotWithShape="0">
              <a:srgbClr val="888888">
                <a:alpha val="5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00" b="1" baseline="0" dirty="0" smtClean="0">
                <a:solidFill>
                  <a:srgbClr val="FF0000"/>
                </a:solidFill>
                <a:latin typeface="宋体" panose="02010600030101010101" pitchFamily="2" charset="-122"/>
                <a:ea typeface="宋体" panose="02010600030101010101" pitchFamily="2" charset="-122"/>
                <a:cs typeface="Times New Roman" pitchFamily="18" charset="0"/>
              </a:rPr>
              <a:t>数字</a:t>
            </a:r>
            <a:r>
              <a:rPr lang="zh-CN" altLang="en-US" sz="2600" b="1" baseline="0" dirty="0">
                <a:solidFill>
                  <a:srgbClr val="FF0000"/>
                </a:solidFill>
                <a:latin typeface="宋体" panose="02010600030101010101" pitchFamily="2" charset="-122"/>
                <a:ea typeface="宋体" panose="02010600030101010101" pitchFamily="2" charset="-122"/>
                <a:cs typeface="Times New Roman" pitchFamily="18" charset="0"/>
              </a:rPr>
              <a:t>混沌系统动力学退化与抵抗</a:t>
            </a:r>
          </a:p>
        </p:txBody>
      </p:sp>
      <p:sp>
        <p:nvSpPr>
          <p:cNvPr id="7" name="矩形 6"/>
          <p:cNvSpPr/>
          <p:nvPr/>
        </p:nvSpPr>
        <p:spPr>
          <a:xfrm>
            <a:off x="984563" y="2786189"/>
            <a:ext cx="7658100" cy="2677656"/>
          </a:xfrm>
          <a:prstGeom prst="rect">
            <a:avLst/>
          </a:prstGeom>
        </p:spPr>
        <p:txBody>
          <a:bodyPr wrap="square">
            <a:spAutoFit/>
          </a:bodyPr>
          <a:lstStyle/>
          <a:p>
            <a:pPr lvl="1" indent="-342900">
              <a:lnSpc>
                <a:spcPct val="140000"/>
              </a:lnSpc>
              <a:spcBef>
                <a:spcPts val="0"/>
              </a:spcBef>
              <a:spcAft>
                <a:spcPts val="0"/>
              </a:spcAft>
              <a:buClr>
                <a:srgbClr val="CC3300"/>
              </a:buClr>
              <a:buSzPct val="110000"/>
              <a:buFont typeface="Wingdings" pitchFamily="2" charset="2"/>
              <a:buChar char="q"/>
            </a:pPr>
            <a:r>
              <a:rPr lang="zh-CN" altLang="en-US" sz="2000" b="1" kern="0" baseline="0" dirty="0" smtClean="0">
                <a:latin typeface="宋体" panose="02010600030101010101" pitchFamily="2" charset="-122"/>
                <a:cs typeface="Times New Roman" pitchFamily="18" charset="0"/>
              </a:rPr>
              <a:t>在数字</a:t>
            </a:r>
            <a:r>
              <a:rPr lang="zh-CN" altLang="en-US" sz="2000" b="1" kern="0" dirty="0">
                <a:latin typeface="宋体" panose="02010600030101010101" pitchFamily="2" charset="-122"/>
                <a:cs typeface="Times New Roman" pitchFamily="18" charset="0"/>
              </a:rPr>
              <a:t>设备</a:t>
            </a:r>
            <a:r>
              <a:rPr lang="zh-CN" altLang="en-US" sz="2000" b="1" kern="0" baseline="0" dirty="0" smtClean="0">
                <a:latin typeface="宋体" panose="02010600030101010101" pitchFamily="2" charset="-122"/>
                <a:cs typeface="Times New Roman" pitchFamily="18" charset="0"/>
              </a:rPr>
              <a:t>上模拟混沌时，相应的动力学系统会在时间和空间两个方向上被</a:t>
            </a:r>
            <a:r>
              <a:rPr lang="zh-CN" altLang="en-US" sz="2000" b="1" kern="0" dirty="0">
                <a:solidFill>
                  <a:srgbClr val="0000CC"/>
                </a:solidFill>
                <a:latin typeface="宋体" panose="02010600030101010101" pitchFamily="2" charset="-122"/>
                <a:cs typeface="Times New Roman" pitchFamily="18" charset="0"/>
              </a:rPr>
              <a:t>离散化</a:t>
            </a:r>
            <a:r>
              <a:rPr lang="zh-CN" altLang="en-US" sz="2000" b="1" kern="0" dirty="0">
                <a:latin typeface="宋体" panose="02010600030101010101" pitchFamily="2" charset="-122"/>
                <a:cs typeface="Times New Roman" pitchFamily="18" charset="0"/>
              </a:rPr>
              <a:t>，</a:t>
            </a:r>
            <a:r>
              <a:rPr lang="zh-CN" altLang="en-US" sz="2000" b="1" kern="0" dirty="0" smtClean="0">
                <a:latin typeface="宋体" panose="02010600030101010101" pitchFamily="2" charset="-122"/>
                <a:cs typeface="Times New Roman" pitchFamily="18" charset="0"/>
              </a:rPr>
              <a:t>数字化设备</a:t>
            </a:r>
            <a:r>
              <a:rPr lang="zh-CN" altLang="en-US" sz="2000" b="1" kern="0" dirty="0">
                <a:latin typeface="宋体" panose="02010600030101010101" pitchFamily="2" charset="-122"/>
                <a:cs typeface="Times New Roman" pitchFamily="18" charset="0"/>
              </a:rPr>
              <a:t>的</a:t>
            </a:r>
            <a:r>
              <a:rPr lang="zh-CN" altLang="en-US" sz="2000" b="1" kern="0" dirty="0">
                <a:solidFill>
                  <a:srgbClr val="0000CC"/>
                </a:solidFill>
                <a:latin typeface="宋体" panose="02010600030101010101" pitchFamily="2" charset="-122"/>
                <a:cs typeface="Times New Roman" pitchFamily="18" charset="0"/>
              </a:rPr>
              <a:t>有限字长</a:t>
            </a:r>
            <a:r>
              <a:rPr lang="zh-CN" altLang="en-US" sz="2000" b="1" kern="0" dirty="0" smtClean="0">
                <a:latin typeface="宋体" panose="02010600030101010101" pitchFamily="2" charset="-122"/>
                <a:cs typeface="Times New Roman" pitchFamily="18" charset="0"/>
              </a:rPr>
              <a:t>恶化</a:t>
            </a:r>
            <a:r>
              <a:rPr lang="zh-CN" altLang="en-US" sz="2000" b="1" kern="0" dirty="0">
                <a:latin typeface="宋体" panose="02010600030101010101" pitchFamily="2" charset="-122"/>
                <a:cs typeface="Times New Roman" pitchFamily="18" charset="0"/>
              </a:rPr>
              <a:t>动力学</a:t>
            </a:r>
            <a:r>
              <a:rPr lang="zh-CN" altLang="en-US" sz="2000" b="1" kern="0" dirty="0" smtClean="0">
                <a:latin typeface="宋体" panose="02010600030101010101" pitchFamily="2" charset="-122"/>
                <a:cs typeface="Times New Roman" pitchFamily="18" charset="0"/>
              </a:rPr>
              <a:t>系统</a:t>
            </a:r>
            <a:r>
              <a:rPr lang="zh-CN" altLang="en-US" sz="2000" b="1" kern="0" dirty="0">
                <a:latin typeface="宋体" panose="02010600030101010101" pitchFamily="2" charset="-122"/>
                <a:cs typeface="Times New Roman" pitchFamily="18" charset="0"/>
              </a:rPr>
              <a:t>的各项性能</a:t>
            </a:r>
            <a:endParaRPr lang="en-US" altLang="zh-CN" sz="2000" b="1" kern="0" baseline="0" dirty="0" smtClean="0">
              <a:latin typeface="宋体" panose="02010600030101010101" pitchFamily="2" charset="-122"/>
              <a:cs typeface="Times New Roman" pitchFamily="18" charset="0"/>
            </a:endParaRPr>
          </a:p>
          <a:p>
            <a:pPr lvl="1" indent="-342900">
              <a:lnSpc>
                <a:spcPct val="140000"/>
              </a:lnSpc>
              <a:spcBef>
                <a:spcPts val="0"/>
              </a:spcBef>
              <a:spcAft>
                <a:spcPts val="0"/>
              </a:spcAft>
              <a:buClr>
                <a:srgbClr val="CC3300"/>
              </a:buClr>
              <a:buSzPct val="110000"/>
              <a:buFont typeface="Wingdings" pitchFamily="2" charset="2"/>
              <a:buChar char="q"/>
            </a:pPr>
            <a:r>
              <a:rPr lang="zh-CN" altLang="en-US" sz="2000" b="1" kern="0" baseline="0" dirty="0" smtClean="0">
                <a:latin typeface="宋体" panose="02010600030101010101" pitchFamily="2" charset="-122"/>
                <a:cs typeface="Times New Roman" pitchFamily="18" charset="0"/>
              </a:rPr>
              <a:t>抵抗动力学特性退化的各种</a:t>
            </a:r>
            <a:r>
              <a:rPr lang="zh-CN" altLang="en-US" sz="2000" b="1" kern="0" baseline="0" dirty="0" smtClean="0">
                <a:solidFill>
                  <a:srgbClr val="0000CC"/>
                </a:solidFill>
                <a:latin typeface="宋体" panose="02010600030101010101" pitchFamily="2" charset="-122"/>
                <a:cs typeface="Times New Roman" pitchFamily="18" charset="0"/>
              </a:rPr>
              <a:t>策略</a:t>
            </a:r>
            <a:r>
              <a:rPr lang="zh-CN" altLang="en-US" sz="2000" b="1" kern="0" baseline="0" dirty="0" smtClean="0">
                <a:latin typeface="宋体" panose="02010600030101010101" pitchFamily="2" charset="-122"/>
                <a:cs typeface="Times New Roman" pitchFamily="18" charset="0"/>
              </a:rPr>
              <a:t>：增大精度、扰动混沌状态、扰动控制参数、级联两个或多个混沌映射、转换多个混沌映射和反馈控制</a:t>
            </a:r>
            <a:endParaRPr lang="en-US" altLang="zh-CN" sz="2000" b="1" kern="0" baseline="0" dirty="0" smtClean="0">
              <a:latin typeface="宋体" panose="02010600030101010101" pitchFamily="2" charset="-122"/>
              <a:cs typeface="Times New Roman" pitchFamily="18" charset="0"/>
            </a:endParaRPr>
          </a:p>
        </p:txBody>
      </p:sp>
      <p:cxnSp>
        <p:nvCxnSpPr>
          <p:cNvPr id="8" name="直接连接符 7"/>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a:t>
            </a:r>
            <a:endParaRPr lang="zh-CN" altLang="zh-CN" sz="1800" baseline="0" dirty="0">
              <a:solidFill>
                <a:schemeClr val="folHlink"/>
              </a:solidFill>
              <a:latin typeface="Monotype Corsiva" pitchFamily="66" charset="0"/>
            </a:endParaRPr>
          </a:p>
        </p:txBody>
      </p:sp>
    </p:spTree>
    <p:extLst>
      <p:ext uri="{BB962C8B-B14F-4D97-AF65-F5344CB8AC3E}">
        <p14:creationId xmlns:p14="http://schemas.microsoft.com/office/powerpoint/2010/main" val="168728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20</a:t>
            </a:r>
            <a:endParaRPr lang="zh-CN" altLang="zh-CN" sz="1800" baseline="0" dirty="0">
              <a:solidFill>
                <a:schemeClr val="folHlink"/>
              </a:solidFill>
              <a:latin typeface="Monotype Corsiva" pitchFamily="66" charset="0"/>
            </a:endParaRPr>
          </a:p>
        </p:txBody>
      </p:sp>
      <p:sp>
        <p:nvSpPr>
          <p:cNvPr id="8" name="矩形 7"/>
          <p:cNvSpPr/>
          <p:nvPr/>
        </p:nvSpPr>
        <p:spPr>
          <a:xfrm>
            <a:off x="769821" y="1221474"/>
            <a:ext cx="8374179" cy="492443"/>
          </a:xfrm>
          <a:prstGeom prst="rect">
            <a:avLst/>
          </a:prstGeom>
        </p:spPr>
        <p:txBody>
          <a:bodyPr wrap="square">
            <a:spAutoFit/>
          </a:bodyPr>
          <a:lstStyle/>
          <a:p>
            <a:pPr marL="34290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两种运算模式下混沌映射状态映射网络之间的强相关</a:t>
            </a:r>
            <a:r>
              <a:rPr lang="zh-CN" altLang="en-US" sz="2000" b="1" kern="0" dirty="0" smtClean="0">
                <a:solidFill>
                  <a:srgbClr val="000000"/>
                </a:solidFill>
                <a:latin typeface="宋体" panose="02010600030101010101" pitchFamily="2" charset="-122"/>
                <a:cs typeface="Times New Roman" pitchFamily="18" charset="0"/>
              </a:rPr>
              <a:t>关系</a:t>
            </a:r>
            <a:endParaRPr lang="zh-CN" altLang="en-US" sz="2000" dirty="0">
              <a:solidFill>
                <a:prstClr val="black">
                  <a:lumMod val="75000"/>
                  <a:lumOff val="25000"/>
                </a:prstClr>
              </a:solidFill>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03312151"/>
              </p:ext>
            </p:extLst>
          </p:nvPr>
        </p:nvGraphicFramePr>
        <p:xfrm>
          <a:off x="2143942" y="5030403"/>
          <a:ext cx="4965840" cy="1089396"/>
        </p:xfrm>
        <a:graphic>
          <a:graphicData uri="http://schemas.openxmlformats.org/presentationml/2006/ole">
            <mc:AlternateContent xmlns:mc="http://schemas.openxmlformats.org/markup-compatibility/2006">
              <mc:Choice xmlns:v="urn:schemas-microsoft-com:vml" Requires="v">
                <p:oleObj spid="_x0000_s9132" name="Equation" r:id="rId4" imgW="3009600" imgH="660240" progId="Equation.DSMT4">
                  <p:embed/>
                </p:oleObj>
              </mc:Choice>
              <mc:Fallback>
                <p:oleObj name="Equation" r:id="rId4" imgW="3009600" imgH="660240" progId="Equation.DSMT4">
                  <p:embed/>
                  <p:pic>
                    <p:nvPicPr>
                      <p:cNvPr id="0" name=""/>
                      <p:cNvPicPr/>
                      <p:nvPr/>
                    </p:nvPicPr>
                    <p:blipFill>
                      <a:blip r:embed="rId5"/>
                      <a:stretch>
                        <a:fillRect/>
                      </a:stretch>
                    </p:blipFill>
                    <p:spPr>
                      <a:xfrm>
                        <a:off x="2143942" y="5030403"/>
                        <a:ext cx="4965840" cy="108939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矩形 10"/>
              <p:cNvSpPr/>
              <p:nvPr/>
            </p:nvSpPr>
            <p:spPr>
              <a:xfrm>
                <a:off x="769821" y="4102557"/>
                <a:ext cx="7514641" cy="828368"/>
              </a:xfrm>
              <a:prstGeom prst="rect">
                <a:avLst/>
              </a:prstGeom>
            </p:spPr>
            <p:txBody>
              <a:bodyPr wrap="square">
                <a:spAutoFit/>
              </a:bodyPr>
              <a:lstStyle/>
              <a:p>
                <a:pPr lvl="0" algn="just">
                  <a:lnSpc>
                    <a:spcPct val="130000"/>
                  </a:lnSpc>
                  <a:defRPr/>
                </a:pPr>
                <a:r>
                  <a:rPr lang="zh-CN" altLang="en-US" b="1" dirty="0" smtClean="0">
                    <a:solidFill>
                      <a:srgbClr val="7030A0"/>
                    </a:solidFill>
                    <a:latin typeface="+mn-ea"/>
                  </a:rPr>
                  <a:t>定理</a:t>
                </a:r>
                <a:r>
                  <a:rPr lang="en-US" altLang="zh-CN" b="1" dirty="0" smtClean="0">
                    <a:solidFill>
                      <a:srgbClr val="7030A0"/>
                    </a:solidFill>
                    <a:latin typeface="+mn-ea"/>
                  </a:rPr>
                  <a:t>2 </a:t>
                </a:r>
                <a:r>
                  <a:rPr lang="zh-CN" altLang="en-US" b="1" dirty="0" smtClean="0">
                    <a:solidFill>
                      <a:prstClr val="black">
                        <a:lumMod val="75000"/>
                        <a:lumOff val="25000"/>
                      </a:prstClr>
                    </a:solidFill>
                    <a:latin typeface="+mn-ea"/>
                  </a:rPr>
                  <a:t>给定二进制浮点格式参数</a:t>
                </a:r>
                <a14:m>
                  <m:oMath xmlns:m="http://schemas.openxmlformats.org/officeDocument/2006/math">
                    <m:r>
                      <a:rPr lang="en-US" altLang="zh-CN" b="1" i="0" smtClean="0">
                        <a:solidFill>
                          <a:prstClr val="black">
                            <a:lumMod val="75000"/>
                            <a:lumOff val="25000"/>
                          </a:prstClr>
                        </a:solidFill>
                        <a:latin typeface="Cambria Math" panose="02040503050406030204" pitchFamily="18" charset="0"/>
                      </a:rPr>
                      <m:t> </m:t>
                    </m:r>
                    <m:r>
                      <a:rPr lang="en-US" altLang="zh-CN" b="1" i="1" smtClean="0">
                        <a:solidFill>
                          <a:prstClr val="black">
                            <a:lumMod val="75000"/>
                            <a:lumOff val="25000"/>
                          </a:prstClr>
                        </a:solidFill>
                        <a:latin typeface="Cambria Math" panose="02040503050406030204" pitchFamily="18" charset="0"/>
                      </a:rPr>
                      <m:t>𝒍</m:t>
                    </m:r>
                    <m:r>
                      <a:rPr lang="zh-CN" altLang="en-US"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𝒎</m:t>
                    </m:r>
                  </m:oMath>
                </a14:m>
                <a:r>
                  <a:rPr lang="zh-CN" altLang="en-US" b="1" dirty="0" smtClean="0">
                    <a:solidFill>
                      <a:prstClr val="black">
                        <a:lumMod val="75000"/>
                        <a:lumOff val="25000"/>
                      </a:prstClr>
                    </a:solidFill>
                    <a:latin typeface="+mn-ea"/>
                  </a:rPr>
                  <a:t>，则浮点域上</a:t>
                </a:r>
                <a14:m>
                  <m:oMath xmlns:m="http://schemas.openxmlformats.org/officeDocument/2006/math">
                    <m:r>
                      <a:rPr lang="en-US" altLang="zh-CN" b="1" i="1" smtClean="0">
                        <a:solidFill>
                          <a:prstClr val="black">
                            <a:lumMod val="75000"/>
                            <a:lumOff val="25000"/>
                          </a:prstClr>
                        </a:solidFill>
                        <a:latin typeface="Cambria Math" panose="02040503050406030204" pitchFamily="18" charset="0"/>
                      </a:rPr>
                      <m:t>𝑺𝑴𝑵</m:t>
                    </m:r>
                    <m:r>
                      <a:rPr lang="en-US" altLang="zh-CN" b="1" i="1" smtClean="0">
                        <a:solidFill>
                          <a:prstClr val="black">
                            <a:lumMod val="75000"/>
                            <a:lumOff val="25000"/>
                          </a:prstClr>
                        </a:solidFill>
                        <a:latin typeface="Cambria Math" panose="02040503050406030204" pitchFamily="18" charset="0"/>
                      </a:rPr>
                      <m:t> </m:t>
                    </m:r>
                    <m:sSub>
                      <m:sSubPr>
                        <m:ctrlPr>
                          <a:rPr lang="en-US" altLang="zh-CN" b="1" i="1" smtClean="0">
                            <a:solidFill>
                              <a:prstClr val="black">
                                <a:lumMod val="75000"/>
                                <a:lumOff val="25000"/>
                              </a:prstClr>
                            </a:solidFill>
                            <a:latin typeface="Cambria Math" panose="02040503050406030204" pitchFamily="18" charset="0"/>
                          </a:rPr>
                        </m:ctrlPr>
                      </m:sSubPr>
                      <m:e>
                        <m:r>
                          <a:rPr lang="en-US" altLang="zh-CN" b="1" i="1" smtClean="0">
                            <a:solidFill>
                              <a:prstClr val="black">
                                <a:lumMod val="75000"/>
                                <a:lumOff val="25000"/>
                              </a:prstClr>
                            </a:solidFill>
                            <a:latin typeface="Cambria Math" panose="02040503050406030204" pitchFamily="18" charset="0"/>
                          </a:rPr>
                          <m:t>𝑭</m:t>
                        </m:r>
                      </m:e>
                      <m:sub>
                        <m:r>
                          <a:rPr lang="en-US" altLang="zh-CN" b="1" i="1" smtClean="0">
                            <a:solidFill>
                              <a:prstClr val="black">
                                <a:lumMod val="75000"/>
                                <a:lumOff val="25000"/>
                              </a:prstClr>
                            </a:solidFill>
                            <a:latin typeface="Cambria Math" panose="02040503050406030204" pitchFamily="18" charset="0"/>
                          </a:rPr>
                          <m:t>𝒍</m:t>
                        </m:r>
                        <m:r>
                          <a:rPr lang="en-US" altLang="zh-CN"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𝒎</m:t>
                        </m:r>
                      </m:sub>
                    </m:sSub>
                  </m:oMath>
                </a14:m>
                <a:r>
                  <a:rPr lang="zh-CN" altLang="en-US" b="1" dirty="0" smtClean="0">
                    <a:solidFill>
                      <a:prstClr val="black">
                        <a:lumMod val="75000"/>
                        <a:lumOff val="25000"/>
                      </a:prstClr>
                    </a:solidFill>
                    <a:latin typeface="+mn-ea"/>
                  </a:rPr>
                  <a:t>与定点域上</a:t>
                </a:r>
                <a14:m>
                  <m:oMath xmlns:m="http://schemas.openxmlformats.org/officeDocument/2006/math">
                    <m:r>
                      <a:rPr lang="en-US" altLang="zh-CN" b="1" i="1" smtClean="0">
                        <a:solidFill>
                          <a:prstClr val="black">
                            <a:lumMod val="75000"/>
                            <a:lumOff val="25000"/>
                          </a:prstClr>
                        </a:solidFill>
                        <a:latin typeface="Cambria Math" panose="02040503050406030204" pitchFamily="18" charset="0"/>
                      </a:rPr>
                      <m:t>𝑺𝑴𝑵</m:t>
                    </m:r>
                    <m:r>
                      <a:rPr lang="en-US" altLang="zh-CN" b="1" i="1" smtClean="0">
                        <a:solidFill>
                          <a:prstClr val="black">
                            <a:lumMod val="75000"/>
                            <a:lumOff val="25000"/>
                          </a:prstClr>
                        </a:solidFill>
                        <a:latin typeface="Cambria Math" panose="02040503050406030204" pitchFamily="18" charset="0"/>
                      </a:rPr>
                      <m:t> </m:t>
                    </m:r>
                    <m:sSub>
                      <m:sSubPr>
                        <m:ctrlPr>
                          <a:rPr lang="en-US" altLang="zh-CN" b="1" i="1" smtClean="0">
                            <a:solidFill>
                              <a:prstClr val="black">
                                <a:lumMod val="75000"/>
                                <a:lumOff val="25000"/>
                              </a:prstClr>
                            </a:solidFill>
                            <a:latin typeface="Cambria Math" panose="02040503050406030204" pitchFamily="18" charset="0"/>
                          </a:rPr>
                        </m:ctrlPr>
                      </m:sSubPr>
                      <m:e>
                        <m:r>
                          <a:rPr lang="en-US" altLang="zh-CN" b="1" i="1" smtClean="0">
                            <a:solidFill>
                              <a:prstClr val="black">
                                <a:lumMod val="75000"/>
                                <a:lumOff val="25000"/>
                              </a:prstClr>
                            </a:solidFill>
                            <a:latin typeface="Cambria Math" panose="02040503050406030204" pitchFamily="18" charset="0"/>
                          </a:rPr>
                          <m:t>𝑭</m:t>
                        </m:r>
                      </m:e>
                      <m:sub>
                        <m:r>
                          <a:rPr lang="en-US" altLang="zh-CN" b="1" i="1" smtClean="0">
                            <a:solidFill>
                              <a:prstClr val="black">
                                <a:lumMod val="75000"/>
                                <a:lumOff val="25000"/>
                              </a:prstClr>
                            </a:solidFill>
                            <a:latin typeface="Cambria Math" panose="02040503050406030204" pitchFamily="18" charset="0"/>
                          </a:rPr>
                          <m:t>𝒏</m:t>
                        </m:r>
                      </m:sub>
                    </m:sSub>
                  </m:oMath>
                </a14:m>
                <a:r>
                  <a:rPr lang="zh-CN" altLang="en-US" b="1" dirty="0" smtClean="0">
                    <a:solidFill>
                      <a:prstClr val="black">
                        <a:lumMod val="75000"/>
                        <a:lumOff val="25000"/>
                      </a:prstClr>
                    </a:solidFill>
                    <a:latin typeface="+mn-ea"/>
                  </a:rPr>
                  <a:t>满足</a:t>
                </a:r>
                <a:r>
                  <a:rPr lang="zh-CN" altLang="en-US" b="1" dirty="0">
                    <a:solidFill>
                      <a:prstClr val="black">
                        <a:lumMod val="75000"/>
                        <a:lumOff val="25000"/>
                      </a:prstClr>
                    </a:solidFill>
                    <a:latin typeface="+mn-ea"/>
                  </a:rPr>
                  <a:t>关系</a:t>
                </a:r>
              </a:p>
            </p:txBody>
          </p:sp>
        </mc:Choice>
        <mc:Fallback xmlns="">
          <p:sp>
            <p:nvSpPr>
              <p:cNvPr id="11" name="矩形 10"/>
              <p:cNvSpPr>
                <a:spLocks noRot="1" noChangeAspect="1" noMove="1" noResize="1" noEditPoints="1" noAdjustHandles="1" noChangeArrowheads="1" noChangeShapeType="1" noTextEdit="1"/>
              </p:cNvSpPr>
              <p:nvPr/>
            </p:nvSpPr>
            <p:spPr>
              <a:xfrm>
                <a:off x="769821" y="4102557"/>
                <a:ext cx="7514641" cy="828368"/>
              </a:xfrm>
              <a:prstGeom prst="rect">
                <a:avLst/>
              </a:prstGeom>
              <a:blipFill rotWithShape="0">
                <a:blip r:embed="rId6"/>
                <a:stretch>
                  <a:fillRect l="-649" r="-730" b="-4412"/>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ext uri="{D42A27DB-BD31-4B8C-83A1-F6EECF244321}">
                <p14:modId xmlns:p14="http://schemas.microsoft.com/office/powerpoint/2010/main" val="1485154318"/>
              </p:ext>
            </p:extLst>
          </p:nvPr>
        </p:nvGraphicFramePr>
        <p:xfrm>
          <a:off x="2418587" y="2017147"/>
          <a:ext cx="4046016" cy="370840"/>
        </p:xfrm>
        <a:graphic>
          <a:graphicData uri="http://schemas.openxmlformats.org/drawingml/2006/table">
            <a:tbl>
              <a:tblPr firstRow="1" bandRow="1">
                <a:tableStyleId>{5C22544A-7EE6-4342-B048-85BDC9FD1C3A}</a:tableStyleId>
              </a:tblPr>
              <a:tblGrid>
                <a:gridCol w="252876"/>
                <a:gridCol w="252876"/>
                <a:gridCol w="252876"/>
                <a:gridCol w="252876"/>
                <a:gridCol w="252876"/>
                <a:gridCol w="252876"/>
                <a:gridCol w="252876"/>
                <a:gridCol w="252011"/>
                <a:gridCol w="253741"/>
                <a:gridCol w="252876"/>
                <a:gridCol w="252876"/>
                <a:gridCol w="252876"/>
                <a:gridCol w="252876"/>
                <a:gridCol w="252876"/>
                <a:gridCol w="252876"/>
                <a:gridCol w="252876"/>
              </a:tblGrid>
              <a:tr h="370840">
                <a:tc>
                  <a:txBody>
                    <a:bodyPr/>
                    <a:lstStyle/>
                    <a:p>
                      <a:endParaRPr lang="zh-CN" altLang="en-US" dirty="0"/>
                    </a:p>
                  </a:txBody>
                  <a:tcPr>
                    <a:solidFill>
                      <a:schemeClr val="bg2">
                        <a:lumMod val="90000"/>
                      </a:schemeClr>
                    </a:solidFill>
                  </a:tcPr>
                </a:tc>
                <a:tc>
                  <a:txBody>
                    <a:bodyPr/>
                    <a:lstStyle/>
                    <a:p>
                      <a:endParaRPr lang="zh-CN" altLang="en-US" dirty="0"/>
                    </a:p>
                  </a:txBody>
                  <a:tcPr>
                    <a:solidFill>
                      <a:schemeClr val="accent5"/>
                    </a:solidFill>
                  </a:tcPr>
                </a:tc>
                <a:tc>
                  <a:txBody>
                    <a:bodyPr/>
                    <a:lstStyle/>
                    <a:p>
                      <a:endParaRPr lang="zh-CN" altLang="en-US" dirty="0"/>
                    </a:p>
                  </a:txBody>
                  <a:tcPr>
                    <a:solidFill>
                      <a:schemeClr val="accent5"/>
                    </a:solidFill>
                  </a:tcPr>
                </a:tc>
                <a:tc>
                  <a:txBody>
                    <a:bodyPr/>
                    <a:lstStyle/>
                    <a:p>
                      <a:endParaRPr lang="zh-CN" altLang="en-US" dirty="0"/>
                    </a:p>
                  </a:txBody>
                  <a:tcPr>
                    <a:solidFill>
                      <a:schemeClr val="accent5"/>
                    </a:solidFill>
                  </a:tcPr>
                </a:tc>
                <a:tc>
                  <a:txBody>
                    <a:bodyPr/>
                    <a:lstStyle/>
                    <a:p>
                      <a:endParaRPr lang="zh-CN" altLang="en-US" dirty="0"/>
                    </a:p>
                  </a:txBody>
                  <a:tcPr>
                    <a:solidFill>
                      <a:schemeClr val="accent5"/>
                    </a:solidFill>
                  </a:tcPr>
                </a:tc>
                <a:tc>
                  <a:txBody>
                    <a:bodyPr/>
                    <a:lstStyle/>
                    <a:p>
                      <a:endParaRPr lang="zh-CN" altLang="en-US" dirty="0"/>
                    </a:p>
                  </a:txBody>
                  <a:tcPr>
                    <a:solidFill>
                      <a:schemeClr val="accent5"/>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c>
                  <a:txBody>
                    <a:bodyPr/>
                    <a:lstStyle/>
                    <a:p>
                      <a:endParaRPr lang="zh-CN" altLang="en-US" dirty="0"/>
                    </a:p>
                  </a:txBody>
                  <a:tcPr>
                    <a:solidFill>
                      <a:srgbClr val="FF66FF"/>
                    </a:solidFill>
                  </a:tcPr>
                </a:tc>
              </a:tr>
            </a:tbl>
          </a:graphicData>
        </a:graphic>
      </p:graphicFrame>
      <mc:AlternateContent xmlns:mc="http://schemas.openxmlformats.org/markup-compatibility/2006" xmlns:a14="http://schemas.microsoft.com/office/drawing/2010/main">
        <mc:Choice Requires="a14">
          <p:sp>
            <p:nvSpPr>
              <p:cNvPr id="19" name="矩形 18"/>
              <p:cNvSpPr/>
              <p:nvPr/>
            </p:nvSpPr>
            <p:spPr>
              <a:xfrm>
                <a:off x="2576219" y="1634231"/>
                <a:ext cx="1475334" cy="412421"/>
              </a:xfrm>
              <a:prstGeom prst="rect">
                <a:avLst/>
              </a:prstGeom>
            </p:spPr>
            <p:txBody>
              <a:bodyPr wrap="square">
                <a:spAutoFit/>
              </a:bodyPr>
              <a:lstStyle/>
              <a:p>
                <a:pPr lvl="0" algn="just">
                  <a:lnSpc>
                    <a:spcPct val="130000"/>
                  </a:lnSpc>
                  <a:defRPr/>
                </a:pPr>
                <a14:m>
                  <m:oMathPara xmlns:m="http://schemas.openxmlformats.org/officeDocument/2006/math">
                    <m:oMathParaPr>
                      <m:jc m:val="centerGroup"/>
                    </m:oMathParaPr>
                    <m:oMath xmlns:m="http://schemas.openxmlformats.org/officeDocument/2006/math">
                      <m:r>
                        <a:rPr lang="en-US" altLang="zh-CN" sz="1600" b="0" i="1" smtClean="0">
                          <a:solidFill>
                            <a:prstClr val="black">
                              <a:lumMod val="75000"/>
                              <a:lumOff val="25000"/>
                            </a:prstClr>
                          </a:solidFill>
                          <a:latin typeface="Cambria Math" panose="02040503050406030204" pitchFamily="18" charset="0"/>
                        </a:rPr>
                        <m:t>𝑒𝑥𝑝𝑜𝑛𝑒𝑛𝑡</m:t>
                      </m:r>
                      <m:d>
                        <m:dPr>
                          <m:ctrlPr>
                            <a:rPr lang="en-US" altLang="zh-CN" sz="1600" b="0" i="1" smtClean="0">
                              <a:solidFill>
                                <a:prstClr val="black">
                                  <a:lumMod val="75000"/>
                                  <a:lumOff val="25000"/>
                                </a:prstClr>
                              </a:solidFill>
                              <a:latin typeface="Cambria Math" panose="02040503050406030204" pitchFamily="18" charset="0"/>
                            </a:rPr>
                          </m:ctrlPr>
                        </m:dPr>
                        <m:e>
                          <m:r>
                            <a:rPr lang="en-US" altLang="zh-CN" sz="1600" b="0" i="1" smtClean="0">
                              <a:solidFill>
                                <a:prstClr val="black">
                                  <a:lumMod val="75000"/>
                                  <a:lumOff val="25000"/>
                                </a:prstClr>
                              </a:solidFill>
                              <a:latin typeface="Cambria Math" panose="02040503050406030204" pitchFamily="18" charset="0"/>
                            </a:rPr>
                            <m:t>𝑙</m:t>
                          </m:r>
                          <m:r>
                            <a:rPr lang="en-US" altLang="zh-CN" sz="1600" b="0" i="1" smtClean="0">
                              <a:solidFill>
                                <a:prstClr val="black">
                                  <a:lumMod val="75000"/>
                                  <a:lumOff val="25000"/>
                                </a:prstClr>
                              </a:solidFill>
                              <a:latin typeface="Cambria Math" panose="02040503050406030204" pitchFamily="18" charset="0"/>
                            </a:rPr>
                            <m:t> </m:t>
                          </m:r>
                          <m:r>
                            <a:rPr lang="en-US" altLang="zh-CN" sz="1600" b="0" i="1" smtClean="0">
                              <a:solidFill>
                                <a:prstClr val="black">
                                  <a:lumMod val="75000"/>
                                  <a:lumOff val="25000"/>
                                </a:prstClr>
                              </a:solidFill>
                              <a:latin typeface="Cambria Math" panose="02040503050406030204" pitchFamily="18" charset="0"/>
                            </a:rPr>
                            <m:t>𝑏𝑖𝑡</m:t>
                          </m:r>
                        </m:e>
                      </m:d>
                    </m:oMath>
                  </m:oMathPara>
                </a14:m>
                <a:endParaRPr lang="zh-CN" altLang="en-US" sz="1600" dirty="0">
                  <a:solidFill>
                    <a:prstClr val="black">
                      <a:lumMod val="75000"/>
                      <a:lumOff val="25000"/>
                    </a:prstClr>
                  </a:solidFill>
                  <a:latin typeface="Arial" panose="020B0604020202020204" pitchFamily="34"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2576219" y="1634231"/>
                <a:ext cx="1475334" cy="41242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441594" y="1634231"/>
                <a:ext cx="1529234" cy="412421"/>
              </a:xfrm>
              <a:prstGeom prst="rect">
                <a:avLst/>
              </a:prstGeom>
            </p:spPr>
            <p:txBody>
              <a:bodyPr wrap="square">
                <a:spAutoFit/>
              </a:bodyPr>
              <a:lstStyle/>
              <a:p>
                <a:pPr lvl="0" algn="just">
                  <a:lnSpc>
                    <a:spcPct val="130000"/>
                  </a:lnSpc>
                  <a:defRPr/>
                </a:pPr>
                <a14:m>
                  <m:oMathPara xmlns:m="http://schemas.openxmlformats.org/officeDocument/2006/math">
                    <m:oMathParaPr>
                      <m:jc m:val="centerGroup"/>
                    </m:oMathParaPr>
                    <m:oMath xmlns:m="http://schemas.openxmlformats.org/officeDocument/2006/math">
                      <m:r>
                        <a:rPr lang="en-US" altLang="zh-CN" sz="1600" b="0" i="1" smtClean="0">
                          <a:solidFill>
                            <a:prstClr val="black">
                              <a:lumMod val="75000"/>
                              <a:lumOff val="25000"/>
                            </a:prstClr>
                          </a:solidFill>
                          <a:latin typeface="Cambria Math" panose="02040503050406030204" pitchFamily="18" charset="0"/>
                        </a:rPr>
                        <m:t>𝑓𝑟𝑎𝑐𝑡𝑖𝑜𝑛</m:t>
                      </m:r>
                      <m:d>
                        <m:dPr>
                          <m:ctrlPr>
                            <a:rPr lang="en-US" altLang="zh-CN" sz="1600" b="0" i="1" smtClean="0">
                              <a:solidFill>
                                <a:prstClr val="black">
                                  <a:lumMod val="75000"/>
                                  <a:lumOff val="25000"/>
                                </a:prstClr>
                              </a:solidFill>
                              <a:latin typeface="Cambria Math" panose="02040503050406030204" pitchFamily="18" charset="0"/>
                            </a:rPr>
                          </m:ctrlPr>
                        </m:dPr>
                        <m:e>
                          <m:r>
                            <a:rPr lang="en-US" altLang="zh-CN" sz="1600" b="0" i="1" smtClean="0">
                              <a:solidFill>
                                <a:prstClr val="black">
                                  <a:lumMod val="75000"/>
                                  <a:lumOff val="25000"/>
                                </a:prstClr>
                              </a:solidFill>
                              <a:latin typeface="Cambria Math" panose="02040503050406030204" pitchFamily="18" charset="0"/>
                            </a:rPr>
                            <m:t>𝑚</m:t>
                          </m:r>
                          <m:r>
                            <a:rPr lang="en-US" altLang="zh-CN" sz="1600" b="0" i="1" smtClean="0">
                              <a:solidFill>
                                <a:prstClr val="black">
                                  <a:lumMod val="75000"/>
                                  <a:lumOff val="25000"/>
                                </a:prstClr>
                              </a:solidFill>
                              <a:latin typeface="Cambria Math" panose="02040503050406030204" pitchFamily="18" charset="0"/>
                            </a:rPr>
                            <m:t> </m:t>
                          </m:r>
                          <m:r>
                            <a:rPr lang="en-US" altLang="zh-CN" sz="1600" b="0" i="1" smtClean="0">
                              <a:solidFill>
                                <a:prstClr val="black">
                                  <a:lumMod val="75000"/>
                                  <a:lumOff val="25000"/>
                                </a:prstClr>
                              </a:solidFill>
                              <a:latin typeface="Cambria Math" panose="02040503050406030204" pitchFamily="18" charset="0"/>
                            </a:rPr>
                            <m:t>𝑏𝑖𝑡</m:t>
                          </m:r>
                        </m:e>
                      </m:d>
                    </m:oMath>
                  </m:oMathPara>
                </a14:m>
                <a:endParaRPr lang="zh-CN" altLang="en-US" sz="1600" dirty="0">
                  <a:solidFill>
                    <a:prstClr val="black">
                      <a:lumMod val="75000"/>
                      <a:lumOff val="25000"/>
                    </a:prstClr>
                  </a:solidFill>
                  <a:latin typeface="Arial" panose="020B0604020202020204" pitchFamily="34"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4441594" y="1634231"/>
                <a:ext cx="1529234" cy="412421"/>
              </a:xfrm>
              <a:prstGeom prst="rect">
                <a:avLst/>
              </a:prstGeom>
              <a:blipFill rotWithShape="0">
                <a:blip r:embed="rId8"/>
                <a:stretch>
                  <a:fillRect l="-400"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122804" y="2518979"/>
                <a:ext cx="3195268" cy="958276"/>
              </a:xfrm>
              <a:prstGeom prst="rect">
                <a:avLst/>
              </a:prstGeom>
            </p:spPr>
            <p:txBody>
              <a:bodyPr wrap="square">
                <a:spAutoFit/>
              </a:bodyPr>
              <a:lstStyle/>
              <a:p>
                <a:pPr lvl="0" algn="just">
                  <a:lnSpc>
                    <a:spcPct val="130000"/>
                  </a:lnSpc>
                  <a:defRPr/>
                </a:pPr>
                <a14:m>
                  <m:oMathPara xmlns:m="http://schemas.openxmlformats.org/officeDocument/2006/math">
                    <m:oMathParaPr>
                      <m:jc m:val="center"/>
                    </m:oMathParaPr>
                    <m:oMath xmlns:m="http://schemas.openxmlformats.org/officeDocument/2006/math">
                      <m:r>
                        <a:rPr lang="en-US" altLang="zh-CN" sz="2000" b="1" i="1" smtClean="0">
                          <a:solidFill>
                            <a:prstClr val="black">
                              <a:lumMod val="75000"/>
                              <a:lumOff val="25000"/>
                            </a:prstClr>
                          </a:solidFill>
                          <a:latin typeface="Cambria Math" panose="02040503050406030204" pitchFamily="18" charset="0"/>
                        </a:rPr>
                        <m:t>𝒎𝒊𝒏𝒊𝒎𝒖𝒎</m:t>
                      </m:r>
                      <m:r>
                        <a:rPr lang="en-US" altLang="zh-CN" sz="2000" b="1" i="1" smtClean="0">
                          <a:solidFill>
                            <a:prstClr val="black">
                              <a:lumMod val="75000"/>
                              <a:lumOff val="25000"/>
                            </a:prstClr>
                          </a:solidFill>
                          <a:latin typeface="Cambria Math" panose="02040503050406030204" pitchFamily="18" charset="0"/>
                        </a:rPr>
                        <m:t> </m:t>
                      </m:r>
                      <m:r>
                        <a:rPr lang="en-US" altLang="zh-CN" sz="2000" b="1" i="1" smtClean="0">
                          <a:solidFill>
                            <a:prstClr val="black">
                              <a:lumMod val="75000"/>
                              <a:lumOff val="25000"/>
                            </a:prstClr>
                          </a:solidFill>
                          <a:latin typeface="Cambria Math" panose="02040503050406030204" pitchFamily="18" charset="0"/>
                        </a:rPr>
                        <m:t>𝒇𝒊𝒙𝒆𝒅</m:t>
                      </m:r>
                      <m:r>
                        <a:rPr lang="en-US" altLang="zh-CN" sz="2000" b="1" i="1" smtClean="0">
                          <a:solidFill>
                            <a:prstClr val="black">
                              <a:lumMod val="75000"/>
                              <a:lumOff val="25000"/>
                            </a:prstClr>
                          </a:solidFill>
                          <a:latin typeface="Cambria Math" panose="02040503050406030204" pitchFamily="18" charset="0"/>
                        </a:rPr>
                        <m:t> </m:t>
                      </m:r>
                      <m:r>
                        <a:rPr lang="en-US" altLang="zh-CN" sz="2000" b="1" i="1" smtClean="0">
                          <a:solidFill>
                            <a:prstClr val="black">
                              <a:lumMod val="75000"/>
                              <a:lumOff val="25000"/>
                            </a:prstClr>
                          </a:solidFill>
                          <a:latin typeface="Cambria Math" panose="02040503050406030204" pitchFamily="18" charset="0"/>
                        </a:rPr>
                        <m:t>𝒊𝒏𝒕𝒆𝒓𝒗𝒂𝒍</m:t>
                      </m:r>
                      <m:r>
                        <a:rPr lang="zh-CN" altLang="en-US" sz="2000" b="1" i="1" smtClean="0">
                          <a:solidFill>
                            <a:prstClr val="black">
                              <a:lumMod val="75000"/>
                              <a:lumOff val="25000"/>
                            </a:prstClr>
                          </a:solidFill>
                          <a:latin typeface="Cambria Math" panose="02040503050406030204" pitchFamily="18" charset="0"/>
                        </a:rPr>
                        <m:t>：</m:t>
                      </m:r>
                      <m:sSup>
                        <m:sSupPr>
                          <m:ctrlPr>
                            <a:rPr lang="en-US" altLang="zh-CN" sz="2000" b="1" i="1" smtClean="0">
                              <a:solidFill>
                                <a:prstClr val="black">
                                  <a:lumMod val="75000"/>
                                  <a:lumOff val="25000"/>
                                </a:prstClr>
                              </a:solidFill>
                              <a:latin typeface="Cambria Math" panose="02040503050406030204" pitchFamily="18" charset="0"/>
                            </a:rPr>
                          </m:ctrlPr>
                        </m:sSupPr>
                        <m:e>
                          <m:sSup>
                            <m:sSupPr>
                              <m:ctrlPr>
                                <a:rPr lang="en-US" altLang="zh-CN" sz="2000" b="1" i="1" smtClean="0">
                                  <a:solidFill>
                                    <a:prstClr val="black">
                                      <a:lumMod val="75000"/>
                                      <a:lumOff val="25000"/>
                                    </a:prstClr>
                                  </a:solidFill>
                                  <a:latin typeface="Cambria Math" panose="02040503050406030204" pitchFamily="18" charset="0"/>
                                </a:rPr>
                              </m:ctrlPr>
                            </m:sSupPr>
                            <m:e>
                              <m:r>
                                <a:rPr lang="en-US" altLang="zh-CN" sz="2000" b="1" i="1" smtClean="0">
                                  <a:solidFill>
                                    <a:prstClr val="black">
                                      <a:lumMod val="75000"/>
                                      <a:lumOff val="25000"/>
                                    </a:prstClr>
                                  </a:solidFill>
                                  <a:latin typeface="Cambria Math" panose="02040503050406030204" pitchFamily="18" charset="0"/>
                                </a:rPr>
                                <m:t>𝟐</m:t>
                              </m:r>
                            </m:e>
                            <m:sup>
                              <m:r>
                                <a:rPr lang="en-US" altLang="zh-CN" sz="2000" b="1" i="1" smtClean="0">
                                  <a:solidFill>
                                    <a:prstClr val="black">
                                      <a:lumMod val="75000"/>
                                      <a:lumOff val="25000"/>
                                    </a:prstClr>
                                  </a:solidFill>
                                  <a:latin typeface="Cambria Math" panose="02040503050406030204" pitchFamily="18" charset="0"/>
                                </a:rPr>
                                <m:t>𝟏</m:t>
                              </m:r>
                              <m:r>
                                <a:rPr lang="en-US" altLang="zh-CN" sz="2000" b="1" i="1" smtClean="0">
                                  <a:solidFill>
                                    <a:prstClr val="black">
                                      <a:lumMod val="75000"/>
                                      <a:lumOff val="25000"/>
                                    </a:prstClr>
                                  </a:solidFill>
                                  <a:latin typeface="Cambria Math" panose="02040503050406030204" pitchFamily="18" charset="0"/>
                                </a:rPr>
                                <m:t>−</m:t>
                              </m:r>
                              <m:d>
                                <m:dPr>
                                  <m:ctrlPr>
                                    <a:rPr lang="en-US" altLang="zh-CN" sz="2000" b="1" i="1" smtClean="0">
                                      <a:solidFill>
                                        <a:prstClr val="black">
                                          <a:lumMod val="75000"/>
                                          <a:lumOff val="25000"/>
                                        </a:prstClr>
                                      </a:solidFill>
                                      <a:latin typeface="Cambria Math" panose="02040503050406030204" pitchFamily="18" charset="0"/>
                                    </a:rPr>
                                  </m:ctrlPr>
                                </m:dPr>
                                <m:e>
                                  <m:sSup>
                                    <m:sSupPr>
                                      <m:ctrlPr>
                                        <a:rPr lang="en-US" altLang="zh-CN" sz="2000" b="1" i="1" smtClean="0">
                                          <a:solidFill>
                                            <a:prstClr val="black">
                                              <a:lumMod val="75000"/>
                                              <a:lumOff val="25000"/>
                                            </a:prstClr>
                                          </a:solidFill>
                                          <a:latin typeface="Cambria Math" panose="02040503050406030204" pitchFamily="18" charset="0"/>
                                        </a:rPr>
                                      </m:ctrlPr>
                                    </m:sSupPr>
                                    <m:e>
                                      <m:r>
                                        <a:rPr lang="en-US" altLang="zh-CN" sz="2000" b="1" i="1" smtClean="0">
                                          <a:solidFill>
                                            <a:prstClr val="black">
                                              <a:lumMod val="75000"/>
                                              <a:lumOff val="25000"/>
                                            </a:prstClr>
                                          </a:solidFill>
                                          <a:latin typeface="Cambria Math" panose="02040503050406030204" pitchFamily="18" charset="0"/>
                                        </a:rPr>
                                        <m:t>𝟐</m:t>
                                      </m:r>
                                    </m:e>
                                    <m:sup>
                                      <m:r>
                                        <a:rPr lang="en-US" altLang="zh-CN" sz="2000" b="1" i="1" smtClean="0">
                                          <a:solidFill>
                                            <a:prstClr val="black">
                                              <a:lumMod val="75000"/>
                                              <a:lumOff val="25000"/>
                                            </a:prstClr>
                                          </a:solidFill>
                                          <a:latin typeface="Cambria Math" panose="02040503050406030204" pitchFamily="18" charset="0"/>
                                        </a:rPr>
                                        <m:t>𝒍</m:t>
                                      </m:r>
                                      <m:r>
                                        <a:rPr lang="en-US" altLang="zh-CN" sz="2000" b="1" i="1">
                                          <a:solidFill>
                                            <a:prstClr val="black">
                                              <a:lumMod val="75000"/>
                                              <a:lumOff val="25000"/>
                                            </a:prstClr>
                                          </a:solidFill>
                                          <a:latin typeface="Cambria Math" panose="02040503050406030204" pitchFamily="18" charset="0"/>
                                        </a:rPr>
                                        <m:t>−</m:t>
                                      </m:r>
                                      <m:r>
                                        <a:rPr lang="en-US" altLang="zh-CN" sz="2000" b="1" i="1">
                                          <a:solidFill>
                                            <a:prstClr val="black">
                                              <a:lumMod val="75000"/>
                                              <a:lumOff val="25000"/>
                                            </a:prstClr>
                                          </a:solidFill>
                                          <a:latin typeface="Cambria Math" panose="02040503050406030204" pitchFamily="18" charset="0"/>
                                        </a:rPr>
                                        <m:t>𝟏</m:t>
                                      </m:r>
                                    </m:sup>
                                  </m:sSup>
                                  <m:r>
                                    <a:rPr lang="en-US" altLang="zh-CN" sz="2000" b="1" i="1" smtClean="0">
                                      <a:solidFill>
                                        <a:prstClr val="black">
                                          <a:lumMod val="75000"/>
                                          <a:lumOff val="25000"/>
                                        </a:prstClr>
                                      </a:solidFill>
                                      <a:latin typeface="Cambria Math" panose="02040503050406030204" pitchFamily="18" charset="0"/>
                                    </a:rPr>
                                    <m:t>−</m:t>
                                  </m:r>
                                  <m:r>
                                    <a:rPr lang="en-US" altLang="zh-CN" sz="2000" b="1" i="1" smtClean="0">
                                      <a:solidFill>
                                        <a:prstClr val="black">
                                          <a:lumMod val="75000"/>
                                          <a:lumOff val="25000"/>
                                        </a:prstClr>
                                      </a:solidFill>
                                      <a:latin typeface="Cambria Math" panose="02040503050406030204" pitchFamily="18" charset="0"/>
                                    </a:rPr>
                                    <m:t>𝟏</m:t>
                                  </m:r>
                                </m:e>
                              </m:d>
                            </m:sup>
                          </m:sSup>
                          <m:r>
                            <a:rPr lang="en-US" altLang="zh-CN" sz="2000" b="1" i="1" smtClean="0">
                              <a:solidFill>
                                <a:prstClr val="black">
                                  <a:lumMod val="75000"/>
                                  <a:lumOff val="25000"/>
                                </a:prstClr>
                              </a:solidFill>
                              <a:latin typeface="Cambria Math" panose="02040503050406030204" pitchFamily="18" charset="0"/>
                            </a:rPr>
                            <m:t>=</m:t>
                          </m:r>
                          <m:r>
                            <a:rPr lang="en-US" altLang="zh-CN" sz="2000" b="1" i="1" smtClean="0">
                              <a:solidFill>
                                <a:prstClr val="black">
                                  <a:lumMod val="75000"/>
                                  <a:lumOff val="25000"/>
                                </a:prstClr>
                              </a:solidFill>
                              <a:latin typeface="Cambria Math" panose="02040503050406030204" pitchFamily="18" charset="0"/>
                            </a:rPr>
                            <m:t>𝟐</m:t>
                          </m:r>
                        </m:e>
                        <m:sup>
                          <m:r>
                            <a:rPr lang="en-US" altLang="zh-CN" sz="2000" b="1" i="1" smtClean="0">
                              <a:solidFill>
                                <a:prstClr val="black">
                                  <a:lumMod val="75000"/>
                                  <a:lumOff val="25000"/>
                                </a:prstClr>
                              </a:solidFill>
                              <a:latin typeface="Cambria Math" panose="02040503050406030204" pitchFamily="18" charset="0"/>
                            </a:rPr>
                            <m:t>𝟐</m:t>
                          </m:r>
                          <m:r>
                            <a:rPr lang="en-US" altLang="zh-CN" sz="2000" b="1" i="1" smtClean="0">
                              <a:solidFill>
                                <a:prstClr val="black">
                                  <a:lumMod val="75000"/>
                                  <a:lumOff val="25000"/>
                                </a:prstClr>
                              </a:solidFill>
                              <a:latin typeface="Cambria Math" panose="02040503050406030204" pitchFamily="18" charset="0"/>
                            </a:rPr>
                            <m:t>−</m:t>
                          </m:r>
                          <m:sSup>
                            <m:sSupPr>
                              <m:ctrlPr>
                                <a:rPr lang="en-US" altLang="zh-CN" sz="2000" b="1" i="1" smtClean="0">
                                  <a:solidFill>
                                    <a:prstClr val="black">
                                      <a:lumMod val="75000"/>
                                      <a:lumOff val="25000"/>
                                    </a:prstClr>
                                  </a:solidFill>
                                  <a:latin typeface="Cambria Math" panose="02040503050406030204" pitchFamily="18" charset="0"/>
                                </a:rPr>
                              </m:ctrlPr>
                            </m:sSupPr>
                            <m:e>
                              <m:r>
                                <a:rPr lang="en-US" altLang="zh-CN" sz="2000" b="1" i="1" smtClean="0">
                                  <a:solidFill>
                                    <a:prstClr val="black">
                                      <a:lumMod val="75000"/>
                                      <a:lumOff val="25000"/>
                                    </a:prstClr>
                                  </a:solidFill>
                                  <a:latin typeface="Cambria Math" panose="02040503050406030204" pitchFamily="18" charset="0"/>
                                </a:rPr>
                                <m:t>𝟐</m:t>
                              </m:r>
                            </m:e>
                            <m:sup>
                              <m:r>
                                <a:rPr lang="en-US" altLang="zh-CN" sz="2000" b="1" i="1" smtClean="0">
                                  <a:solidFill>
                                    <a:prstClr val="black">
                                      <a:lumMod val="75000"/>
                                      <a:lumOff val="25000"/>
                                    </a:prstClr>
                                  </a:solidFill>
                                  <a:latin typeface="Cambria Math" panose="02040503050406030204" pitchFamily="18" charset="0"/>
                                </a:rPr>
                                <m:t>𝒍</m:t>
                              </m:r>
                              <m:r>
                                <a:rPr lang="en-US" altLang="zh-CN" sz="2000" b="1" i="1" smtClean="0">
                                  <a:solidFill>
                                    <a:prstClr val="black">
                                      <a:lumMod val="75000"/>
                                      <a:lumOff val="25000"/>
                                    </a:prstClr>
                                  </a:solidFill>
                                  <a:latin typeface="Cambria Math" panose="02040503050406030204" pitchFamily="18" charset="0"/>
                                </a:rPr>
                                <m:t>−</m:t>
                              </m:r>
                              <m:r>
                                <a:rPr lang="en-US" altLang="zh-CN" sz="2000" b="1" i="1" smtClean="0">
                                  <a:solidFill>
                                    <a:prstClr val="black">
                                      <a:lumMod val="75000"/>
                                      <a:lumOff val="25000"/>
                                    </a:prstClr>
                                  </a:solidFill>
                                  <a:latin typeface="Cambria Math" panose="02040503050406030204" pitchFamily="18" charset="0"/>
                                </a:rPr>
                                <m:t>𝟏</m:t>
                              </m:r>
                            </m:sup>
                          </m:sSup>
                          <m:r>
                            <a:rPr lang="en-US" altLang="zh-CN" sz="2000" b="1" i="1" smtClean="0">
                              <a:solidFill>
                                <a:prstClr val="black">
                                  <a:lumMod val="75000"/>
                                  <a:lumOff val="25000"/>
                                </a:prstClr>
                              </a:solidFill>
                              <a:latin typeface="Cambria Math" panose="02040503050406030204" pitchFamily="18" charset="0"/>
                            </a:rPr>
                            <m:t>−</m:t>
                          </m:r>
                          <m:r>
                            <a:rPr lang="en-US" altLang="zh-CN" sz="2000" b="1" i="1" smtClean="0">
                              <a:solidFill>
                                <a:prstClr val="black">
                                  <a:lumMod val="75000"/>
                                  <a:lumOff val="25000"/>
                                </a:prstClr>
                              </a:solidFill>
                              <a:latin typeface="Cambria Math" panose="02040503050406030204" pitchFamily="18" charset="0"/>
                            </a:rPr>
                            <m:t>𝒎</m:t>
                          </m:r>
                        </m:sup>
                      </m:sSup>
                    </m:oMath>
                  </m:oMathPara>
                </a14:m>
                <a:endParaRPr lang="zh-CN" altLang="en-US" sz="2000" b="1" dirty="0">
                  <a:solidFill>
                    <a:prstClr val="black">
                      <a:lumMod val="75000"/>
                      <a:lumOff val="25000"/>
                    </a:prstClr>
                  </a:solidFill>
                  <a:latin typeface="Arial" panose="020B0604020202020204" pitchFamily="34"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1122804" y="2518979"/>
                <a:ext cx="3195268" cy="958276"/>
              </a:xfrm>
              <a:prstGeom prst="rect">
                <a:avLst/>
              </a:prstGeom>
              <a:blipFill rotWithShape="0">
                <a:blip r:embed="rId9"/>
                <a:stretch>
                  <a:fillRect r="-1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193587" y="2518979"/>
                <a:ext cx="2654810" cy="892552"/>
              </a:xfrm>
              <a:prstGeom prst="rect">
                <a:avLst/>
              </a:prstGeom>
            </p:spPr>
            <p:txBody>
              <a:bodyPr wrap="square">
                <a:spAutoFit/>
              </a:bodyPr>
              <a:lstStyle/>
              <a:p>
                <a:pPr lvl="0" algn="just">
                  <a:lnSpc>
                    <a:spcPct val="130000"/>
                  </a:lnSpc>
                  <a:defRPr/>
                </a:pPr>
                <a14:m>
                  <m:oMathPara xmlns:m="http://schemas.openxmlformats.org/officeDocument/2006/math">
                    <m:oMathParaPr>
                      <m:jc m:val="center"/>
                    </m:oMathParaPr>
                    <m:oMath xmlns:m="http://schemas.openxmlformats.org/officeDocument/2006/math">
                      <m:r>
                        <a:rPr lang="en-US" altLang="zh-CN" sz="2000" b="1" i="1" smtClean="0">
                          <a:solidFill>
                            <a:prstClr val="black">
                              <a:lumMod val="75000"/>
                              <a:lumOff val="25000"/>
                            </a:prstClr>
                          </a:solidFill>
                          <a:latin typeface="Cambria Math" panose="02040503050406030204" pitchFamily="18" charset="0"/>
                        </a:rPr>
                        <m:t>𝒇𝒊𝒙𝒆𝒅</m:t>
                      </m:r>
                      <m:r>
                        <a:rPr lang="en-US" altLang="zh-CN" sz="2000" b="1" i="0" smtClean="0">
                          <a:solidFill>
                            <a:prstClr val="black">
                              <a:lumMod val="75000"/>
                              <a:lumOff val="25000"/>
                            </a:prstClr>
                          </a:solidFill>
                          <a:latin typeface="Cambria Math" panose="02040503050406030204" pitchFamily="18" charset="0"/>
                        </a:rPr>
                        <m:t> </m:t>
                      </m:r>
                      <m:r>
                        <a:rPr lang="en-US" altLang="zh-CN" sz="2000" b="1" i="1" smtClean="0">
                          <a:solidFill>
                            <a:prstClr val="black">
                              <a:lumMod val="75000"/>
                              <a:lumOff val="25000"/>
                            </a:prstClr>
                          </a:solidFill>
                          <a:latin typeface="Cambria Math" panose="02040503050406030204" pitchFamily="18" charset="0"/>
                        </a:rPr>
                        <m:t>𝒑𝒐𝒊𝒏𝒕</m:t>
                      </m:r>
                      <m:r>
                        <a:rPr lang="en-US" altLang="zh-CN" sz="2000" b="1" i="1" smtClean="0">
                          <a:solidFill>
                            <a:prstClr val="black">
                              <a:lumMod val="75000"/>
                              <a:lumOff val="25000"/>
                            </a:prstClr>
                          </a:solidFill>
                          <a:latin typeface="Cambria Math" panose="02040503050406030204" pitchFamily="18" charset="0"/>
                        </a:rPr>
                        <m:t> </m:t>
                      </m:r>
                      <m:r>
                        <a:rPr lang="en-US" altLang="zh-CN" sz="2000" b="1" i="1" smtClean="0">
                          <a:solidFill>
                            <a:prstClr val="black">
                              <a:lumMod val="75000"/>
                              <a:lumOff val="25000"/>
                            </a:prstClr>
                          </a:solidFill>
                          <a:latin typeface="Cambria Math" panose="02040503050406030204" pitchFamily="18" charset="0"/>
                        </a:rPr>
                        <m:t>𝒊𝒏𝒕𝒆𝒓𝒗𝒂𝒍</m:t>
                      </m:r>
                      <m:r>
                        <a:rPr lang="zh-CN" altLang="en-US" sz="2000" b="1" i="1" smtClean="0">
                          <a:solidFill>
                            <a:prstClr val="black">
                              <a:lumMod val="75000"/>
                              <a:lumOff val="25000"/>
                            </a:prstClr>
                          </a:solidFill>
                          <a:latin typeface="Cambria Math" panose="02040503050406030204" pitchFamily="18" charset="0"/>
                        </a:rPr>
                        <m:t>：</m:t>
                      </m:r>
                      <m:sSup>
                        <m:sSupPr>
                          <m:ctrlPr>
                            <a:rPr lang="en-US" altLang="zh-CN" sz="2000" b="1" i="1" smtClean="0">
                              <a:solidFill>
                                <a:prstClr val="black">
                                  <a:lumMod val="75000"/>
                                  <a:lumOff val="25000"/>
                                </a:prstClr>
                              </a:solidFill>
                              <a:latin typeface="Cambria Math" panose="02040503050406030204" pitchFamily="18" charset="0"/>
                            </a:rPr>
                          </m:ctrlPr>
                        </m:sSupPr>
                        <m:e>
                          <m:r>
                            <a:rPr lang="en-US" altLang="zh-CN" sz="2000" b="1" i="1" smtClean="0">
                              <a:solidFill>
                                <a:prstClr val="black">
                                  <a:lumMod val="75000"/>
                                  <a:lumOff val="25000"/>
                                </a:prstClr>
                              </a:solidFill>
                              <a:latin typeface="Cambria Math" panose="02040503050406030204" pitchFamily="18" charset="0"/>
                            </a:rPr>
                            <m:t>𝟐</m:t>
                          </m:r>
                        </m:e>
                        <m:sup>
                          <m:r>
                            <a:rPr lang="en-US" altLang="zh-CN" sz="2000" b="1" i="1" smtClean="0">
                              <a:solidFill>
                                <a:prstClr val="black">
                                  <a:lumMod val="75000"/>
                                  <a:lumOff val="25000"/>
                                </a:prstClr>
                              </a:solidFill>
                              <a:latin typeface="Cambria Math" panose="02040503050406030204" pitchFamily="18" charset="0"/>
                            </a:rPr>
                            <m:t>−</m:t>
                          </m:r>
                          <m:r>
                            <a:rPr lang="en-US" altLang="zh-CN" sz="2000" b="1" i="1" smtClean="0">
                              <a:solidFill>
                                <a:prstClr val="black">
                                  <a:lumMod val="75000"/>
                                  <a:lumOff val="25000"/>
                                </a:prstClr>
                              </a:solidFill>
                              <a:latin typeface="Cambria Math" panose="02040503050406030204" pitchFamily="18" charset="0"/>
                            </a:rPr>
                            <m:t>𝒏</m:t>
                          </m:r>
                        </m:sup>
                      </m:sSup>
                    </m:oMath>
                  </m:oMathPara>
                </a14:m>
                <a:endParaRPr lang="zh-CN" altLang="en-US" sz="2000" b="1" dirty="0">
                  <a:solidFill>
                    <a:prstClr val="black">
                      <a:lumMod val="75000"/>
                      <a:lumOff val="25000"/>
                    </a:prstClr>
                  </a:solidFill>
                  <a:latin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5193587" y="2518979"/>
                <a:ext cx="2654810" cy="892552"/>
              </a:xfrm>
              <a:prstGeom prst="rect">
                <a:avLst/>
              </a:prstGeom>
              <a:blipFill rotWithShape="0">
                <a:blip r:embed="rId10"/>
                <a:stretch>
                  <a:fillRect r="-1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503356" y="2749811"/>
                <a:ext cx="50494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503356" y="2749811"/>
                <a:ext cx="504946" cy="430887"/>
              </a:xfrm>
              <a:prstGeom prst="rect">
                <a:avLst/>
              </a:prstGeom>
              <a:blipFill rotWithShape="0">
                <a:blip r:embed="rId11"/>
                <a:stretch>
                  <a:fillRect/>
                </a:stretch>
              </a:blipFill>
            </p:spPr>
            <p:txBody>
              <a:bodyPr/>
              <a:lstStyle/>
              <a:p>
                <a:r>
                  <a:rPr lang="zh-CN" altLang="en-US">
                    <a:noFill/>
                  </a:rPr>
                  <a:t> </a:t>
                </a:r>
              </a:p>
            </p:txBody>
          </p:sp>
        </mc:Fallback>
      </mc:AlternateContent>
      <p:graphicFrame>
        <p:nvGraphicFramePr>
          <p:cNvPr id="24" name="对象 23"/>
          <p:cNvGraphicFramePr>
            <a:graphicFrameLocks noChangeAspect="1"/>
          </p:cNvGraphicFramePr>
          <p:nvPr>
            <p:extLst>
              <p:ext uri="{D42A27DB-BD31-4B8C-83A1-F6EECF244321}">
                <p14:modId xmlns:p14="http://schemas.microsoft.com/office/powerpoint/2010/main" val="1253513324"/>
              </p:ext>
            </p:extLst>
          </p:nvPr>
        </p:nvGraphicFramePr>
        <p:xfrm>
          <a:off x="3634942" y="3608247"/>
          <a:ext cx="1613304" cy="335016"/>
        </p:xfrm>
        <a:graphic>
          <a:graphicData uri="http://schemas.openxmlformats.org/presentationml/2006/ole">
            <mc:AlternateContent xmlns:mc="http://schemas.openxmlformats.org/markup-compatibility/2006">
              <mc:Choice xmlns:v="urn:schemas-microsoft-com:vml" Requires="v">
                <p:oleObj spid="_x0000_s9133" name="Equation" r:id="rId12" imgW="977760" imgH="203040" progId="Equation.DSMT4">
                  <p:embed/>
                </p:oleObj>
              </mc:Choice>
              <mc:Fallback>
                <p:oleObj name="Equation" r:id="rId12" imgW="977760" imgH="203040" progId="Equation.DSMT4">
                  <p:embed/>
                  <p:pic>
                    <p:nvPicPr>
                      <p:cNvPr id="0" name=""/>
                      <p:cNvPicPr/>
                      <p:nvPr/>
                    </p:nvPicPr>
                    <p:blipFill>
                      <a:blip r:embed="rId13"/>
                      <a:stretch>
                        <a:fillRect/>
                      </a:stretch>
                    </p:blipFill>
                    <p:spPr>
                      <a:xfrm>
                        <a:off x="3634942" y="3608247"/>
                        <a:ext cx="1613304" cy="335016"/>
                      </a:xfrm>
                      <a:prstGeom prst="rect">
                        <a:avLst/>
                      </a:prstGeom>
                      <a:solidFill>
                        <a:schemeClr val="bg1"/>
                      </a:solidFill>
                    </p:spPr>
                  </p:pic>
                </p:oleObj>
              </mc:Fallback>
            </mc:AlternateContent>
          </a:graphicData>
        </a:graphic>
      </p:graphicFrame>
      <p:sp>
        <p:nvSpPr>
          <p:cNvPr id="25" name="文本框 24"/>
          <p:cNvSpPr txBox="1"/>
          <p:nvPr/>
        </p:nvSpPr>
        <p:spPr>
          <a:xfrm>
            <a:off x="2023468" y="3621866"/>
            <a:ext cx="1290418" cy="307777"/>
          </a:xfrm>
          <a:prstGeom prst="rect">
            <a:avLst/>
          </a:prstGeom>
          <a:noFill/>
        </p:spPr>
        <p:txBody>
          <a:bodyPr wrap="none" lIns="0" tIns="0" rIns="0" bIns="0" rtlCol="0">
            <a:spAutoFit/>
          </a:bodyPr>
          <a:lstStyle/>
          <a:p>
            <a:r>
              <a:rPr lang="zh-CN" altLang="en-US" sz="2000" b="1" dirty="0" smtClean="0">
                <a:solidFill>
                  <a:srgbClr val="FF0000"/>
                </a:solidFill>
                <a:latin typeface="+mn-ea"/>
              </a:rPr>
              <a:t>约束条件：</a:t>
            </a:r>
            <a:endParaRPr lang="zh-CN" altLang="en-US" sz="2000" b="1" dirty="0">
              <a:solidFill>
                <a:srgbClr val="FF0000"/>
              </a:solidFill>
              <a:latin typeface="+mn-ea"/>
            </a:endParaRPr>
          </a:p>
        </p:txBody>
      </p:sp>
    </p:spTree>
    <p:extLst>
      <p:ext uri="{BB962C8B-B14F-4D97-AF65-F5344CB8AC3E}">
        <p14:creationId xmlns:p14="http://schemas.microsoft.com/office/powerpoint/2010/main" val="41237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9" grpId="0"/>
      <p:bldP spid="20" grpId="0"/>
      <p:bldP spid="21" grpId="0"/>
      <p:bldP spid="22" grpId="0"/>
      <p:bldP spid="23"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21</a:t>
            </a:r>
            <a:endParaRPr lang="zh-CN" altLang="zh-CN" sz="1800" baseline="0" dirty="0">
              <a:solidFill>
                <a:schemeClr val="folHlink"/>
              </a:solidFill>
              <a:latin typeface="Monotype Corsiva" pitchFamily="66" charset="0"/>
            </a:endParaRPr>
          </a:p>
        </p:txBody>
      </p:sp>
      <p:pic>
        <p:nvPicPr>
          <p:cNvPr id="9" name="图片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4672" y="1155398"/>
            <a:ext cx="4114724" cy="4089127"/>
          </a:xfrm>
          <a:prstGeom prst="rect">
            <a:avLst/>
          </a:prstGeom>
          <a:solidFill>
            <a:schemeClr val="bg1"/>
          </a:solidFill>
          <a:ln w="19050">
            <a:solidFill>
              <a:srgbClr val="0000CC"/>
            </a:solidFill>
          </a:ln>
        </p:spPr>
      </p:pic>
      <p:pic>
        <p:nvPicPr>
          <p:cNvPr id="10" name="图片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55521" y="1155397"/>
            <a:ext cx="4236079" cy="4089127"/>
          </a:xfrm>
          <a:prstGeom prst="rect">
            <a:avLst/>
          </a:prstGeom>
          <a:ln w="19050">
            <a:solidFill>
              <a:srgbClr val="0000CC"/>
            </a:solidFill>
          </a:ln>
        </p:spPr>
      </p:pic>
      <p:sp>
        <p:nvSpPr>
          <p:cNvPr id="11" name="MH_Other_5"/>
          <p:cNvSpPr>
            <a:spLocks noChangeArrowheads="1"/>
          </p:cNvSpPr>
          <p:nvPr>
            <p:custDataLst>
              <p:tags r:id="rId1"/>
            </p:custDataLst>
          </p:nvPr>
        </p:nvSpPr>
        <p:spPr bwMode="auto">
          <a:xfrm>
            <a:off x="3005578" y="4412757"/>
            <a:ext cx="410400" cy="410510"/>
          </a:xfrm>
          <a:prstGeom prst="ellipse">
            <a:avLst/>
          </a:prstGeom>
          <a:solidFill>
            <a:srgbClr val="FF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44</a:t>
            </a:r>
          </a:p>
        </p:txBody>
      </p:sp>
      <p:sp>
        <p:nvSpPr>
          <p:cNvPr id="12" name="MH_Other_5"/>
          <p:cNvSpPr>
            <a:spLocks noChangeArrowheads="1"/>
          </p:cNvSpPr>
          <p:nvPr>
            <p:custDataLst>
              <p:tags r:id="rId2"/>
            </p:custDataLst>
          </p:nvPr>
        </p:nvSpPr>
        <p:spPr bwMode="auto">
          <a:xfrm>
            <a:off x="2515994" y="3991499"/>
            <a:ext cx="410400" cy="410510"/>
          </a:xfrm>
          <a:prstGeom prst="ellipse">
            <a:avLst/>
          </a:prstGeom>
          <a:solidFill>
            <a:srgbClr val="FF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36</a:t>
            </a:r>
          </a:p>
        </p:txBody>
      </p:sp>
      <p:cxnSp>
        <p:nvCxnSpPr>
          <p:cNvPr id="13" name="直接箭头连接符 12"/>
          <p:cNvCxnSpPr/>
          <p:nvPr/>
        </p:nvCxnSpPr>
        <p:spPr>
          <a:xfrm flipH="1" flipV="1">
            <a:off x="2827434" y="4299381"/>
            <a:ext cx="255399" cy="2052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MH_Other_5"/>
          <p:cNvSpPr>
            <a:spLocks noChangeArrowheads="1"/>
          </p:cNvSpPr>
          <p:nvPr>
            <p:custDataLst>
              <p:tags r:id="rId3"/>
            </p:custDataLst>
          </p:nvPr>
        </p:nvSpPr>
        <p:spPr bwMode="auto">
          <a:xfrm>
            <a:off x="6833349" y="4961396"/>
            <a:ext cx="410400" cy="410510"/>
          </a:xfrm>
          <a:prstGeom prst="ellipse">
            <a:avLst/>
          </a:prstGeom>
          <a:solidFill>
            <a:srgbClr val="FF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44</a:t>
            </a:r>
          </a:p>
        </p:txBody>
      </p:sp>
      <p:sp>
        <p:nvSpPr>
          <p:cNvPr id="15" name="MH_Other_5"/>
          <p:cNvSpPr>
            <a:spLocks noChangeArrowheads="1"/>
          </p:cNvSpPr>
          <p:nvPr>
            <p:custDataLst>
              <p:tags r:id="rId4"/>
            </p:custDataLst>
          </p:nvPr>
        </p:nvSpPr>
        <p:spPr bwMode="auto">
          <a:xfrm>
            <a:off x="6486521" y="4430288"/>
            <a:ext cx="410400" cy="410510"/>
          </a:xfrm>
          <a:prstGeom prst="ellipse">
            <a:avLst/>
          </a:prstGeom>
          <a:solidFill>
            <a:srgbClr val="FF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38</a:t>
            </a:r>
          </a:p>
        </p:txBody>
      </p:sp>
      <p:cxnSp>
        <p:nvCxnSpPr>
          <p:cNvPr id="16" name="直接箭头连接符 15"/>
          <p:cNvCxnSpPr/>
          <p:nvPr/>
        </p:nvCxnSpPr>
        <p:spPr>
          <a:xfrm rot="-480000" flipH="1" flipV="1">
            <a:off x="6781735" y="4777820"/>
            <a:ext cx="111716" cy="2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MH_Other_5"/>
          <p:cNvSpPr>
            <a:spLocks noChangeArrowheads="1"/>
          </p:cNvSpPr>
          <p:nvPr>
            <p:custDataLst>
              <p:tags r:id="rId5"/>
            </p:custDataLst>
          </p:nvPr>
        </p:nvSpPr>
        <p:spPr bwMode="auto">
          <a:xfrm>
            <a:off x="2920055" y="1451601"/>
            <a:ext cx="410400" cy="410510"/>
          </a:xfrm>
          <a:prstGeom prst="ellipse">
            <a:avLst/>
          </a:prstGeom>
          <a:solidFill>
            <a:schemeClr val="bg1">
              <a:lumMod val="75000"/>
            </a:schemeClr>
          </a:solidFill>
          <a:ln w="38100"/>
        </p:spPr>
        <p:style>
          <a:lnRef idx="2">
            <a:schemeClr val="dk1"/>
          </a:lnRef>
          <a:fillRef idx="1">
            <a:schemeClr val="lt1"/>
          </a:fillRef>
          <a:effectRef idx="0">
            <a:schemeClr val="dk1"/>
          </a:effectRef>
          <a:fontRef idx="minor">
            <a:schemeClr val="dk1"/>
          </a:fontRef>
        </p:style>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b="1" dirty="0">
                <a:solidFill>
                  <a:srgbClr val="FF0000"/>
                </a:solidFill>
                <a:latin typeface="+mn-ea"/>
                <a:ea typeface="+mn-ea"/>
                <a:cs typeface="Times New Roman" panose="02020603050405020304" pitchFamily="18" charset="0"/>
              </a:rPr>
              <a:t>46</a:t>
            </a:r>
          </a:p>
        </p:txBody>
      </p:sp>
      <p:sp>
        <p:nvSpPr>
          <p:cNvPr id="18" name="MH_Other_5"/>
          <p:cNvSpPr>
            <a:spLocks noChangeArrowheads="1"/>
          </p:cNvSpPr>
          <p:nvPr>
            <p:custDataLst>
              <p:tags r:id="rId6"/>
            </p:custDataLst>
          </p:nvPr>
        </p:nvSpPr>
        <p:spPr bwMode="auto">
          <a:xfrm>
            <a:off x="3318711" y="1912949"/>
            <a:ext cx="410400" cy="410510"/>
          </a:xfrm>
          <a:prstGeom prst="ellipse">
            <a:avLst/>
          </a:prstGeom>
          <a:solidFill>
            <a:schemeClr val="bg1">
              <a:lumMod val="75000"/>
            </a:schemeClr>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32</a:t>
            </a:r>
          </a:p>
        </p:txBody>
      </p:sp>
      <p:cxnSp>
        <p:nvCxnSpPr>
          <p:cNvPr id="19" name="直接箭头连接符 18"/>
          <p:cNvCxnSpPr/>
          <p:nvPr/>
        </p:nvCxnSpPr>
        <p:spPr>
          <a:xfrm rot="-300000">
            <a:off x="3247801" y="1765067"/>
            <a:ext cx="165310" cy="2449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MH_Other_5"/>
          <p:cNvSpPr>
            <a:spLocks noChangeArrowheads="1"/>
          </p:cNvSpPr>
          <p:nvPr>
            <p:custDataLst>
              <p:tags r:id="rId7"/>
            </p:custDataLst>
          </p:nvPr>
        </p:nvSpPr>
        <p:spPr bwMode="auto">
          <a:xfrm>
            <a:off x="5311136" y="4830526"/>
            <a:ext cx="410400" cy="410510"/>
          </a:xfrm>
          <a:prstGeom prst="ellipse">
            <a:avLst/>
          </a:prstGeom>
          <a:solidFill>
            <a:schemeClr val="bg1">
              <a:lumMod val="75000"/>
            </a:schemeClr>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46</a:t>
            </a:r>
          </a:p>
        </p:txBody>
      </p:sp>
      <p:sp>
        <p:nvSpPr>
          <p:cNvPr id="21" name="MH_Other_5"/>
          <p:cNvSpPr>
            <a:spLocks noChangeArrowheads="1"/>
          </p:cNvSpPr>
          <p:nvPr>
            <p:custDataLst>
              <p:tags r:id="rId8"/>
            </p:custDataLst>
          </p:nvPr>
        </p:nvSpPr>
        <p:spPr bwMode="auto">
          <a:xfrm>
            <a:off x="5509712" y="4245071"/>
            <a:ext cx="410400" cy="410510"/>
          </a:xfrm>
          <a:prstGeom prst="ellipse">
            <a:avLst/>
          </a:prstGeom>
          <a:solidFill>
            <a:schemeClr val="bg1">
              <a:lumMod val="75000"/>
            </a:schemeClr>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34</a:t>
            </a:r>
          </a:p>
        </p:txBody>
      </p:sp>
      <p:cxnSp>
        <p:nvCxnSpPr>
          <p:cNvPr id="22" name="直接箭头连接符 21"/>
          <p:cNvCxnSpPr/>
          <p:nvPr/>
        </p:nvCxnSpPr>
        <p:spPr>
          <a:xfrm rot="600000" flipV="1">
            <a:off x="5611373" y="4593824"/>
            <a:ext cx="40459" cy="2984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MH_Other_5"/>
          <p:cNvSpPr>
            <a:spLocks noChangeArrowheads="1"/>
          </p:cNvSpPr>
          <p:nvPr>
            <p:custDataLst>
              <p:tags r:id="rId9"/>
            </p:custDataLst>
          </p:nvPr>
        </p:nvSpPr>
        <p:spPr bwMode="auto">
          <a:xfrm>
            <a:off x="408683" y="3241947"/>
            <a:ext cx="410400" cy="410510"/>
          </a:xfrm>
          <a:prstGeom prst="ellipse">
            <a:avLst/>
          </a:prstGeom>
          <a:solidFill>
            <a:srgbClr val="00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a:solidFill>
                  <a:srgbClr val="FF0000"/>
                </a:solidFill>
                <a:latin typeface="+mn-ea"/>
                <a:cs typeface="Times New Roman" panose="02020603050405020304" pitchFamily="18" charset="0"/>
              </a:rPr>
              <a:t>38</a:t>
            </a:r>
          </a:p>
        </p:txBody>
      </p:sp>
      <p:sp>
        <p:nvSpPr>
          <p:cNvPr id="25" name="MH_Other_5"/>
          <p:cNvSpPr>
            <a:spLocks noChangeArrowheads="1"/>
          </p:cNvSpPr>
          <p:nvPr>
            <p:custDataLst>
              <p:tags r:id="rId10"/>
            </p:custDataLst>
          </p:nvPr>
        </p:nvSpPr>
        <p:spPr bwMode="auto">
          <a:xfrm>
            <a:off x="85868" y="2758734"/>
            <a:ext cx="410400" cy="410510"/>
          </a:xfrm>
          <a:prstGeom prst="ellipse">
            <a:avLst/>
          </a:prstGeom>
          <a:solidFill>
            <a:srgbClr val="00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smtClean="0">
                <a:solidFill>
                  <a:srgbClr val="FF0000"/>
                </a:solidFill>
                <a:latin typeface="+mn-ea"/>
                <a:cs typeface="Times New Roman" panose="02020603050405020304" pitchFamily="18" charset="0"/>
              </a:rPr>
              <a:t>21</a:t>
            </a:r>
            <a:endParaRPr lang="en-US" altLang="zh-CN" sz="2000" b="1" dirty="0">
              <a:solidFill>
                <a:srgbClr val="FF0000"/>
              </a:solidFill>
              <a:latin typeface="+mn-ea"/>
              <a:cs typeface="Times New Roman" panose="02020603050405020304" pitchFamily="18" charset="0"/>
            </a:endParaRPr>
          </a:p>
        </p:txBody>
      </p:sp>
      <p:cxnSp>
        <p:nvCxnSpPr>
          <p:cNvPr id="26" name="直接箭头连接符 25"/>
          <p:cNvCxnSpPr/>
          <p:nvPr/>
        </p:nvCxnSpPr>
        <p:spPr>
          <a:xfrm rot="720000">
            <a:off x="370209" y="3129021"/>
            <a:ext cx="166399" cy="1888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MH_Other_5"/>
          <p:cNvSpPr>
            <a:spLocks noChangeArrowheads="1"/>
          </p:cNvSpPr>
          <p:nvPr>
            <p:custDataLst>
              <p:tags r:id="rId11"/>
            </p:custDataLst>
          </p:nvPr>
        </p:nvSpPr>
        <p:spPr bwMode="auto">
          <a:xfrm>
            <a:off x="7295264" y="2523491"/>
            <a:ext cx="410400" cy="410510"/>
          </a:xfrm>
          <a:prstGeom prst="ellipse">
            <a:avLst/>
          </a:prstGeom>
          <a:solidFill>
            <a:srgbClr val="00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smtClean="0">
                <a:solidFill>
                  <a:srgbClr val="FF0000"/>
                </a:solidFill>
                <a:latin typeface="+mn-ea"/>
                <a:cs typeface="Times New Roman" panose="02020603050405020304" pitchFamily="18" charset="0"/>
              </a:rPr>
              <a:t>21</a:t>
            </a:r>
            <a:endParaRPr lang="en-US" altLang="zh-CN" sz="2000" b="1" dirty="0">
              <a:solidFill>
                <a:srgbClr val="FF0000"/>
              </a:solidFill>
              <a:latin typeface="+mn-ea"/>
              <a:cs typeface="Times New Roman" panose="02020603050405020304" pitchFamily="18" charset="0"/>
            </a:endParaRPr>
          </a:p>
        </p:txBody>
      </p:sp>
      <p:sp>
        <p:nvSpPr>
          <p:cNvPr id="28" name="MH_Other_5"/>
          <p:cNvSpPr>
            <a:spLocks noChangeArrowheads="1"/>
          </p:cNvSpPr>
          <p:nvPr>
            <p:custDataLst>
              <p:tags r:id="rId12"/>
            </p:custDataLst>
          </p:nvPr>
        </p:nvSpPr>
        <p:spPr bwMode="auto">
          <a:xfrm>
            <a:off x="6833349" y="2035206"/>
            <a:ext cx="410400" cy="410510"/>
          </a:xfrm>
          <a:prstGeom prst="ellipse">
            <a:avLst/>
          </a:prstGeom>
          <a:solidFill>
            <a:srgbClr val="00FF00"/>
          </a:solidFill>
          <a:ln w="3810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2000" b="1" dirty="0" smtClean="0">
                <a:solidFill>
                  <a:srgbClr val="FF0000"/>
                </a:solidFill>
                <a:latin typeface="+mn-ea"/>
                <a:cs typeface="Times New Roman" panose="02020603050405020304" pitchFamily="18" charset="0"/>
              </a:rPr>
              <a:t>39</a:t>
            </a:r>
            <a:endParaRPr lang="en-US" altLang="zh-CN" sz="2000" b="1" dirty="0">
              <a:solidFill>
                <a:srgbClr val="FF0000"/>
              </a:solidFill>
              <a:latin typeface="+mn-ea"/>
              <a:cs typeface="Times New Roman" panose="02020603050405020304" pitchFamily="18" charset="0"/>
            </a:endParaRPr>
          </a:p>
        </p:txBody>
      </p:sp>
      <p:cxnSp>
        <p:nvCxnSpPr>
          <p:cNvPr id="29" name="直接箭头连接符 28"/>
          <p:cNvCxnSpPr/>
          <p:nvPr/>
        </p:nvCxnSpPr>
        <p:spPr>
          <a:xfrm rot="-180000" flipH="1" flipV="1">
            <a:off x="7183647" y="2385598"/>
            <a:ext cx="171719" cy="1980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3"/>
          <p:cNvSpPr txBox="1"/>
          <p:nvPr/>
        </p:nvSpPr>
        <p:spPr>
          <a:xfrm>
            <a:off x="144672" y="5436892"/>
            <a:ext cx="8999328" cy="990015"/>
          </a:xfrm>
          <a:prstGeom prst="rect">
            <a:avLst/>
          </a:prstGeom>
          <a:noFill/>
        </p:spPr>
        <p:txBody>
          <a:bodyPr wrap="square" rtlCol="0">
            <a:spAutoFit/>
          </a:bodyPr>
          <a:lstStyle/>
          <a:p>
            <a:pPr>
              <a:lnSpc>
                <a:spcPts val="3500"/>
              </a:lnSpc>
            </a:pPr>
            <a:r>
              <a:rPr lang="en-US" altLang="zh-CN" sz="2000" b="1" dirty="0" smtClean="0">
                <a:latin typeface="+mn-ea"/>
                <a:cs typeface="Times New Roman" panose="02020603050405020304" pitchFamily="18" charset="0"/>
              </a:rPr>
              <a:t>(a)  </a:t>
            </a:r>
            <a:r>
              <a:rPr lang="en-US" altLang="zh-CN" sz="2000" b="1" dirty="0" smtClean="0">
                <a:solidFill>
                  <a:srgbClr val="0000CC"/>
                </a:solidFill>
                <a:latin typeface="+mn-ea"/>
                <a:cs typeface="Times New Roman" panose="02020603050405020304" pitchFamily="18" charset="0"/>
              </a:rPr>
              <a:t>8bit</a:t>
            </a:r>
            <a:r>
              <a:rPr lang="en-US" altLang="zh-CN" sz="2000" b="1" dirty="0">
                <a:solidFill>
                  <a:srgbClr val="0000CC"/>
                </a:solidFill>
                <a:latin typeface="+mn-ea"/>
                <a:cs typeface="Times New Roman" panose="02020603050405020304" pitchFamily="18" charset="0"/>
              </a:rPr>
              <a:t>(l=3,m=4)</a:t>
            </a:r>
            <a:r>
              <a:rPr lang="zh-CN" altLang="en-US" sz="2000" b="1" dirty="0" smtClean="0">
                <a:solidFill>
                  <a:srgbClr val="0000CC"/>
                </a:solidFill>
                <a:latin typeface="+mn-ea"/>
                <a:cs typeface="Times New Roman" panose="02020603050405020304" pitchFamily="18" charset="0"/>
              </a:rPr>
              <a:t>浮点运算</a:t>
            </a:r>
            <a:r>
              <a:rPr lang="zh-CN" altLang="en-US" sz="2000" b="1" dirty="0" smtClean="0">
                <a:latin typeface="+mn-ea"/>
                <a:cs typeface="Times New Roman" panose="02020603050405020304" pitchFamily="18" charset="0"/>
              </a:rPr>
              <a:t>下</a:t>
            </a:r>
            <a:r>
              <a:rPr lang="en-US" altLang="zh-CN" sz="2000" b="1" i="1" dirty="0" smtClean="0">
                <a:latin typeface="+mn-ea"/>
                <a:cs typeface="Times New Roman" panose="02020603050405020304" pitchFamily="18" charset="0"/>
              </a:rPr>
              <a:t>Tent</a:t>
            </a:r>
            <a:r>
              <a:rPr lang="zh-CN" altLang="en-US" sz="2000" b="1" dirty="0" smtClean="0">
                <a:latin typeface="+mn-ea"/>
                <a:cs typeface="Times New Roman" panose="02020603050405020304" pitchFamily="18" charset="0"/>
              </a:rPr>
              <a:t>映射对应的</a:t>
            </a:r>
            <a:r>
              <a:rPr lang="en-US" altLang="zh-CN" sz="2000" b="1" dirty="0" smtClean="0">
                <a:latin typeface="+mn-ea"/>
                <a:cs typeface="Times New Roman" panose="02020603050405020304" pitchFamily="18" charset="0"/>
              </a:rPr>
              <a:t>48</a:t>
            </a:r>
            <a:r>
              <a:rPr lang="zh-CN" altLang="en-US" sz="2000" b="1" dirty="0" smtClean="0">
                <a:latin typeface="+mn-ea"/>
                <a:cs typeface="Times New Roman" panose="02020603050405020304" pitchFamily="18" charset="0"/>
              </a:rPr>
              <a:t>个状态</a:t>
            </a:r>
            <a:r>
              <a:rPr lang="zh-CN" altLang="en-US" sz="2000" b="1" dirty="0">
                <a:latin typeface="+mn-ea"/>
                <a:cs typeface="Times New Roman" panose="02020603050405020304" pitchFamily="18" charset="0"/>
              </a:rPr>
              <a:t>构成</a:t>
            </a:r>
            <a:r>
              <a:rPr lang="zh-CN" altLang="en-US" sz="2000" b="1" dirty="0" smtClean="0">
                <a:latin typeface="+mn-ea"/>
                <a:cs typeface="Times New Roman" panose="02020603050405020304" pitchFamily="18" charset="0"/>
              </a:rPr>
              <a:t>的状态映射网络</a:t>
            </a:r>
            <a:endParaRPr lang="en-US" altLang="zh-CN" sz="2000" b="1" dirty="0">
              <a:latin typeface="+mn-ea"/>
              <a:cs typeface="Times New Roman" panose="02020603050405020304" pitchFamily="18" charset="0"/>
            </a:endParaRPr>
          </a:p>
          <a:p>
            <a:pPr>
              <a:lnSpc>
                <a:spcPts val="3500"/>
              </a:lnSpc>
            </a:pPr>
            <a:r>
              <a:rPr lang="en-US" altLang="zh-CN" sz="2000" b="1" dirty="0" smtClean="0">
                <a:latin typeface="+mn-ea"/>
                <a:cs typeface="Times New Roman" panose="02020603050405020304" pitchFamily="18" charset="0"/>
              </a:rPr>
              <a:t>(b)  </a:t>
            </a:r>
            <a:r>
              <a:rPr lang="zh-CN" altLang="en-US" sz="2000" b="1" dirty="0" smtClean="0">
                <a:solidFill>
                  <a:srgbClr val="0000CC"/>
                </a:solidFill>
                <a:latin typeface="+mn-ea"/>
                <a:cs typeface="Times New Roman" panose="02020603050405020304" pitchFamily="18" charset="0"/>
              </a:rPr>
              <a:t>定点运算</a:t>
            </a:r>
            <a:r>
              <a:rPr lang="zh-CN" altLang="en-US" sz="2000" b="1" dirty="0" smtClean="0">
                <a:latin typeface="+mn-ea"/>
                <a:cs typeface="Times New Roman" panose="02020603050405020304" pitchFamily="18" charset="0"/>
              </a:rPr>
              <a:t>精度</a:t>
            </a:r>
            <a:r>
              <a:rPr lang="en-US" altLang="zh-CN" sz="2000" b="1" dirty="0" smtClean="0">
                <a:solidFill>
                  <a:srgbClr val="0000CC"/>
                </a:solidFill>
                <a:latin typeface="+mn-ea"/>
                <a:cs typeface="Times New Roman" panose="02020603050405020304" pitchFamily="18" charset="0"/>
              </a:rPr>
              <a:t>6bit</a:t>
            </a:r>
            <a:r>
              <a:rPr lang="zh-CN" altLang="en-US" sz="2000" b="1" dirty="0" smtClean="0">
                <a:latin typeface="+mn-ea"/>
                <a:cs typeface="Times New Roman" panose="02020603050405020304" pitchFamily="18" charset="0"/>
              </a:rPr>
              <a:t>时</a:t>
            </a:r>
            <a:r>
              <a:rPr lang="en-US" altLang="zh-CN" sz="2000" b="1" i="1" dirty="0">
                <a:latin typeface="+mn-ea"/>
                <a:cs typeface="Times New Roman" panose="02020603050405020304" pitchFamily="18" charset="0"/>
              </a:rPr>
              <a:t>Tent</a:t>
            </a:r>
            <a:r>
              <a:rPr lang="zh-CN" altLang="en-US" sz="2000" b="1" dirty="0">
                <a:latin typeface="+mn-ea"/>
                <a:cs typeface="Times New Roman" panose="02020603050405020304" pitchFamily="18" charset="0"/>
              </a:rPr>
              <a:t>映射对应的</a:t>
            </a:r>
            <a:r>
              <a:rPr lang="en-US" altLang="zh-CN" sz="2000" b="1" dirty="0" smtClean="0">
                <a:latin typeface="+mn-ea"/>
                <a:cs typeface="Times New Roman" panose="02020603050405020304" pitchFamily="18" charset="0"/>
              </a:rPr>
              <a:t>64</a:t>
            </a:r>
            <a:r>
              <a:rPr lang="zh-CN" altLang="en-US" sz="2000" b="1" dirty="0" smtClean="0">
                <a:latin typeface="+mn-ea"/>
                <a:cs typeface="Times New Roman" panose="02020603050405020304" pitchFamily="18" charset="0"/>
              </a:rPr>
              <a:t>个</a:t>
            </a:r>
            <a:r>
              <a:rPr lang="zh-CN" altLang="en-US" sz="2000" b="1" dirty="0">
                <a:latin typeface="+mn-ea"/>
                <a:cs typeface="Times New Roman" panose="02020603050405020304" pitchFamily="18" charset="0"/>
              </a:rPr>
              <a:t>状态构成的状态映射</a:t>
            </a:r>
            <a:r>
              <a:rPr lang="zh-CN" altLang="en-US" sz="2000" b="1" dirty="0" smtClean="0">
                <a:latin typeface="+mn-ea"/>
                <a:cs typeface="Times New Roman" panose="02020603050405020304" pitchFamily="18" charset="0"/>
              </a:rPr>
              <a:t>网络</a:t>
            </a:r>
            <a:endParaRPr lang="en-US" altLang="zh-CN" sz="2000" b="1" dirty="0">
              <a:latin typeface="+mn-ea"/>
              <a:cs typeface="Times New Roman" panose="02020603050405020304" pitchFamily="18" charset="0"/>
            </a:endParaRPr>
          </a:p>
        </p:txBody>
      </p:sp>
      <p:sp>
        <p:nvSpPr>
          <p:cNvPr id="32" name="TextBox 5"/>
          <p:cNvSpPr txBox="1"/>
          <p:nvPr/>
        </p:nvSpPr>
        <p:spPr>
          <a:xfrm>
            <a:off x="144672" y="2014857"/>
            <a:ext cx="574196" cy="400110"/>
          </a:xfrm>
          <a:prstGeom prst="rect">
            <a:avLst/>
          </a:prstGeom>
          <a:noFill/>
        </p:spPr>
        <p:txBody>
          <a:bodyPr wrap="none" rtlCol="0">
            <a:spAutoFit/>
          </a:bodyPr>
          <a:lstStyle/>
          <a:p>
            <a:r>
              <a:rPr lang="en-US" altLang="zh-CN" sz="2000" b="1" dirty="0" smtClean="0">
                <a:solidFill>
                  <a:srgbClr val="FF0000"/>
                </a:solidFill>
                <a:latin typeface="+mn-ea"/>
              </a:rPr>
              <a:t>(a)</a:t>
            </a:r>
            <a:endParaRPr lang="zh-CN" altLang="en-US" sz="2000" b="1" dirty="0">
              <a:solidFill>
                <a:srgbClr val="FF0000"/>
              </a:solidFill>
              <a:latin typeface="+mn-ea"/>
            </a:endParaRPr>
          </a:p>
        </p:txBody>
      </p:sp>
      <p:sp>
        <p:nvSpPr>
          <p:cNvPr id="34" name="TextBox 30"/>
          <p:cNvSpPr txBox="1"/>
          <p:nvPr/>
        </p:nvSpPr>
        <p:spPr>
          <a:xfrm>
            <a:off x="4755521" y="2020147"/>
            <a:ext cx="574196" cy="400110"/>
          </a:xfrm>
          <a:prstGeom prst="rect">
            <a:avLst/>
          </a:prstGeom>
          <a:noFill/>
        </p:spPr>
        <p:txBody>
          <a:bodyPr wrap="none" rtlCol="0">
            <a:spAutoFit/>
          </a:bodyPr>
          <a:lstStyle/>
          <a:p>
            <a:r>
              <a:rPr lang="en-US" altLang="zh-CN" sz="2000" b="1" dirty="0" smtClean="0">
                <a:solidFill>
                  <a:srgbClr val="FF0000"/>
                </a:solidFill>
                <a:latin typeface="+mn-ea"/>
              </a:rPr>
              <a:t>(b)</a:t>
            </a:r>
            <a:endParaRPr lang="zh-CN" altLang="en-US" sz="2000" b="1" dirty="0">
              <a:solidFill>
                <a:srgbClr val="FF0000"/>
              </a:solidFill>
              <a:latin typeface="+mn-ea"/>
            </a:endParaRPr>
          </a:p>
        </p:txBody>
      </p:sp>
    </p:spTree>
    <p:extLst>
      <p:ext uri="{BB962C8B-B14F-4D97-AF65-F5344CB8AC3E}">
        <p14:creationId xmlns:p14="http://schemas.microsoft.com/office/powerpoint/2010/main" val="13358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7" grpId="0" animBg="1"/>
      <p:bldP spid="18" grpId="0" animBg="1"/>
      <p:bldP spid="20" grpId="0" animBg="1"/>
      <p:bldP spid="21" grpId="0" animBg="1"/>
      <p:bldP spid="24" grpId="0" animBg="1"/>
      <p:bldP spid="25"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22</a:t>
            </a:r>
            <a:endParaRPr lang="zh-CN" altLang="zh-CN" sz="1800" baseline="0" dirty="0">
              <a:solidFill>
                <a:schemeClr val="folHlink"/>
              </a:solidFill>
              <a:latin typeface="Monotype Corsiva" pitchFamily="66" charset="0"/>
            </a:endParaRPr>
          </a:p>
        </p:txBody>
      </p:sp>
      <p:sp>
        <p:nvSpPr>
          <p:cNvPr id="8" name="矩形 7"/>
          <p:cNvSpPr/>
          <p:nvPr/>
        </p:nvSpPr>
        <p:spPr>
          <a:xfrm>
            <a:off x="769821" y="1221474"/>
            <a:ext cx="8374179" cy="435697"/>
          </a:xfrm>
          <a:prstGeom prst="rect">
            <a:avLst/>
          </a:prstGeom>
        </p:spPr>
        <p:txBody>
          <a:bodyPr wrap="square">
            <a:spAutoFit/>
          </a:bodyPr>
          <a:lstStyle/>
          <a:p>
            <a:pPr marL="34290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二维</a:t>
            </a:r>
            <a:r>
              <a:rPr lang="en-US" altLang="zh-CN" sz="2000" b="1" kern="0" dirty="0" smtClean="0">
                <a:solidFill>
                  <a:srgbClr val="000000"/>
                </a:solidFill>
                <a:latin typeface="宋体" panose="02010600030101010101" pitchFamily="2" charset="-122"/>
                <a:cs typeface="Times New Roman" pitchFamily="18" charset="0"/>
              </a:rPr>
              <a:t>Cat</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的状态映射网络随实现精度增大时的变化</a:t>
            </a:r>
            <a:r>
              <a:rPr lang="zh-CN" altLang="en-US" sz="2000" b="1" kern="0" dirty="0" smtClean="0">
                <a:solidFill>
                  <a:srgbClr val="000000"/>
                </a:solidFill>
                <a:latin typeface="宋体" panose="02010600030101010101" pitchFamily="2" charset="-122"/>
                <a:cs typeface="Times New Roman" pitchFamily="18" charset="0"/>
              </a:rPr>
              <a:t>性质</a:t>
            </a:r>
            <a:endParaRPr lang="zh-CN" altLang="en-US" sz="2000" b="1" kern="0" dirty="0">
              <a:solidFill>
                <a:srgbClr val="000000"/>
              </a:solidFill>
              <a:latin typeface="宋体" panose="02010600030101010101" pitchFamily="2" charset="-122"/>
              <a:cs typeface="Times New Roman" pitchFamily="18" charset="0"/>
            </a:endParaRPr>
          </a:p>
        </p:txBody>
      </p:sp>
      <p:sp>
        <p:nvSpPr>
          <p:cNvPr id="9" name="矩形 8"/>
          <p:cNvSpPr/>
          <p:nvPr/>
        </p:nvSpPr>
        <p:spPr>
          <a:xfrm>
            <a:off x="769821" y="1986933"/>
            <a:ext cx="2649240" cy="400110"/>
          </a:xfrm>
          <a:prstGeom prst="rect">
            <a:avLst/>
          </a:prstGeom>
        </p:spPr>
        <p:txBody>
          <a:bodyPr wrap="square">
            <a:spAutoFit/>
          </a:bodyPr>
          <a:lstStyle/>
          <a:p>
            <a:r>
              <a:rPr lang="zh-CN" altLang="en-US" sz="2000" b="1" dirty="0" smtClean="0">
                <a:solidFill>
                  <a:srgbClr val="FF0000"/>
                </a:solidFill>
                <a:latin typeface="+mn-ea"/>
              </a:rPr>
              <a:t>离散</a:t>
            </a:r>
            <a:r>
              <a:rPr lang="en-US" altLang="zh-CN" sz="2000" b="1" dirty="0" smtClean="0">
                <a:solidFill>
                  <a:srgbClr val="FF0000"/>
                </a:solidFill>
                <a:latin typeface="+mn-ea"/>
              </a:rPr>
              <a:t>Cat</a:t>
            </a:r>
            <a:r>
              <a:rPr lang="zh-CN" altLang="en-US" sz="2000" b="1" dirty="0" smtClean="0">
                <a:solidFill>
                  <a:srgbClr val="FF0000"/>
                </a:solidFill>
                <a:latin typeface="+mn-ea"/>
              </a:rPr>
              <a:t>映射矩阵表示：</a:t>
            </a:r>
            <a:endParaRPr lang="en-US" altLang="zh-CN" sz="2000" b="1" dirty="0">
              <a:solidFill>
                <a:srgbClr val="FF0000"/>
              </a:solidFill>
              <a:latin typeface="+mn-ea"/>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355410271"/>
              </p:ext>
            </p:extLst>
          </p:nvPr>
        </p:nvGraphicFramePr>
        <p:xfrm>
          <a:off x="1649413" y="2655888"/>
          <a:ext cx="5845175" cy="844550"/>
        </p:xfrm>
        <a:graphic>
          <a:graphicData uri="http://schemas.openxmlformats.org/presentationml/2006/ole">
            <mc:AlternateContent xmlns:mc="http://schemas.openxmlformats.org/markup-compatibility/2006">
              <mc:Choice xmlns:v="urn:schemas-microsoft-com:vml" Requires="v">
                <p:oleObj spid="_x0000_s9705" name="Equation" r:id="rId4" imgW="3340080" imgH="482400" progId="Equation.DSMT4">
                  <p:embed/>
                </p:oleObj>
              </mc:Choice>
              <mc:Fallback>
                <p:oleObj name="Equation" r:id="rId4" imgW="3340080" imgH="482400" progId="Equation.DSMT4">
                  <p:embed/>
                  <p:pic>
                    <p:nvPicPr>
                      <p:cNvPr id="0" name=""/>
                      <p:cNvPicPr/>
                      <p:nvPr/>
                    </p:nvPicPr>
                    <p:blipFill>
                      <a:blip r:embed="rId5"/>
                      <a:stretch>
                        <a:fillRect/>
                      </a:stretch>
                    </p:blipFill>
                    <p:spPr>
                      <a:xfrm>
                        <a:off x="1649413" y="2655888"/>
                        <a:ext cx="5845175" cy="8445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769821" y="4252738"/>
                <a:ext cx="7545124" cy="1580946"/>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r>
                  <a:rPr lang="zh-CN" altLang="en-US" sz="2000" b="1" kern="0" dirty="0" smtClean="0">
                    <a:solidFill>
                      <a:srgbClr val="000000"/>
                    </a:solidFill>
                    <a:latin typeface="宋体" panose="02010600030101010101" pitchFamily="2" charset="-122"/>
                    <a:cs typeface="Times New Roman" pitchFamily="18" charset="0"/>
                  </a:rPr>
                  <a:t>将</a:t>
                </a:r>
                <a14:m>
                  <m:oMath xmlns:m="http://schemas.openxmlformats.org/officeDocument/2006/math">
                    <m:sSup>
                      <m:sSupPr>
                        <m:ctrlPr>
                          <a:rPr lang="en-US" altLang="zh-CN" sz="2000" b="1" i="1" kern="0">
                            <a:solidFill>
                              <a:srgbClr val="000000"/>
                            </a:solidFill>
                            <a:latin typeface="Cambria Math" panose="02040503050406030204" pitchFamily="18" charset="0"/>
                            <a:cs typeface="Times New Roman" pitchFamily="18" charset="0"/>
                          </a:rPr>
                        </m:ctrlPr>
                      </m:sSupPr>
                      <m:e>
                        <m:r>
                          <a:rPr lang="en-US" altLang="zh-CN" sz="2000" b="1" kern="0">
                            <a:solidFill>
                              <a:srgbClr val="000000"/>
                            </a:solidFill>
                            <a:latin typeface="Cambria Math" panose="02040503050406030204" pitchFamily="18" charset="0"/>
                            <a:cs typeface="Times New Roman" pitchFamily="18" charset="0"/>
                          </a:rPr>
                          <m:t>𝑁</m:t>
                        </m:r>
                      </m:e>
                      <m:sup>
                        <m:r>
                          <a:rPr lang="en-US" altLang="zh-CN" sz="2000" b="1" kern="0">
                            <a:solidFill>
                              <a:srgbClr val="000000"/>
                            </a:solidFill>
                            <a:latin typeface="Cambria Math" panose="02040503050406030204" pitchFamily="18" charset="0"/>
                            <a:cs typeface="Times New Roman" pitchFamily="18" charset="0"/>
                          </a:rPr>
                          <m:t>2</m:t>
                        </m:r>
                      </m:sup>
                    </m:sSup>
                  </m:oMath>
                </a14:m>
                <a:r>
                  <a:rPr lang="zh-CN" altLang="en-US" sz="2000" b="1" kern="0" dirty="0" smtClean="0">
                    <a:solidFill>
                      <a:srgbClr val="000000"/>
                    </a:solidFill>
                    <a:latin typeface="宋体" panose="02010600030101010101" pitchFamily="2" charset="-122"/>
                    <a:cs typeface="Times New Roman" pitchFamily="18" charset="0"/>
                  </a:rPr>
                  <a:t>个</a:t>
                </a:r>
                <a:r>
                  <a:rPr lang="zh-CN" altLang="en-US" sz="2000" b="1" kern="0" dirty="0">
                    <a:solidFill>
                      <a:srgbClr val="000000"/>
                    </a:solidFill>
                    <a:latin typeface="宋体" panose="02010600030101010101" pitchFamily="2" charset="-122"/>
                    <a:cs typeface="Times New Roman" pitchFamily="18" charset="0"/>
                  </a:rPr>
                  <a:t>可能状态看作</a:t>
                </a:r>
                <a14:m>
                  <m:oMath xmlns:m="http://schemas.openxmlformats.org/officeDocument/2006/math">
                    <m:sSup>
                      <m:sSupPr>
                        <m:ctrlPr>
                          <a:rPr lang="en-US" altLang="zh-CN" sz="2000" b="1" i="1" kern="0">
                            <a:solidFill>
                              <a:srgbClr val="000000"/>
                            </a:solidFill>
                            <a:latin typeface="Cambria Math" panose="02040503050406030204" pitchFamily="18" charset="0"/>
                            <a:cs typeface="Times New Roman" pitchFamily="18" charset="0"/>
                          </a:rPr>
                        </m:ctrlPr>
                      </m:sSupPr>
                      <m:e>
                        <m:r>
                          <a:rPr lang="en-US" altLang="zh-CN" sz="2000" b="1" kern="0">
                            <a:solidFill>
                              <a:srgbClr val="000000"/>
                            </a:solidFill>
                            <a:latin typeface="Cambria Math" panose="02040503050406030204" pitchFamily="18" charset="0"/>
                            <a:cs typeface="Times New Roman" pitchFamily="18" charset="0"/>
                          </a:rPr>
                          <m:t>𝑁</m:t>
                        </m:r>
                      </m:e>
                      <m:sup>
                        <m:r>
                          <a:rPr lang="en-US" altLang="zh-CN" sz="2000" b="1" kern="0">
                            <a:solidFill>
                              <a:srgbClr val="000000"/>
                            </a:solidFill>
                            <a:latin typeface="Cambria Math" panose="02040503050406030204" pitchFamily="18" charset="0"/>
                            <a:cs typeface="Times New Roman" pitchFamily="18" charset="0"/>
                          </a:rPr>
                          <m:t>2</m:t>
                        </m:r>
                      </m:sup>
                    </m:sSup>
                  </m:oMath>
                </a14:m>
                <a:r>
                  <a:rPr lang="zh-CN" altLang="en-US" sz="2000" b="1" kern="0" dirty="0" smtClean="0">
                    <a:solidFill>
                      <a:srgbClr val="000000"/>
                    </a:solidFill>
                    <a:latin typeface="宋体" panose="02010600030101010101" pitchFamily="2" charset="-122"/>
                    <a:cs typeface="Times New Roman" pitchFamily="18" charset="0"/>
                  </a:rPr>
                  <a:t>个</a:t>
                </a:r>
                <a:r>
                  <a:rPr lang="zh-CN" altLang="en-US" sz="2000" b="1" kern="0" dirty="0">
                    <a:solidFill>
                      <a:srgbClr val="000000"/>
                    </a:solidFill>
                    <a:latin typeface="宋体" panose="02010600030101010101" pitchFamily="2" charset="-122"/>
                    <a:cs typeface="Times New Roman" pitchFamily="18" charset="0"/>
                  </a:rPr>
                  <a:t>节点；</a:t>
                </a:r>
                <a:endParaRPr lang="en-US" altLang="zh-CN" sz="2000" b="1" kern="0" dirty="0">
                  <a:solidFill>
                    <a:srgbClr val="000000"/>
                  </a:solidFill>
                  <a:latin typeface="宋体" panose="02010600030101010101" pitchFamily="2" charset="-122"/>
                  <a:cs typeface="Times New Roman" pitchFamily="18" charset="0"/>
                </a:endParaRPr>
              </a:p>
              <a:p>
                <a:pPr lvl="1" indent="-342900">
                  <a:lnSpc>
                    <a:spcPct val="135000"/>
                  </a:lnSpc>
                  <a:spcBef>
                    <a:spcPts val="500"/>
                  </a:spcBef>
                  <a:buClr>
                    <a:srgbClr val="CC3300"/>
                  </a:buClr>
                  <a:buSzPct val="110000"/>
                  <a:buFont typeface="Wingdings" pitchFamily="2" charset="2"/>
                  <a:buChar char="q"/>
                </a:pPr>
                <a14:m>
                  <m:oMath xmlns:m="http://schemas.openxmlformats.org/officeDocument/2006/math">
                    <m:r>
                      <m:rPr>
                        <m:nor/>
                      </m:rPr>
                      <a:rPr lang="zh-CN" altLang="en-US" sz="2000" b="1" kern="0" dirty="0">
                        <a:solidFill>
                          <a:srgbClr val="000000"/>
                        </a:solidFill>
                        <a:latin typeface="宋体" panose="02010600030101010101" pitchFamily="2" charset="-122"/>
                        <a:cs typeface="Times New Roman" pitchFamily="18" charset="0"/>
                      </a:rPr>
                      <m:t>若</m:t>
                    </m:r>
                    <m:sSub>
                      <m:sSubPr>
                        <m:ctrlPr>
                          <a:rPr lang="en-US" altLang="zh-CN" sz="2000" b="1" i="1" kern="0">
                            <a:solidFill>
                              <a:srgbClr val="000000"/>
                            </a:solidFill>
                            <a:latin typeface="Cambria Math" panose="02040503050406030204" pitchFamily="18" charset="0"/>
                            <a:cs typeface="Times New Roman" pitchFamily="18" charset="0"/>
                          </a:rPr>
                        </m:ctrlPr>
                      </m:sSubPr>
                      <m:e>
                        <m:r>
                          <a:rPr lang="zh-CN" altLang="en-US" sz="2000" b="1" kern="0">
                            <a:solidFill>
                              <a:srgbClr val="000000"/>
                            </a:solidFill>
                            <a:latin typeface="Cambria Math" panose="02040503050406030204" pitchFamily="18" charset="0"/>
                            <a:cs typeface="Times New Roman" pitchFamily="18" charset="0"/>
                          </a:rPr>
                          <m:t>𝕩</m:t>
                        </m:r>
                      </m:e>
                      <m:sub>
                        <m:r>
                          <a:rPr lang="en-US" altLang="zh-CN" sz="2000" b="1" kern="0">
                            <a:solidFill>
                              <a:srgbClr val="000000"/>
                            </a:solidFill>
                            <a:latin typeface="Cambria Math" panose="02040503050406030204" pitchFamily="18" charset="0"/>
                            <a:cs typeface="Times New Roman" pitchFamily="18" charset="0"/>
                          </a:rPr>
                          <m:t>2</m:t>
                        </m:r>
                      </m:sub>
                    </m:sSub>
                    <m:r>
                      <a:rPr lang="en-US" altLang="zh-CN" sz="2000" b="1" kern="0">
                        <a:solidFill>
                          <a:srgbClr val="000000"/>
                        </a:solidFill>
                        <a:latin typeface="Cambria Math" panose="02040503050406030204" pitchFamily="18" charset="0"/>
                        <a:cs typeface="Times New Roman" pitchFamily="18" charset="0"/>
                      </a:rPr>
                      <m:t> =</m:t>
                    </m:r>
                    <m:r>
                      <a:rPr lang="en-US" altLang="zh-CN" sz="2000" b="1" kern="0">
                        <a:solidFill>
                          <a:srgbClr val="000000"/>
                        </a:solidFill>
                        <a:latin typeface="Cambria Math" panose="02040503050406030204" pitchFamily="18" charset="0"/>
                        <a:cs typeface="Times New Roman" pitchFamily="18" charset="0"/>
                      </a:rPr>
                      <m:t>𝑓</m:t>
                    </m:r>
                    <m:d>
                      <m:dPr>
                        <m:ctrlPr>
                          <a:rPr lang="en-US" altLang="zh-CN" sz="2000" b="1" i="1" kern="0">
                            <a:solidFill>
                              <a:srgbClr val="000000"/>
                            </a:solidFill>
                            <a:latin typeface="Cambria Math" panose="02040503050406030204" pitchFamily="18" charset="0"/>
                            <a:cs typeface="Times New Roman" pitchFamily="18" charset="0"/>
                          </a:rPr>
                        </m:ctrlPr>
                      </m:dPr>
                      <m:e>
                        <m:sSub>
                          <m:sSubPr>
                            <m:ctrlPr>
                              <a:rPr lang="en-US" altLang="zh-CN" sz="2000" b="1" i="1" kern="0">
                                <a:solidFill>
                                  <a:srgbClr val="000000"/>
                                </a:solidFill>
                                <a:latin typeface="Cambria Math" panose="02040503050406030204" pitchFamily="18" charset="0"/>
                                <a:cs typeface="Times New Roman" pitchFamily="18" charset="0"/>
                              </a:rPr>
                            </m:ctrlPr>
                          </m:sSubPr>
                          <m:e>
                            <m:r>
                              <a:rPr lang="zh-CN" altLang="en-US" sz="2000" b="1" kern="0">
                                <a:solidFill>
                                  <a:srgbClr val="000000"/>
                                </a:solidFill>
                                <a:latin typeface="Cambria Math" panose="02040503050406030204" pitchFamily="18" charset="0"/>
                                <a:cs typeface="Times New Roman" pitchFamily="18" charset="0"/>
                              </a:rPr>
                              <m:t>𝕩</m:t>
                            </m:r>
                          </m:e>
                          <m:sub>
                            <m:r>
                              <a:rPr lang="en-US" altLang="zh-CN" sz="2000" b="1" kern="0">
                                <a:solidFill>
                                  <a:srgbClr val="000000"/>
                                </a:solidFill>
                                <a:latin typeface="Cambria Math" panose="02040503050406030204" pitchFamily="18" charset="0"/>
                                <a:cs typeface="Times New Roman" pitchFamily="18" charset="0"/>
                              </a:rPr>
                              <m:t>1</m:t>
                            </m:r>
                          </m:sub>
                        </m:sSub>
                      </m:e>
                    </m:d>
                    <m:r>
                      <m:rPr>
                        <m:nor/>
                      </m:rPr>
                      <a:rPr lang="zh-CN" altLang="en-US" sz="2000" b="1" kern="0" dirty="0">
                        <a:solidFill>
                          <a:srgbClr val="000000"/>
                        </a:solidFill>
                        <a:latin typeface="宋体" panose="02010600030101010101" pitchFamily="2" charset="-122"/>
                        <a:cs typeface="Times New Roman" pitchFamily="18" charset="0"/>
                      </a:rPr>
                      <m:t>，则对应向量</m:t>
                    </m:r>
                    <m:sSub>
                      <m:sSubPr>
                        <m:ctrlPr>
                          <a:rPr lang="en-US" altLang="zh-CN" sz="2000" b="1" i="1" kern="0">
                            <a:solidFill>
                              <a:srgbClr val="000000"/>
                            </a:solidFill>
                            <a:latin typeface="Cambria Math" panose="02040503050406030204" pitchFamily="18" charset="0"/>
                            <a:cs typeface="Times New Roman" pitchFamily="18" charset="0"/>
                          </a:rPr>
                        </m:ctrlPr>
                      </m:sSubPr>
                      <m:e>
                        <m:r>
                          <a:rPr lang="zh-CN" altLang="en-US" sz="2000" b="1" kern="0">
                            <a:solidFill>
                              <a:srgbClr val="000000"/>
                            </a:solidFill>
                            <a:latin typeface="Cambria Math" panose="02040503050406030204" pitchFamily="18" charset="0"/>
                            <a:cs typeface="Times New Roman" pitchFamily="18" charset="0"/>
                          </a:rPr>
                          <m:t>𝕩</m:t>
                        </m:r>
                      </m:e>
                      <m:sub>
                        <m:r>
                          <a:rPr lang="en-US" altLang="zh-CN" sz="2000" b="1" kern="0">
                            <a:solidFill>
                              <a:srgbClr val="000000"/>
                            </a:solidFill>
                            <a:latin typeface="Cambria Math" panose="02040503050406030204" pitchFamily="18" charset="0"/>
                            <a:cs typeface="Times New Roman" pitchFamily="18" charset="0"/>
                          </a:rPr>
                          <m:t>1</m:t>
                        </m:r>
                      </m:sub>
                    </m:sSub>
                    <m:r>
                      <a:rPr lang="en-US" altLang="zh-CN" sz="2000" b="1" kern="0">
                        <a:solidFill>
                          <a:srgbClr val="000000"/>
                        </a:solidFill>
                        <a:latin typeface="Cambria Math" panose="02040503050406030204" pitchFamily="18" charset="0"/>
                        <a:cs typeface="Times New Roman" pitchFamily="18" charset="0"/>
                      </a:rPr>
                      <m:t>= </m:t>
                    </m:r>
                    <m:d>
                      <m:dPr>
                        <m:ctrlPr>
                          <a:rPr lang="en-US" altLang="zh-CN" sz="2000" b="1" i="1" kern="0">
                            <a:solidFill>
                              <a:srgbClr val="000000"/>
                            </a:solidFill>
                            <a:latin typeface="Cambria Math" panose="02040503050406030204" pitchFamily="18" charset="0"/>
                            <a:cs typeface="Times New Roman" pitchFamily="18" charset="0"/>
                          </a:rPr>
                        </m:ctrlPr>
                      </m:dPr>
                      <m:e>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kern="0">
                                <a:solidFill>
                                  <a:srgbClr val="000000"/>
                                </a:solidFill>
                                <a:latin typeface="Cambria Math" panose="02040503050406030204" pitchFamily="18" charset="0"/>
                                <a:cs typeface="Times New Roman" pitchFamily="18" charset="0"/>
                              </a:rPr>
                              <m:t>𝑥</m:t>
                            </m:r>
                          </m:e>
                          <m:sub>
                            <m:r>
                              <a:rPr lang="en-US" altLang="zh-CN" sz="2000" b="1" kern="0">
                                <a:solidFill>
                                  <a:srgbClr val="000000"/>
                                </a:solidFill>
                                <a:latin typeface="Cambria Math" panose="02040503050406030204" pitchFamily="18" charset="0"/>
                                <a:cs typeface="Times New Roman" pitchFamily="18" charset="0"/>
                              </a:rPr>
                              <m:t>1</m:t>
                            </m:r>
                          </m:sub>
                        </m:sSub>
                        <m:r>
                          <a:rPr lang="en-US" altLang="zh-CN" sz="2000" b="1" kern="0">
                            <a:solidFill>
                              <a:srgbClr val="000000"/>
                            </a:solidFill>
                            <a:latin typeface="Cambria Math" panose="02040503050406030204" pitchFamily="18" charset="0"/>
                            <a:cs typeface="Times New Roman" pitchFamily="18" charset="0"/>
                          </a:rPr>
                          <m:t>,</m:t>
                        </m:r>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kern="0">
                                <a:solidFill>
                                  <a:srgbClr val="000000"/>
                                </a:solidFill>
                                <a:latin typeface="Cambria Math" panose="02040503050406030204" pitchFamily="18" charset="0"/>
                                <a:cs typeface="Times New Roman" pitchFamily="18" charset="0"/>
                              </a:rPr>
                              <m:t>𝑦</m:t>
                            </m:r>
                          </m:e>
                          <m:sub>
                            <m:r>
                              <a:rPr lang="en-US" altLang="zh-CN" sz="2000" b="1" kern="0">
                                <a:solidFill>
                                  <a:srgbClr val="000000"/>
                                </a:solidFill>
                                <a:latin typeface="Cambria Math" panose="02040503050406030204" pitchFamily="18" charset="0"/>
                                <a:cs typeface="Times New Roman" pitchFamily="18" charset="0"/>
                              </a:rPr>
                              <m:t>1</m:t>
                            </m:r>
                          </m:sub>
                        </m:sSub>
                      </m:e>
                    </m:d>
                    <m:r>
                      <m:rPr>
                        <m:nor/>
                      </m:rPr>
                      <a:rPr lang="zh-CN" altLang="en-US" sz="2000" b="1" kern="0" dirty="0">
                        <a:solidFill>
                          <a:srgbClr val="000000"/>
                        </a:solidFill>
                        <a:latin typeface="宋体" panose="02010600030101010101" pitchFamily="2" charset="-122"/>
                        <a:cs typeface="Times New Roman" pitchFamily="18" charset="0"/>
                      </a:rPr>
                      <m:t>的节点指向对应向量</m:t>
                    </m:r>
                    <m:sSub>
                      <m:sSubPr>
                        <m:ctrlPr>
                          <a:rPr lang="en-US" altLang="zh-CN" sz="2000" b="1" i="1" kern="0">
                            <a:solidFill>
                              <a:srgbClr val="000000"/>
                            </a:solidFill>
                            <a:latin typeface="Cambria Math" panose="02040503050406030204" pitchFamily="18" charset="0"/>
                            <a:cs typeface="Times New Roman" pitchFamily="18" charset="0"/>
                          </a:rPr>
                        </m:ctrlPr>
                      </m:sSubPr>
                      <m:e>
                        <m:r>
                          <a:rPr lang="zh-CN" altLang="en-US" sz="2000" b="1" kern="0">
                            <a:solidFill>
                              <a:srgbClr val="000000"/>
                            </a:solidFill>
                            <a:latin typeface="Cambria Math" panose="02040503050406030204" pitchFamily="18" charset="0"/>
                            <a:cs typeface="Times New Roman" pitchFamily="18" charset="0"/>
                          </a:rPr>
                          <m:t>𝕩</m:t>
                        </m:r>
                      </m:e>
                      <m:sub>
                        <m:r>
                          <a:rPr lang="en-US" altLang="zh-CN" sz="2000" b="1" kern="0">
                            <a:solidFill>
                              <a:srgbClr val="000000"/>
                            </a:solidFill>
                            <a:latin typeface="Cambria Math" panose="02040503050406030204" pitchFamily="18" charset="0"/>
                            <a:cs typeface="Times New Roman" pitchFamily="18" charset="0"/>
                          </a:rPr>
                          <m:t>2</m:t>
                        </m:r>
                      </m:sub>
                    </m:sSub>
                    <m:r>
                      <a:rPr lang="en-US" altLang="zh-CN" sz="2000" b="1" kern="0">
                        <a:solidFill>
                          <a:srgbClr val="000000"/>
                        </a:solidFill>
                        <a:latin typeface="Cambria Math" panose="02040503050406030204" pitchFamily="18" charset="0"/>
                        <a:cs typeface="Times New Roman" pitchFamily="18" charset="0"/>
                      </a:rPr>
                      <m:t>= </m:t>
                    </m:r>
                    <m:d>
                      <m:dPr>
                        <m:ctrlPr>
                          <a:rPr lang="en-US" altLang="zh-CN" sz="2000" b="1" i="1" kern="0">
                            <a:solidFill>
                              <a:srgbClr val="000000"/>
                            </a:solidFill>
                            <a:latin typeface="Cambria Math" panose="02040503050406030204" pitchFamily="18" charset="0"/>
                            <a:cs typeface="Times New Roman" pitchFamily="18" charset="0"/>
                          </a:rPr>
                        </m:ctrlPr>
                      </m:dPr>
                      <m:e>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kern="0">
                                <a:solidFill>
                                  <a:srgbClr val="000000"/>
                                </a:solidFill>
                                <a:latin typeface="Cambria Math" panose="02040503050406030204" pitchFamily="18" charset="0"/>
                                <a:cs typeface="Times New Roman" pitchFamily="18" charset="0"/>
                              </a:rPr>
                              <m:t>𝑥</m:t>
                            </m:r>
                          </m:e>
                          <m:sub>
                            <m:r>
                              <a:rPr lang="en-US" altLang="zh-CN" sz="2000" b="1" kern="0">
                                <a:solidFill>
                                  <a:srgbClr val="000000"/>
                                </a:solidFill>
                                <a:latin typeface="Cambria Math" panose="02040503050406030204" pitchFamily="18" charset="0"/>
                                <a:cs typeface="Times New Roman" pitchFamily="18" charset="0"/>
                              </a:rPr>
                              <m:t>2</m:t>
                            </m:r>
                          </m:sub>
                        </m:sSub>
                        <m:r>
                          <a:rPr lang="en-US" altLang="zh-CN" sz="2000" b="1" kern="0">
                            <a:solidFill>
                              <a:srgbClr val="000000"/>
                            </a:solidFill>
                            <a:latin typeface="Cambria Math" panose="02040503050406030204" pitchFamily="18" charset="0"/>
                            <a:cs typeface="Times New Roman" pitchFamily="18" charset="0"/>
                          </a:rPr>
                          <m:t>,</m:t>
                        </m:r>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kern="0">
                                <a:solidFill>
                                  <a:srgbClr val="000000"/>
                                </a:solidFill>
                                <a:latin typeface="Cambria Math" panose="02040503050406030204" pitchFamily="18" charset="0"/>
                                <a:cs typeface="Times New Roman" pitchFamily="18" charset="0"/>
                              </a:rPr>
                              <m:t>𝑦</m:t>
                            </m:r>
                          </m:e>
                          <m:sub>
                            <m:r>
                              <a:rPr lang="en-US" altLang="zh-CN" sz="2000" b="1" kern="0">
                                <a:solidFill>
                                  <a:srgbClr val="000000"/>
                                </a:solidFill>
                                <a:latin typeface="Cambria Math" panose="02040503050406030204" pitchFamily="18" charset="0"/>
                                <a:cs typeface="Times New Roman" pitchFamily="18" charset="0"/>
                              </a:rPr>
                              <m:t>2</m:t>
                            </m:r>
                          </m:sub>
                        </m:sSub>
                      </m:e>
                    </m:d>
                    <m:r>
                      <m:rPr>
                        <m:nor/>
                      </m:rPr>
                      <a:rPr lang="zh-CN" altLang="en-US" sz="2000" b="1" kern="0" dirty="0">
                        <a:solidFill>
                          <a:srgbClr val="000000"/>
                        </a:solidFill>
                        <a:latin typeface="宋体" panose="02010600030101010101" pitchFamily="2" charset="-122"/>
                        <a:cs typeface="Times New Roman" pitchFamily="18" charset="0"/>
                      </a:rPr>
                      <m:t>的节点</m:t>
                    </m:r>
                  </m:oMath>
                </a14:m>
                <a:endParaRPr lang="zh-CN" altLang="en-US" sz="2000" b="1" kern="0" dirty="0">
                  <a:solidFill>
                    <a:srgbClr val="000000"/>
                  </a:solidFill>
                  <a:latin typeface="宋体" panose="02010600030101010101" pitchFamily="2" charset="-122"/>
                  <a:cs typeface="Times New Roman"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769821" y="4252738"/>
                <a:ext cx="7545124" cy="158094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69819" y="3676678"/>
                <a:ext cx="2848023" cy="400110"/>
              </a:xfrm>
              <a:prstGeom prst="rect">
                <a:avLst/>
              </a:prstGeom>
            </p:spPr>
            <p:txBody>
              <a:bodyPr wrap="square">
                <a:spAutoFit/>
              </a:bodyPr>
              <a:lstStyle/>
              <a:p>
                <a:r>
                  <a:rPr lang="zh-CN" altLang="en-US" sz="2000" b="1" dirty="0">
                    <a:solidFill>
                      <a:srgbClr val="FF0000"/>
                    </a:solidFill>
                    <a:latin typeface="+mn-ea"/>
                  </a:rPr>
                  <a:t>离散</a:t>
                </a:r>
                <a:r>
                  <a:rPr lang="en-US" altLang="zh-CN" sz="2000" b="1" dirty="0">
                    <a:solidFill>
                      <a:srgbClr val="FF0000"/>
                    </a:solidFill>
                    <a:latin typeface="+mn-ea"/>
                  </a:rPr>
                  <a:t>Cat</a:t>
                </a:r>
                <a:r>
                  <a:rPr lang="zh-CN" altLang="en-US" sz="2000" b="1" dirty="0">
                    <a:solidFill>
                      <a:srgbClr val="FF0000"/>
                    </a:solidFill>
                    <a:latin typeface="+mn-ea"/>
                  </a:rPr>
                  <a:t>映射对应</a:t>
                </a:r>
                <a:r>
                  <a:rPr lang="en-US" altLang="zh-CN" sz="2000" b="1" dirty="0">
                    <a:solidFill>
                      <a:srgbClr val="FF0000"/>
                    </a:solidFill>
                    <a:latin typeface="+mn-ea"/>
                  </a:rPr>
                  <a:t>SMN </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en-US" altLang="zh-CN" sz="2000" b="1">
                            <a:solidFill>
                              <a:srgbClr val="FF0000"/>
                            </a:solidFill>
                            <a:latin typeface="Cambria Math" panose="02040503050406030204" pitchFamily="18" charset="0"/>
                          </a:rPr>
                          <m:t>𝐹</m:t>
                        </m:r>
                      </m:e>
                      <m:sub>
                        <m:r>
                          <a:rPr lang="en-US" altLang="zh-CN" sz="2000" b="1">
                            <a:solidFill>
                              <a:srgbClr val="FF0000"/>
                            </a:solidFill>
                            <a:latin typeface="Cambria Math" panose="02040503050406030204" pitchFamily="18" charset="0"/>
                          </a:rPr>
                          <m:t>𝑒</m:t>
                        </m:r>
                      </m:sub>
                    </m:sSub>
                  </m:oMath>
                </a14:m>
                <a:r>
                  <a:rPr lang="zh-CN" altLang="en-US" sz="2000" b="1" dirty="0" smtClean="0">
                    <a:solidFill>
                      <a:srgbClr val="FF0000"/>
                    </a:solidFill>
                    <a:latin typeface="+mn-ea"/>
                  </a:rPr>
                  <a:t>：</a:t>
                </a:r>
                <a:endParaRPr lang="en-US" altLang="zh-CN" sz="2000" b="1" dirty="0">
                  <a:solidFill>
                    <a:srgbClr val="FF0000"/>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769819" y="3676678"/>
                <a:ext cx="2848023" cy="400110"/>
              </a:xfrm>
              <a:prstGeom prst="rect">
                <a:avLst/>
              </a:prstGeom>
              <a:blipFill rotWithShape="0">
                <a:blip r:embed="rId7"/>
                <a:stretch>
                  <a:fillRect l="-2141" t="-10606" r="-11349" b="-22727"/>
                </a:stretch>
              </a:blipFill>
            </p:spPr>
            <p:txBody>
              <a:bodyPr/>
              <a:lstStyle/>
              <a:p>
                <a:r>
                  <a:rPr lang="zh-CN" altLang="en-US">
                    <a:noFill/>
                  </a:rPr>
                  <a:t> </a:t>
                </a:r>
              </a:p>
            </p:txBody>
          </p:sp>
        </mc:Fallback>
      </mc:AlternateContent>
      <p:sp>
        <p:nvSpPr>
          <p:cNvPr id="11" name="矩形 10"/>
          <p:cNvSpPr/>
          <p:nvPr/>
        </p:nvSpPr>
        <p:spPr>
          <a:xfrm>
            <a:off x="769820" y="5833684"/>
            <a:ext cx="1231258" cy="400110"/>
          </a:xfrm>
          <a:prstGeom prst="rect">
            <a:avLst/>
          </a:prstGeom>
        </p:spPr>
        <p:txBody>
          <a:bodyPr wrap="square">
            <a:spAutoFit/>
          </a:bodyPr>
          <a:lstStyle/>
          <a:p>
            <a:r>
              <a:rPr lang="zh-CN" altLang="en-US" sz="2000" b="1" dirty="0" smtClean="0">
                <a:solidFill>
                  <a:srgbClr val="FF0000"/>
                </a:solidFill>
                <a:latin typeface="+mn-ea"/>
              </a:rPr>
              <a:t>降维处理：</a:t>
            </a:r>
            <a:endParaRPr lang="en-US" altLang="zh-CN" sz="2000" b="1" dirty="0">
              <a:solidFill>
                <a:srgbClr val="FF0000"/>
              </a:solidFill>
              <a:latin typeface="+mn-ea"/>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91060177"/>
              </p:ext>
            </p:extLst>
          </p:nvPr>
        </p:nvGraphicFramePr>
        <p:xfrm>
          <a:off x="2755392" y="5789299"/>
          <a:ext cx="2310840" cy="488880"/>
        </p:xfrm>
        <a:graphic>
          <a:graphicData uri="http://schemas.openxmlformats.org/presentationml/2006/ole">
            <mc:AlternateContent xmlns:mc="http://schemas.openxmlformats.org/markup-compatibility/2006">
              <mc:Choice xmlns:v="urn:schemas-microsoft-com:vml" Requires="v">
                <p:oleObj spid="_x0000_s9706" name="Equation" r:id="rId8" imgW="1320480" imgH="279360" progId="Equation.DSMT4">
                  <p:embed/>
                </p:oleObj>
              </mc:Choice>
              <mc:Fallback>
                <p:oleObj name="Equation" r:id="rId8" imgW="1320480" imgH="279360" progId="Equation.DSMT4">
                  <p:embed/>
                  <p:pic>
                    <p:nvPicPr>
                      <p:cNvPr id="0" name=""/>
                      <p:cNvPicPr/>
                      <p:nvPr/>
                    </p:nvPicPr>
                    <p:blipFill>
                      <a:blip r:embed="rId9"/>
                      <a:stretch>
                        <a:fillRect/>
                      </a:stretch>
                    </p:blipFill>
                    <p:spPr>
                      <a:xfrm>
                        <a:off x="2755392" y="5789299"/>
                        <a:ext cx="2310840" cy="488880"/>
                      </a:xfrm>
                      <a:prstGeom prst="rect">
                        <a:avLst/>
                      </a:prstGeom>
                      <a:solidFill>
                        <a:schemeClr val="bg1"/>
                      </a:solidFill>
                      <a:ln w="9525">
                        <a:solidFill>
                          <a:schemeClr val="bg1"/>
                        </a:solidFill>
                      </a:ln>
                    </p:spPr>
                  </p:pic>
                </p:oleObj>
              </mc:Fallback>
            </mc:AlternateContent>
          </a:graphicData>
        </a:graphic>
      </p:graphicFrame>
    </p:spTree>
    <p:extLst>
      <p:ext uri="{BB962C8B-B14F-4D97-AF65-F5344CB8AC3E}">
        <p14:creationId xmlns:p14="http://schemas.microsoft.com/office/powerpoint/2010/main" val="1524686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23</a:t>
            </a:r>
            <a:endParaRPr lang="zh-CN" altLang="zh-CN" sz="1800" baseline="0" dirty="0">
              <a:solidFill>
                <a:schemeClr val="folHlink"/>
              </a:solidFill>
              <a:latin typeface="Monotype Corsiva" pitchFamily="66" charset="0"/>
            </a:endParaRPr>
          </a:p>
        </p:txBody>
      </p:sp>
      <mc:AlternateContent xmlns:mc="http://schemas.openxmlformats.org/markup-compatibility/2006" xmlns:a14="http://schemas.microsoft.com/office/drawing/2010/main">
        <mc:Choice Requires="a14">
          <p:sp>
            <p:nvSpPr>
              <p:cNvPr id="2" name="矩形 1"/>
              <p:cNvSpPr/>
              <p:nvPr/>
            </p:nvSpPr>
            <p:spPr>
              <a:xfrm>
                <a:off x="1335157" y="1347262"/>
                <a:ext cx="7808843" cy="400110"/>
              </a:xfrm>
              <a:prstGeom prst="rect">
                <a:avLst/>
              </a:prstGeom>
            </p:spPr>
            <p:txBody>
              <a:bodyPr wrap="square">
                <a:spAutoFit/>
              </a:bodyPr>
              <a:lstStyle/>
              <a:p>
                <a:pPr algn="just"/>
                <a:r>
                  <a:rPr lang="en-US" altLang="zh-CN" sz="2000" b="1" kern="0" dirty="0" smtClean="0">
                    <a:solidFill>
                      <a:srgbClr val="000000"/>
                    </a:solidFill>
                    <a:latin typeface="+mn-ea"/>
                    <a:cs typeface="Times New Roman" pitchFamily="18" charset="0"/>
                  </a:rPr>
                  <a:t>SMN </a:t>
                </a:r>
                <a14:m>
                  <m:oMath xmlns:m="http://schemas.openxmlformats.org/officeDocument/2006/math">
                    <m:sSub>
                      <m:sSubPr>
                        <m:ctrlPr>
                          <a:rPr lang="en-US" altLang="zh-CN" sz="2000" b="1" i="1" kern="0" smtClean="0">
                            <a:solidFill>
                              <a:srgbClr val="000000"/>
                            </a:solidFill>
                            <a:latin typeface="Cambria Math" panose="02040503050406030204" pitchFamily="18" charset="0"/>
                            <a:cs typeface="Times New Roman" pitchFamily="18" charset="0"/>
                          </a:rPr>
                        </m:ctrlPr>
                      </m:sSubPr>
                      <m:e>
                        <m:r>
                          <a:rPr lang="en-US" altLang="zh-CN" sz="2000" b="1" i="1" kern="0" smtClean="0">
                            <a:solidFill>
                              <a:srgbClr val="000000"/>
                            </a:solidFill>
                            <a:latin typeface="Cambria Math" panose="02040503050406030204" pitchFamily="18" charset="0"/>
                            <a:cs typeface="Times New Roman" pitchFamily="18" charset="0"/>
                          </a:rPr>
                          <m:t>𝑭</m:t>
                        </m:r>
                      </m:e>
                      <m:sub>
                        <m:r>
                          <a:rPr lang="en-US" altLang="zh-CN" sz="2000" b="1" i="1" kern="0" smtClean="0">
                            <a:solidFill>
                              <a:srgbClr val="000000"/>
                            </a:solidFill>
                            <a:latin typeface="Cambria Math" panose="02040503050406030204" pitchFamily="18" charset="0"/>
                            <a:cs typeface="Times New Roman" pitchFamily="18" charset="0"/>
                          </a:rPr>
                          <m:t>𝒆</m:t>
                        </m:r>
                      </m:sub>
                    </m:sSub>
                  </m:oMath>
                </a14:m>
                <a:r>
                  <a:rPr lang="zh-CN" altLang="en-US" sz="2000" b="1" kern="0" dirty="0" smtClean="0">
                    <a:solidFill>
                      <a:srgbClr val="000000"/>
                    </a:solidFill>
                    <a:latin typeface="+mn-ea"/>
                    <a:cs typeface="Times New Roman" pitchFamily="18" charset="0"/>
                  </a:rPr>
                  <a:t>中</a:t>
                </a:r>
                <a:r>
                  <a:rPr lang="zh-CN" altLang="en-US" sz="2000" b="1" kern="0" dirty="0" smtClean="0">
                    <a:solidFill>
                      <a:srgbClr val="0000CC"/>
                    </a:solidFill>
                    <a:latin typeface="+mn-ea"/>
                    <a:cs typeface="Times New Roman" pitchFamily="18" charset="0"/>
                  </a:rPr>
                  <a:t>周期为</a:t>
                </a:r>
                <a14:m>
                  <m:oMath xmlns:m="http://schemas.openxmlformats.org/officeDocument/2006/math">
                    <m:sSub>
                      <m:sSubPr>
                        <m:ctrlPr>
                          <a:rPr lang="en-US" altLang="zh-CN" sz="2000" b="1" i="1" kern="0" smtClean="0">
                            <a:solidFill>
                              <a:srgbClr val="0000CC"/>
                            </a:solidFill>
                            <a:latin typeface="Cambria Math" panose="02040503050406030204" pitchFamily="18" charset="0"/>
                            <a:cs typeface="Times New Roman" pitchFamily="18" charset="0"/>
                          </a:rPr>
                        </m:ctrlPr>
                      </m:sSubPr>
                      <m:e>
                        <m:r>
                          <a:rPr lang="en-US" altLang="zh-CN" sz="2000" b="1" i="1" kern="0" smtClean="0">
                            <a:solidFill>
                              <a:srgbClr val="0000CC"/>
                            </a:solidFill>
                            <a:latin typeface="Cambria Math" panose="02040503050406030204" pitchFamily="18" charset="0"/>
                            <a:cs typeface="Times New Roman" pitchFamily="18" charset="0"/>
                          </a:rPr>
                          <m:t>𝑻</m:t>
                        </m:r>
                      </m:e>
                      <m:sub>
                        <m:r>
                          <a:rPr lang="en-US" altLang="zh-CN" sz="2000" b="1" i="1" kern="0" smtClean="0">
                            <a:solidFill>
                              <a:srgbClr val="0000CC"/>
                            </a:solidFill>
                            <a:latin typeface="Cambria Math" panose="02040503050406030204" pitchFamily="18" charset="0"/>
                            <a:cs typeface="Times New Roman" pitchFamily="18" charset="0"/>
                          </a:rPr>
                          <m:t>𝒄</m:t>
                        </m:r>
                      </m:sub>
                    </m:sSub>
                  </m:oMath>
                </a14:m>
                <a:r>
                  <a:rPr lang="zh-CN" altLang="en-US" sz="2000" b="1" kern="0" dirty="0" smtClean="0">
                    <a:solidFill>
                      <a:srgbClr val="0000CC"/>
                    </a:solidFill>
                    <a:latin typeface="+mn-ea"/>
                    <a:cs typeface="Times New Roman" pitchFamily="18" charset="0"/>
                  </a:rPr>
                  <a:t>的</a:t>
                </a:r>
                <a:r>
                  <a:rPr lang="en-US" altLang="zh-CN" sz="2000" b="1" i="1" kern="0" dirty="0" smtClean="0">
                    <a:solidFill>
                      <a:srgbClr val="0000CC"/>
                    </a:solidFill>
                    <a:latin typeface="+mn-ea"/>
                    <a:cs typeface="Times New Roman" pitchFamily="18" charset="0"/>
                  </a:rPr>
                  <a:t>cycle</a:t>
                </a:r>
                <a:r>
                  <a:rPr lang="zh-CN" altLang="en-US" sz="2000" b="1" kern="0" dirty="0">
                    <a:solidFill>
                      <a:srgbClr val="000000"/>
                    </a:solidFill>
                    <a:latin typeface="+mn-ea"/>
                    <a:cs typeface="Times New Roman" pitchFamily="18" charset="0"/>
                  </a:rPr>
                  <a:t>随着精度增加</a:t>
                </a:r>
                <a:r>
                  <a:rPr lang="zh-CN" altLang="en-US" sz="2000" b="1" kern="0" dirty="0" smtClean="0">
                    <a:solidFill>
                      <a:srgbClr val="000000"/>
                    </a:solidFill>
                    <a:latin typeface="+mn-ea"/>
                    <a:cs typeface="Times New Roman" pitchFamily="18" charset="0"/>
                  </a:rPr>
                  <a:t>演化为以下</a:t>
                </a:r>
                <a:r>
                  <a:rPr lang="en-US" altLang="zh-CN" sz="2000" b="1" kern="0" dirty="0" smtClean="0">
                    <a:solidFill>
                      <a:srgbClr val="000000"/>
                    </a:solidFill>
                    <a:latin typeface="+mn-ea"/>
                    <a:cs typeface="Times New Roman" pitchFamily="18" charset="0"/>
                  </a:rPr>
                  <a:t>5</a:t>
                </a:r>
                <a:r>
                  <a:rPr lang="zh-CN" altLang="en-US" sz="2000" b="1" kern="0" dirty="0" smtClean="0">
                    <a:solidFill>
                      <a:srgbClr val="000000"/>
                    </a:solidFill>
                    <a:latin typeface="+mn-ea"/>
                    <a:cs typeface="Times New Roman" pitchFamily="18" charset="0"/>
                  </a:rPr>
                  <a:t>种</a:t>
                </a:r>
                <a:r>
                  <a:rPr lang="zh-CN" altLang="en-US" sz="2000" b="1" kern="0" dirty="0">
                    <a:solidFill>
                      <a:srgbClr val="000000"/>
                    </a:solidFill>
                    <a:latin typeface="+mn-ea"/>
                    <a:cs typeface="Times New Roman" pitchFamily="18" charset="0"/>
                  </a:rPr>
                  <a:t>可能情况</a:t>
                </a:r>
                <a:r>
                  <a:rPr lang="zh-CN" altLang="en-US" sz="2000" b="1" kern="0" dirty="0" smtClean="0">
                    <a:solidFill>
                      <a:srgbClr val="000000"/>
                    </a:solidFill>
                    <a:latin typeface="+mn-ea"/>
                    <a:cs typeface="Times New Roman" pitchFamily="18" charset="0"/>
                  </a:rPr>
                  <a:t>：</a:t>
                </a:r>
                <a:endParaRPr lang="en-US" altLang="zh-CN" sz="2000" b="1" kern="0" dirty="0" smtClean="0">
                  <a:solidFill>
                    <a:srgbClr val="000000"/>
                  </a:solidFill>
                  <a:latin typeface="+mn-ea"/>
                  <a:cs typeface="Times New Roman"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335157" y="1347262"/>
                <a:ext cx="7808843" cy="400110"/>
              </a:xfrm>
              <a:prstGeom prst="rect">
                <a:avLst/>
              </a:prstGeom>
              <a:blipFill rotWithShape="0">
                <a:blip r:embed="rId4"/>
                <a:stretch>
                  <a:fillRect l="-781"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1335158" y="2356134"/>
                <a:ext cx="5463207" cy="492443"/>
              </a:xfrm>
              <a:prstGeom prst="rect">
                <a:avLst/>
              </a:prstGeom>
            </p:spPr>
            <p:txBody>
              <a:bodyPr wrap="square">
                <a:spAutoFit/>
              </a:bodyPr>
              <a:lstStyle/>
              <a:p>
                <a:pPr>
                  <a:lnSpc>
                    <a:spcPct val="130000"/>
                  </a:lnSpc>
                  <a:defRPr/>
                </a:pPr>
                <a:r>
                  <a:rPr lang="en-US" altLang="zh-CN" sz="2000" b="1" kern="0" dirty="0">
                    <a:solidFill>
                      <a:srgbClr val="000000"/>
                    </a:solidFill>
                    <a:latin typeface="+mn-ea"/>
                    <a:cs typeface="Times New Roman" pitchFamily="18" charset="0"/>
                  </a:rPr>
                  <a:t>• </a:t>
                </a:r>
                <a:r>
                  <a:rPr lang="en-US" altLang="zh-CN" sz="2000" b="1" kern="0" dirty="0">
                    <a:solidFill>
                      <a:srgbClr val="0000CC"/>
                    </a:solidFill>
                    <a:latin typeface="+mn-ea"/>
                    <a:cs typeface="Times New Roman" pitchFamily="18" charset="0"/>
                  </a:rPr>
                  <a:t>1</a:t>
                </a:r>
                <a:r>
                  <a:rPr lang="zh-CN" altLang="en-US" sz="2000" b="1" kern="0" dirty="0">
                    <a:solidFill>
                      <a:srgbClr val="000000"/>
                    </a:solidFill>
                    <a:latin typeface="+mn-ea"/>
                    <a:cs typeface="Times New Roman" pitchFamily="18" charset="0"/>
                  </a:rPr>
                  <a:t>个周期为</a:t>
                </a:r>
                <a:r>
                  <a:rPr lang="en-US" altLang="zh-CN" sz="2000" b="1" kern="0" dirty="0" smtClean="0">
                    <a:solidFill>
                      <a:srgbClr val="0000CC"/>
                    </a:solidFill>
                    <a:latin typeface="+mn-ea"/>
                    <a:cs typeface="Times New Roman" pitchFamily="18" charset="0"/>
                  </a:rPr>
                  <a:t>2</a:t>
                </a:r>
                <a14:m>
                  <m:oMath xmlns:m="http://schemas.openxmlformats.org/officeDocument/2006/math">
                    <m:sSub>
                      <m:sSubPr>
                        <m:ctrlPr>
                          <a:rPr lang="en-US" altLang="zh-CN" sz="2000" b="1" i="1" ker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r>
                  <a:rPr lang="zh-CN" altLang="en-US" sz="2000" b="1" kern="0" dirty="0">
                    <a:solidFill>
                      <a:srgbClr val="000000"/>
                    </a:solidFill>
                    <a:latin typeface="+mn-ea"/>
                    <a:cs typeface="Times New Roman" pitchFamily="18" charset="0"/>
                  </a:rPr>
                  <a:t>和</a:t>
                </a:r>
                <a:r>
                  <a:rPr lang="en-US" altLang="zh-CN" sz="2000" b="1" kern="0" dirty="0">
                    <a:solidFill>
                      <a:srgbClr val="0000CC"/>
                    </a:solidFill>
                    <a:latin typeface="+mn-ea"/>
                    <a:cs typeface="Times New Roman" pitchFamily="18" charset="0"/>
                  </a:rPr>
                  <a:t>2</a:t>
                </a:r>
                <a:r>
                  <a:rPr lang="zh-CN" altLang="en-US" sz="2000" b="1" kern="0" dirty="0">
                    <a:solidFill>
                      <a:srgbClr val="000000"/>
                    </a:solidFill>
                    <a:latin typeface="+mn-ea"/>
                    <a:cs typeface="Times New Roman" pitchFamily="18" charset="0"/>
                  </a:rPr>
                  <a:t>个周期为</a:t>
                </a:r>
                <a14:m>
                  <m:oMath xmlns:m="http://schemas.openxmlformats.org/officeDocument/2006/math">
                    <m:sSub>
                      <m:sSubPr>
                        <m:ctrlPr>
                          <a:rPr lang="en-US" altLang="zh-CN" sz="2000" b="1" i="1" kern="0" smtClea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endParaRPr lang="en-US" altLang="zh-CN" sz="2000" b="1" kern="0" dirty="0">
                  <a:solidFill>
                    <a:srgbClr val="000000"/>
                  </a:solidFill>
                  <a:latin typeface="+mn-ea"/>
                  <a:cs typeface="Times New Roman" pitchFamily="18" charset="0"/>
                </a:endParaRPr>
              </a:p>
            </p:txBody>
          </p:sp>
        </mc:Choice>
        <mc:Fallback xmlns="">
          <p:sp>
            <p:nvSpPr>
              <p:cNvPr id="52" name="矩形 51"/>
              <p:cNvSpPr>
                <a:spLocks noRot="1" noChangeAspect="1" noMove="1" noResize="1" noEditPoints="1" noAdjustHandles="1" noChangeArrowheads="1" noChangeShapeType="1" noTextEdit="1"/>
              </p:cNvSpPr>
              <p:nvPr/>
            </p:nvSpPr>
            <p:spPr>
              <a:xfrm>
                <a:off x="1335158" y="2356134"/>
                <a:ext cx="5463207" cy="492443"/>
              </a:xfrm>
              <a:prstGeom prst="rect">
                <a:avLst/>
              </a:prstGeom>
              <a:blipFill rotWithShape="0">
                <a:blip r:embed="rId5"/>
                <a:stretch>
                  <a:fillRect l="-1116" r="-1228" b="-1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1335159" y="1818835"/>
                <a:ext cx="3692449" cy="492443"/>
              </a:xfrm>
              <a:prstGeom prst="rect">
                <a:avLst/>
              </a:prstGeom>
            </p:spPr>
            <p:txBody>
              <a:bodyPr wrap="square">
                <a:spAutoFit/>
              </a:bodyPr>
              <a:lstStyle/>
              <a:p>
                <a:pPr lvl="0">
                  <a:lnSpc>
                    <a:spcPct val="130000"/>
                  </a:lnSpc>
                  <a:defRPr/>
                </a:pPr>
                <a:r>
                  <a:rPr lang="en-US" altLang="zh-CN" sz="2000" b="1" kern="0" dirty="0">
                    <a:solidFill>
                      <a:srgbClr val="000000"/>
                    </a:solidFill>
                    <a:latin typeface="+mn-ea"/>
                    <a:cs typeface="Times New Roman" pitchFamily="18" charset="0"/>
                  </a:rPr>
                  <a:t>• </a:t>
                </a:r>
                <a:r>
                  <a:rPr lang="en-US" altLang="zh-CN" sz="2000" b="1" kern="0" dirty="0">
                    <a:solidFill>
                      <a:srgbClr val="0000CC"/>
                    </a:solidFill>
                    <a:latin typeface="+mn-ea"/>
                    <a:cs typeface="Times New Roman" pitchFamily="18" charset="0"/>
                  </a:rPr>
                  <a:t>4</a:t>
                </a:r>
                <a:r>
                  <a:rPr lang="zh-CN" altLang="en-US" sz="2000" b="1" kern="0" dirty="0">
                    <a:solidFill>
                      <a:srgbClr val="000000"/>
                    </a:solidFill>
                    <a:latin typeface="+mn-ea"/>
                    <a:cs typeface="Times New Roman" pitchFamily="18" charset="0"/>
                  </a:rPr>
                  <a:t>个周期为</a:t>
                </a:r>
                <a14:m>
                  <m:oMath xmlns:m="http://schemas.openxmlformats.org/officeDocument/2006/math">
                    <m:sSub>
                      <m:sSubPr>
                        <m:ctrlPr>
                          <a:rPr lang="en-US" altLang="zh-CN" sz="2000" b="1" i="1" kern="0" smtClea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endParaRPr lang="en-US" altLang="zh-CN" sz="2000" b="1" kern="0" dirty="0">
                  <a:solidFill>
                    <a:srgbClr val="000000"/>
                  </a:solidFill>
                  <a:latin typeface="+mn-ea"/>
                  <a:cs typeface="Times New Roman" pitchFamily="18"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1335159" y="1818835"/>
                <a:ext cx="3692449" cy="492443"/>
              </a:xfrm>
              <a:prstGeom prst="rect">
                <a:avLst/>
              </a:prstGeom>
              <a:blipFill rotWithShape="0">
                <a:blip r:embed="rId6"/>
                <a:stretch>
                  <a:fillRect l="-1650"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1335158" y="2839640"/>
                <a:ext cx="3654713" cy="492443"/>
              </a:xfrm>
              <a:prstGeom prst="rect">
                <a:avLst/>
              </a:prstGeom>
            </p:spPr>
            <p:txBody>
              <a:bodyPr wrap="square">
                <a:spAutoFit/>
              </a:bodyPr>
              <a:lstStyle/>
              <a:p>
                <a:pPr>
                  <a:lnSpc>
                    <a:spcPct val="130000"/>
                  </a:lnSpc>
                  <a:defRPr/>
                </a:pPr>
                <a:r>
                  <a:rPr lang="en-US" altLang="zh-CN" sz="2000" b="1" kern="0" dirty="0">
                    <a:solidFill>
                      <a:srgbClr val="000000"/>
                    </a:solidFill>
                    <a:latin typeface="+mn-ea"/>
                    <a:cs typeface="Times New Roman" pitchFamily="18" charset="0"/>
                  </a:rPr>
                  <a:t>• </a:t>
                </a:r>
                <a:r>
                  <a:rPr lang="en-US" altLang="zh-CN" sz="2000" b="1" kern="0" dirty="0">
                    <a:solidFill>
                      <a:srgbClr val="0000CC"/>
                    </a:solidFill>
                    <a:latin typeface="+mn-ea"/>
                    <a:cs typeface="Times New Roman" pitchFamily="18" charset="0"/>
                  </a:rPr>
                  <a:t>2</a:t>
                </a:r>
                <a:r>
                  <a:rPr lang="zh-CN" altLang="en-US" sz="2000" b="1" kern="0" dirty="0">
                    <a:solidFill>
                      <a:srgbClr val="000000"/>
                    </a:solidFill>
                    <a:latin typeface="+mn-ea"/>
                    <a:cs typeface="Times New Roman" pitchFamily="18" charset="0"/>
                  </a:rPr>
                  <a:t>个周期为</a:t>
                </a:r>
                <a:r>
                  <a:rPr lang="en-US" altLang="zh-CN" sz="2000" b="1" kern="0" dirty="0" smtClean="0">
                    <a:solidFill>
                      <a:srgbClr val="0000CC"/>
                    </a:solidFill>
                    <a:latin typeface="+mn-ea"/>
                    <a:cs typeface="Times New Roman" pitchFamily="18" charset="0"/>
                  </a:rPr>
                  <a:t>2</a:t>
                </a:r>
                <a14:m>
                  <m:oMath xmlns:m="http://schemas.openxmlformats.org/officeDocument/2006/math">
                    <m:sSub>
                      <m:sSubPr>
                        <m:ctrlPr>
                          <a:rPr lang="en-US" altLang="zh-CN" sz="2000" b="1" i="1" ker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endParaRPr lang="en-US" altLang="zh-CN" sz="2000" b="1" kern="0" dirty="0">
                  <a:solidFill>
                    <a:srgbClr val="000000"/>
                  </a:solidFill>
                  <a:latin typeface="+mn-ea"/>
                  <a:cs typeface="Times New Roman"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1335158" y="2839640"/>
                <a:ext cx="3654713" cy="492443"/>
              </a:xfrm>
              <a:prstGeom prst="rect">
                <a:avLst/>
              </a:prstGeom>
              <a:blipFill rotWithShape="0">
                <a:blip r:embed="rId7"/>
                <a:stretch>
                  <a:fillRect l="-1667"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1335158" y="3330855"/>
                <a:ext cx="5463207" cy="492443"/>
              </a:xfrm>
              <a:prstGeom prst="rect">
                <a:avLst/>
              </a:prstGeom>
            </p:spPr>
            <p:txBody>
              <a:bodyPr wrap="square">
                <a:spAutoFit/>
              </a:bodyPr>
              <a:lstStyle/>
              <a:p>
                <a:pPr>
                  <a:lnSpc>
                    <a:spcPct val="130000"/>
                  </a:lnSpc>
                  <a:defRPr/>
                </a:pPr>
                <a:r>
                  <a:rPr lang="en-US" altLang="zh-CN" sz="2000" b="1" kern="0" dirty="0">
                    <a:solidFill>
                      <a:srgbClr val="000000"/>
                    </a:solidFill>
                    <a:latin typeface="+mn-ea"/>
                    <a:cs typeface="Times New Roman" pitchFamily="18" charset="0"/>
                  </a:rPr>
                  <a:t>• </a:t>
                </a:r>
                <a:r>
                  <a:rPr lang="en-US" altLang="zh-CN" sz="2000" b="1" kern="0" dirty="0">
                    <a:solidFill>
                      <a:srgbClr val="0000CC"/>
                    </a:solidFill>
                    <a:latin typeface="+mn-ea"/>
                    <a:cs typeface="Times New Roman" pitchFamily="18" charset="0"/>
                  </a:rPr>
                  <a:t>1</a:t>
                </a:r>
                <a:r>
                  <a:rPr lang="zh-CN" altLang="en-US" sz="2000" b="1" kern="0" dirty="0">
                    <a:solidFill>
                      <a:srgbClr val="000000"/>
                    </a:solidFill>
                    <a:latin typeface="+mn-ea"/>
                    <a:cs typeface="Times New Roman" pitchFamily="18" charset="0"/>
                  </a:rPr>
                  <a:t>个周期为</a:t>
                </a:r>
                <a:r>
                  <a:rPr lang="en-US" altLang="zh-CN" sz="2000" b="1" kern="0" dirty="0" smtClean="0">
                    <a:solidFill>
                      <a:srgbClr val="0000CC"/>
                    </a:solidFill>
                    <a:latin typeface="+mn-ea"/>
                    <a:cs typeface="Times New Roman" pitchFamily="18" charset="0"/>
                  </a:rPr>
                  <a:t>3</a:t>
                </a:r>
                <a14:m>
                  <m:oMath xmlns:m="http://schemas.openxmlformats.org/officeDocument/2006/math">
                    <m:sSub>
                      <m:sSubPr>
                        <m:ctrlPr>
                          <a:rPr lang="en-US" altLang="zh-CN" sz="2000" b="1" i="1" ker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r>
                  <a:rPr lang="zh-CN" altLang="en-US" sz="2000" b="1" kern="0" dirty="0">
                    <a:solidFill>
                      <a:srgbClr val="000000"/>
                    </a:solidFill>
                    <a:latin typeface="+mn-ea"/>
                    <a:cs typeface="Times New Roman" pitchFamily="18" charset="0"/>
                  </a:rPr>
                  <a:t>和</a:t>
                </a:r>
                <a:r>
                  <a:rPr lang="en-US" altLang="zh-CN" sz="2000" b="1" kern="0" dirty="0">
                    <a:solidFill>
                      <a:srgbClr val="0000CC"/>
                    </a:solidFill>
                    <a:latin typeface="+mn-ea"/>
                    <a:cs typeface="Times New Roman" pitchFamily="18" charset="0"/>
                  </a:rPr>
                  <a:t>1</a:t>
                </a:r>
                <a:r>
                  <a:rPr lang="zh-CN" altLang="en-US" sz="2000" b="1" kern="0" dirty="0">
                    <a:solidFill>
                      <a:srgbClr val="000000"/>
                    </a:solidFill>
                    <a:latin typeface="+mn-ea"/>
                    <a:cs typeface="Times New Roman" pitchFamily="18" charset="0"/>
                  </a:rPr>
                  <a:t>个周期为</a:t>
                </a:r>
                <a14:m>
                  <m:oMath xmlns:m="http://schemas.openxmlformats.org/officeDocument/2006/math">
                    <m:sSub>
                      <m:sSubPr>
                        <m:ctrlPr>
                          <a:rPr lang="en-US" altLang="zh-CN" sz="2000" b="1" i="1" kern="0" smtClea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endParaRPr lang="en-US" altLang="zh-CN" sz="2000" b="1" kern="0" dirty="0">
                  <a:solidFill>
                    <a:srgbClr val="000000"/>
                  </a:solidFill>
                  <a:latin typeface="+mn-ea"/>
                  <a:cs typeface="Times New Roman" pitchFamily="18"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1335158" y="3330855"/>
                <a:ext cx="5463207" cy="492443"/>
              </a:xfrm>
              <a:prstGeom prst="rect">
                <a:avLst/>
              </a:prstGeom>
              <a:blipFill rotWithShape="0">
                <a:blip r:embed="rId8"/>
                <a:stretch>
                  <a:fillRect l="-1116" r="-1228"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1335157" y="3827366"/>
                <a:ext cx="3654713" cy="492443"/>
              </a:xfrm>
              <a:prstGeom prst="rect">
                <a:avLst/>
              </a:prstGeom>
            </p:spPr>
            <p:txBody>
              <a:bodyPr wrap="square">
                <a:spAutoFit/>
              </a:bodyPr>
              <a:lstStyle/>
              <a:p>
                <a:pPr>
                  <a:lnSpc>
                    <a:spcPct val="130000"/>
                  </a:lnSpc>
                  <a:defRPr/>
                </a:pPr>
                <a:r>
                  <a:rPr lang="en-US" altLang="zh-CN" sz="2000" b="1" kern="0" dirty="0">
                    <a:solidFill>
                      <a:srgbClr val="000000"/>
                    </a:solidFill>
                    <a:latin typeface="+mn-ea"/>
                    <a:cs typeface="Times New Roman" pitchFamily="18" charset="0"/>
                  </a:rPr>
                  <a:t>• </a:t>
                </a:r>
                <a:r>
                  <a:rPr lang="en-US" altLang="zh-CN" sz="2000" b="1" kern="0" dirty="0">
                    <a:solidFill>
                      <a:srgbClr val="0000CC"/>
                    </a:solidFill>
                    <a:latin typeface="+mn-ea"/>
                    <a:cs typeface="Times New Roman" pitchFamily="18" charset="0"/>
                  </a:rPr>
                  <a:t>1</a:t>
                </a:r>
                <a:r>
                  <a:rPr lang="zh-CN" altLang="en-US" sz="2000" b="1" kern="0" dirty="0">
                    <a:solidFill>
                      <a:srgbClr val="000000"/>
                    </a:solidFill>
                    <a:latin typeface="+mn-ea"/>
                    <a:cs typeface="Times New Roman" pitchFamily="18" charset="0"/>
                  </a:rPr>
                  <a:t>个周期为</a:t>
                </a:r>
                <a:r>
                  <a:rPr lang="en-US" altLang="zh-CN" sz="2000" b="1" kern="0" dirty="0" smtClean="0">
                    <a:solidFill>
                      <a:srgbClr val="0000CC"/>
                    </a:solidFill>
                    <a:latin typeface="+mn-ea"/>
                    <a:cs typeface="Times New Roman" pitchFamily="18" charset="0"/>
                  </a:rPr>
                  <a:t>4</a:t>
                </a:r>
                <a14:m>
                  <m:oMath xmlns:m="http://schemas.openxmlformats.org/officeDocument/2006/math">
                    <m:sSub>
                      <m:sSubPr>
                        <m:ctrlPr>
                          <a:rPr lang="en-US" altLang="zh-CN" sz="2000" b="1" i="1" kern="0">
                            <a:solidFill>
                              <a:srgbClr val="0000CC"/>
                            </a:solidFill>
                            <a:latin typeface="Cambria Math" panose="02040503050406030204" pitchFamily="18" charset="0"/>
                            <a:cs typeface="Times New Roman" pitchFamily="18" charset="0"/>
                          </a:rPr>
                        </m:ctrlPr>
                      </m:sSubPr>
                      <m:e>
                        <m:r>
                          <a:rPr lang="en-US" altLang="zh-CN" sz="2000" b="1" i="1" kern="0">
                            <a:solidFill>
                              <a:srgbClr val="0000CC"/>
                            </a:solidFill>
                            <a:latin typeface="Cambria Math" panose="02040503050406030204" pitchFamily="18" charset="0"/>
                            <a:cs typeface="Times New Roman" pitchFamily="18" charset="0"/>
                          </a:rPr>
                          <m:t>𝑻</m:t>
                        </m:r>
                      </m:e>
                      <m:sub>
                        <m:r>
                          <a:rPr lang="en-US" altLang="zh-CN" sz="2000" b="1" i="1" kern="0">
                            <a:solidFill>
                              <a:srgbClr val="0000CC"/>
                            </a:solidFill>
                            <a:latin typeface="Cambria Math" panose="02040503050406030204" pitchFamily="18" charset="0"/>
                            <a:cs typeface="Times New Roman" pitchFamily="18" charset="0"/>
                          </a:rPr>
                          <m:t>𝒄</m:t>
                        </m:r>
                      </m:sub>
                    </m:sSub>
                  </m:oMath>
                </a14:m>
                <a:r>
                  <a:rPr lang="zh-CN" altLang="en-US" sz="2000" b="1" kern="0" dirty="0">
                    <a:solidFill>
                      <a:srgbClr val="000000"/>
                    </a:solidFill>
                    <a:latin typeface="+mn-ea"/>
                    <a:cs typeface="Times New Roman" pitchFamily="18" charset="0"/>
                  </a:rPr>
                  <a:t>的</a:t>
                </a:r>
                <a:r>
                  <a:rPr lang="en-US" altLang="zh-CN" sz="2000" b="1" i="1" kern="0" dirty="0">
                    <a:solidFill>
                      <a:srgbClr val="000000"/>
                    </a:solidFill>
                    <a:latin typeface="+mn-ea"/>
                    <a:cs typeface="Times New Roman" pitchFamily="18" charset="0"/>
                  </a:rPr>
                  <a:t>cycle</a:t>
                </a:r>
                <a:endParaRPr lang="en-US" altLang="zh-CN" sz="2000" b="1" kern="0" dirty="0">
                  <a:solidFill>
                    <a:srgbClr val="000000"/>
                  </a:solidFill>
                  <a:latin typeface="+mn-ea"/>
                  <a:cs typeface="Times New Roman" pitchFamily="18" charset="0"/>
                </a:endParaRPr>
              </a:p>
            </p:txBody>
          </p:sp>
        </mc:Choice>
        <mc:Fallback xmlns="">
          <p:sp>
            <p:nvSpPr>
              <p:cNvPr id="56" name="矩形 55"/>
              <p:cNvSpPr>
                <a:spLocks noRot="1" noChangeAspect="1" noMove="1" noResize="1" noEditPoints="1" noAdjustHandles="1" noChangeArrowheads="1" noChangeShapeType="1" noTextEdit="1"/>
              </p:cNvSpPr>
              <p:nvPr/>
            </p:nvSpPr>
            <p:spPr>
              <a:xfrm>
                <a:off x="1335157" y="3827366"/>
                <a:ext cx="3654713" cy="492443"/>
              </a:xfrm>
              <a:prstGeom prst="rect">
                <a:avLst/>
              </a:prstGeom>
              <a:blipFill rotWithShape="0">
                <a:blip r:embed="rId9"/>
                <a:stretch>
                  <a:fillRect l="-1667" b="-9877"/>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257434931"/>
              </p:ext>
            </p:extLst>
          </p:nvPr>
        </p:nvGraphicFramePr>
        <p:xfrm>
          <a:off x="1508043" y="5165160"/>
          <a:ext cx="1110690" cy="488880"/>
        </p:xfrm>
        <a:graphic>
          <a:graphicData uri="http://schemas.openxmlformats.org/presentationml/2006/ole">
            <mc:AlternateContent xmlns:mc="http://schemas.openxmlformats.org/markup-compatibility/2006">
              <mc:Choice xmlns:v="urn:schemas-microsoft-com:vml" Requires="v">
                <p:oleObj spid="_x0000_s19488" name="Equation" r:id="rId10" imgW="634680" imgH="279360" progId="Equation.DSMT4">
                  <p:embed/>
                </p:oleObj>
              </mc:Choice>
              <mc:Fallback>
                <p:oleObj name="Equation" r:id="rId10" imgW="634680" imgH="279360" progId="Equation.DSMT4">
                  <p:embed/>
                  <p:pic>
                    <p:nvPicPr>
                      <p:cNvPr id="0" name=""/>
                      <p:cNvPicPr/>
                      <p:nvPr/>
                    </p:nvPicPr>
                    <p:blipFill>
                      <a:blip r:embed="rId11"/>
                      <a:stretch>
                        <a:fillRect/>
                      </a:stretch>
                    </p:blipFill>
                    <p:spPr>
                      <a:xfrm>
                        <a:off x="1508043" y="5165160"/>
                        <a:ext cx="1110690" cy="48888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969260"/>
              </p:ext>
            </p:extLst>
          </p:nvPr>
        </p:nvGraphicFramePr>
        <p:xfrm>
          <a:off x="3635655" y="4337972"/>
          <a:ext cx="1110690" cy="488880"/>
        </p:xfrm>
        <a:graphic>
          <a:graphicData uri="http://schemas.openxmlformats.org/presentationml/2006/ole">
            <mc:AlternateContent xmlns:mc="http://schemas.openxmlformats.org/markup-compatibility/2006">
              <mc:Choice xmlns:v="urn:schemas-microsoft-com:vml" Requires="v">
                <p:oleObj spid="_x0000_s19489" name="Equation" r:id="rId12" imgW="634680" imgH="279360" progId="Equation.DSMT4">
                  <p:embed/>
                </p:oleObj>
              </mc:Choice>
              <mc:Fallback>
                <p:oleObj name="Equation" r:id="rId12" imgW="634680" imgH="279360" progId="Equation.DSMT4">
                  <p:embed/>
                  <p:pic>
                    <p:nvPicPr>
                      <p:cNvPr id="0" name=""/>
                      <p:cNvPicPr/>
                      <p:nvPr/>
                    </p:nvPicPr>
                    <p:blipFill>
                      <a:blip r:embed="rId13"/>
                      <a:stretch>
                        <a:fillRect/>
                      </a:stretch>
                    </p:blipFill>
                    <p:spPr>
                      <a:xfrm>
                        <a:off x="3635655" y="4337972"/>
                        <a:ext cx="1110690" cy="488880"/>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1773563041"/>
              </p:ext>
            </p:extLst>
          </p:nvPr>
        </p:nvGraphicFramePr>
        <p:xfrm>
          <a:off x="4191000" y="2489200"/>
          <a:ext cx="914400" cy="198438"/>
        </p:xfrm>
        <a:graphic>
          <a:graphicData uri="http://schemas.openxmlformats.org/presentationml/2006/ole">
            <mc:AlternateContent xmlns:mc="http://schemas.openxmlformats.org/markup-compatibility/2006">
              <mc:Choice xmlns:v="urn:schemas-microsoft-com:vml" Requires="v">
                <p:oleObj spid="_x0000_s19490" name="Equation" r:id="rId14" imgW="914400" imgH="198720" progId="Equation.DSMT4">
                  <p:embed/>
                </p:oleObj>
              </mc:Choice>
              <mc:Fallback>
                <p:oleObj name="Equation" r:id="rId14" imgW="914400" imgH="198720" progId="Equation.DSMT4">
                  <p:embed/>
                  <p:pic>
                    <p:nvPicPr>
                      <p:cNvPr id="0" name=""/>
                      <p:cNvPicPr/>
                      <p:nvPr/>
                    </p:nvPicPr>
                    <p:blipFill>
                      <a:blip r:embed="rId15"/>
                      <a:stretch>
                        <a:fillRect/>
                      </a:stretch>
                    </p:blipFill>
                    <p:spPr>
                      <a:xfrm>
                        <a:off x="4191000" y="2489200"/>
                        <a:ext cx="914400" cy="198438"/>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1975928136"/>
              </p:ext>
            </p:extLst>
          </p:nvPr>
        </p:nvGraphicFramePr>
        <p:xfrm>
          <a:off x="3446655" y="4920720"/>
          <a:ext cx="1488690" cy="488880"/>
        </p:xfrm>
        <a:graphic>
          <a:graphicData uri="http://schemas.openxmlformats.org/presentationml/2006/ole">
            <mc:AlternateContent xmlns:mc="http://schemas.openxmlformats.org/markup-compatibility/2006">
              <mc:Choice xmlns:v="urn:schemas-microsoft-com:vml" Requires="v">
                <p:oleObj spid="_x0000_s19491" name="Equation" r:id="rId16" imgW="850680" imgH="279360" progId="Equation.DSMT4">
                  <p:embed/>
                </p:oleObj>
              </mc:Choice>
              <mc:Fallback>
                <p:oleObj name="Equation" r:id="rId16" imgW="850680" imgH="279360" progId="Equation.DSMT4">
                  <p:embed/>
                  <p:pic>
                    <p:nvPicPr>
                      <p:cNvPr id="0" name=""/>
                      <p:cNvPicPr/>
                      <p:nvPr/>
                    </p:nvPicPr>
                    <p:blipFill>
                      <a:blip r:embed="rId17"/>
                      <a:stretch>
                        <a:fillRect/>
                      </a:stretch>
                    </p:blipFill>
                    <p:spPr>
                      <a:xfrm>
                        <a:off x="3446655" y="4920720"/>
                        <a:ext cx="1488690" cy="488880"/>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73628007"/>
              </p:ext>
            </p:extLst>
          </p:nvPr>
        </p:nvGraphicFramePr>
        <p:xfrm>
          <a:off x="3446655" y="5503468"/>
          <a:ext cx="1488690" cy="488880"/>
        </p:xfrm>
        <a:graphic>
          <a:graphicData uri="http://schemas.openxmlformats.org/presentationml/2006/ole">
            <mc:AlternateContent xmlns:mc="http://schemas.openxmlformats.org/markup-compatibility/2006">
              <mc:Choice xmlns:v="urn:schemas-microsoft-com:vml" Requires="v">
                <p:oleObj spid="_x0000_s19492" name="Equation" r:id="rId18" imgW="850680" imgH="279360" progId="Equation.DSMT4">
                  <p:embed/>
                </p:oleObj>
              </mc:Choice>
              <mc:Fallback>
                <p:oleObj name="Equation" r:id="rId18" imgW="850680" imgH="279360" progId="Equation.DSMT4">
                  <p:embed/>
                  <p:pic>
                    <p:nvPicPr>
                      <p:cNvPr id="0" name=""/>
                      <p:cNvPicPr/>
                      <p:nvPr/>
                    </p:nvPicPr>
                    <p:blipFill>
                      <a:blip r:embed="rId19"/>
                      <a:stretch>
                        <a:fillRect/>
                      </a:stretch>
                    </p:blipFill>
                    <p:spPr>
                      <a:xfrm>
                        <a:off x="3446655" y="5503468"/>
                        <a:ext cx="1488690" cy="488880"/>
                      </a:xfrm>
                      <a:prstGeom prst="rect">
                        <a:avLst/>
                      </a:prstGeom>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3072048191"/>
              </p:ext>
            </p:extLst>
          </p:nvPr>
        </p:nvGraphicFramePr>
        <p:xfrm>
          <a:off x="3268680" y="6086216"/>
          <a:ext cx="1844640" cy="488880"/>
        </p:xfrm>
        <a:graphic>
          <a:graphicData uri="http://schemas.openxmlformats.org/presentationml/2006/ole">
            <mc:AlternateContent xmlns:mc="http://schemas.openxmlformats.org/markup-compatibility/2006">
              <mc:Choice xmlns:v="urn:schemas-microsoft-com:vml" Requires="v">
                <p:oleObj spid="_x0000_s19493" name="Equation" r:id="rId20" imgW="1054080" imgH="279360" progId="Equation.DSMT4">
                  <p:embed/>
                </p:oleObj>
              </mc:Choice>
              <mc:Fallback>
                <p:oleObj name="Equation" r:id="rId20" imgW="1054080" imgH="279360" progId="Equation.DSMT4">
                  <p:embed/>
                  <p:pic>
                    <p:nvPicPr>
                      <p:cNvPr id="0" name=""/>
                      <p:cNvPicPr/>
                      <p:nvPr/>
                    </p:nvPicPr>
                    <p:blipFill>
                      <a:blip r:embed="rId21"/>
                      <a:stretch>
                        <a:fillRect/>
                      </a:stretch>
                    </p:blipFill>
                    <p:spPr>
                      <a:xfrm>
                        <a:off x="3268680" y="6086216"/>
                        <a:ext cx="1844640" cy="488880"/>
                      </a:xfrm>
                      <a:prstGeom prst="rect">
                        <a:avLst/>
                      </a:prstGeom>
                    </p:spPr>
                  </p:pic>
                </p:oleObj>
              </mc:Fallback>
            </mc:AlternateContent>
          </a:graphicData>
        </a:graphic>
      </p:graphicFrame>
      <p:grpSp>
        <p:nvGrpSpPr>
          <p:cNvPr id="64" name="组合 63"/>
          <p:cNvGrpSpPr>
            <a:grpSpLocks/>
          </p:cNvGrpSpPr>
          <p:nvPr/>
        </p:nvGrpSpPr>
        <p:grpSpPr bwMode="auto">
          <a:xfrm>
            <a:off x="5709318" y="4539588"/>
            <a:ext cx="2520282" cy="1740023"/>
            <a:chOff x="4811080" y="2667000"/>
            <a:chExt cx="3451412" cy="1220860"/>
          </a:xfrm>
          <a:solidFill>
            <a:srgbClr val="0000FF"/>
          </a:solidFill>
        </p:grpSpPr>
        <p:sp>
          <p:nvSpPr>
            <p:cNvPr id="65" name="云形标注 64"/>
            <p:cNvSpPr/>
            <p:nvPr/>
          </p:nvSpPr>
          <p:spPr>
            <a:xfrm>
              <a:off x="4811080" y="2667000"/>
              <a:ext cx="3451412" cy="1220860"/>
            </a:xfrm>
            <a:prstGeom prst="cloudCallout">
              <a:avLst>
                <a:gd name="adj1" fmla="val -49576"/>
                <a:gd name="adj2" fmla="val -61912"/>
              </a:avLst>
            </a:prstGeom>
            <a:grpFill/>
          </p:spPr>
          <p:style>
            <a:lnRef idx="1">
              <a:schemeClr val="accent3"/>
            </a:lnRef>
            <a:fillRef idx="3">
              <a:schemeClr val="accent3"/>
            </a:fillRef>
            <a:effectRef idx="2">
              <a:schemeClr val="accent3"/>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66" name="矩形 65"/>
            <p:cNvSpPr/>
            <p:nvPr/>
          </p:nvSpPr>
          <p:spPr>
            <a:xfrm>
              <a:off x="5156221" y="3137064"/>
              <a:ext cx="2761129" cy="280731"/>
            </a:xfrm>
            <a:prstGeom prst="rect">
              <a:avLst/>
            </a:prstGeom>
            <a:grpFill/>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增加一位最高位</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grpSp>
      <p:cxnSp>
        <p:nvCxnSpPr>
          <p:cNvPr id="89" name="直接箭头连接符 88"/>
          <p:cNvCxnSpPr/>
          <p:nvPr/>
        </p:nvCxnSpPr>
        <p:spPr>
          <a:xfrm flipV="1">
            <a:off x="2618733" y="4731026"/>
            <a:ext cx="639646" cy="6785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2618733" y="5209544"/>
            <a:ext cx="639646" cy="2000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645346" y="5409599"/>
            <a:ext cx="623334" cy="338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2626889" y="5409599"/>
            <a:ext cx="631490" cy="8700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526775" y="4666866"/>
            <a:ext cx="705678" cy="435697"/>
          </a:xfrm>
          <a:prstGeom prst="rect">
            <a:avLst/>
          </a:prstGeom>
        </p:spPr>
        <p:txBody>
          <a:bodyPr wrap="square">
            <a:spAutoFit/>
          </a:bodyPr>
          <a:lstStyle/>
          <a:p>
            <a:pPr>
              <a:lnSpc>
                <a:spcPct val="130000"/>
              </a:lnSpc>
              <a:defRPr/>
            </a:pPr>
            <a:r>
              <a:rPr lang="zh-CN" altLang="en-US" sz="2000" b="1" kern="0" dirty="0" smtClean="0">
                <a:solidFill>
                  <a:srgbClr val="0000CC"/>
                </a:solidFill>
                <a:latin typeface="+mn-ea"/>
                <a:cs typeface="Times New Roman" pitchFamily="18" charset="0"/>
              </a:rPr>
              <a:t>节点：</a:t>
            </a:r>
            <a:endParaRPr lang="en-US" altLang="zh-CN" sz="2000" b="1" kern="0" dirty="0">
              <a:solidFill>
                <a:srgbClr val="0000CC"/>
              </a:solidFill>
              <a:latin typeface="+mn-ea"/>
              <a:cs typeface="Times New Roman" pitchFamily="18" charset="0"/>
            </a:endParaRPr>
          </a:p>
        </p:txBody>
      </p:sp>
      <p:sp>
        <p:nvSpPr>
          <p:cNvPr id="101" name="矩形 100"/>
          <p:cNvSpPr/>
          <p:nvPr/>
        </p:nvSpPr>
        <p:spPr>
          <a:xfrm>
            <a:off x="397565" y="1301095"/>
            <a:ext cx="834888" cy="492443"/>
          </a:xfrm>
          <a:prstGeom prst="rect">
            <a:avLst/>
          </a:prstGeom>
        </p:spPr>
        <p:txBody>
          <a:bodyPr wrap="square">
            <a:spAutoFit/>
          </a:bodyPr>
          <a:lstStyle/>
          <a:p>
            <a:pPr>
              <a:lnSpc>
                <a:spcPct val="130000"/>
              </a:lnSpc>
              <a:defRPr/>
            </a:pPr>
            <a:r>
              <a:rPr lang="en-US" altLang="zh-CN" sz="2000" b="1" i="1" kern="0" dirty="0" smtClean="0">
                <a:solidFill>
                  <a:srgbClr val="0000CC"/>
                </a:solidFill>
                <a:latin typeface="+mn-ea"/>
                <a:cs typeface="Times New Roman" pitchFamily="18" charset="0"/>
              </a:rPr>
              <a:t>Cycle</a:t>
            </a:r>
            <a:r>
              <a:rPr lang="zh-CN" altLang="en-US" sz="2000" b="1" i="1" kern="0" dirty="0" smtClean="0">
                <a:solidFill>
                  <a:srgbClr val="0000CC"/>
                </a:solidFill>
                <a:latin typeface="+mn-ea"/>
                <a:cs typeface="Times New Roman" pitchFamily="18" charset="0"/>
              </a:rPr>
              <a:t>：</a:t>
            </a:r>
            <a:endParaRPr lang="en-US" altLang="zh-CN" sz="2000" b="1" kern="0" dirty="0">
              <a:solidFill>
                <a:srgbClr val="000000"/>
              </a:solidFill>
              <a:latin typeface="+mn-ea"/>
              <a:cs typeface="Times New Roman" pitchFamily="18" charset="0"/>
            </a:endParaRPr>
          </a:p>
        </p:txBody>
      </p:sp>
    </p:spTree>
    <p:extLst>
      <p:ext uri="{BB962C8B-B14F-4D97-AF65-F5344CB8AC3E}">
        <p14:creationId xmlns:p14="http://schemas.microsoft.com/office/powerpoint/2010/main" val="151194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par>
                                <p:cTn id="43" presetID="10"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par>
                                <p:cTn id="46" presetID="10" presetClass="entr" presetSubtype="0"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500"/>
                                        <p:tgtEl>
                                          <p:spTgt spid="93"/>
                                        </p:tgtEl>
                                      </p:cBhvr>
                                    </p:animEffect>
                                  </p:childTnLst>
                                </p:cTn>
                              </p:par>
                              <p:par>
                                <p:cTn id="52" presetID="10" presetClass="entr" presetSubtype="0" fill="hold" nodeType="with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10" presetClass="entr" presetSubtype="0"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fade">
                                      <p:cBhvr>
                                        <p:cTn id="60" dur="500"/>
                                        <p:tgtEl>
                                          <p:spTgt spid="10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wipe(down)">
                                      <p:cBhvr>
                                        <p:cTn id="6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p:bldP spid="53" grpId="0"/>
      <p:bldP spid="54" grpId="0"/>
      <p:bldP spid="55" grpId="0"/>
      <p:bldP spid="56" grpId="0"/>
      <p:bldP spid="100" grpId="0"/>
      <p:bldP spid="1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10" name="直接连接符 9"/>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24</a:t>
            </a:r>
            <a:endParaRPr lang="zh-CN" altLang="zh-CN" sz="1800" baseline="0" dirty="0">
              <a:solidFill>
                <a:schemeClr val="folHlink"/>
              </a:solidFill>
              <a:latin typeface="Monotype Corsiva" pitchFamily="66"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553086484"/>
              </p:ext>
            </p:extLst>
          </p:nvPr>
        </p:nvGraphicFramePr>
        <p:xfrm>
          <a:off x="3428884" y="4401422"/>
          <a:ext cx="2600010" cy="844200"/>
        </p:xfrm>
        <a:graphic>
          <a:graphicData uri="http://schemas.openxmlformats.org/presentationml/2006/ole">
            <mc:AlternateContent xmlns:mc="http://schemas.openxmlformats.org/markup-compatibility/2006">
              <mc:Choice xmlns:v="urn:schemas-microsoft-com:vml" Requires="v">
                <p:oleObj spid="_x0000_s12108" name="Equation" r:id="rId19" imgW="1485720" imgH="482400" progId="Equation.DSMT4">
                  <p:embed/>
                </p:oleObj>
              </mc:Choice>
              <mc:Fallback>
                <p:oleObj name="Equation" r:id="rId19" imgW="1485720" imgH="482400" progId="Equation.DSMT4">
                  <p:embed/>
                  <p:pic>
                    <p:nvPicPr>
                      <p:cNvPr id="0" name=""/>
                      <p:cNvPicPr/>
                      <p:nvPr/>
                    </p:nvPicPr>
                    <p:blipFill>
                      <a:blip r:embed="rId20"/>
                      <a:stretch>
                        <a:fillRect/>
                      </a:stretch>
                    </p:blipFill>
                    <p:spPr>
                      <a:xfrm>
                        <a:off x="3428884" y="4401422"/>
                        <a:ext cx="2600010" cy="844200"/>
                      </a:xfrm>
                      <a:prstGeom prst="rect">
                        <a:avLst/>
                      </a:prstGeom>
                      <a:solidFill>
                        <a:schemeClr val="bg1"/>
                      </a:solidFill>
                      <a:ln>
                        <a:solidFill>
                          <a:schemeClr val="bg1"/>
                        </a:solid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27451300"/>
              </p:ext>
            </p:extLst>
          </p:nvPr>
        </p:nvGraphicFramePr>
        <p:xfrm>
          <a:off x="793753" y="5383489"/>
          <a:ext cx="8046720" cy="1015488"/>
        </p:xfrm>
        <a:graphic>
          <a:graphicData uri="http://schemas.openxmlformats.org/presentationml/2006/ole">
            <mc:AlternateContent xmlns:mc="http://schemas.openxmlformats.org/markup-compatibility/2006">
              <mc:Choice xmlns:v="urn:schemas-microsoft-com:vml" Requires="v">
                <p:oleObj spid="_x0000_s12109" name="Equation" r:id="rId21" imgW="5029200" imgH="634680" progId="Equation.DSMT4">
                  <p:embed/>
                </p:oleObj>
              </mc:Choice>
              <mc:Fallback>
                <p:oleObj name="Equation" r:id="rId21" imgW="5029200" imgH="634680" progId="Equation.DSMT4">
                  <p:embed/>
                  <p:pic>
                    <p:nvPicPr>
                      <p:cNvPr id="0" name=""/>
                      <p:cNvPicPr/>
                      <p:nvPr/>
                    </p:nvPicPr>
                    <p:blipFill>
                      <a:blip r:embed="rId22"/>
                      <a:stretch>
                        <a:fillRect/>
                      </a:stretch>
                    </p:blipFill>
                    <p:spPr>
                      <a:xfrm>
                        <a:off x="793753" y="5383489"/>
                        <a:ext cx="8046720" cy="1015488"/>
                      </a:xfrm>
                      <a:prstGeom prst="rect">
                        <a:avLst/>
                      </a:prstGeom>
                      <a:solidFill>
                        <a:schemeClr val="bg1"/>
                      </a:solidFill>
                      <a:ln>
                        <a:solidFill>
                          <a:schemeClr val="bg1"/>
                        </a:solidFill>
                      </a:ln>
                    </p:spPr>
                  </p:pic>
                </p:oleObj>
              </mc:Fallback>
            </mc:AlternateContent>
          </a:graphicData>
        </a:graphic>
      </p:graphicFrame>
      <mc:AlternateContent xmlns:mc="http://schemas.openxmlformats.org/markup-compatibility/2006" xmlns:a14="http://schemas.microsoft.com/office/drawing/2010/main">
        <mc:Choice Requires="a14">
          <p:sp>
            <p:nvSpPr>
              <p:cNvPr id="16" name="矩形 15"/>
              <p:cNvSpPr/>
              <p:nvPr/>
            </p:nvSpPr>
            <p:spPr>
              <a:xfrm>
                <a:off x="642627" y="3779384"/>
                <a:ext cx="8348973" cy="783869"/>
              </a:xfrm>
              <a:prstGeom prst="rect">
                <a:avLst/>
              </a:prstGeom>
            </p:spPr>
            <p:txBody>
              <a:bodyPr wrap="square">
                <a:spAutoFit/>
              </a:bodyPr>
              <a:lstStyle/>
              <a:p>
                <a:r>
                  <a:rPr lang="zh-CN" altLang="en-US" b="1" dirty="0" smtClean="0">
                    <a:solidFill>
                      <a:srgbClr val="7030A0"/>
                    </a:solidFill>
                    <a:latin typeface="+mn-ea"/>
                  </a:rPr>
                  <a:t>性质</a:t>
                </a:r>
                <a:r>
                  <a:rPr lang="en-US" altLang="zh-CN" b="1" dirty="0" smtClean="0">
                    <a:solidFill>
                      <a:srgbClr val="7030A0"/>
                    </a:solidFill>
                    <a:latin typeface="+mn-ea"/>
                  </a:rPr>
                  <a:t>3 </a:t>
                </a:r>
                <a:r>
                  <a:rPr lang="zh-CN" altLang="en-US" b="1" dirty="0" smtClean="0">
                    <a:solidFill>
                      <a:prstClr val="black">
                        <a:lumMod val="75000"/>
                        <a:lumOff val="25000"/>
                      </a:prstClr>
                    </a:solidFill>
                    <a:latin typeface="+mn-ea"/>
                  </a:rPr>
                  <a:t>若</a:t>
                </a:r>
                <a14:m>
                  <m:oMath xmlns:m="http://schemas.openxmlformats.org/officeDocument/2006/math">
                    <m:r>
                      <a:rPr lang="en-US" altLang="zh-CN" b="1" i="1">
                        <a:solidFill>
                          <a:prstClr val="black">
                            <a:lumMod val="75000"/>
                            <a:lumOff val="25000"/>
                          </a:prstClr>
                        </a:solidFill>
                        <a:latin typeface="Cambria Math" panose="02040503050406030204" pitchFamily="18" charset="0"/>
                      </a:rPr>
                      <m:t>𝑵</m:t>
                    </m:r>
                    <m:r>
                      <a:rPr lang="en-US" altLang="zh-CN" b="1" i="1">
                        <a:solidFill>
                          <a:prstClr val="black">
                            <a:lumMod val="75000"/>
                            <a:lumOff val="25000"/>
                          </a:prstClr>
                        </a:solidFill>
                        <a:latin typeface="Cambria Math" panose="02040503050406030204" pitchFamily="18" charset="0"/>
                      </a:rPr>
                      <m:t>=</m:t>
                    </m:r>
                    <m:sSup>
                      <m:sSupPr>
                        <m:ctrlPr>
                          <a:rPr lang="en-US" altLang="zh-CN" b="1" i="1">
                            <a:solidFill>
                              <a:prstClr val="black">
                                <a:lumMod val="75000"/>
                                <a:lumOff val="25000"/>
                              </a:prstClr>
                            </a:solidFill>
                            <a:latin typeface="Cambria Math" panose="02040503050406030204" pitchFamily="18" charset="0"/>
                          </a:rPr>
                        </m:ctrlPr>
                      </m:sSupPr>
                      <m:e>
                        <m:r>
                          <a:rPr lang="en-US" altLang="zh-CN" b="1" i="1">
                            <a:solidFill>
                              <a:prstClr val="black">
                                <a:lumMod val="75000"/>
                                <a:lumOff val="25000"/>
                              </a:prstClr>
                            </a:solidFill>
                            <a:latin typeface="Cambria Math" panose="02040503050406030204" pitchFamily="18" charset="0"/>
                          </a:rPr>
                          <m:t>𝟐</m:t>
                        </m:r>
                      </m:e>
                      <m:sup>
                        <m:r>
                          <a:rPr lang="en-US" altLang="zh-CN" b="1" i="1">
                            <a:solidFill>
                              <a:prstClr val="black">
                                <a:lumMod val="75000"/>
                                <a:lumOff val="25000"/>
                              </a:prstClr>
                            </a:solidFill>
                            <a:latin typeface="Cambria Math" panose="02040503050406030204" pitchFamily="18" charset="0"/>
                          </a:rPr>
                          <m:t>𝒆</m:t>
                        </m:r>
                      </m:sup>
                    </m:sSup>
                  </m:oMath>
                </a14:m>
                <a:r>
                  <a:rPr lang="zh-CN" altLang="en-US" b="1" dirty="0">
                    <a:solidFill>
                      <a:prstClr val="black">
                        <a:lumMod val="75000"/>
                        <a:lumOff val="25000"/>
                      </a:prstClr>
                    </a:solidFill>
                    <a:latin typeface="+mn-ea"/>
                  </a:rPr>
                  <a:t>时</a:t>
                </a:r>
                <a:r>
                  <a:rPr lang="en-US" altLang="zh-CN" b="1" dirty="0" smtClean="0">
                    <a:solidFill>
                      <a:prstClr val="black">
                        <a:lumMod val="75000"/>
                        <a:lumOff val="25000"/>
                      </a:prstClr>
                    </a:solidFill>
                    <a:latin typeface="+mn-ea"/>
                  </a:rPr>
                  <a:t>GDCM</a:t>
                </a:r>
                <a:r>
                  <a:rPr lang="zh-CN" altLang="en-US" b="1" dirty="0" smtClean="0">
                    <a:solidFill>
                      <a:prstClr val="black">
                        <a:lumMod val="75000"/>
                        <a:lumOff val="25000"/>
                      </a:prstClr>
                    </a:solidFill>
                    <a:latin typeface="+mn-ea"/>
                  </a:rPr>
                  <a:t>的输入</a:t>
                </a:r>
                <a14:m>
                  <m:oMath xmlns:m="http://schemas.openxmlformats.org/officeDocument/2006/math">
                    <m:d>
                      <m:dPr>
                        <m:ctrlPr>
                          <a:rPr lang="en-US" altLang="zh-CN" b="1" i="1" smtClean="0">
                            <a:solidFill>
                              <a:prstClr val="black">
                                <a:lumMod val="75000"/>
                                <a:lumOff val="25000"/>
                              </a:prstClr>
                            </a:solidFill>
                            <a:latin typeface="Cambria Math" panose="02040503050406030204" pitchFamily="18" charset="0"/>
                          </a:rPr>
                        </m:ctrlPr>
                      </m:dPr>
                      <m:e>
                        <m:sSub>
                          <m:sSubPr>
                            <m:ctrlPr>
                              <a:rPr lang="en-US" altLang="zh-CN" b="1" i="1" smtClean="0">
                                <a:solidFill>
                                  <a:prstClr val="black">
                                    <a:lumMod val="75000"/>
                                    <a:lumOff val="25000"/>
                                  </a:prstClr>
                                </a:solidFill>
                                <a:latin typeface="Cambria Math" panose="02040503050406030204" pitchFamily="18" charset="0"/>
                              </a:rPr>
                            </m:ctrlPr>
                          </m:sSubPr>
                          <m:e>
                            <m:r>
                              <a:rPr lang="en-US" altLang="zh-CN" b="1" i="1" smtClean="0">
                                <a:solidFill>
                                  <a:prstClr val="black">
                                    <a:lumMod val="75000"/>
                                    <a:lumOff val="25000"/>
                                  </a:prstClr>
                                </a:solidFill>
                                <a:latin typeface="Cambria Math" panose="02040503050406030204" pitchFamily="18" charset="0"/>
                              </a:rPr>
                              <m:t>𝒙</m:t>
                            </m:r>
                          </m:e>
                          <m:sub>
                            <m:r>
                              <a:rPr lang="en-US" altLang="zh-CN" b="1" i="1" smtClean="0">
                                <a:solidFill>
                                  <a:prstClr val="black">
                                    <a:lumMod val="75000"/>
                                    <a:lumOff val="25000"/>
                                  </a:prstClr>
                                </a:solidFill>
                                <a:latin typeface="Cambria Math" panose="02040503050406030204" pitchFamily="18" charset="0"/>
                              </a:rPr>
                              <m:t>𝒏</m:t>
                            </m:r>
                            <m:r>
                              <a:rPr lang="en-US" altLang="zh-CN"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𝒆</m:t>
                            </m:r>
                          </m:sub>
                        </m:sSub>
                        <m:r>
                          <a:rPr lang="en-US" altLang="zh-CN" b="1" i="1" smtClean="0">
                            <a:solidFill>
                              <a:prstClr val="black">
                                <a:lumMod val="75000"/>
                                <a:lumOff val="25000"/>
                              </a:prstClr>
                            </a:solidFill>
                            <a:latin typeface="Cambria Math" panose="02040503050406030204" pitchFamily="18" charset="0"/>
                          </a:rPr>
                          <m:t>,</m:t>
                        </m:r>
                        <m:sSub>
                          <m:sSubPr>
                            <m:ctrlPr>
                              <a:rPr lang="en-US" altLang="zh-CN" b="1" i="1" smtClean="0">
                                <a:solidFill>
                                  <a:prstClr val="black">
                                    <a:lumMod val="75000"/>
                                    <a:lumOff val="25000"/>
                                  </a:prstClr>
                                </a:solidFill>
                                <a:latin typeface="Cambria Math" panose="02040503050406030204" pitchFamily="18" charset="0"/>
                              </a:rPr>
                            </m:ctrlPr>
                          </m:sSubPr>
                          <m:e>
                            <m:r>
                              <a:rPr lang="en-US" altLang="zh-CN" b="1" i="1" smtClean="0">
                                <a:solidFill>
                                  <a:prstClr val="black">
                                    <a:lumMod val="75000"/>
                                    <a:lumOff val="25000"/>
                                  </a:prstClr>
                                </a:solidFill>
                                <a:latin typeface="Cambria Math" panose="02040503050406030204" pitchFamily="18" charset="0"/>
                              </a:rPr>
                              <m:t>𝒚</m:t>
                            </m:r>
                          </m:e>
                          <m:sub>
                            <m:r>
                              <a:rPr lang="en-US" altLang="zh-CN" b="1" i="1" smtClean="0">
                                <a:solidFill>
                                  <a:prstClr val="black">
                                    <a:lumMod val="75000"/>
                                    <a:lumOff val="25000"/>
                                  </a:prstClr>
                                </a:solidFill>
                                <a:latin typeface="Cambria Math" panose="02040503050406030204" pitchFamily="18" charset="0"/>
                              </a:rPr>
                              <m:t>𝒏</m:t>
                            </m:r>
                            <m:r>
                              <a:rPr lang="en-US" altLang="zh-CN"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𝒆</m:t>
                            </m:r>
                          </m:sub>
                        </m:sSub>
                      </m:e>
                    </m:d>
                  </m:oMath>
                </a14:m>
                <a:r>
                  <a:rPr lang="zh-CN" altLang="en-US" b="1" dirty="0" smtClean="0">
                    <a:solidFill>
                      <a:prstClr val="black">
                        <a:lumMod val="75000"/>
                        <a:lumOff val="25000"/>
                      </a:prstClr>
                    </a:solidFill>
                    <a:latin typeface="+mn-ea"/>
                  </a:rPr>
                  <a:t>与</a:t>
                </a:r>
                <a14:m>
                  <m:oMath xmlns:m="http://schemas.openxmlformats.org/officeDocument/2006/math">
                    <m:r>
                      <a:rPr lang="en-US" altLang="zh-CN" b="1" i="1">
                        <a:solidFill>
                          <a:prstClr val="black">
                            <a:lumMod val="75000"/>
                            <a:lumOff val="25000"/>
                          </a:prstClr>
                        </a:solidFill>
                        <a:latin typeface="Cambria Math" panose="02040503050406030204" pitchFamily="18" charset="0"/>
                      </a:rPr>
                      <m:t>𝑵</m:t>
                    </m:r>
                    <m:r>
                      <a:rPr lang="en-US" altLang="zh-CN" b="1" i="1">
                        <a:solidFill>
                          <a:prstClr val="black">
                            <a:lumMod val="75000"/>
                            <a:lumOff val="25000"/>
                          </a:prstClr>
                        </a:solidFill>
                        <a:latin typeface="Cambria Math" panose="02040503050406030204" pitchFamily="18" charset="0"/>
                      </a:rPr>
                      <m:t>=</m:t>
                    </m:r>
                    <m:sSup>
                      <m:sSupPr>
                        <m:ctrlPr>
                          <a:rPr lang="en-US" altLang="zh-CN" b="1" i="1">
                            <a:solidFill>
                              <a:prstClr val="black">
                                <a:lumMod val="75000"/>
                                <a:lumOff val="25000"/>
                              </a:prstClr>
                            </a:solidFill>
                            <a:latin typeface="Cambria Math" panose="02040503050406030204" pitchFamily="18" charset="0"/>
                          </a:rPr>
                        </m:ctrlPr>
                      </m:sSupPr>
                      <m:e>
                        <m:r>
                          <a:rPr lang="en-US" altLang="zh-CN" b="1" i="1">
                            <a:solidFill>
                              <a:prstClr val="black">
                                <a:lumMod val="75000"/>
                                <a:lumOff val="25000"/>
                              </a:prstClr>
                            </a:solidFill>
                            <a:latin typeface="Cambria Math" panose="02040503050406030204" pitchFamily="18" charset="0"/>
                          </a:rPr>
                          <m:t>𝟐</m:t>
                        </m:r>
                      </m:e>
                      <m:sup>
                        <m:r>
                          <a:rPr lang="en-US" altLang="zh-CN" b="1" i="1">
                            <a:solidFill>
                              <a:prstClr val="black">
                                <a:lumMod val="75000"/>
                                <a:lumOff val="25000"/>
                              </a:prstClr>
                            </a:solidFill>
                            <a:latin typeface="Cambria Math" panose="02040503050406030204" pitchFamily="18" charset="0"/>
                          </a:rPr>
                          <m:t>𝒆</m:t>
                        </m:r>
                        <m:r>
                          <a:rPr lang="en-US" altLang="zh-CN" b="1" i="1">
                            <a:solidFill>
                              <a:prstClr val="black">
                                <a:lumMod val="75000"/>
                                <a:lumOff val="25000"/>
                              </a:prstClr>
                            </a:solidFill>
                            <a:latin typeface="Cambria Math" panose="02040503050406030204" pitchFamily="18" charset="0"/>
                          </a:rPr>
                          <m:t>+</m:t>
                        </m:r>
                        <m:r>
                          <a:rPr lang="en-US" altLang="zh-CN" b="1" i="1">
                            <a:solidFill>
                              <a:prstClr val="black">
                                <a:lumMod val="75000"/>
                                <a:lumOff val="25000"/>
                              </a:prstClr>
                            </a:solidFill>
                            <a:latin typeface="Cambria Math" panose="02040503050406030204" pitchFamily="18" charset="0"/>
                          </a:rPr>
                          <m:t>𝟏</m:t>
                        </m:r>
                      </m:sup>
                    </m:sSup>
                  </m:oMath>
                </a14:m>
                <a:r>
                  <a:rPr lang="zh-CN" altLang="en-US" b="1" dirty="0" smtClean="0">
                    <a:solidFill>
                      <a:prstClr val="black">
                        <a:lumMod val="75000"/>
                        <a:lumOff val="25000"/>
                      </a:prstClr>
                    </a:solidFill>
                    <a:latin typeface="+mn-ea"/>
                  </a:rPr>
                  <a:t>时</a:t>
                </a:r>
                <a:r>
                  <a:rPr lang="en-US" altLang="zh-CN" b="1" dirty="0" smtClean="0">
                    <a:solidFill>
                      <a:prstClr val="black">
                        <a:lumMod val="75000"/>
                        <a:lumOff val="25000"/>
                      </a:prstClr>
                    </a:solidFill>
                    <a:latin typeface="+mn-ea"/>
                  </a:rPr>
                  <a:t>GDCM</a:t>
                </a:r>
                <a:r>
                  <a:rPr lang="zh-CN" altLang="en-US" b="1" dirty="0" smtClean="0">
                    <a:solidFill>
                      <a:prstClr val="black">
                        <a:lumMod val="75000"/>
                        <a:lumOff val="25000"/>
                      </a:prstClr>
                    </a:solidFill>
                    <a:latin typeface="+mn-ea"/>
                  </a:rPr>
                  <a:t>的</a:t>
                </a:r>
                <a:r>
                  <a:rPr lang="zh-CN" altLang="en-US" b="1" dirty="0">
                    <a:solidFill>
                      <a:prstClr val="black">
                        <a:lumMod val="75000"/>
                        <a:lumOff val="25000"/>
                      </a:prstClr>
                    </a:solidFill>
                    <a:latin typeface="+mn-ea"/>
                  </a:rPr>
                  <a:t>输入</a:t>
                </a:r>
                <a14:m>
                  <m:oMath xmlns:m="http://schemas.openxmlformats.org/officeDocument/2006/math">
                    <m:d>
                      <m:dPr>
                        <m:ctrlPr>
                          <a:rPr lang="en-US" altLang="zh-CN" b="1" i="1">
                            <a:solidFill>
                              <a:prstClr val="black">
                                <a:lumMod val="75000"/>
                                <a:lumOff val="25000"/>
                              </a:prstClr>
                            </a:solidFill>
                            <a:latin typeface="Cambria Math" panose="02040503050406030204" pitchFamily="18" charset="0"/>
                          </a:rPr>
                        </m:ctrlPr>
                      </m:dPr>
                      <m:e>
                        <m:sSub>
                          <m:sSubPr>
                            <m:ctrlPr>
                              <a:rPr lang="en-US" altLang="zh-CN" b="1" i="1">
                                <a:solidFill>
                                  <a:prstClr val="black">
                                    <a:lumMod val="75000"/>
                                    <a:lumOff val="25000"/>
                                  </a:prstClr>
                                </a:solidFill>
                                <a:latin typeface="Cambria Math" panose="02040503050406030204" pitchFamily="18" charset="0"/>
                              </a:rPr>
                            </m:ctrlPr>
                          </m:sSubPr>
                          <m:e>
                            <m:r>
                              <a:rPr lang="en-US" altLang="zh-CN" b="1" i="1">
                                <a:solidFill>
                                  <a:prstClr val="black">
                                    <a:lumMod val="75000"/>
                                    <a:lumOff val="25000"/>
                                  </a:prstClr>
                                </a:solidFill>
                                <a:latin typeface="Cambria Math" panose="02040503050406030204" pitchFamily="18" charset="0"/>
                              </a:rPr>
                              <m:t>𝒙</m:t>
                            </m:r>
                          </m:e>
                          <m:sub>
                            <m:r>
                              <a:rPr lang="en-US" altLang="zh-CN" b="1" i="1">
                                <a:solidFill>
                                  <a:prstClr val="black">
                                    <a:lumMod val="75000"/>
                                    <a:lumOff val="25000"/>
                                  </a:prstClr>
                                </a:solidFill>
                                <a:latin typeface="Cambria Math" panose="02040503050406030204" pitchFamily="18" charset="0"/>
                              </a:rPr>
                              <m:t>𝒏</m:t>
                            </m:r>
                            <m:r>
                              <a:rPr lang="en-US" altLang="zh-CN" b="1" i="1">
                                <a:solidFill>
                                  <a:prstClr val="black">
                                    <a:lumMod val="75000"/>
                                    <a:lumOff val="25000"/>
                                  </a:prstClr>
                                </a:solidFill>
                                <a:latin typeface="Cambria Math" panose="02040503050406030204" pitchFamily="18" charset="0"/>
                              </a:rPr>
                              <m:t>,</m:t>
                            </m:r>
                            <m:r>
                              <a:rPr lang="en-US" altLang="zh-CN" b="1" i="1">
                                <a:solidFill>
                                  <a:prstClr val="black">
                                    <a:lumMod val="75000"/>
                                    <a:lumOff val="25000"/>
                                  </a:prstClr>
                                </a:solidFill>
                                <a:latin typeface="Cambria Math" panose="02040503050406030204" pitchFamily="18" charset="0"/>
                              </a:rPr>
                              <m:t>𝒆</m:t>
                            </m:r>
                            <m:r>
                              <a:rPr lang="en-US" altLang="zh-CN"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𝟏</m:t>
                            </m:r>
                          </m:sub>
                        </m:sSub>
                        <m:r>
                          <a:rPr lang="en-US" altLang="zh-CN" b="1" i="1">
                            <a:solidFill>
                              <a:prstClr val="black">
                                <a:lumMod val="75000"/>
                                <a:lumOff val="25000"/>
                              </a:prstClr>
                            </a:solidFill>
                            <a:latin typeface="Cambria Math" panose="02040503050406030204" pitchFamily="18" charset="0"/>
                          </a:rPr>
                          <m:t>,</m:t>
                        </m:r>
                        <m:sSub>
                          <m:sSubPr>
                            <m:ctrlPr>
                              <a:rPr lang="en-US" altLang="zh-CN" b="1" i="1">
                                <a:solidFill>
                                  <a:prstClr val="black">
                                    <a:lumMod val="75000"/>
                                    <a:lumOff val="25000"/>
                                  </a:prstClr>
                                </a:solidFill>
                                <a:latin typeface="Cambria Math" panose="02040503050406030204" pitchFamily="18" charset="0"/>
                              </a:rPr>
                            </m:ctrlPr>
                          </m:sSubPr>
                          <m:e>
                            <m:r>
                              <a:rPr lang="en-US" altLang="zh-CN" b="1" i="1">
                                <a:solidFill>
                                  <a:prstClr val="black">
                                    <a:lumMod val="75000"/>
                                    <a:lumOff val="25000"/>
                                  </a:prstClr>
                                </a:solidFill>
                                <a:latin typeface="Cambria Math" panose="02040503050406030204" pitchFamily="18" charset="0"/>
                              </a:rPr>
                              <m:t>𝒚</m:t>
                            </m:r>
                          </m:e>
                          <m:sub>
                            <m:r>
                              <a:rPr lang="en-US" altLang="zh-CN" b="1" i="1">
                                <a:solidFill>
                                  <a:prstClr val="black">
                                    <a:lumMod val="75000"/>
                                    <a:lumOff val="25000"/>
                                  </a:prstClr>
                                </a:solidFill>
                                <a:latin typeface="Cambria Math" panose="02040503050406030204" pitchFamily="18" charset="0"/>
                              </a:rPr>
                              <m:t>𝒏</m:t>
                            </m:r>
                            <m:r>
                              <a:rPr lang="en-US" altLang="zh-CN" b="1" i="1">
                                <a:solidFill>
                                  <a:prstClr val="black">
                                    <a:lumMod val="75000"/>
                                    <a:lumOff val="25000"/>
                                  </a:prstClr>
                                </a:solidFill>
                                <a:latin typeface="Cambria Math" panose="02040503050406030204" pitchFamily="18" charset="0"/>
                              </a:rPr>
                              <m:t>,</m:t>
                            </m:r>
                            <m:r>
                              <a:rPr lang="en-US" altLang="zh-CN" b="1" i="1">
                                <a:solidFill>
                                  <a:prstClr val="black">
                                    <a:lumMod val="75000"/>
                                    <a:lumOff val="25000"/>
                                  </a:prstClr>
                                </a:solidFill>
                                <a:latin typeface="Cambria Math" panose="02040503050406030204" pitchFamily="18" charset="0"/>
                              </a:rPr>
                              <m:t>𝒆</m:t>
                            </m:r>
                            <m:r>
                              <a:rPr lang="en-US" altLang="zh-CN" b="1" i="1" smtClean="0">
                                <a:solidFill>
                                  <a:prstClr val="black">
                                    <a:lumMod val="75000"/>
                                    <a:lumOff val="25000"/>
                                  </a:prstClr>
                                </a:solidFill>
                                <a:latin typeface="Cambria Math" panose="02040503050406030204" pitchFamily="18" charset="0"/>
                              </a:rPr>
                              <m:t>+</m:t>
                            </m:r>
                            <m:r>
                              <a:rPr lang="en-US" altLang="zh-CN" b="1" i="1" smtClean="0">
                                <a:solidFill>
                                  <a:prstClr val="black">
                                    <a:lumMod val="75000"/>
                                    <a:lumOff val="25000"/>
                                  </a:prstClr>
                                </a:solidFill>
                                <a:latin typeface="Cambria Math" panose="02040503050406030204" pitchFamily="18" charset="0"/>
                              </a:rPr>
                              <m:t>𝟏</m:t>
                            </m:r>
                          </m:sub>
                        </m:sSub>
                      </m:e>
                    </m:d>
                  </m:oMath>
                </a14:m>
                <a:r>
                  <a:rPr lang="zh-CN" altLang="en-US" b="1" dirty="0">
                    <a:solidFill>
                      <a:prstClr val="black">
                        <a:lumMod val="75000"/>
                        <a:lumOff val="25000"/>
                      </a:prstClr>
                    </a:solidFill>
                    <a:latin typeface="+mn-ea"/>
                  </a:rPr>
                  <a:t>满足关系</a:t>
                </a:r>
                <a:endParaRPr lang="en-US" altLang="zh-CN" b="1" dirty="0">
                  <a:solidFill>
                    <a:prstClr val="black">
                      <a:lumMod val="75000"/>
                      <a:lumOff val="25000"/>
                    </a:prstClr>
                  </a:solidFill>
                  <a:latin typeface="+mn-ea"/>
                </a:endParaRPr>
              </a:p>
            </p:txBody>
          </p:sp>
        </mc:Choice>
        <mc:Fallback xmlns="">
          <p:sp>
            <p:nvSpPr>
              <p:cNvPr id="16" name="矩形 15"/>
              <p:cNvSpPr>
                <a:spLocks noRot="1" noChangeAspect="1" noMove="1" noResize="1" noEditPoints="1" noAdjustHandles="1" noChangeArrowheads="1" noChangeShapeType="1" noTextEdit="1"/>
              </p:cNvSpPr>
              <p:nvPr/>
            </p:nvSpPr>
            <p:spPr>
              <a:xfrm>
                <a:off x="642627" y="3779384"/>
                <a:ext cx="8348973" cy="783869"/>
              </a:xfrm>
              <a:prstGeom prst="rect">
                <a:avLst/>
              </a:prstGeom>
              <a:blipFill rotWithShape="0">
                <a:blip r:embed="rId23"/>
                <a:stretch>
                  <a:fillRect l="-584" t="-4651"/>
                </a:stretch>
              </a:blipFill>
            </p:spPr>
            <p:txBody>
              <a:bodyPr/>
              <a:lstStyle/>
              <a:p>
                <a:r>
                  <a:rPr lang="zh-CN" altLang="en-US">
                    <a:noFill/>
                  </a:rPr>
                  <a:t> </a:t>
                </a:r>
              </a:p>
            </p:txBody>
          </p:sp>
        </mc:Fallback>
      </mc:AlternateContent>
      <p:sp>
        <p:nvSpPr>
          <p:cNvPr id="2" name="左弧形箭头 1"/>
          <p:cNvSpPr/>
          <p:nvPr/>
        </p:nvSpPr>
        <p:spPr>
          <a:xfrm>
            <a:off x="1257459" y="4749294"/>
            <a:ext cx="372366" cy="820873"/>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MH_Other_5"/>
          <p:cNvSpPr>
            <a:spLocks noChangeArrowheads="1"/>
          </p:cNvSpPr>
          <p:nvPr>
            <p:custDataLst>
              <p:tags r:id="rId2"/>
            </p:custDataLst>
          </p:nvPr>
        </p:nvSpPr>
        <p:spPr bwMode="auto">
          <a:xfrm>
            <a:off x="2375228" y="1777303"/>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b="1" dirty="0" smtClean="0">
                <a:solidFill>
                  <a:schemeClr val="accent1"/>
                </a:solidFill>
                <a:latin typeface="+mn-lt"/>
                <a:ea typeface="微软雅黑" panose="020B0503020204020204" pitchFamily="34" charset="-122"/>
                <a:cs typeface="Times New Roman" panose="02020603050405020304" pitchFamily="18" charset="0"/>
              </a:rPr>
              <a:t>2</a:t>
            </a:r>
            <a:endParaRPr lang="en-US" altLang="zh-CN" sz="1600" b="1" dirty="0">
              <a:solidFill>
                <a:schemeClr val="accent1"/>
              </a:solidFill>
              <a:latin typeface="+mn-lt"/>
              <a:ea typeface="微软雅黑" panose="020B0503020204020204" pitchFamily="34" charset="-122"/>
              <a:cs typeface="Times New Roman" panose="02020603050405020304" pitchFamily="18" charset="0"/>
            </a:endParaRPr>
          </a:p>
        </p:txBody>
      </p:sp>
      <p:sp>
        <p:nvSpPr>
          <p:cNvPr id="57" name="MH_Other_5"/>
          <p:cNvSpPr>
            <a:spLocks noChangeArrowheads="1"/>
          </p:cNvSpPr>
          <p:nvPr>
            <p:custDataLst>
              <p:tags r:id="rId3"/>
            </p:custDataLst>
          </p:nvPr>
        </p:nvSpPr>
        <p:spPr bwMode="auto">
          <a:xfrm>
            <a:off x="3083397" y="2137303"/>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8</a:t>
            </a:r>
          </a:p>
        </p:txBody>
      </p:sp>
      <p:sp>
        <p:nvSpPr>
          <p:cNvPr id="58" name="MH_Other_5"/>
          <p:cNvSpPr>
            <a:spLocks noChangeArrowheads="1"/>
          </p:cNvSpPr>
          <p:nvPr>
            <p:custDataLst>
              <p:tags r:id="rId4"/>
            </p:custDataLst>
          </p:nvPr>
        </p:nvSpPr>
        <p:spPr bwMode="auto">
          <a:xfrm>
            <a:off x="2375228" y="2497303"/>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rgbClr val="FF0000"/>
                </a:solidFill>
                <a:ea typeface="微软雅黑" panose="020B0503020204020204" pitchFamily="34" charset="-122"/>
                <a:cs typeface="Times New Roman" panose="02020603050405020304" pitchFamily="18" charset="0"/>
              </a:rPr>
              <a:t>10</a:t>
            </a:r>
          </a:p>
        </p:txBody>
      </p:sp>
      <p:cxnSp>
        <p:nvCxnSpPr>
          <p:cNvPr id="59" name="直接箭头连接符 58"/>
          <p:cNvCxnSpPr>
            <a:stCxn id="55" idx="4"/>
            <a:endCxn id="58" idx="0"/>
          </p:cNvCxnSpPr>
          <p:nvPr/>
        </p:nvCxnSpPr>
        <p:spPr>
          <a:xfrm>
            <a:off x="2555228" y="2137303"/>
            <a:ext cx="0" cy="36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接箭头连接符 59"/>
          <p:cNvCxnSpPr>
            <a:stCxn id="58" idx="6"/>
            <a:endCxn id="57" idx="3"/>
          </p:cNvCxnSpPr>
          <p:nvPr/>
        </p:nvCxnSpPr>
        <p:spPr>
          <a:xfrm flipV="1">
            <a:off x="2735228" y="2444582"/>
            <a:ext cx="400890" cy="2327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接箭头连接符 60"/>
          <p:cNvCxnSpPr>
            <a:stCxn id="57" idx="1"/>
            <a:endCxn id="55" idx="6"/>
          </p:cNvCxnSpPr>
          <p:nvPr/>
        </p:nvCxnSpPr>
        <p:spPr>
          <a:xfrm flipH="1" flipV="1">
            <a:off x="2735228" y="1957303"/>
            <a:ext cx="400890" cy="2327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MH_Other_5"/>
          <p:cNvSpPr>
            <a:spLocks noChangeArrowheads="1"/>
          </p:cNvSpPr>
          <p:nvPr>
            <p:custDataLst>
              <p:tags r:id="rId5"/>
            </p:custDataLst>
          </p:nvPr>
        </p:nvSpPr>
        <p:spPr bwMode="auto">
          <a:xfrm>
            <a:off x="5294292" y="1465059"/>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rgbClr val="FF0000"/>
                </a:solidFill>
                <a:ea typeface="微软雅黑" panose="020B0503020204020204" pitchFamily="34" charset="-122"/>
                <a:cs typeface="Times New Roman" panose="02020603050405020304" pitchFamily="18" charset="0"/>
              </a:rPr>
              <a:t>54</a:t>
            </a:r>
          </a:p>
        </p:txBody>
      </p:sp>
      <p:sp>
        <p:nvSpPr>
          <p:cNvPr id="63" name="MH_Other_5"/>
          <p:cNvSpPr>
            <a:spLocks noChangeArrowheads="1"/>
          </p:cNvSpPr>
          <p:nvPr>
            <p:custDataLst>
              <p:tags r:id="rId6"/>
            </p:custDataLst>
          </p:nvPr>
        </p:nvSpPr>
        <p:spPr bwMode="auto">
          <a:xfrm>
            <a:off x="4738525" y="1825059"/>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20</a:t>
            </a:r>
          </a:p>
        </p:txBody>
      </p:sp>
      <p:sp>
        <p:nvSpPr>
          <p:cNvPr id="64" name="MH_Other_5"/>
          <p:cNvSpPr>
            <a:spLocks noChangeArrowheads="1"/>
          </p:cNvSpPr>
          <p:nvPr>
            <p:custDataLst>
              <p:tags r:id="rId7"/>
            </p:custDataLst>
          </p:nvPr>
        </p:nvSpPr>
        <p:spPr bwMode="auto">
          <a:xfrm>
            <a:off x="4738525" y="2415295"/>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38</a:t>
            </a:r>
          </a:p>
        </p:txBody>
      </p:sp>
      <p:sp>
        <p:nvSpPr>
          <p:cNvPr id="65" name="MH_Other_5"/>
          <p:cNvSpPr>
            <a:spLocks noChangeArrowheads="1"/>
          </p:cNvSpPr>
          <p:nvPr>
            <p:custDataLst>
              <p:tags r:id="rId8"/>
            </p:custDataLst>
          </p:nvPr>
        </p:nvSpPr>
        <p:spPr bwMode="auto">
          <a:xfrm>
            <a:off x="5294292" y="2775295"/>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rgbClr val="FF0000"/>
                </a:solidFill>
                <a:ea typeface="微软雅黑" panose="020B0503020204020204" pitchFamily="34" charset="-122"/>
                <a:cs typeface="Times New Roman" panose="02020603050405020304" pitchFamily="18" charset="0"/>
              </a:rPr>
              <a:t>18</a:t>
            </a:r>
          </a:p>
        </p:txBody>
      </p:sp>
      <p:sp>
        <p:nvSpPr>
          <p:cNvPr id="66" name="MH_Other_5"/>
          <p:cNvSpPr>
            <a:spLocks noChangeArrowheads="1"/>
          </p:cNvSpPr>
          <p:nvPr>
            <p:custDataLst>
              <p:tags r:id="rId9"/>
            </p:custDataLst>
          </p:nvPr>
        </p:nvSpPr>
        <p:spPr bwMode="auto">
          <a:xfrm>
            <a:off x="5846199" y="1825059"/>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34</a:t>
            </a:r>
          </a:p>
        </p:txBody>
      </p:sp>
      <p:sp>
        <p:nvSpPr>
          <p:cNvPr id="67" name="MH_Other_5"/>
          <p:cNvSpPr>
            <a:spLocks noChangeArrowheads="1"/>
          </p:cNvSpPr>
          <p:nvPr>
            <p:custDataLst>
              <p:tags r:id="rId10"/>
            </p:custDataLst>
          </p:nvPr>
        </p:nvSpPr>
        <p:spPr bwMode="auto">
          <a:xfrm>
            <a:off x="5850059" y="2413287"/>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52</a:t>
            </a:r>
          </a:p>
        </p:txBody>
      </p:sp>
      <p:cxnSp>
        <p:nvCxnSpPr>
          <p:cNvPr id="68" name="直接箭头连接符 67"/>
          <p:cNvCxnSpPr>
            <a:stCxn id="63" idx="4"/>
            <a:endCxn id="64" idx="0"/>
          </p:cNvCxnSpPr>
          <p:nvPr/>
        </p:nvCxnSpPr>
        <p:spPr>
          <a:xfrm>
            <a:off x="4918525" y="2185059"/>
            <a:ext cx="0" cy="2302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64" idx="5"/>
            <a:endCxn id="65" idx="1"/>
          </p:cNvCxnSpPr>
          <p:nvPr/>
        </p:nvCxnSpPr>
        <p:spPr>
          <a:xfrm>
            <a:off x="5045804" y="2722574"/>
            <a:ext cx="301209"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65" idx="7"/>
            <a:endCxn id="67" idx="3"/>
          </p:cNvCxnSpPr>
          <p:nvPr/>
        </p:nvCxnSpPr>
        <p:spPr>
          <a:xfrm flipV="1">
            <a:off x="5601571" y="2720566"/>
            <a:ext cx="301209" cy="107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67" idx="0"/>
            <a:endCxn id="66" idx="4"/>
          </p:cNvCxnSpPr>
          <p:nvPr/>
        </p:nvCxnSpPr>
        <p:spPr>
          <a:xfrm flipH="1" flipV="1">
            <a:off x="6026199" y="2185059"/>
            <a:ext cx="3860" cy="228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66" idx="1"/>
            <a:endCxn id="62" idx="5"/>
          </p:cNvCxnSpPr>
          <p:nvPr/>
        </p:nvCxnSpPr>
        <p:spPr>
          <a:xfrm flipH="1" flipV="1">
            <a:off x="5601571" y="1772338"/>
            <a:ext cx="297349"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62" idx="3"/>
            <a:endCxn id="63" idx="7"/>
          </p:cNvCxnSpPr>
          <p:nvPr/>
        </p:nvCxnSpPr>
        <p:spPr>
          <a:xfrm flipH="1">
            <a:off x="5045804" y="1772338"/>
            <a:ext cx="301209"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MH_Other_5"/>
          <p:cNvSpPr>
            <a:spLocks noChangeArrowheads="1"/>
          </p:cNvSpPr>
          <p:nvPr>
            <p:custDataLst>
              <p:tags r:id="rId11"/>
            </p:custDataLst>
          </p:nvPr>
        </p:nvSpPr>
        <p:spPr bwMode="auto">
          <a:xfrm>
            <a:off x="7564257" y="1468846"/>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rgbClr val="FF0000"/>
                </a:solidFill>
                <a:ea typeface="微软雅黑" panose="020B0503020204020204" pitchFamily="34" charset="-122"/>
                <a:cs typeface="Times New Roman" panose="02020603050405020304" pitchFamily="18" charset="0"/>
              </a:rPr>
              <a:t>50</a:t>
            </a:r>
          </a:p>
        </p:txBody>
      </p:sp>
      <p:sp>
        <p:nvSpPr>
          <p:cNvPr id="75" name="MH_Other_5"/>
          <p:cNvSpPr>
            <a:spLocks noChangeArrowheads="1"/>
          </p:cNvSpPr>
          <p:nvPr>
            <p:custDataLst>
              <p:tags r:id="rId12"/>
            </p:custDataLst>
          </p:nvPr>
        </p:nvSpPr>
        <p:spPr bwMode="auto">
          <a:xfrm>
            <a:off x="7017192" y="1828846"/>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48</a:t>
            </a:r>
          </a:p>
        </p:txBody>
      </p:sp>
      <p:sp>
        <p:nvSpPr>
          <p:cNvPr id="76" name="MH_Other_5"/>
          <p:cNvSpPr>
            <a:spLocks noChangeArrowheads="1"/>
          </p:cNvSpPr>
          <p:nvPr>
            <p:custDataLst>
              <p:tags r:id="rId13"/>
            </p:custDataLst>
          </p:nvPr>
        </p:nvSpPr>
        <p:spPr bwMode="auto">
          <a:xfrm>
            <a:off x="7021007" y="2417401"/>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6</a:t>
            </a:r>
          </a:p>
        </p:txBody>
      </p:sp>
      <p:sp>
        <p:nvSpPr>
          <p:cNvPr id="77" name="MH_Other_5"/>
          <p:cNvSpPr>
            <a:spLocks noChangeArrowheads="1"/>
          </p:cNvSpPr>
          <p:nvPr>
            <p:custDataLst>
              <p:tags r:id="rId14"/>
            </p:custDataLst>
          </p:nvPr>
        </p:nvSpPr>
        <p:spPr bwMode="auto">
          <a:xfrm>
            <a:off x="7564257" y="2773287"/>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rgbClr val="FF0000"/>
                </a:solidFill>
                <a:ea typeface="微软雅黑" panose="020B0503020204020204" pitchFamily="34" charset="-122"/>
                <a:cs typeface="Times New Roman" panose="02020603050405020304" pitchFamily="18" charset="0"/>
              </a:rPr>
              <a:t>22</a:t>
            </a:r>
          </a:p>
        </p:txBody>
      </p:sp>
      <p:sp>
        <p:nvSpPr>
          <p:cNvPr id="78" name="MH_Other_5"/>
          <p:cNvSpPr>
            <a:spLocks noChangeArrowheads="1"/>
          </p:cNvSpPr>
          <p:nvPr>
            <p:custDataLst>
              <p:tags r:id="rId15"/>
            </p:custDataLst>
          </p:nvPr>
        </p:nvSpPr>
        <p:spPr bwMode="auto">
          <a:xfrm>
            <a:off x="8106285" y="1828846"/>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2</a:t>
            </a:r>
          </a:p>
        </p:txBody>
      </p:sp>
      <p:sp>
        <p:nvSpPr>
          <p:cNvPr id="79" name="MH_Other_5"/>
          <p:cNvSpPr>
            <a:spLocks noChangeArrowheads="1"/>
          </p:cNvSpPr>
          <p:nvPr>
            <p:custDataLst>
              <p:tags r:id="rId16"/>
            </p:custDataLst>
          </p:nvPr>
        </p:nvSpPr>
        <p:spPr bwMode="auto">
          <a:xfrm>
            <a:off x="8106285" y="2413287"/>
            <a:ext cx="360000" cy="360000"/>
          </a:xfrm>
          <a:prstGeom prst="ellipse">
            <a:avLst/>
          </a:prstGeom>
          <a:ln w="19050"/>
        </p:spPr>
        <p:style>
          <a:lnRef idx="2">
            <a:schemeClr val="dk1"/>
          </a:lnRef>
          <a:fillRef idx="1">
            <a:schemeClr val="lt1"/>
          </a:fillRef>
          <a:effectRef idx="0">
            <a:schemeClr val="dk1"/>
          </a:effectRef>
          <a:fontRef idx="minor">
            <a:schemeClr val="dk1"/>
          </a:fontRef>
        </p:style>
        <p:txBody>
          <a:bodyPr lIns="0" tIns="0" rIns="0" bIns="0" anchor="ctr"/>
          <a:lstStyle/>
          <a:p>
            <a:pPr algn="ctr">
              <a:spcBef>
                <a:spcPct val="0"/>
              </a:spcBef>
            </a:pPr>
            <a:r>
              <a:rPr lang="en-US" altLang="zh-CN" sz="1600" b="1" dirty="0">
                <a:solidFill>
                  <a:schemeClr val="accent1"/>
                </a:solidFill>
                <a:ea typeface="微软雅黑" panose="020B0503020204020204" pitchFamily="34" charset="-122"/>
                <a:cs typeface="Times New Roman" panose="02020603050405020304" pitchFamily="18" charset="0"/>
              </a:rPr>
              <a:t>16</a:t>
            </a:r>
          </a:p>
        </p:txBody>
      </p:sp>
      <p:cxnSp>
        <p:nvCxnSpPr>
          <p:cNvPr id="80" name="直接箭头连接符 79"/>
          <p:cNvCxnSpPr>
            <a:stCxn id="75" idx="4"/>
            <a:endCxn id="76" idx="0"/>
          </p:cNvCxnSpPr>
          <p:nvPr/>
        </p:nvCxnSpPr>
        <p:spPr>
          <a:xfrm>
            <a:off x="7197192" y="2188846"/>
            <a:ext cx="3815" cy="228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76" idx="5"/>
            <a:endCxn id="77" idx="1"/>
          </p:cNvCxnSpPr>
          <p:nvPr/>
        </p:nvCxnSpPr>
        <p:spPr>
          <a:xfrm>
            <a:off x="7328286" y="2724680"/>
            <a:ext cx="288692" cy="101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77" idx="7"/>
            <a:endCxn id="79" idx="3"/>
          </p:cNvCxnSpPr>
          <p:nvPr/>
        </p:nvCxnSpPr>
        <p:spPr>
          <a:xfrm flipV="1">
            <a:off x="7871536" y="2720566"/>
            <a:ext cx="287470"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79" idx="0"/>
            <a:endCxn id="78" idx="4"/>
          </p:cNvCxnSpPr>
          <p:nvPr/>
        </p:nvCxnSpPr>
        <p:spPr>
          <a:xfrm flipV="1">
            <a:off x="8286285" y="2188846"/>
            <a:ext cx="0" cy="2244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78" idx="1"/>
            <a:endCxn id="74" idx="5"/>
          </p:cNvCxnSpPr>
          <p:nvPr/>
        </p:nvCxnSpPr>
        <p:spPr>
          <a:xfrm flipH="1" flipV="1">
            <a:off x="7871536" y="1776125"/>
            <a:ext cx="287470"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p:cNvCxnSpPr>
            <a:stCxn id="74" idx="3"/>
            <a:endCxn id="75" idx="7"/>
          </p:cNvCxnSpPr>
          <p:nvPr/>
        </p:nvCxnSpPr>
        <p:spPr>
          <a:xfrm flipH="1">
            <a:off x="7324471" y="1776125"/>
            <a:ext cx="292507" cy="105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框 85"/>
              <p:cNvSpPr txBox="1"/>
              <p:nvPr/>
            </p:nvSpPr>
            <p:spPr>
              <a:xfrm>
                <a:off x="2020274" y="2927798"/>
                <a:ext cx="10699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solidFill>
                                <a:srgbClr val="FF0000"/>
                              </a:solidFill>
                              <a:latin typeface="Cambria Math" panose="02040503050406030204" pitchFamily="18" charset="0"/>
                            </a:rPr>
                          </m:ctrlPr>
                        </m:dPr>
                        <m:e>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10</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10</m:t>
                              </m:r>
                            </m:e>
                            <m:sub>
                              <m:r>
                                <a:rPr lang="en-US" altLang="zh-CN" b="0" i="1" smtClean="0">
                                  <a:solidFill>
                                    <a:srgbClr val="FF0000"/>
                                  </a:solidFill>
                                  <a:latin typeface="Cambria Math" panose="02040503050406030204" pitchFamily="18" charset="0"/>
                                </a:rPr>
                                <m:t>2</m:t>
                              </m:r>
                            </m:sub>
                          </m:sSub>
                        </m:e>
                      </m:d>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2020274" y="2927798"/>
                <a:ext cx="1069908" cy="276999"/>
              </a:xfrm>
              <a:prstGeom prst="rect">
                <a:avLst/>
              </a:prstGeom>
              <a:blipFill rotWithShape="0">
                <a:blip r:embed="rId24"/>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811097" y="3190024"/>
                <a:ext cx="1326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0</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0</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e>
                      </m:d>
                    </m:oMath>
                  </m:oMathPara>
                </a14:m>
                <a:endParaRPr lang="zh-CN" altLang="en-US" dirty="0"/>
              </a:p>
            </p:txBody>
          </p:sp>
        </mc:Choice>
        <mc:Fallback xmlns="">
          <p:sp>
            <p:nvSpPr>
              <p:cNvPr id="87" name="文本框 86"/>
              <p:cNvSpPr txBox="1">
                <a:spLocks noRot="1" noChangeAspect="1" noMove="1" noResize="1" noEditPoints="1" noAdjustHandles="1" noChangeArrowheads="1" noChangeShapeType="1" noTextEdit="1"/>
              </p:cNvSpPr>
              <p:nvPr/>
            </p:nvSpPr>
            <p:spPr>
              <a:xfrm>
                <a:off x="4811097" y="3190024"/>
                <a:ext cx="1326389" cy="276999"/>
              </a:xfrm>
              <a:prstGeom prst="rect">
                <a:avLst/>
              </a:prstGeom>
              <a:blipFill rotWithShape="0">
                <a:blip r:embed="rId25"/>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7081062" y="1138932"/>
                <a:ext cx="1326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0</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1</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e>
                      </m:d>
                    </m:oMath>
                  </m:oMathPara>
                </a14:m>
                <a:endParaRPr lang="zh-CN" altLang="en-US" dirty="0"/>
              </a:p>
            </p:txBody>
          </p:sp>
        </mc:Choice>
        <mc:Fallback xmlns="">
          <p:sp>
            <p:nvSpPr>
              <p:cNvPr id="88" name="文本框 87"/>
              <p:cNvSpPr txBox="1">
                <a:spLocks noRot="1" noChangeAspect="1" noMove="1" noResize="1" noEditPoints="1" noAdjustHandles="1" noChangeArrowheads="1" noChangeShapeType="1" noTextEdit="1"/>
              </p:cNvSpPr>
              <p:nvPr/>
            </p:nvSpPr>
            <p:spPr>
              <a:xfrm>
                <a:off x="7081062" y="1138932"/>
                <a:ext cx="1326389" cy="276999"/>
              </a:xfrm>
              <a:prstGeom prst="rect">
                <a:avLst/>
              </a:prstGeom>
              <a:blipFill rotWithShape="0">
                <a:blip r:embed="rId26"/>
                <a:stretch>
                  <a:fillRect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p:cNvSpPr/>
              <p:nvPr/>
            </p:nvSpPr>
            <p:spPr>
              <a:xfrm>
                <a:off x="7093886" y="3193086"/>
                <a:ext cx="1313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1</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0</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e>
                      </m:d>
                    </m:oMath>
                  </m:oMathPara>
                </a14:m>
                <a:endParaRPr lang="zh-CN" altLang="en-US" i="1" dirty="0">
                  <a:solidFill>
                    <a:srgbClr val="FF0000"/>
                  </a:solidFill>
                  <a:latin typeface="Cambria Math" panose="02040503050406030204" pitchFamily="18" charset="0"/>
                </a:endParaRPr>
              </a:p>
            </p:txBody>
          </p:sp>
        </mc:Choice>
        <mc:Fallback xmlns="">
          <p:sp>
            <p:nvSpPr>
              <p:cNvPr id="89" name="矩形 88"/>
              <p:cNvSpPr>
                <a:spLocks noRot="1" noChangeAspect="1" noMove="1" noResize="1" noEditPoints="1" noAdjustHandles="1" noChangeArrowheads="1" noChangeShapeType="1" noTextEdit="1"/>
              </p:cNvSpPr>
              <p:nvPr/>
            </p:nvSpPr>
            <p:spPr>
              <a:xfrm>
                <a:off x="7093886" y="3193086"/>
                <a:ext cx="1313565" cy="276999"/>
              </a:xfrm>
              <a:prstGeom prst="rect">
                <a:avLst/>
              </a:prstGeom>
              <a:blipFill rotWithShape="0">
                <a:blip r:embed="rId27"/>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4857274" y="1140803"/>
                <a:ext cx="12870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1</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smtClean="0">
                                  <a:solidFill>
                                    <a:srgbClr val="0000CC"/>
                                  </a:solidFill>
                                  <a:latin typeface="Cambria Math" panose="02040503050406030204" pitchFamily="18" charset="0"/>
                                </a:rPr>
                                <m:t>1</m:t>
                              </m:r>
                              <m:r>
                                <a:rPr lang="en-US" altLang="zh-CN" i="1">
                                  <a:solidFill>
                                    <a:srgbClr val="FF0000"/>
                                  </a:solidFill>
                                  <a:latin typeface="Cambria Math" panose="02040503050406030204" pitchFamily="18" charset="0"/>
                                </a:rPr>
                                <m:t>10</m:t>
                              </m:r>
                            </m:e>
                            <m:sub>
                              <m:r>
                                <a:rPr lang="en-US" altLang="zh-CN" i="1">
                                  <a:solidFill>
                                    <a:srgbClr val="FF0000"/>
                                  </a:solidFill>
                                  <a:latin typeface="Cambria Math" panose="02040503050406030204" pitchFamily="18" charset="0"/>
                                </a:rPr>
                                <m:t>2</m:t>
                              </m:r>
                            </m:sub>
                          </m:sSub>
                        </m:e>
                      </m:d>
                    </m:oMath>
                  </m:oMathPara>
                </a14:m>
                <a:endParaRPr lang="zh-CN" altLang="en-US" dirty="0"/>
              </a:p>
            </p:txBody>
          </p:sp>
        </mc:Choice>
        <mc:Fallback xmlns="">
          <p:sp>
            <p:nvSpPr>
              <p:cNvPr id="90" name="文本框 89"/>
              <p:cNvSpPr txBox="1">
                <a:spLocks noRot="1" noChangeAspect="1" noMove="1" noResize="1" noEditPoints="1" noAdjustHandles="1" noChangeArrowheads="1" noChangeShapeType="1" noTextEdit="1"/>
              </p:cNvSpPr>
              <p:nvPr/>
            </p:nvSpPr>
            <p:spPr>
              <a:xfrm>
                <a:off x="4857274" y="1140803"/>
                <a:ext cx="1287015" cy="276999"/>
              </a:xfrm>
              <a:prstGeom prst="rect">
                <a:avLst/>
              </a:prstGeom>
              <a:blipFill rotWithShape="0">
                <a:blip r:embed="rId28"/>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2629371" y="3412726"/>
                <a:ext cx="612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=2</m:t>
                      </m:r>
                    </m:oMath>
                  </m:oMathPara>
                </a14:m>
                <a:endParaRPr lang="zh-CN" altLang="en-US" dirty="0"/>
              </a:p>
            </p:txBody>
          </p:sp>
        </mc:Choice>
        <mc:Fallback xmlns="">
          <p:sp>
            <p:nvSpPr>
              <p:cNvPr id="91" name="文本框 90"/>
              <p:cNvSpPr txBox="1">
                <a:spLocks noRot="1" noChangeAspect="1" noMove="1" noResize="1" noEditPoints="1" noAdjustHandles="1" noChangeArrowheads="1" noChangeShapeType="1" noTextEdit="1"/>
              </p:cNvSpPr>
              <p:nvPr/>
            </p:nvSpPr>
            <p:spPr>
              <a:xfrm>
                <a:off x="2629371" y="3412726"/>
                <a:ext cx="612604" cy="276999"/>
              </a:xfrm>
              <a:prstGeom prst="rect">
                <a:avLst/>
              </a:prstGeom>
              <a:blipFill rotWithShape="0">
                <a:blip r:embed="rId29"/>
                <a:stretch>
                  <a:fillRect l="-3960" r="-79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6279181" y="3412725"/>
                <a:ext cx="612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=3</m:t>
                      </m:r>
                    </m:oMath>
                  </m:oMathPara>
                </a14:m>
                <a:endParaRPr lang="zh-CN" altLang="en-US" dirty="0"/>
              </a:p>
            </p:txBody>
          </p:sp>
        </mc:Choice>
        <mc:Fallback xmlns="">
          <p:sp>
            <p:nvSpPr>
              <p:cNvPr id="92" name="文本框 91"/>
              <p:cNvSpPr txBox="1">
                <a:spLocks noRot="1" noChangeAspect="1" noMove="1" noResize="1" noEditPoints="1" noAdjustHandles="1" noChangeArrowheads="1" noChangeShapeType="1" noTextEdit="1"/>
              </p:cNvSpPr>
              <p:nvPr/>
            </p:nvSpPr>
            <p:spPr>
              <a:xfrm>
                <a:off x="6279181" y="3412725"/>
                <a:ext cx="612604" cy="276999"/>
              </a:xfrm>
              <a:prstGeom prst="rect">
                <a:avLst/>
              </a:prstGeom>
              <a:blipFill rotWithShape="0">
                <a:blip r:embed="rId30"/>
                <a:stretch>
                  <a:fillRect l="-3960" r="-79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p:cNvSpPr txBox="1"/>
              <p:nvPr/>
            </p:nvSpPr>
            <p:spPr>
              <a:xfrm>
                <a:off x="898414" y="2029083"/>
                <a:ext cx="61452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=3</m:t>
                      </m:r>
                    </m:oMath>
                  </m:oMathPara>
                </a14:m>
                <a:endParaRPr lang="en-US" altLang="zh-CN" b="0" dirty="0" smtClean="0"/>
              </a:p>
            </p:txBody>
          </p:sp>
        </mc:Choice>
        <mc:Fallback xmlns="">
          <p:sp>
            <p:nvSpPr>
              <p:cNvPr id="93" name="文本框 92"/>
              <p:cNvSpPr txBox="1">
                <a:spLocks noRot="1" noChangeAspect="1" noMove="1" noResize="1" noEditPoints="1" noAdjustHandles="1" noChangeArrowheads="1" noChangeShapeType="1" noTextEdit="1"/>
              </p:cNvSpPr>
              <p:nvPr/>
            </p:nvSpPr>
            <p:spPr>
              <a:xfrm>
                <a:off x="898414" y="2029083"/>
                <a:ext cx="614527" cy="553998"/>
              </a:xfrm>
              <a:prstGeom prst="rect">
                <a:avLst/>
              </a:prstGeom>
              <a:blipFill rotWithShape="0">
                <a:blip r:embed="rId31"/>
                <a:stretch>
                  <a:fillRect l="-8911" r="-8911" b="-12088"/>
                </a:stretch>
              </a:blipFill>
            </p:spPr>
            <p:txBody>
              <a:bodyPr/>
              <a:lstStyle/>
              <a:p>
                <a:r>
                  <a:rPr lang="zh-CN" altLang="en-US">
                    <a:noFill/>
                  </a:rPr>
                  <a:t> </a:t>
                </a:r>
              </a:p>
            </p:txBody>
          </p:sp>
        </mc:Fallback>
      </mc:AlternateContent>
      <p:sp>
        <p:nvSpPr>
          <p:cNvPr id="94" name="右箭头 98"/>
          <p:cNvSpPr>
            <a:spLocks noChangeArrowheads="1"/>
          </p:cNvSpPr>
          <p:nvPr/>
        </p:nvSpPr>
        <p:spPr bwMode="auto">
          <a:xfrm>
            <a:off x="3775344" y="2097724"/>
            <a:ext cx="503238" cy="427928"/>
          </a:xfrm>
          <a:prstGeom prst="rightArrow">
            <a:avLst>
              <a:gd name="adj1" fmla="val 50000"/>
              <a:gd name="adj2" fmla="val 50000"/>
            </a:avLst>
          </a:prstGeom>
          <a:noFill/>
          <a:ln w="952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en-US" b="1">
              <a:latin typeface="Arial" panose="020B0604020202020204" pitchFamily="34" charset="0"/>
            </a:endParaRPr>
          </a:p>
        </p:txBody>
      </p:sp>
    </p:spTree>
    <p:extLst>
      <p:ext uri="{BB962C8B-B14F-4D97-AF65-F5344CB8AC3E}">
        <p14:creationId xmlns:p14="http://schemas.microsoft.com/office/powerpoint/2010/main" val="30590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par>
                                <p:cTn id="77" presetID="10" presetClass="entr" presetSubtype="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500"/>
                                        <p:tgtEl>
                                          <p:spTgt spid="80"/>
                                        </p:tgtEl>
                                      </p:cBhvr>
                                    </p:animEffect>
                                  </p:childTnLst>
                                </p:cTn>
                              </p:par>
                              <p:par>
                                <p:cTn id="80" presetID="10" presetClass="entr" presetSubtype="0"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500"/>
                                        <p:tgtEl>
                                          <p:spTgt spid="81"/>
                                        </p:tgtEl>
                                      </p:cBhvr>
                                    </p:animEffect>
                                  </p:childTnLst>
                                </p:cTn>
                              </p:par>
                              <p:par>
                                <p:cTn id="83" presetID="10" presetClass="entr" presetSubtype="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fade">
                                      <p:cBhvr>
                                        <p:cTn id="91" dur="500"/>
                                        <p:tgtEl>
                                          <p:spTgt spid="84"/>
                                        </p:tgtEl>
                                      </p:cBhvr>
                                    </p:animEffect>
                                  </p:childTnLst>
                                </p:cTn>
                              </p:par>
                              <p:par>
                                <p:cTn id="92" presetID="10" presetClass="entr" presetSubtype="0" fill="hold"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fade">
                                      <p:cBhvr>
                                        <p:cTn id="100" dur="500"/>
                                        <p:tgtEl>
                                          <p:spTgt spid="8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fade">
                                      <p:cBhvr>
                                        <p:cTn id="103" dur="500"/>
                                        <p:tgtEl>
                                          <p:spTgt spid="8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fade">
                                      <p:cBhvr>
                                        <p:cTn id="106" dur="500"/>
                                        <p:tgtEl>
                                          <p:spTgt spid="8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500"/>
                                        <p:tgtEl>
                                          <p:spTgt spid="9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fade">
                                      <p:cBhvr>
                                        <p:cTn id="112" dur="500"/>
                                        <p:tgtEl>
                                          <p:spTgt spid="9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fade">
                                      <p:cBhvr>
                                        <p:cTn id="118" dur="500"/>
                                        <p:tgtEl>
                                          <p:spTgt spid="9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fade">
                                      <p:cBhvr>
                                        <p:cTn id="121" dur="500"/>
                                        <p:tgtEl>
                                          <p:spTgt spid="9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fade">
                                      <p:cBhvr>
                                        <p:cTn id="126" dur="500"/>
                                        <p:tgtEl>
                                          <p:spTgt spid="14"/>
                                        </p:tgtEl>
                                      </p:cBhvr>
                                    </p:animEffect>
                                  </p:childTnLst>
                                </p:cTn>
                              </p:par>
                              <p:par>
                                <p:cTn id="127" presetID="10" presetClass="entr" presetSubtype="0" fill="hold" nodeType="with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fade">
                                      <p:cBhvr>
                                        <p:cTn id="129" dur="500"/>
                                        <p:tgtEl>
                                          <p:spTgt spid="1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fade">
                                      <p:cBhvr>
                                        <p:cTn id="132" dur="500"/>
                                        <p:tgtEl>
                                          <p:spTgt spid="1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
                                        </p:tgtEl>
                                        <p:attrNameLst>
                                          <p:attrName>style.visibility</p:attrName>
                                        </p:attrNameLst>
                                      </p:cBhvr>
                                      <p:to>
                                        <p:strVal val="visible"/>
                                      </p:to>
                                    </p:set>
                                    <p:animEffect transition="in" filter="fade">
                                      <p:cBhvr>
                                        <p:cTn id="1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55" grpId="0" animBg="1"/>
      <p:bldP spid="57" grpId="0" animBg="1"/>
      <p:bldP spid="58" grpId="0" animBg="1"/>
      <p:bldP spid="62" grpId="0" animBg="1"/>
      <p:bldP spid="63" grpId="0" animBg="1"/>
      <p:bldP spid="64" grpId="0" animBg="1"/>
      <p:bldP spid="65" grpId="0" animBg="1"/>
      <p:bldP spid="66" grpId="0" animBg="1"/>
      <p:bldP spid="67" grpId="0" animBg="1"/>
      <p:bldP spid="74" grpId="0" animBg="1"/>
      <p:bldP spid="75" grpId="0" animBg="1"/>
      <p:bldP spid="76" grpId="0" animBg="1"/>
      <p:bldP spid="77" grpId="0" animBg="1"/>
      <p:bldP spid="78" grpId="0" animBg="1"/>
      <p:bldP spid="79" grpId="0" animBg="1"/>
      <p:bldP spid="86" grpId="0"/>
      <p:bldP spid="87" grpId="0"/>
      <p:bldP spid="88" grpId="0"/>
      <p:bldP spid="89" grpId="0"/>
      <p:bldP spid="90" grpId="0"/>
      <p:bldP spid="91" grpId="0"/>
      <p:bldP spid="92" grpId="0"/>
      <p:bldP spid="93" grpId="0"/>
      <p:bldP spid="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8" name="直接连接符 7"/>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25</a:t>
            </a:r>
            <a:endParaRPr lang="zh-CN" altLang="zh-CN" sz="1800" baseline="0" dirty="0">
              <a:solidFill>
                <a:schemeClr val="folHlink"/>
              </a:solidFill>
              <a:latin typeface="Monotype Corsiva" pitchFamily="66" charset="0"/>
            </a:endParaRPr>
          </a:p>
        </p:txBody>
      </p:sp>
      <p:sp>
        <p:nvSpPr>
          <p:cNvPr id="10" name="矩形 9"/>
          <p:cNvSpPr/>
          <p:nvPr/>
        </p:nvSpPr>
        <p:spPr>
          <a:xfrm>
            <a:off x="769821" y="1221474"/>
            <a:ext cx="8374179" cy="492443"/>
          </a:xfrm>
          <a:prstGeom prst="rect">
            <a:avLst/>
          </a:prstGeom>
        </p:spPr>
        <p:txBody>
          <a:bodyPr wrap="square">
            <a:spAutoFit/>
          </a:bodyPr>
          <a:lstStyle/>
          <a:p>
            <a:pPr marL="342900" indent="-342900">
              <a:lnSpc>
                <a:spcPct val="130000"/>
              </a:lnSpc>
              <a:buFont typeface="Wingdings" panose="05000000000000000000" pitchFamily="2" charset="2"/>
              <a:buChar char="Ø"/>
              <a:defRPr/>
            </a:pPr>
            <a:r>
              <a:rPr lang="zh-CN" altLang="en-US" sz="2000" b="1" kern="0" dirty="0" smtClean="0">
                <a:solidFill>
                  <a:srgbClr val="000000"/>
                </a:solidFill>
                <a:latin typeface="宋体" panose="02010600030101010101" pitchFamily="2" charset="-122"/>
                <a:cs typeface="Times New Roman" pitchFamily="18" charset="0"/>
              </a:rPr>
              <a:t>二</a:t>
            </a:r>
            <a:r>
              <a:rPr lang="zh-CN" altLang="en-US" sz="2000" b="1" kern="0" dirty="0">
                <a:solidFill>
                  <a:srgbClr val="000000"/>
                </a:solidFill>
                <a:latin typeface="宋体" panose="02010600030101010101" pitchFamily="2" charset="-122"/>
                <a:cs typeface="Times New Roman" pitchFamily="18" charset="0"/>
              </a:rPr>
              <a:t>维</a:t>
            </a:r>
            <a:r>
              <a:rPr lang="en-US" altLang="zh-CN" sz="2000" b="1" kern="0" dirty="0" smtClean="0">
                <a:solidFill>
                  <a:srgbClr val="000000"/>
                </a:solidFill>
                <a:latin typeface="宋体" panose="02010600030101010101" pitchFamily="2" charset="-122"/>
                <a:cs typeface="Times New Roman" pitchFamily="18" charset="0"/>
              </a:rPr>
              <a:t>Cat</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的周期分布与其状态映射网络结构之间的具体关系</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854303"/>
            <a:ext cx="5334000" cy="3933825"/>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799438" y="5788128"/>
                <a:ext cx="7649618" cy="507831"/>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r>
                  <a:rPr lang="zh-CN" altLang="en-US" sz="2000" b="1" kern="0" dirty="0" smtClean="0">
                    <a:solidFill>
                      <a:srgbClr val="000000"/>
                    </a:solidFill>
                    <a:latin typeface="宋体" panose="02010600030101010101" pitchFamily="2" charset="-122"/>
                    <a:cs typeface="Times New Roman" pitchFamily="18" charset="0"/>
                  </a:rPr>
                  <a:t>当</a:t>
                </a:r>
                <a14:m>
                  <m:oMath xmlns:m="http://schemas.openxmlformats.org/officeDocument/2006/math">
                    <m:r>
                      <a:rPr lang="en-US" altLang="zh-CN" sz="2000" b="1" kern="0">
                        <a:solidFill>
                          <a:srgbClr val="000000"/>
                        </a:solidFill>
                        <a:latin typeface="Cambria Math" panose="02040503050406030204" pitchFamily="18" charset="0"/>
                        <a:cs typeface="Times New Roman" pitchFamily="18" charset="0"/>
                      </a:rPr>
                      <m:t>𝑒</m:t>
                    </m:r>
                  </m:oMath>
                </a14:m>
                <a:r>
                  <a:rPr lang="zh-CN" altLang="en-US" sz="2000" b="1" kern="0" dirty="0">
                    <a:solidFill>
                      <a:srgbClr val="000000"/>
                    </a:solidFill>
                    <a:latin typeface="宋体" panose="02010600030101010101" pitchFamily="2" charset="-122"/>
                    <a:cs typeface="Times New Roman" pitchFamily="18" charset="0"/>
                  </a:rPr>
                  <a:t>足够大时</a:t>
                </a:r>
                <a:r>
                  <a:rPr lang="en-US" altLang="zh-CN" sz="2000"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kern="0">
                            <a:solidFill>
                              <a:srgbClr val="000000"/>
                            </a:solidFill>
                            <a:latin typeface="Cambria Math" panose="02040503050406030204" pitchFamily="18" charset="0"/>
                            <a:cs typeface="Times New Roman" pitchFamily="18" charset="0"/>
                          </a:rPr>
                          <m:t>𝐹</m:t>
                        </m:r>
                      </m:e>
                      <m:sub>
                        <m:r>
                          <a:rPr lang="en-US" altLang="zh-CN" sz="2000" b="1" kern="0">
                            <a:solidFill>
                              <a:srgbClr val="000000"/>
                            </a:solidFill>
                            <a:latin typeface="Cambria Math" panose="02040503050406030204" pitchFamily="18" charset="0"/>
                            <a:cs typeface="Times New Roman" pitchFamily="18" charset="0"/>
                          </a:rPr>
                          <m:t>𝑒</m:t>
                        </m:r>
                      </m:sub>
                    </m:sSub>
                  </m:oMath>
                </a14:m>
                <a:r>
                  <a:rPr lang="zh-CN" altLang="en-US" sz="2000" b="1" kern="0" dirty="0" smtClean="0">
                    <a:solidFill>
                      <a:srgbClr val="000000"/>
                    </a:solidFill>
                    <a:latin typeface="宋体" panose="02010600030101010101" pitchFamily="2" charset="-122"/>
                    <a:cs typeface="Times New Roman" pitchFamily="18" charset="0"/>
                  </a:rPr>
                  <a:t>中</a:t>
                </a:r>
                <a:r>
                  <a:rPr lang="en-US" altLang="zh-CN" sz="2000" b="1" i="1" kern="0" dirty="0" smtClean="0">
                    <a:solidFill>
                      <a:srgbClr val="000000"/>
                    </a:solidFill>
                    <a:latin typeface="宋体" panose="02010600030101010101" pitchFamily="2" charset="-122"/>
                    <a:cs typeface="Times New Roman" pitchFamily="18" charset="0"/>
                  </a:rPr>
                  <a:t>cycle </a:t>
                </a:r>
                <a:r>
                  <a:rPr lang="zh-CN" altLang="en-US" sz="2000" b="1" kern="0" dirty="0" smtClean="0">
                    <a:solidFill>
                      <a:srgbClr val="000000"/>
                    </a:solidFill>
                    <a:latin typeface="宋体" panose="02010600030101010101" pitchFamily="2" charset="-122"/>
                    <a:cs typeface="Times New Roman" pitchFamily="18" charset="0"/>
                  </a:rPr>
                  <a:t>的</a:t>
                </a:r>
                <a:r>
                  <a:rPr lang="zh-CN" altLang="en-US" sz="2000" b="1" kern="0" dirty="0">
                    <a:solidFill>
                      <a:srgbClr val="000000"/>
                    </a:solidFill>
                    <a:latin typeface="宋体" panose="02010600030101010101" pitchFamily="2" charset="-122"/>
                    <a:cs typeface="Times New Roman" pitchFamily="18" charset="0"/>
                  </a:rPr>
                  <a:t>分布呈指数为</a:t>
                </a:r>
                <a:r>
                  <a:rPr lang="en-US" altLang="zh-CN" sz="2000" b="1" kern="0" dirty="0" smtClean="0">
                    <a:solidFill>
                      <a:srgbClr val="000000"/>
                    </a:solidFill>
                    <a:latin typeface="宋体" panose="02010600030101010101" pitchFamily="2" charset="-122"/>
                    <a:cs typeface="Times New Roman" pitchFamily="18" charset="0"/>
                  </a:rPr>
                  <a:t>1</a:t>
                </a:r>
                <a:r>
                  <a:rPr lang="zh-CN" altLang="en-US" sz="2000" b="1" kern="0" dirty="0" smtClean="0">
                    <a:solidFill>
                      <a:srgbClr val="000000"/>
                    </a:solidFill>
                    <a:latin typeface="宋体" panose="02010600030101010101" pitchFamily="2" charset="-122"/>
                    <a:cs typeface="Times New Roman" pitchFamily="18" charset="0"/>
                  </a:rPr>
                  <a:t>的</a:t>
                </a:r>
                <a:r>
                  <a:rPr lang="zh-CN" altLang="en-US" sz="2000" b="1" kern="0" dirty="0">
                    <a:solidFill>
                      <a:srgbClr val="000000"/>
                    </a:solidFill>
                    <a:latin typeface="宋体" panose="02010600030101010101" pitchFamily="2" charset="-122"/>
                    <a:cs typeface="Times New Roman" pitchFamily="18" charset="0"/>
                  </a:rPr>
                  <a:t>幂律分布</a:t>
                </a:r>
                <a:endParaRPr lang="en-US" altLang="zh-CN" sz="2000" b="1" kern="0" dirty="0">
                  <a:solidFill>
                    <a:srgbClr val="000000"/>
                  </a:solidFill>
                  <a:latin typeface="宋体" panose="02010600030101010101" pitchFamily="2" charset="-122"/>
                  <a:cs typeface="Times New Roman"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799438" y="5788128"/>
                <a:ext cx="7649618" cy="507831"/>
              </a:xfrm>
              <a:prstGeom prst="rect">
                <a:avLst/>
              </a:prstGeom>
              <a:blipFill rotWithShape="0">
                <a:blip r:embed="rId4"/>
                <a:stretch>
                  <a:fillRect b="-13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5443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26</a:t>
            </a:r>
            <a:endParaRPr lang="zh-CN" altLang="zh-CN" sz="1800" baseline="0" dirty="0">
              <a:solidFill>
                <a:schemeClr val="folHlink"/>
              </a:solidFill>
              <a:latin typeface="Monotype Corsiva" pitchFamily="66" charset="0"/>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8306" y="1427686"/>
            <a:ext cx="5767388" cy="3927157"/>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521639" y="5788128"/>
                <a:ext cx="8100722" cy="507831"/>
              </a:xfrm>
              <a:prstGeom prst="rect">
                <a:avLst/>
              </a:prstGeom>
            </p:spPr>
            <p:txBody>
              <a:bodyPr wrap="square">
                <a:spAutoFit/>
              </a:bodyPr>
              <a:lstStyle/>
              <a:p>
                <a:pPr lvl="1" indent="-342900">
                  <a:lnSpc>
                    <a:spcPct val="135000"/>
                  </a:lnSpc>
                  <a:spcBef>
                    <a:spcPts val="500"/>
                  </a:spcBef>
                  <a:buClr>
                    <a:srgbClr val="CC3300"/>
                  </a:buClr>
                  <a:buSzPct val="110000"/>
                  <a:buFont typeface="Wingdings" pitchFamily="2" charset="2"/>
                  <a:buChar char="q"/>
                </a:pPr>
                <a:r>
                  <a:rPr lang="zh-CN" altLang="en-US" sz="2000" b="1" kern="0" dirty="0" smtClean="0">
                    <a:solidFill>
                      <a:srgbClr val="000000"/>
                    </a:solidFill>
                    <a:latin typeface="宋体" panose="02010600030101010101" pitchFamily="2" charset="-122"/>
                    <a:cs typeface="Times New Roman" pitchFamily="18" charset="0"/>
                  </a:rPr>
                  <a:t>周期</a:t>
                </a:r>
                <a:r>
                  <a:rPr lang="zh-CN" altLang="en-US" sz="2000" b="1" kern="0" dirty="0">
                    <a:solidFill>
                      <a:srgbClr val="000000"/>
                    </a:solidFill>
                    <a:latin typeface="宋体" panose="02010600030101010101" pitchFamily="2" charset="-122"/>
                    <a:cs typeface="Times New Roman" pitchFamily="18" charset="0"/>
                  </a:rPr>
                  <a:t>为</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a:solidFill>
                              <a:srgbClr val="000000"/>
                            </a:solidFill>
                            <a:latin typeface="Cambria Math" panose="02040503050406030204" pitchFamily="18" charset="0"/>
                            <a:cs typeface="Times New Roman" pitchFamily="18" charset="0"/>
                          </a:rPr>
                          <m:t>𝑻</m:t>
                        </m:r>
                      </m:e>
                      <m:sub>
                        <m:r>
                          <a:rPr lang="en-US" altLang="zh-CN" sz="2000" b="1" i="1" kern="0">
                            <a:solidFill>
                              <a:srgbClr val="000000"/>
                            </a:solidFill>
                            <a:latin typeface="Cambria Math" panose="02040503050406030204" pitchFamily="18" charset="0"/>
                            <a:cs typeface="Times New Roman" pitchFamily="18" charset="0"/>
                          </a:rPr>
                          <m:t>𝒄</m:t>
                        </m:r>
                      </m:sub>
                    </m:sSub>
                  </m:oMath>
                </a14:m>
                <a:r>
                  <a:rPr lang="zh-CN" altLang="en-US" sz="2000" b="1" kern="0" dirty="0" smtClean="0">
                    <a:solidFill>
                      <a:srgbClr val="000000"/>
                    </a:solidFill>
                    <a:latin typeface="宋体" panose="02010600030101010101" pitchFamily="2" charset="-122"/>
                    <a:cs typeface="Times New Roman" pitchFamily="18" charset="0"/>
                  </a:rPr>
                  <a:t>的</a:t>
                </a:r>
                <a:r>
                  <a:rPr lang="en-US" altLang="zh-CN" sz="2000" b="1" i="1" kern="0" dirty="0" smtClean="0">
                    <a:solidFill>
                      <a:srgbClr val="000000"/>
                    </a:solidFill>
                    <a:latin typeface="宋体" panose="02010600030101010101" pitchFamily="2" charset="-122"/>
                    <a:cs typeface="Times New Roman" pitchFamily="18" charset="0"/>
                  </a:rPr>
                  <a:t>cycle</a:t>
                </a:r>
                <a:r>
                  <a:rPr lang="en-US" altLang="zh-CN" sz="2000" b="1" i="1" kern="0" dirty="0">
                    <a:solidFill>
                      <a:srgbClr val="000000"/>
                    </a:solidFill>
                    <a:latin typeface="宋体" panose="02010600030101010101" pitchFamily="2" charset="-122"/>
                    <a:cs typeface="Times New Roman" pitchFamily="18" charset="0"/>
                  </a:rPr>
                  <a:t> </a:t>
                </a:r>
                <a:r>
                  <a:rPr lang="zh-CN" altLang="en-US" sz="2000" b="1" kern="0" dirty="0" smtClean="0">
                    <a:solidFill>
                      <a:srgbClr val="000000"/>
                    </a:solidFill>
                    <a:latin typeface="宋体" panose="02010600030101010101" pitchFamily="2" charset="-122"/>
                    <a:cs typeface="Times New Roman" pitchFamily="18" charset="0"/>
                  </a:rPr>
                  <a:t>数量关于</a:t>
                </a:r>
                <a:r>
                  <a:rPr lang="zh-CN" altLang="en-US" sz="2000" b="1" kern="0" dirty="0">
                    <a:solidFill>
                      <a:srgbClr val="000000"/>
                    </a:solidFill>
                    <a:latin typeface="宋体" panose="02010600030101010101" pitchFamily="2" charset="-122"/>
                    <a:cs typeface="Times New Roman" pitchFamily="18" charset="0"/>
                  </a:rPr>
                  <a:t>实现精度</a:t>
                </a:r>
                <a14:m>
                  <m:oMath xmlns:m="http://schemas.openxmlformats.org/officeDocument/2006/math">
                    <m:r>
                      <a:rPr lang="en-US" altLang="zh-CN" sz="2000" b="1" i="1" kern="0" dirty="0">
                        <a:solidFill>
                          <a:srgbClr val="000000"/>
                        </a:solidFill>
                        <a:latin typeface="Cambria Math" panose="02040503050406030204" pitchFamily="18" charset="0"/>
                        <a:cs typeface="Times New Roman" pitchFamily="18" charset="0"/>
                      </a:rPr>
                      <m:t>𝒆</m:t>
                    </m:r>
                  </m:oMath>
                </a14:m>
                <a:r>
                  <a:rPr lang="zh-CN" altLang="en-US" sz="2000" b="1" kern="0" dirty="0">
                    <a:solidFill>
                      <a:srgbClr val="000000"/>
                    </a:solidFill>
                    <a:latin typeface="宋体" panose="02010600030101010101" pitchFamily="2" charset="-122"/>
                    <a:cs typeface="Times New Roman" pitchFamily="18" charset="0"/>
                  </a:rPr>
                  <a:t>单调增加，且趋于</a:t>
                </a:r>
                <a:r>
                  <a:rPr lang="zh-CN" altLang="en-US" sz="2000" b="1" kern="0" dirty="0" smtClean="0">
                    <a:solidFill>
                      <a:srgbClr val="000000"/>
                    </a:solidFill>
                    <a:latin typeface="宋体" panose="02010600030101010101" pitchFamily="2" charset="-122"/>
                    <a:cs typeface="Times New Roman" pitchFamily="18" charset="0"/>
                  </a:rPr>
                  <a:t>常数</a:t>
                </a:r>
                <a:endParaRPr lang="en-US" altLang="zh-CN" sz="2000" b="1" kern="0" dirty="0">
                  <a:solidFill>
                    <a:srgbClr val="000000"/>
                  </a:solidFill>
                  <a:latin typeface="宋体" panose="02010600030101010101" pitchFamily="2" charset="-122"/>
                  <a:cs typeface="Times New Roman"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21639" y="5788128"/>
                <a:ext cx="8100722" cy="507831"/>
              </a:xfrm>
              <a:prstGeom prst="rect">
                <a:avLst/>
              </a:prstGeom>
              <a:blipFill rotWithShape="0">
                <a:blip r:embed="rId5"/>
                <a:stretch>
                  <a:fillRect b="-13095"/>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extLst>
              <p:ext uri="{D42A27DB-BD31-4B8C-83A1-F6EECF244321}">
                <p14:modId xmlns:p14="http://schemas.microsoft.com/office/powerpoint/2010/main" val="1706579454"/>
              </p:ext>
            </p:extLst>
          </p:nvPr>
        </p:nvGraphicFramePr>
        <p:xfrm>
          <a:off x="5500112" y="1427686"/>
          <a:ext cx="2844450" cy="933030"/>
        </p:xfrm>
        <a:graphic>
          <a:graphicData uri="http://schemas.openxmlformats.org/presentationml/2006/ole">
            <mc:AlternateContent xmlns:mc="http://schemas.openxmlformats.org/markup-compatibility/2006">
              <mc:Choice xmlns:v="urn:schemas-microsoft-com:vml" Requires="v">
                <p:oleObj spid="_x0000_s12700" name="Equation" r:id="rId6" imgW="1625400" imgH="533160" progId="Equation.DSMT4">
                  <p:embed/>
                </p:oleObj>
              </mc:Choice>
              <mc:Fallback>
                <p:oleObj name="Equation" r:id="rId6" imgW="1625400" imgH="533160" progId="Equation.DSMT4">
                  <p:embed/>
                  <p:pic>
                    <p:nvPicPr>
                      <p:cNvPr id="0" name=""/>
                      <p:cNvPicPr/>
                      <p:nvPr/>
                    </p:nvPicPr>
                    <p:blipFill>
                      <a:blip r:embed="rId7"/>
                      <a:stretch>
                        <a:fillRect/>
                      </a:stretch>
                    </p:blipFill>
                    <p:spPr>
                      <a:xfrm>
                        <a:off x="5500112" y="1427686"/>
                        <a:ext cx="2844450" cy="933030"/>
                      </a:xfrm>
                      <a:prstGeom prst="rect">
                        <a:avLst/>
                      </a:prstGeom>
                      <a:solidFill>
                        <a:schemeClr val="bg1"/>
                      </a:solidFill>
                      <a:ln w="28575">
                        <a:solidFill>
                          <a:srgbClr val="FF0000"/>
                        </a:solidFill>
                      </a:ln>
                    </p:spPr>
                  </p:pic>
                </p:oleObj>
              </mc:Fallback>
            </mc:AlternateContent>
          </a:graphicData>
        </a:graphic>
      </p:graphicFrame>
      <p:cxnSp>
        <p:nvCxnSpPr>
          <p:cNvPr id="3" name="直接箭头连接符 2"/>
          <p:cNvCxnSpPr/>
          <p:nvPr/>
        </p:nvCxnSpPr>
        <p:spPr>
          <a:xfrm rot="-120000" flipV="1">
            <a:off x="4824543" y="3069263"/>
            <a:ext cx="224852" cy="704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94469" y="2732329"/>
            <a:ext cx="463417" cy="3447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22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smtClean="0">
                <a:solidFill>
                  <a:srgbClr val="C00000"/>
                </a:solidFill>
                <a:latin typeface="宋体" panose="02010600030101010101" pitchFamily="2" charset="-122"/>
                <a:cs typeface="+mj-cs"/>
              </a:rPr>
              <a:t>总结展望</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27</a:t>
            </a:r>
            <a:endParaRPr lang="zh-CN" altLang="zh-CN" sz="1800" baseline="0" dirty="0">
              <a:solidFill>
                <a:schemeClr val="folHlink"/>
              </a:solidFill>
              <a:latin typeface="Monotype Corsiva" pitchFamily="66" charset="0"/>
            </a:endParaRPr>
          </a:p>
        </p:txBody>
      </p:sp>
      <mc:AlternateContent xmlns:mc="http://schemas.openxmlformats.org/markup-compatibility/2006" xmlns:a14="http://schemas.microsoft.com/office/drawing/2010/main">
        <mc:Choice Requires="a14">
          <p:sp>
            <p:nvSpPr>
              <p:cNvPr id="7" name="矩形 6"/>
              <p:cNvSpPr/>
              <p:nvPr/>
            </p:nvSpPr>
            <p:spPr>
              <a:xfrm>
                <a:off x="799438" y="1200425"/>
                <a:ext cx="7545124" cy="4586705"/>
              </a:xfrm>
              <a:prstGeom prst="rect">
                <a:avLst/>
              </a:prstGeom>
            </p:spPr>
            <p:txBody>
              <a:bodyPr wrap="square">
                <a:spAutoFit/>
              </a:bodyPr>
              <a:lstStyle/>
              <a:p>
                <a:pPr lvl="1" indent="-342900" algn="just">
                  <a:lnSpc>
                    <a:spcPct val="135000"/>
                  </a:lnSpc>
                  <a:spcBef>
                    <a:spcPts val="500"/>
                  </a:spcBef>
                  <a:buClr>
                    <a:srgbClr val="CC3300"/>
                  </a:buClr>
                  <a:buSzPct val="110000"/>
                  <a:buFont typeface="Wingdings" pitchFamily="2" charset="2"/>
                  <a:buChar char="q"/>
                </a:pPr>
                <a:r>
                  <a:rPr lang="zh-CN" altLang="en-US" sz="2000" b="1" kern="0" dirty="0" smtClean="0">
                    <a:solidFill>
                      <a:srgbClr val="000000"/>
                    </a:solidFill>
                    <a:latin typeface="宋体" panose="02010600030101010101" pitchFamily="2" charset="-122"/>
                    <a:cs typeface="Times New Roman" pitchFamily="18" charset="0"/>
                  </a:rPr>
                  <a:t>运算精度增大时</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对应</a:t>
                </a:r>
                <a:r>
                  <a:rPr lang="zh-CN" altLang="en-US" sz="2000" b="1" kern="0" dirty="0">
                    <a:solidFill>
                      <a:srgbClr val="000000"/>
                    </a:solidFill>
                    <a:latin typeface="宋体" panose="02010600030101010101" pitchFamily="2" charset="-122"/>
                    <a:cs typeface="Times New Roman" pitchFamily="18" charset="0"/>
                  </a:rPr>
                  <a:t>节点的量化误差可控</a:t>
                </a:r>
                <a:r>
                  <a:rPr lang="zh-CN" altLang="en-US" sz="2000" b="1" kern="0" dirty="0" smtClean="0">
                    <a:solidFill>
                      <a:srgbClr val="000000"/>
                    </a:solidFill>
                    <a:latin typeface="宋体" panose="02010600030101010101" pitchFamily="2" charset="-122"/>
                    <a:cs typeface="Times New Roman" pitchFamily="18" charset="0"/>
                  </a:rPr>
                  <a:t>，</a:t>
                </a:r>
                <a:r>
                  <a:rPr lang="en-US" altLang="zh-CN" sz="2000" b="1" kern="0" dirty="0" smtClean="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a:solidFill>
                              <a:srgbClr val="000000"/>
                            </a:solidFill>
                            <a:latin typeface="Cambria Math" panose="02040503050406030204" pitchFamily="18" charset="0"/>
                            <a:cs typeface="Times New Roman" pitchFamily="18" charset="0"/>
                          </a:rPr>
                          <m:t>𝑭</m:t>
                        </m:r>
                      </m:e>
                      <m:sub>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a:solidFill>
                                  <a:srgbClr val="000000"/>
                                </a:solidFill>
                                <a:latin typeface="Cambria Math" panose="02040503050406030204" pitchFamily="18" charset="0"/>
                                <a:cs typeface="Times New Roman" pitchFamily="18" charset="0"/>
                              </a:rPr>
                              <m:t>𝒏</m:t>
                            </m:r>
                          </m:e>
                          <m:sub>
                            <m:r>
                              <a:rPr lang="zh-CN" altLang="en-US" sz="2000" b="1" i="1" kern="0">
                                <a:solidFill>
                                  <a:srgbClr val="000000"/>
                                </a:solidFill>
                                <a:latin typeface="Cambria Math" panose="02040503050406030204" pitchFamily="18" charset="0"/>
                                <a:cs typeface="Times New Roman" pitchFamily="18" charset="0"/>
                              </a:rPr>
                              <m:t>𝝁</m:t>
                            </m:r>
                          </m:sub>
                        </m:sSub>
                      </m:sub>
                    </m:sSub>
                  </m:oMath>
                </a14:m>
                <a:r>
                  <a:rPr lang="zh-CN" altLang="en-US" sz="2000" b="1" kern="0" dirty="0" smtClean="0">
                    <a:solidFill>
                      <a:srgbClr val="000000"/>
                    </a:solidFill>
                    <a:latin typeface="宋体" panose="02010600030101010101" pitchFamily="2" charset="-122"/>
                    <a:cs typeface="Times New Roman" pitchFamily="18" charset="0"/>
                  </a:rPr>
                  <a:t>的网络结构</a:t>
                </a:r>
                <a:r>
                  <a:rPr lang="zh-CN" altLang="en-US" sz="2000" b="1" kern="0" dirty="0">
                    <a:solidFill>
                      <a:srgbClr val="000000"/>
                    </a:solidFill>
                    <a:latin typeface="宋体" panose="02010600030101010101" pitchFamily="2" charset="-122"/>
                    <a:cs typeface="Times New Roman" pitchFamily="18" charset="0"/>
                  </a:rPr>
                  <a:t>对</a:t>
                </a:r>
                <a:r>
                  <a:rPr lang="en-US" altLang="zh-CN" sz="2000"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smtClean="0">
                            <a:solidFill>
                              <a:srgbClr val="000000"/>
                            </a:solidFill>
                            <a:latin typeface="Cambria Math" panose="02040503050406030204" pitchFamily="18" charset="0"/>
                            <a:cs typeface="Times New Roman" pitchFamily="18" charset="0"/>
                          </a:rPr>
                          <m:t>𝑭</m:t>
                        </m:r>
                      </m:e>
                      <m:sub>
                        <m:r>
                          <a:rPr lang="en-US" altLang="zh-CN" sz="2000" b="1" i="1" kern="0" smtClean="0">
                            <a:solidFill>
                              <a:srgbClr val="000000"/>
                            </a:solidFill>
                            <a:latin typeface="Cambria Math" panose="02040503050406030204" pitchFamily="18" charset="0"/>
                            <a:cs typeface="Times New Roman" pitchFamily="18" charset="0"/>
                          </a:rPr>
                          <m:t>𝒏</m:t>
                        </m:r>
                      </m:sub>
                    </m:sSub>
                  </m:oMath>
                </a14:m>
                <a:r>
                  <a:rPr lang="zh-CN" altLang="en-US" sz="2000" b="1" kern="0" dirty="0" smtClean="0">
                    <a:solidFill>
                      <a:srgbClr val="000000"/>
                    </a:solidFill>
                    <a:latin typeface="宋体" panose="02010600030101010101" pitchFamily="2" charset="-122"/>
                    <a:cs typeface="Times New Roman" pitchFamily="18" charset="0"/>
                  </a:rPr>
                  <a:t>的网络结构</a:t>
                </a:r>
                <a:r>
                  <a:rPr lang="zh-CN" altLang="en-US" sz="2000" b="1" kern="0" dirty="0">
                    <a:solidFill>
                      <a:srgbClr val="000000"/>
                    </a:solidFill>
                    <a:latin typeface="宋体" panose="02010600030101010101" pitchFamily="2" charset="-122"/>
                    <a:cs typeface="Times New Roman" pitchFamily="18" charset="0"/>
                  </a:rPr>
                  <a:t>有决定性</a:t>
                </a:r>
                <a:r>
                  <a:rPr lang="zh-CN" altLang="en-US" sz="2000" b="1" kern="0" dirty="0" smtClean="0">
                    <a:solidFill>
                      <a:srgbClr val="000000"/>
                    </a:solidFill>
                    <a:latin typeface="宋体" panose="02010600030101010101" pitchFamily="2" charset="-122"/>
                    <a:cs typeface="Times New Roman" pitchFamily="18" charset="0"/>
                  </a:rPr>
                  <a:t>影响</a:t>
                </a:r>
                <a:endParaRPr lang="en-US" altLang="zh-CN" sz="2000" b="1" kern="0" dirty="0" smtClean="0">
                  <a:solidFill>
                    <a:srgbClr val="000000"/>
                  </a:solidFill>
                  <a:latin typeface="宋体" panose="02010600030101010101" pitchFamily="2" charset="-122"/>
                  <a:cs typeface="Times New Roman" pitchFamily="18" charset="0"/>
                </a:endParaRPr>
              </a:p>
              <a:p>
                <a:pPr lvl="1" indent="-342900" algn="just">
                  <a:lnSpc>
                    <a:spcPct val="135000"/>
                  </a:lnSpc>
                  <a:spcBef>
                    <a:spcPts val="500"/>
                  </a:spcBef>
                  <a:buClr>
                    <a:srgbClr val="CC3300"/>
                  </a:buClr>
                  <a:buSzPct val="110000"/>
                  <a:buFont typeface="Wingdings" pitchFamily="2" charset="2"/>
                  <a:buChar char="q"/>
                </a:pPr>
                <a14:m>
                  <m:oMath xmlns:m="http://schemas.openxmlformats.org/officeDocument/2006/math">
                    <m:sSup>
                      <m:sSupPr>
                        <m:ctrlPr>
                          <a:rPr lang="en-US" altLang="zh-CN" sz="2000" b="1" i="1" kern="0">
                            <a:solidFill>
                              <a:srgbClr val="000000"/>
                            </a:solidFill>
                            <a:latin typeface="Cambria Math" panose="02040503050406030204" pitchFamily="18" charset="0"/>
                            <a:cs typeface="Times New Roman" pitchFamily="18" charset="0"/>
                          </a:rPr>
                        </m:ctrlPr>
                      </m:sSupPr>
                      <m:e>
                        <m:r>
                          <a:rPr lang="en-US" altLang="zh-CN" sz="2000" b="1" i="1" kern="0">
                            <a:solidFill>
                              <a:srgbClr val="000000"/>
                            </a:solidFill>
                            <a:latin typeface="Cambria Math" panose="02040503050406030204" pitchFamily="18" charset="0"/>
                            <a:cs typeface="Times New Roman" pitchFamily="18" charset="0"/>
                          </a:rPr>
                          <m:t>𝒇</m:t>
                        </m:r>
                      </m:e>
                      <m:sup>
                        <m:r>
                          <a:rPr lang="en-US" altLang="zh-CN" sz="2000" b="1" kern="0">
                            <a:solidFill>
                              <a:srgbClr val="000000"/>
                            </a:solidFill>
                            <a:latin typeface="Cambria Math" panose="02040503050406030204" pitchFamily="18" charset="0"/>
                            <a:cs typeface="Times New Roman" pitchFamily="18" charset="0"/>
                          </a:rPr>
                          <m:t>′′</m:t>
                        </m:r>
                      </m:sup>
                    </m:sSup>
                    <m:d>
                      <m:dPr>
                        <m:ctrlPr>
                          <a:rPr lang="en-US" altLang="zh-CN" sz="2000" b="1" i="1" kern="0">
                            <a:solidFill>
                              <a:srgbClr val="000000"/>
                            </a:solidFill>
                            <a:latin typeface="Cambria Math" panose="02040503050406030204" pitchFamily="18" charset="0"/>
                            <a:cs typeface="Times New Roman" pitchFamily="18" charset="0"/>
                          </a:rPr>
                        </m:ctrlPr>
                      </m:dPr>
                      <m:e>
                        <m:r>
                          <a:rPr lang="en-US" altLang="zh-CN" sz="2000" b="1" i="1" kern="0">
                            <a:solidFill>
                              <a:srgbClr val="000000"/>
                            </a:solidFill>
                            <a:latin typeface="Cambria Math" panose="02040503050406030204" pitchFamily="18" charset="0"/>
                            <a:cs typeface="Times New Roman" pitchFamily="18" charset="0"/>
                          </a:rPr>
                          <m:t>𝒙</m:t>
                        </m:r>
                      </m:e>
                    </m:d>
                    <m:r>
                      <a:rPr lang="en-US" altLang="zh-CN" sz="2000" b="1" kern="0">
                        <a:solidFill>
                          <a:srgbClr val="000000"/>
                        </a:solidFill>
                        <a:latin typeface="Cambria Math" panose="02040503050406030204" pitchFamily="18" charset="0"/>
                        <a:cs typeface="Times New Roman" pitchFamily="18" charset="0"/>
                      </a:rPr>
                      <m:t>&gt;</m:t>
                    </m:r>
                    <m:r>
                      <a:rPr lang="en-US" altLang="zh-CN" sz="2000" b="1" i="1" kern="0">
                        <a:solidFill>
                          <a:srgbClr val="000000"/>
                        </a:solidFill>
                        <a:latin typeface="Cambria Math" panose="02040503050406030204" pitchFamily="18" charset="0"/>
                        <a:cs typeface="Times New Roman" pitchFamily="18" charset="0"/>
                      </a:rPr>
                      <m:t>𝟎</m:t>
                    </m:r>
                  </m:oMath>
                </a14:m>
                <a:r>
                  <a:rPr lang="zh-CN" altLang="en-US" sz="2000" b="1" kern="0" dirty="0">
                    <a:solidFill>
                      <a:srgbClr val="000000"/>
                    </a:solidFill>
                    <a:latin typeface="宋体" panose="02010600030101010101" pitchFamily="2" charset="-122"/>
                    <a:cs typeface="Times New Roman" pitchFamily="18" charset="0"/>
                  </a:rPr>
                  <a:t>是混沌映射</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的</a:t>
                </a:r>
                <a:r>
                  <a:rPr lang="zh-CN" altLang="en-US" sz="2000" b="1" kern="0" dirty="0">
                    <a:solidFill>
                      <a:srgbClr val="000000"/>
                    </a:solidFill>
                    <a:latin typeface="宋体" panose="02010600030101010101" pitchFamily="2" charset="-122"/>
                    <a:cs typeface="Times New Roman" pitchFamily="18" charset="0"/>
                  </a:rPr>
                  <a:t>节点入度满足幂律分布的充分而非</a:t>
                </a:r>
                <a:r>
                  <a:rPr lang="zh-CN" altLang="en-US" sz="2000" b="1" kern="0" dirty="0" smtClean="0">
                    <a:solidFill>
                      <a:srgbClr val="000000"/>
                    </a:solidFill>
                    <a:latin typeface="宋体" panose="02010600030101010101" pitchFamily="2" charset="-122"/>
                    <a:cs typeface="Times New Roman" pitchFamily="18" charset="0"/>
                  </a:rPr>
                  <a:t>必要条件</a:t>
                </a:r>
                <a:endParaRPr lang="en-US" altLang="zh-CN" sz="2000" b="1" kern="0" dirty="0" smtClean="0">
                  <a:solidFill>
                    <a:srgbClr val="000000"/>
                  </a:solidFill>
                  <a:latin typeface="宋体" panose="02010600030101010101" pitchFamily="2" charset="-122"/>
                  <a:cs typeface="Times New Roman" pitchFamily="18" charset="0"/>
                </a:endParaRPr>
              </a:p>
              <a:p>
                <a:pPr lvl="1" indent="-342900" algn="just">
                  <a:lnSpc>
                    <a:spcPct val="135000"/>
                  </a:lnSpc>
                  <a:spcBef>
                    <a:spcPts val="500"/>
                  </a:spcBef>
                  <a:buClr>
                    <a:srgbClr val="CC3300"/>
                  </a:buClr>
                  <a:buSzPct val="110000"/>
                  <a:buFont typeface="Wingdings" pitchFamily="2" charset="2"/>
                  <a:buChar char="q"/>
                </a:pPr>
                <a:r>
                  <a:rPr lang="zh-CN" altLang="en-US" sz="2000" b="1" kern="0" dirty="0">
                    <a:solidFill>
                      <a:srgbClr val="000000"/>
                    </a:solidFill>
                    <a:latin typeface="宋体" panose="02010600030101010101" pitchFamily="2" charset="-122"/>
                    <a:cs typeface="Times New Roman" pitchFamily="18" charset="0"/>
                  </a:rPr>
                  <a:t>在浮点运算模式中，数的运算顺序和表示范围会对运算结果产生影响，</a:t>
                </a:r>
                <a:r>
                  <a:rPr lang="en-US" altLang="zh-CN" sz="2000" b="1" i="1" kern="0" dirty="0" smtClean="0">
                    <a:solidFill>
                      <a:srgbClr val="000000"/>
                    </a:solidFill>
                    <a:latin typeface="宋体" panose="02010600030101010101" pitchFamily="2" charset="-122"/>
                    <a:cs typeface="Times New Roman" pitchFamily="18" charset="0"/>
                  </a:rPr>
                  <a:t>Tent</a:t>
                </a:r>
                <a:r>
                  <a:rPr lang="zh-CN" altLang="en-US" sz="2000" b="1" kern="0" dirty="0" smtClean="0">
                    <a:solidFill>
                      <a:srgbClr val="000000"/>
                    </a:solidFill>
                    <a:latin typeface="宋体" panose="02010600030101010101" pitchFamily="2" charset="-122"/>
                    <a:cs typeface="Times New Roman" pitchFamily="18" charset="0"/>
                  </a:rPr>
                  <a:t>映射的拟混沌</a:t>
                </a:r>
                <a:r>
                  <a:rPr lang="zh-CN" altLang="en-US" sz="2000" b="1" kern="0" dirty="0">
                    <a:solidFill>
                      <a:srgbClr val="000000"/>
                    </a:solidFill>
                    <a:latin typeface="宋体" panose="02010600030101010101" pitchFamily="2" charset="-122"/>
                    <a:cs typeface="Times New Roman" pitchFamily="18" charset="0"/>
                  </a:rPr>
                  <a:t>轨道将在有限次迭代中收敛于零，其收敛于零的平均迭代次数和最大迭代次数由有关数字运算的细节唯一</a:t>
                </a:r>
                <a:r>
                  <a:rPr lang="zh-CN" altLang="en-US" sz="2000" b="1" kern="0" dirty="0" smtClean="0">
                    <a:solidFill>
                      <a:srgbClr val="000000"/>
                    </a:solidFill>
                    <a:latin typeface="宋体" panose="02010600030101010101" pitchFamily="2" charset="-122"/>
                    <a:cs typeface="Times New Roman" pitchFamily="18" charset="0"/>
                  </a:rPr>
                  <a:t>决定</a:t>
                </a:r>
                <a:endParaRPr lang="en-US" altLang="zh-CN" sz="2000" b="1" kern="0" dirty="0" smtClean="0">
                  <a:solidFill>
                    <a:srgbClr val="000000"/>
                  </a:solidFill>
                  <a:latin typeface="宋体" panose="02010600030101010101" pitchFamily="2" charset="-122"/>
                  <a:cs typeface="Times New Roman" pitchFamily="18" charset="0"/>
                </a:endParaRPr>
              </a:p>
              <a:p>
                <a:pPr lvl="1" indent="-342900" algn="just">
                  <a:lnSpc>
                    <a:spcPct val="135000"/>
                  </a:lnSpc>
                  <a:spcBef>
                    <a:spcPts val="500"/>
                  </a:spcBef>
                  <a:buClr>
                    <a:srgbClr val="CC3300"/>
                  </a:buClr>
                  <a:buSzPct val="110000"/>
                  <a:buFont typeface="Wingdings" pitchFamily="2" charset="2"/>
                  <a:buChar char="q"/>
                </a:pPr>
                <a:r>
                  <a:rPr lang="zh-CN" altLang="en-US" sz="2000" b="1" kern="0" dirty="0">
                    <a:solidFill>
                      <a:srgbClr val="000000"/>
                    </a:solidFill>
                    <a:latin typeface="宋体" panose="02010600030101010101" pitchFamily="2" charset="-122"/>
                    <a:cs typeface="Times New Roman" pitchFamily="18" charset="0"/>
                  </a:rPr>
                  <a:t>二维</a:t>
                </a:r>
                <a:r>
                  <a:rPr lang="en-US" altLang="zh-CN" sz="2000" b="1" i="1" kern="0" dirty="0" smtClean="0">
                    <a:solidFill>
                      <a:srgbClr val="000000"/>
                    </a:solidFill>
                    <a:latin typeface="宋体" panose="02010600030101010101" pitchFamily="2" charset="-122"/>
                    <a:cs typeface="Times New Roman" pitchFamily="18" charset="0"/>
                  </a:rPr>
                  <a:t>Cat</a:t>
                </a:r>
                <a:r>
                  <a:rPr lang="zh-CN" altLang="en-US" sz="2000" b="1" kern="0" dirty="0" smtClean="0">
                    <a:solidFill>
                      <a:srgbClr val="000000"/>
                    </a:solidFill>
                    <a:latin typeface="宋体" panose="02010600030101010101" pitchFamily="2" charset="-122"/>
                    <a:cs typeface="Times New Roman" pitchFamily="18" charset="0"/>
                  </a:rPr>
                  <a:t>映射</a:t>
                </a:r>
                <a:r>
                  <a:rPr lang="zh-CN" altLang="en-US" sz="2000" b="1" kern="0" dirty="0">
                    <a:solidFill>
                      <a:srgbClr val="000000"/>
                    </a:solidFill>
                    <a:latin typeface="宋体" panose="02010600030101010101" pitchFamily="2" charset="-122"/>
                    <a:cs typeface="Times New Roman" pitchFamily="18" charset="0"/>
                  </a:rPr>
                  <a:t>的</a:t>
                </a:r>
                <a:r>
                  <a:rPr lang="en-US" altLang="zh-CN" sz="2000"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a:solidFill>
                              <a:srgbClr val="000000"/>
                            </a:solidFill>
                            <a:latin typeface="Cambria Math" panose="02040503050406030204" pitchFamily="18" charset="0"/>
                            <a:cs typeface="Times New Roman" pitchFamily="18" charset="0"/>
                          </a:rPr>
                          <m:t>𝑭</m:t>
                        </m:r>
                      </m:e>
                      <m:sub>
                        <m:r>
                          <a:rPr lang="en-US" altLang="zh-CN" sz="2000" b="1" i="1" kern="0">
                            <a:solidFill>
                              <a:srgbClr val="000000"/>
                            </a:solidFill>
                            <a:latin typeface="Cambria Math" panose="02040503050406030204" pitchFamily="18" charset="0"/>
                            <a:cs typeface="Times New Roman" pitchFamily="18" charset="0"/>
                          </a:rPr>
                          <m:t>𝒆</m:t>
                        </m:r>
                      </m:sub>
                    </m:sSub>
                  </m:oMath>
                </a14:m>
                <a:r>
                  <a:rPr lang="zh-CN" altLang="en-US" sz="2000" b="1" kern="0" dirty="0">
                    <a:solidFill>
                      <a:srgbClr val="000000"/>
                    </a:solidFill>
                    <a:latin typeface="宋体" panose="02010600030101010101" pitchFamily="2" charset="-122"/>
                    <a:cs typeface="Times New Roman" pitchFamily="18" charset="0"/>
                  </a:rPr>
                  <a:t>与</a:t>
                </a:r>
                <a:r>
                  <a:rPr lang="en-US" altLang="zh-CN" sz="2000"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sz="2000" b="1" i="1" kern="0">
                            <a:solidFill>
                              <a:srgbClr val="000000"/>
                            </a:solidFill>
                            <a:latin typeface="Cambria Math" panose="02040503050406030204" pitchFamily="18" charset="0"/>
                            <a:cs typeface="Times New Roman" pitchFamily="18" charset="0"/>
                          </a:rPr>
                        </m:ctrlPr>
                      </m:sSubPr>
                      <m:e>
                        <m:r>
                          <a:rPr lang="en-US" altLang="zh-CN" sz="2000" b="1" i="1" kern="0">
                            <a:solidFill>
                              <a:srgbClr val="000000"/>
                            </a:solidFill>
                            <a:latin typeface="Cambria Math" panose="02040503050406030204" pitchFamily="18" charset="0"/>
                            <a:cs typeface="Times New Roman" pitchFamily="18" charset="0"/>
                          </a:rPr>
                          <m:t>𝑭</m:t>
                        </m:r>
                      </m:e>
                      <m:sub>
                        <m:r>
                          <a:rPr lang="en-US" altLang="zh-CN" sz="2000" b="1" i="1" kern="0">
                            <a:solidFill>
                              <a:srgbClr val="000000"/>
                            </a:solidFill>
                            <a:latin typeface="Cambria Math" panose="02040503050406030204" pitchFamily="18" charset="0"/>
                            <a:cs typeface="Times New Roman" pitchFamily="18" charset="0"/>
                          </a:rPr>
                          <m:t>𝒆</m:t>
                        </m:r>
                        <m:r>
                          <a:rPr lang="en-US" altLang="zh-CN" sz="2000" b="1" kern="0">
                            <a:solidFill>
                              <a:srgbClr val="000000"/>
                            </a:solidFill>
                            <a:latin typeface="Cambria Math" panose="02040503050406030204" pitchFamily="18" charset="0"/>
                            <a:cs typeface="Times New Roman" pitchFamily="18" charset="0"/>
                          </a:rPr>
                          <m:t>+</m:t>
                        </m:r>
                        <m:r>
                          <a:rPr lang="en-US" altLang="zh-CN" sz="2000" b="1" i="1" kern="0">
                            <a:solidFill>
                              <a:srgbClr val="000000"/>
                            </a:solidFill>
                            <a:latin typeface="Cambria Math" panose="02040503050406030204" pitchFamily="18" charset="0"/>
                            <a:cs typeface="Times New Roman" pitchFamily="18" charset="0"/>
                          </a:rPr>
                          <m:t>𝟏</m:t>
                        </m:r>
                      </m:sub>
                    </m:sSub>
                  </m:oMath>
                </a14:m>
                <a:r>
                  <a:rPr lang="zh-CN" altLang="en-US" sz="2000" b="1" kern="0" dirty="0" smtClean="0">
                    <a:solidFill>
                      <a:srgbClr val="000000"/>
                    </a:solidFill>
                    <a:latin typeface="宋体" panose="02010600030101010101" pitchFamily="2" charset="-122"/>
                    <a:cs typeface="Times New Roman" pitchFamily="18" charset="0"/>
                  </a:rPr>
                  <a:t>之间</a:t>
                </a:r>
                <a:r>
                  <a:rPr lang="zh-CN" altLang="en-US" sz="2000" b="1" kern="0" dirty="0">
                    <a:solidFill>
                      <a:srgbClr val="000000"/>
                    </a:solidFill>
                    <a:latin typeface="宋体" panose="02010600030101010101" pitchFamily="2" charset="-122"/>
                    <a:cs typeface="Times New Roman" pitchFamily="18" charset="0"/>
                  </a:rPr>
                  <a:t>具有强相关关系，其周期分布可通过</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进行</a:t>
                </a:r>
                <a:r>
                  <a:rPr lang="zh-CN" altLang="en-US" sz="2000" b="1" kern="0" dirty="0">
                    <a:solidFill>
                      <a:srgbClr val="000000"/>
                    </a:solidFill>
                    <a:latin typeface="宋体" panose="02010600030101010101" pitchFamily="2" charset="-122"/>
                    <a:cs typeface="Times New Roman" pitchFamily="18" charset="0"/>
                  </a:rPr>
                  <a:t>准确</a:t>
                </a:r>
                <a:r>
                  <a:rPr lang="zh-CN" altLang="en-US" sz="2000" b="1" kern="0" dirty="0" smtClean="0">
                    <a:solidFill>
                      <a:srgbClr val="000000"/>
                    </a:solidFill>
                    <a:latin typeface="宋体" panose="02010600030101010101" pitchFamily="2" charset="-122"/>
                    <a:cs typeface="Times New Roman" pitchFamily="18" charset="0"/>
                  </a:rPr>
                  <a:t>分析</a:t>
                </a:r>
                <a:endParaRPr lang="zh-CN" altLang="en-US" sz="2000" b="1" kern="0" dirty="0">
                  <a:solidFill>
                    <a:srgbClr val="000000"/>
                  </a:solidFill>
                  <a:latin typeface="宋体" panose="02010600030101010101" pitchFamily="2" charset="-122"/>
                  <a:cs typeface="Times New Roman"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799438" y="1200425"/>
                <a:ext cx="7545124" cy="4586705"/>
              </a:xfrm>
              <a:prstGeom prst="rect">
                <a:avLst/>
              </a:prstGeom>
              <a:blipFill rotWithShape="0">
                <a:blip r:embed="rId2"/>
                <a:stretch>
                  <a:fillRect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3925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8869" y="1511643"/>
            <a:ext cx="7686261" cy="4524315"/>
          </a:xfrm>
          <a:prstGeom prst="rect">
            <a:avLst/>
          </a:prstGeom>
        </p:spPr>
        <p:txBody>
          <a:bodyPr wrap="square">
            <a:spAutoFit/>
          </a:bodyPr>
          <a:lstStyle/>
          <a:p>
            <a:pPr marL="457200" indent="-457200" algn="just">
              <a:buFont typeface="+mj-lt"/>
              <a:buAutoNum type="arabicPeriod"/>
            </a:pPr>
            <a:r>
              <a:rPr lang="en-US" altLang="zh-CN" sz="2400" dirty="0" err="1" smtClean="0">
                <a:latin typeface="Times New Roman" panose="02020603050405020304" pitchFamily="18" charset="0"/>
                <a:cs typeface="Times New Roman" panose="02020603050405020304" pitchFamily="18" charset="0"/>
              </a:rPr>
              <a:t>Chengqing</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 </a:t>
            </a:r>
            <a:r>
              <a:rPr lang="en-US" altLang="zh-CN" sz="2400" dirty="0" err="1">
                <a:solidFill>
                  <a:srgbClr val="0000CC"/>
                </a:solidFill>
                <a:latin typeface="Times New Roman" panose="02020603050405020304" pitchFamily="18" charset="0"/>
                <a:cs typeface="Times New Roman" panose="02020603050405020304" pitchFamily="18" charset="0"/>
              </a:rPr>
              <a:t>Bingbing</a:t>
            </a:r>
            <a:r>
              <a:rPr lang="en-US" altLang="zh-CN" sz="2400" dirty="0">
                <a:solidFill>
                  <a:srgbClr val="0000CC"/>
                </a:solidFill>
                <a:latin typeface="Times New Roman" panose="02020603050405020304" pitchFamily="18" charset="0"/>
                <a:cs typeface="Times New Roman" panose="02020603050405020304" pitchFamily="18" charset="0"/>
              </a:rPr>
              <a:t> Feng</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Shujun</a:t>
            </a:r>
            <a:r>
              <a:rPr lang="en-US" altLang="zh-CN" sz="2400" dirty="0">
                <a:latin typeface="Times New Roman" panose="02020603050405020304" pitchFamily="18" charset="0"/>
                <a:cs typeface="Times New Roman" panose="02020603050405020304" pitchFamily="18" charset="0"/>
              </a:rPr>
              <a:t> Li, </a:t>
            </a:r>
            <a:r>
              <a:rPr lang="en-US" altLang="zh-CN" sz="2400" dirty="0" err="1">
                <a:latin typeface="Times New Roman" panose="02020603050405020304" pitchFamily="18" charset="0"/>
                <a:cs typeface="Times New Roman" panose="02020603050405020304" pitchFamily="18" charset="0"/>
              </a:rPr>
              <a:t>Juergen</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Kurths</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Guanrong</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Chen. Dynamic </a:t>
            </a:r>
            <a:r>
              <a:rPr lang="en-US" altLang="zh-CN" sz="2400" dirty="0">
                <a:latin typeface="Times New Roman" panose="02020603050405020304" pitchFamily="18" charset="0"/>
                <a:cs typeface="Times New Roman" panose="02020603050405020304" pitchFamily="18" charset="0"/>
              </a:rPr>
              <a:t>analysis of chaotic maps as complex networks in the digital </a:t>
            </a:r>
            <a:r>
              <a:rPr lang="en-US" altLang="zh-CN" sz="2400" dirty="0" smtClean="0">
                <a:latin typeface="Times New Roman" panose="02020603050405020304" pitchFamily="18" charset="0"/>
                <a:cs typeface="Times New Roman" panose="02020603050405020304" pitchFamily="18" charset="0"/>
              </a:rPr>
              <a:t>domain. </a:t>
            </a:r>
            <a:r>
              <a:rPr lang="en-US" altLang="zh-CN" sz="2400" dirty="0" err="1" smtClean="0">
                <a:latin typeface="Times New Roman" panose="02020603050405020304" pitchFamily="18" charset="0"/>
                <a:cs typeface="Times New Roman" panose="02020603050405020304" pitchFamily="18" charset="0"/>
              </a:rPr>
              <a:t>arXiv</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preprint arxiv.org/abs/1410.7694, 2017.</a:t>
            </a:r>
          </a:p>
          <a:p>
            <a:pPr marL="457200" indent="-457200" algn="just">
              <a:buFont typeface="+mj-lt"/>
              <a:buAutoNum type="arabicPeriod"/>
            </a:pPr>
            <a:r>
              <a:rPr lang="en-US" altLang="zh-CN" sz="2400" dirty="0" err="1" smtClean="0">
                <a:latin typeface="Times New Roman" panose="02020603050405020304" pitchFamily="18" charset="0"/>
                <a:cs typeface="Times New Roman" panose="02020603050405020304" pitchFamily="18" charset="0"/>
              </a:rPr>
              <a:t>Chengqing</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 </a:t>
            </a:r>
            <a:r>
              <a:rPr lang="en-US" altLang="zh-CN" sz="2400" dirty="0" err="1">
                <a:solidFill>
                  <a:srgbClr val="0000CC"/>
                </a:solidFill>
                <a:latin typeface="Times New Roman" panose="02020603050405020304" pitchFamily="18" charset="0"/>
                <a:cs typeface="Times New Roman" panose="02020603050405020304" pitchFamily="18" charset="0"/>
              </a:rPr>
              <a:t>Bingbing</a:t>
            </a:r>
            <a:r>
              <a:rPr lang="en-US" altLang="zh-CN" sz="2400" dirty="0">
                <a:solidFill>
                  <a:srgbClr val="0000CC"/>
                </a:solidFill>
                <a:latin typeface="Times New Roman" panose="02020603050405020304" pitchFamily="18" charset="0"/>
                <a:cs typeface="Times New Roman" panose="02020603050405020304" pitchFamily="18" charset="0"/>
              </a:rPr>
              <a:t> Feng </a:t>
            </a:r>
            <a:r>
              <a:rPr lang="en-US" altLang="zh-CN" sz="2400" dirty="0">
                <a:latin typeface="Times New Roman" panose="02020603050405020304" pitchFamily="18" charset="0"/>
                <a:cs typeface="Times New Roman" panose="02020603050405020304" pitchFamily="18" charset="0"/>
              </a:rPr>
              <a:t>and </a:t>
            </a:r>
            <a:r>
              <a:rPr lang="en-US" altLang="zh-CN" sz="2400" dirty="0" err="1">
                <a:latin typeface="Times New Roman" panose="02020603050405020304" pitchFamily="18" charset="0"/>
                <a:cs typeface="Times New Roman" panose="02020603050405020304" pitchFamily="18" charset="0"/>
              </a:rPr>
              <a:t>Jinhu</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Lü</a:t>
            </a:r>
            <a:r>
              <a:rPr lang="en-US" altLang="zh-CN" sz="2400" dirty="0">
                <a:latin typeface="Times New Roman" panose="02020603050405020304" pitchFamily="18" charset="0"/>
                <a:cs typeface="Times New Roman" panose="02020603050405020304" pitchFamily="18" charset="0"/>
              </a:rPr>
              <a:t>. Comments on ”Period </a:t>
            </a:r>
            <a:r>
              <a:rPr lang="en-US" altLang="zh-CN" sz="2400" dirty="0" smtClean="0">
                <a:latin typeface="Times New Roman" panose="02020603050405020304" pitchFamily="18" charset="0"/>
                <a:cs typeface="Times New Roman" panose="02020603050405020304" pitchFamily="18" charset="0"/>
              </a:rPr>
              <a:t>distribution of </a:t>
            </a:r>
            <a:r>
              <a:rPr lang="en-US" altLang="zh-CN" sz="2400" dirty="0">
                <a:latin typeface="Times New Roman" panose="02020603050405020304" pitchFamily="18" charset="0"/>
                <a:cs typeface="Times New Roman" panose="02020603050405020304" pitchFamily="18" charset="0"/>
              </a:rPr>
              <a:t>the generalized discrete Arnold Cat map for N=2e”. submitted to </a:t>
            </a:r>
            <a:r>
              <a:rPr lang="en-US" altLang="zh-CN" sz="2400" dirty="0" smtClean="0">
                <a:latin typeface="Times New Roman" panose="02020603050405020304" pitchFamily="18" charset="0"/>
                <a:cs typeface="Times New Roman" panose="02020603050405020304" pitchFamily="18" charset="0"/>
              </a:rPr>
              <a:t>IEEE Transactions </a:t>
            </a:r>
            <a:r>
              <a:rPr lang="en-US" altLang="zh-CN" sz="2400" dirty="0">
                <a:latin typeface="Times New Roman" panose="02020603050405020304" pitchFamily="18" charset="0"/>
                <a:cs typeface="Times New Roman" panose="02020603050405020304" pitchFamily="18" charset="0"/>
              </a:rPr>
              <a:t>on Information Theory, Jan 2018.</a:t>
            </a:r>
          </a:p>
          <a:p>
            <a:pPr marL="457200" indent="-457200" algn="just">
              <a:buFont typeface="+mj-lt"/>
              <a:buAutoNum type="arabicPeriod"/>
            </a:pPr>
            <a:r>
              <a:rPr lang="en-US" altLang="zh-CN" sz="2400" dirty="0" err="1" smtClean="0">
                <a:latin typeface="Times New Roman" panose="02020603050405020304" pitchFamily="18" charset="0"/>
                <a:cs typeface="Times New Roman" panose="02020603050405020304" pitchFamily="18" charset="0"/>
              </a:rPr>
              <a:t>Chengqing</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 </a:t>
            </a:r>
            <a:r>
              <a:rPr lang="en-US" altLang="zh-CN" sz="2400" dirty="0" err="1">
                <a:solidFill>
                  <a:srgbClr val="0000CC"/>
                </a:solidFill>
                <a:latin typeface="Times New Roman" panose="02020603050405020304" pitchFamily="18" charset="0"/>
                <a:cs typeface="Times New Roman" panose="02020603050405020304" pitchFamily="18" charset="0"/>
              </a:rPr>
              <a:t>Bingbing</a:t>
            </a:r>
            <a:r>
              <a:rPr lang="en-US" altLang="zh-CN" sz="2400" dirty="0">
                <a:solidFill>
                  <a:srgbClr val="0000CC"/>
                </a:solidFill>
                <a:latin typeface="Times New Roman" panose="02020603050405020304" pitchFamily="18" charset="0"/>
                <a:cs typeface="Times New Roman" panose="02020603050405020304" pitchFamily="18" charset="0"/>
              </a:rPr>
              <a:t> Feng </a:t>
            </a:r>
            <a:r>
              <a:rPr lang="en-US" altLang="zh-CN" sz="2400" dirty="0">
                <a:latin typeface="Times New Roman" panose="02020603050405020304" pitchFamily="18" charset="0"/>
                <a:cs typeface="Times New Roman" panose="02020603050405020304" pitchFamily="18" charset="0"/>
              </a:rPr>
              <a:t>and </a:t>
            </a:r>
            <a:r>
              <a:rPr lang="en-US" altLang="zh-CN" sz="2400" dirty="0" err="1">
                <a:latin typeface="Times New Roman" panose="02020603050405020304" pitchFamily="18" charset="0"/>
                <a:cs typeface="Times New Roman" panose="02020603050405020304" pitchFamily="18" charset="0"/>
              </a:rPr>
              <a:t>Jinhu</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Lü</a:t>
            </a:r>
            <a:r>
              <a:rPr lang="en-US" altLang="zh-CN" sz="2400" dirty="0">
                <a:latin typeface="Times New Roman" panose="02020603050405020304" pitchFamily="18" charset="0"/>
                <a:cs typeface="Times New Roman" panose="02020603050405020304" pitchFamily="18" charset="0"/>
              </a:rPr>
              <a:t>. Cryptanalysis of a Chaotic </a:t>
            </a:r>
            <a:r>
              <a:rPr lang="en-US" altLang="zh-CN" sz="2400" dirty="0" smtClean="0">
                <a:latin typeface="Times New Roman" panose="02020603050405020304" pitchFamily="18" charset="0"/>
                <a:cs typeface="Times New Roman" panose="02020603050405020304" pitchFamily="18" charset="0"/>
              </a:rPr>
              <a:t>Image Encryption </a:t>
            </a:r>
            <a:r>
              <a:rPr lang="en-US" altLang="zh-CN" sz="2400" dirty="0">
                <a:latin typeface="Times New Roman" panose="02020603050405020304" pitchFamily="18" charset="0"/>
                <a:cs typeface="Times New Roman" panose="02020603050405020304" pitchFamily="18" charset="0"/>
              </a:rPr>
              <a:t>Algorithm Based on Information Entropy. submitted to </a:t>
            </a:r>
            <a:r>
              <a:rPr lang="en-US" altLang="zh-CN" sz="2400" dirty="0" smtClean="0">
                <a:latin typeface="Times New Roman" panose="02020603050405020304" pitchFamily="18" charset="0"/>
                <a:cs typeface="Times New Roman" panose="02020603050405020304" pitchFamily="18" charset="0"/>
              </a:rPr>
              <a:t>International Journal </a:t>
            </a:r>
            <a:r>
              <a:rPr lang="en-US" altLang="zh-CN" sz="2400" dirty="0">
                <a:latin typeface="Times New Roman" panose="02020603050405020304" pitchFamily="18" charset="0"/>
                <a:cs typeface="Times New Roman" panose="02020603050405020304" pitchFamily="18" charset="0"/>
              </a:rPr>
              <a:t>of Bifurcation and Chaos, Mar 2018.</a:t>
            </a:r>
            <a:endParaRPr lang="zh-CN" altLang="en-US" sz="24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25399" y="166688"/>
            <a:ext cx="8866809" cy="824466"/>
          </a:xfrm>
          <a:prstGeom prst="rect">
            <a:avLst/>
          </a:prstGeom>
          <a:noFill/>
          <a:ln w="9525">
            <a:noFill/>
            <a:miter lim="800000"/>
            <a:headEnd/>
            <a:tailEnd/>
          </a:ln>
        </p:spPr>
        <p:txBody>
          <a:bodyPr anchor="ctr"/>
          <a:lstStyle/>
          <a:p>
            <a:pPr algn="ctr">
              <a:defRPr/>
            </a:pPr>
            <a:r>
              <a:rPr lang="zh-CN" altLang="en-US" sz="3200" b="1" dirty="0"/>
              <a:t>在学期间发表的学术论文及研究成果</a:t>
            </a:r>
            <a:endParaRPr lang="en-US" altLang="zh-CN" sz="3200" b="1" baseline="0" dirty="0">
              <a:solidFill>
                <a:srgbClr val="C00000"/>
              </a:solidFill>
              <a:latin typeface="宋体" panose="02010600030101010101" pitchFamily="2" charset="-122"/>
              <a:cs typeface="+mj-cs"/>
            </a:endParaRPr>
          </a:p>
        </p:txBody>
      </p:sp>
      <p:cxnSp>
        <p:nvCxnSpPr>
          <p:cNvPr id="6" name="直接连接符 5"/>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28</a:t>
            </a:r>
            <a:endParaRPr lang="zh-CN" altLang="zh-CN" sz="1800" baseline="0" dirty="0">
              <a:solidFill>
                <a:schemeClr val="folHlink"/>
              </a:solidFill>
              <a:latin typeface="Monotype Corsiva" pitchFamily="66" charset="0"/>
            </a:endParaRPr>
          </a:p>
        </p:txBody>
      </p:sp>
    </p:spTree>
    <p:extLst>
      <p:ext uri="{BB962C8B-B14F-4D97-AF65-F5344CB8AC3E}">
        <p14:creationId xmlns:p14="http://schemas.microsoft.com/office/powerpoint/2010/main" val="1845720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591603" y="1895885"/>
            <a:ext cx="1989647" cy="923330"/>
          </a:xfrm>
          <a:prstGeom prst="rect">
            <a:avLst/>
          </a:prstGeom>
          <a:noFill/>
        </p:spPr>
        <p:txBody>
          <a:bodyPr wrap="none" rtlCol="0">
            <a:spAutoFit/>
          </a:bodyPr>
          <a:lstStyle/>
          <a:p>
            <a:r>
              <a:rPr lang="zh-CN" altLang="en-US" sz="5400" b="1" dirty="0">
                <a:solidFill>
                  <a:srgbClr val="7030A0"/>
                </a:solidFill>
                <a:latin typeface="微软雅黑" panose="020B0503020204020204" pitchFamily="34" charset="-122"/>
              </a:rPr>
              <a:t>谢  谢</a:t>
            </a:r>
          </a:p>
        </p:txBody>
      </p:sp>
      <p:sp>
        <p:nvSpPr>
          <p:cNvPr id="5" name="TextBox 5"/>
          <p:cNvSpPr txBox="1"/>
          <p:nvPr/>
        </p:nvSpPr>
        <p:spPr>
          <a:xfrm>
            <a:off x="0" y="2960013"/>
            <a:ext cx="9144000" cy="2492990"/>
          </a:xfrm>
          <a:prstGeom prst="rect">
            <a:avLst/>
          </a:prstGeom>
          <a:noFill/>
        </p:spPr>
        <p:txBody>
          <a:bodyPr wrap="square" rtlCol="0">
            <a:spAutoFit/>
          </a:bodyPr>
          <a:lstStyle/>
          <a:p>
            <a:pPr algn="ctr">
              <a:lnSpc>
                <a:spcPct val="150000"/>
              </a:lnSpc>
            </a:pPr>
            <a:r>
              <a:rPr lang="zh-CN" altLang="en-US" sz="2600" b="1" dirty="0">
                <a:solidFill>
                  <a:prstClr val="black">
                    <a:lumMod val="65000"/>
                    <a:lumOff val="35000"/>
                  </a:prstClr>
                </a:solidFill>
                <a:latin typeface="+mn-ea"/>
              </a:rPr>
              <a:t>感谢母校提供的学习与实践的机会；</a:t>
            </a:r>
            <a:endParaRPr lang="en-US" altLang="zh-CN" sz="2600" b="1" dirty="0">
              <a:solidFill>
                <a:prstClr val="black">
                  <a:lumMod val="65000"/>
                  <a:lumOff val="35000"/>
                </a:prstClr>
              </a:solidFill>
              <a:latin typeface="+mn-ea"/>
            </a:endParaRPr>
          </a:p>
          <a:p>
            <a:pPr algn="ctr">
              <a:lnSpc>
                <a:spcPct val="150000"/>
              </a:lnSpc>
            </a:pPr>
            <a:r>
              <a:rPr lang="zh-CN" altLang="en-US" sz="2600" b="1" dirty="0">
                <a:solidFill>
                  <a:prstClr val="black">
                    <a:lumMod val="65000"/>
                    <a:lumOff val="35000"/>
                  </a:prstClr>
                </a:solidFill>
                <a:latin typeface="+mn-ea"/>
              </a:rPr>
              <a:t>感谢导师团队，特别感谢李澄清教授给予的耐心指导；</a:t>
            </a:r>
            <a:endParaRPr lang="en-US" altLang="zh-CN" sz="2600" b="1" dirty="0">
              <a:solidFill>
                <a:prstClr val="black">
                  <a:lumMod val="65000"/>
                  <a:lumOff val="35000"/>
                </a:prstClr>
              </a:solidFill>
              <a:latin typeface="+mn-ea"/>
            </a:endParaRPr>
          </a:p>
          <a:p>
            <a:pPr algn="ctr">
              <a:lnSpc>
                <a:spcPct val="150000"/>
              </a:lnSpc>
            </a:pPr>
            <a:r>
              <a:rPr lang="zh-CN" altLang="en-US" sz="2600" b="1" dirty="0">
                <a:solidFill>
                  <a:prstClr val="black">
                    <a:lumMod val="65000"/>
                    <a:lumOff val="35000"/>
                  </a:prstClr>
                </a:solidFill>
                <a:latin typeface="+mn-ea"/>
              </a:rPr>
              <a:t>感谢同学及舍友的帮助；</a:t>
            </a:r>
            <a:endParaRPr lang="en-US" altLang="zh-CN" sz="2600" b="1" dirty="0">
              <a:solidFill>
                <a:prstClr val="black">
                  <a:lumMod val="65000"/>
                  <a:lumOff val="35000"/>
                </a:prstClr>
              </a:solidFill>
              <a:latin typeface="+mn-ea"/>
            </a:endParaRPr>
          </a:p>
          <a:p>
            <a:pPr algn="ctr">
              <a:lnSpc>
                <a:spcPct val="150000"/>
              </a:lnSpc>
            </a:pPr>
            <a:r>
              <a:rPr lang="zh-CN" altLang="en-US" sz="2600" b="1" dirty="0">
                <a:solidFill>
                  <a:prstClr val="black">
                    <a:lumMod val="65000"/>
                    <a:lumOff val="35000"/>
                  </a:prstClr>
                </a:solidFill>
                <a:latin typeface="+mn-ea"/>
              </a:rPr>
              <a:t>感谢答辩评审！</a:t>
            </a:r>
          </a:p>
        </p:txBody>
      </p:sp>
      <p:cxnSp>
        <p:nvCxnSpPr>
          <p:cNvPr id="6" name="直接连接符 5"/>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458" y="116276"/>
            <a:ext cx="838200" cy="833438"/>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118" y="148131"/>
            <a:ext cx="2297751" cy="769727"/>
          </a:xfrm>
          <a:prstGeom prst="rect">
            <a:avLst/>
          </a:prstGeom>
        </p:spPr>
      </p:pic>
    </p:spTree>
    <p:extLst>
      <p:ext uri="{BB962C8B-B14F-4D97-AF65-F5344CB8AC3E}">
        <p14:creationId xmlns:p14="http://schemas.microsoft.com/office/powerpoint/2010/main" val="3319228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752060" y="2368890"/>
                <a:ext cx="7639880" cy="3970318"/>
              </a:xfrm>
              <a:prstGeom prst="rect">
                <a:avLst/>
              </a:prstGeom>
            </p:spPr>
            <p:txBody>
              <a:bodyPr wrap="square">
                <a:spAutoFit/>
              </a:bodyPr>
              <a:lstStyle/>
              <a:p>
                <a:pPr lvl="1" indent="-342900" algn="just">
                  <a:lnSpc>
                    <a:spcPct val="140000"/>
                  </a:lnSpc>
                  <a:buClr>
                    <a:srgbClr val="CC3300"/>
                  </a:buClr>
                  <a:buSzPct val="110000"/>
                  <a:buFont typeface="Wingdings" pitchFamily="2" charset="2"/>
                  <a:buChar char="q"/>
                </a:pPr>
                <a:r>
                  <a:rPr lang="zh-CN" altLang="en-US" b="1" dirty="0" smtClean="0">
                    <a:latin typeface="+mn-ea"/>
                  </a:rPr>
                  <a:t>2007年：Oteo</a:t>
                </a:r>
                <a:r>
                  <a:rPr lang="zh-CN" altLang="en-US" b="1" dirty="0">
                    <a:latin typeface="+mn-ea"/>
                  </a:rPr>
                  <a:t>等</a:t>
                </a:r>
                <a:r>
                  <a:rPr lang="zh-CN" altLang="en-US" b="1" dirty="0" smtClean="0">
                    <a:latin typeface="+mn-ea"/>
                  </a:rPr>
                  <a:t>人给出</a:t>
                </a:r>
                <a:r>
                  <a:rPr lang="en-US" altLang="zh-CN" b="1" dirty="0" smtClean="0">
                    <a:solidFill>
                      <a:srgbClr val="0000CC"/>
                    </a:solidFill>
                    <a:latin typeface="+mn-ea"/>
                  </a:rPr>
                  <a:t>64bit</a:t>
                </a:r>
                <a:r>
                  <a:rPr lang="zh-CN" altLang="en-US" b="1" dirty="0" smtClean="0">
                    <a:solidFill>
                      <a:srgbClr val="0000CC"/>
                    </a:solidFill>
                    <a:latin typeface="+mn-ea"/>
                  </a:rPr>
                  <a:t>浮点运算</a:t>
                </a:r>
                <a:r>
                  <a:rPr lang="zh-CN" altLang="en-US" b="1" dirty="0" smtClean="0">
                    <a:latin typeface="+mn-ea"/>
                  </a:rPr>
                  <a:t>下</a:t>
                </a:r>
                <a:r>
                  <a:rPr lang="zh-CN" altLang="en-US" b="1" i="1" dirty="0" smtClean="0">
                    <a:latin typeface="+mn-ea"/>
                  </a:rPr>
                  <a:t>Logistic</a:t>
                </a:r>
                <a:r>
                  <a:rPr lang="zh-CN" altLang="en-US" b="1" dirty="0" smtClean="0">
                    <a:latin typeface="+mn-ea"/>
                  </a:rPr>
                  <a:t>映射舍入误差</a:t>
                </a:r>
                <a:r>
                  <a:rPr lang="zh-CN" altLang="en-US" b="1" dirty="0">
                    <a:latin typeface="+mn-ea"/>
                  </a:rPr>
                  <a:t>随控制参数的变化</a:t>
                </a:r>
                <a:r>
                  <a:rPr lang="zh-CN" altLang="en-US" b="1" dirty="0" smtClean="0">
                    <a:latin typeface="+mn-ea"/>
                  </a:rPr>
                  <a:t>规律</a:t>
                </a:r>
                <a:endParaRPr lang="en-US" altLang="zh-CN" b="1" dirty="0" smtClean="0">
                  <a:latin typeface="+mn-ea"/>
                </a:endParaRPr>
              </a:p>
              <a:p>
                <a:pPr lvl="1" indent="-342900" algn="just">
                  <a:lnSpc>
                    <a:spcPct val="140000"/>
                  </a:lnSpc>
                  <a:buClr>
                    <a:srgbClr val="CC3300"/>
                  </a:buClr>
                  <a:buSzPct val="110000"/>
                  <a:buFont typeface="Wingdings" pitchFamily="2" charset="2"/>
                  <a:buChar char="q"/>
                </a:pPr>
                <a:r>
                  <a:rPr lang="zh-CN" altLang="en-US" b="1" dirty="0" smtClean="0">
                    <a:latin typeface="+mn-ea"/>
                  </a:rPr>
                  <a:t>2011年：Takeru</a:t>
                </a:r>
                <a:r>
                  <a:rPr lang="zh-CN" altLang="en-US" b="1" dirty="0">
                    <a:latin typeface="+mn-ea"/>
                  </a:rPr>
                  <a:t>等人给</a:t>
                </a:r>
                <a:r>
                  <a:rPr lang="zh-CN" altLang="en-US" b="1" dirty="0" smtClean="0">
                    <a:latin typeface="+mn-ea"/>
                  </a:rPr>
                  <a:t>出</a:t>
                </a:r>
                <a:r>
                  <a:rPr lang="zh-CN" altLang="en-US" b="1" dirty="0" smtClean="0">
                    <a:solidFill>
                      <a:srgbClr val="0000CC"/>
                    </a:solidFill>
                    <a:latin typeface="+mn-ea"/>
                  </a:rPr>
                  <a:t>量化算法</a:t>
                </a:r>
                <a:r>
                  <a:rPr lang="zh-CN" altLang="en-US" b="1" dirty="0" smtClean="0">
                    <a:latin typeface="+mn-ea"/>
                  </a:rPr>
                  <a:t>对</a:t>
                </a:r>
                <a:r>
                  <a:rPr lang="zh-CN" altLang="en-US" b="1" i="1" dirty="0">
                    <a:latin typeface="+mn-ea"/>
                  </a:rPr>
                  <a:t>Logistic</a:t>
                </a:r>
                <a:r>
                  <a:rPr lang="zh-CN" altLang="en-US" b="1" dirty="0">
                    <a:latin typeface="+mn-ea"/>
                  </a:rPr>
                  <a:t>映射拟混沌轨道的暂态分枝长度和循环</a:t>
                </a:r>
                <a:r>
                  <a:rPr lang="zh-CN" altLang="en-US" b="1" dirty="0" smtClean="0">
                    <a:latin typeface="+mn-ea"/>
                  </a:rPr>
                  <a:t>长度的影响</a:t>
                </a:r>
                <a:endParaRPr lang="en-US" altLang="zh-CN" b="1" dirty="0" smtClean="0">
                  <a:latin typeface="+mn-ea"/>
                </a:endParaRPr>
              </a:p>
              <a:p>
                <a:pPr lvl="1" indent="-342900" algn="just">
                  <a:lnSpc>
                    <a:spcPct val="140000"/>
                  </a:lnSpc>
                  <a:buClr>
                    <a:srgbClr val="CC3300"/>
                  </a:buClr>
                  <a:buSzPct val="110000"/>
                  <a:buFont typeface="Wingdings" pitchFamily="2" charset="2"/>
                  <a:buChar char="q"/>
                </a:pPr>
                <a:r>
                  <a:rPr lang="zh-CN" altLang="en-US" b="1" dirty="0" smtClean="0">
                    <a:latin typeface="+mn-ea"/>
                  </a:rPr>
                  <a:t>2012年：Persohn</a:t>
                </a:r>
                <a:r>
                  <a:rPr lang="zh-CN" altLang="en-US" b="1" dirty="0">
                    <a:latin typeface="+mn-ea"/>
                  </a:rPr>
                  <a:t>等</a:t>
                </a:r>
                <a:r>
                  <a:rPr lang="zh-CN" altLang="en-US" b="1" dirty="0" smtClean="0">
                    <a:latin typeface="+mn-ea"/>
                  </a:rPr>
                  <a:t>人给出</a:t>
                </a:r>
                <a:r>
                  <a:rPr lang="en-US" altLang="zh-CN" b="1" dirty="0" smtClean="0">
                    <a:solidFill>
                      <a:srgbClr val="0000CC"/>
                    </a:solidFill>
                    <a:latin typeface="+mn-ea"/>
                  </a:rPr>
                  <a:t>32bit</a:t>
                </a:r>
                <a:r>
                  <a:rPr lang="zh-CN" altLang="en-US" b="1" dirty="0" smtClean="0">
                    <a:solidFill>
                      <a:srgbClr val="0000CC"/>
                    </a:solidFill>
                    <a:latin typeface="+mn-ea"/>
                  </a:rPr>
                  <a:t>浮点运算</a:t>
                </a:r>
                <a:r>
                  <a:rPr lang="zh-CN" altLang="en-US" b="1" dirty="0" smtClean="0">
                    <a:latin typeface="+mn-ea"/>
                  </a:rPr>
                  <a:t>下</a:t>
                </a:r>
                <a:r>
                  <a:rPr lang="zh-CN" altLang="en-US" b="1" i="1" dirty="0" smtClean="0">
                    <a:latin typeface="+mn-ea"/>
                  </a:rPr>
                  <a:t>Logistic</a:t>
                </a:r>
                <a:r>
                  <a:rPr lang="zh-CN" altLang="en-US" b="1" dirty="0">
                    <a:latin typeface="+mn-ea"/>
                  </a:rPr>
                  <a:t>映射拟混沌轨道的暂态分枝和循环</a:t>
                </a:r>
                <a:endParaRPr lang="en-US" altLang="zh-CN" b="1" dirty="0">
                  <a:latin typeface="+mn-ea"/>
                </a:endParaRPr>
              </a:p>
              <a:p>
                <a:pPr lvl="1" indent="-342900" algn="just">
                  <a:lnSpc>
                    <a:spcPct val="140000"/>
                  </a:lnSpc>
                  <a:buClr>
                    <a:srgbClr val="CC3300"/>
                  </a:buClr>
                  <a:buSzPct val="110000"/>
                  <a:buFont typeface="Wingdings" pitchFamily="2" charset="2"/>
                  <a:buChar char="q"/>
                </a:pPr>
                <a:r>
                  <a:rPr lang="zh-CN" altLang="en-US" b="1" dirty="0" smtClean="0">
                    <a:latin typeface="+mn-ea"/>
                  </a:rPr>
                  <a:t>2016年：Uehara</a:t>
                </a:r>
                <a:r>
                  <a:rPr lang="zh-CN" altLang="en-US" b="1" dirty="0">
                    <a:latin typeface="+mn-ea"/>
                  </a:rPr>
                  <a:t>等</a:t>
                </a:r>
                <a:r>
                  <a:rPr lang="zh-CN" altLang="en-US" b="1" dirty="0" smtClean="0">
                    <a:latin typeface="+mn-ea"/>
                  </a:rPr>
                  <a:t>人给出</a:t>
                </a:r>
                <a:r>
                  <a:rPr lang="zh-CN" altLang="en-US" b="1" dirty="0" smtClean="0">
                    <a:solidFill>
                      <a:srgbClr val="0000CC"/>
                    </a:solidFill>
                    <a:latin typeface="+mn-ea"/>
                  </a:rPr>
                  <a:t>控制</a:t>
                </a:r>
                <a:r>
                  <a:rPr lang="zh-CN" altLang="en-US" b="1" dirty="0">
                    <a:solidFill>
                      <a:srgbClr val="0000CC"/>
                    </a:solidFill>
                    <a:latin typeface="+mn-ea"/>
                  </a:rPr>
                  <a:t>参数</a:t>
                </a:r>
                <a:r>
                  <a:rPr lang="zh-CN" altLang="en-US" b="1" dirty="0" smtClean="0">
                    <a:latin typeface="+mn-ea"/>
                  </a:rPr>
                  <a:t>对</a:t>
                </a:r>
                <a:r>
                  <a:rPr lang="en-US" altLang="zh-CN" b="1" i="1" dirty="0" smtClean="0">
                    <a:latin typeface="+mn-ea"/>
                  </a:rPr>
                  <a:t>Logistic</a:t>
                </a:r>
                <a:r>
                  <a:rPr lang="zh-CN" altLang="en-US" b="1" dirty="0" smtClean="0">
                    <a:latin typeface="+mn-ea"/>
                  </a:rPr>
                  <a:t>映射拟混沌轨道的</a:t>
                </a:r>
                <a:r>
                  <a:rPr lang="zh-CN" altLang="en-US" b="1" dirty="0">
                    <a:latin typeface="+mn-ea"/>
                  </a:rPr>
                  <a:t>暂态分枝长度和循环长度的影响</a:t>
                </a:r>
                <a:endParaRPr lang="en-US" altLang="zh-CN" b="1" dirty="0">
                  <a:latin typeface="+mn-ea"/>
                </a:endParaRPr>
              </a:p>
              <a:p>
                <a:pPr lvl="1" indent="-342900" algn="just">
                  <a:lnSpc>
                    <a:spcPct val="140000"/>
                  </a:lnSpc>
                  <a:buClr>
                    <a:srgbClr val="CC3300"/>
                  </a:buClr>
                  <a:buSzPct val="110000"/>
                  <a:buFont typeface="Wingdings" pitchFamily="2" charset="2"/>
                  <a:buChar char="q"/>
                </a:pPr>
                <a:r>
                  <a:rPr lang="zh-CN" altLang="en-US" b="1" dirty="0" smtClean="0">
                    <a:latin typeface="+mn-ea"/>
                  </a:rPr>
                  <a:t>2017年：X.Liao</a:t>
                </a:r>
                <a:r>
                  <a:rPr lang="zh-CN" altLang="en-US" b="1" dirty="0">
                    <a:latin typeface="+mn-ea"/>
                  </a:rPr>
                  <a:t>等</a:t>
                </a:r>
                <a:r>
                  <a:rPr lang="zh-CN" altLang="en-US" b="1" dirty="0" smtClean="0">
                    <a:latin typeface="+mn-ea"/>
                  </a:rPr>
                  <a:t>人理论推导出</a:t>
                </a:r>
                <a:r>
                  <a:rPr lang="zh-CN" altLang="en-US" b="1" dirty="0" smtClean="0">
                    <a:solidFill>
                      <a:srgbClr val="0000CC"/>
                    </a:solidFill>
                    <a:latin typeface="+mn-ea"/>
                  </a:rPr>
                  <a:t>有限域</a:t>
                </a:r>
                <a14:m>
                  <m:oMath xmlns:m="http://schemas.openxmlformats.org/officeDocument/2006/math">
                    <m:sSub>
                      <m:sSubPr>
                        <m:ctrlPr>
                          <a:rPr lang="en-US" altLang="zh-CN" b="1" i="1" smtClean="0">
                            <a:solidFill>
                              <a:srgbClr val="0000CC"/>
                            </a:solidFill>
                            <a:latin typeface="Cambria Math" panose="02040503050406030204" pitchFamily="18" charset="0"/>
                          </a:rPr>
                        </m:ctrlPr>
                      </m:sSubPr>
                      <m:e>
                        <m:r>
                          <a:rPr lang="en-US" altLang="zh-CN" b="1" i="1" smtClean="0">
                            <a:solidFill>
                              <a:srgbClr val="0000CC"/>
                            </a:solidFill>
                            <a:latin typeface="Cambria Math" panose="02040503050406030204" pitchFamily="18" charset="0"/>
                            <a:ea typeface="Cambria Math" panose="02040503050406030204" pitchFamily="18" charset="0"/>
                          </a:rPr>
                          <m:t>ℤ</m:t>
                        </m:r>
                      </m:e>
                      <m:sub>
                        <m:sSup>
                          <m:sSupPr>
                            <m:ctrlPr>
                              <a:rPr lang="en-US" altLang="zh-CN" b="1" i="1" smtClean="0">
                                <a:solidFill>
                                  <a:srgbClr val="0000CC"/>
                                </a:solidFill>
                                <a:latin typeface="Cambria Math" panose="02040503050406030204" pitchFamily="18" charset="0"/>
                              </a:rPr>
                            </m:ctrlPr>
                          </m:sSupPr>
                          <m:e>
                            <m:r>
                              <a:rPr lang="en-US" altLang="zh-CN" b="1" i="1" smtClean="0">
                                <a:solidFill>
                                  <a:srgbClr val="0000CC"/>
                                </a:solidFill>
                                <a:latin typeface="Cambria Math" panose="02040503050406030204" pitchFamily="18" charset="0"/>
                              </a:rPr>
                              <m:t>𝟑</m:t>
                            </m:r>
                          </m:e>
                          <m:sup>
                            <m:r>
                              <a:rPr lang="en-US" altLang="zh-CN" b="1" i="1" smtClean="0">
                                <a:solidFill>
                                  <a:srgbClr val="0000CC"/>
                                </a:solidFill>
                                <a:latin typeface="Cambria Math" panose="02040503050406030204" pitchFamily="18" charset="0"/>
                              </a:rPr>
                              <m:t>𝒏</m:t>
                            </m:r>
                          </m:sup>
                        </m:sSup>
                      </m:sub>
                    </m:sSub>
                  </m:oMath>
                </a14:m>
                <a:r>
                  <a:rPr lang="zh-CN" altLang="en-US" b="1" dirty="0" smtClean="0">
                    <a:latin typeface="+mn-ea"/>
                  </a:rPr>
                  <a:t>上</a:t>
                </a:r>
                <a:r>
                  <a:rPr lang="zh-CN" altLang="en-US" b="1" i="1" dirty="0">
                    <a:latin typeface="+mn-ea"/>
                  </a:rPr>
                  <a:t>Logistic</a:t>
                </a:r>
                <a:r>
                  <a:rPr lang="zh-CN" altLang="en-US" b="1" dirty="0" smtClean="0">
                    <a:latin typeface="+mn-ea"/>
                  </a:rPr>
                  <a:t>映射</a:t>
                </a:r>
                <a:r>
                  <a:rPr lang="zh-CN" altLang="en-US" b="1" dirty="0">
                    <a:latin typeface="+mn-ea"/>
                  </a:rPr>
                  <a:t>拟混沌轨道</a:t>
                </a:r>
                <a:r>
                  <a:rPr lang="zh-CN" altLang="en-US" b="1" dirty="0" smtClean="0">
                    <a:latin typeface="+mn-ea"/>
                  </a:rPr>
                  <a:t>的最长暂态分支</a:t>
                </a:r>
                <a:endParaRPr lang="zh-CN" altLang="en-US" b="1" dirty="0">
                  <a:latin typeface="+mn-ea"/>
                </a:endParaRPr>
              </a:p>
            </p:txBody>
          </p:sp>
        </mc:Choice>
        <mc:Fallback xmlns="">
          <p:sp>
            <p:nvSpPr>
              <p:cNvPr id="5" name="矩形 4"/>
              <p:cNvSpPr>
                <a:spLocks noRot="1" noChangeAspect="1" noMove="1" noResize="1" noEditPoints="1" noAdjustHandles="1" noChangeArrowheads="1" noChangeShapeType="1" noTextEdit="1"/>
              </p:cNvSpPr>
              <p:nvPr/>
            </p:nvSpPr>
            <p:spPr>
              <a:xfrm>
                <a:off x="752060" y="2368890"/>
                <a:ext cx="7639880" cy="3970318"/>
              </a:xfrm>
              <a:prstGeom prst="rect">
                <a:avLst/>
              </a:prstGeom>
              <a:blipFill rotWithShape="0">
                <a:blip r:embed="rId3"/>
                <a:stretch>
                  <a:fillRect r="-638"/>
                </a:stretch>
              </a:blipFill>
            </p:spPr>
            <p:txBody>
              <a:bodyPr/>
              <a:lstStyle/>
              <a:p>
                <a:r>
                  <a:rPr lang="zh-CN" altLang="en-US">
                    <a:noFill/>
                  </a:rPr>
                  <a:t> </a:t>
                </a:r>
              </a:p>
            </p:txBody>
          </p:sp>
        </mc:Fallback>
      </mc:AlternateContent>
      <p:sp>
        <p:nvSpPr>
          <p:cNvPr id="6" name="Rectangle 10" descr="再生纸"/>
          <p:cNvSpPr>
            <a:spLocks noChangeArrowheads="1"/>
          </p:cNvSpPr>
          <p:nvPr/>
        </p:nvSpPr>
        <p:spPr bwMode="auto">
          <a:xfrm>
            <a:off x="2057300" y="1507458"/>
            <a:ext cx="5512625" cy="715128"/>
          </a:xfrm>
          <a:prstGeom prst="rect">
            <a:avLst/>
          </a:prstGeom>
          <a:solidFill>
            <a:sysClr val="window" lastClr="FFFFFF"/>
          </a:solidFill>
          <a:ln w="28575" algn="ctr">
            <a:solidFill>
              <a:schemeClr val="accent5">
                <a:lumMod val="75000"/>
              </a:schemeClr>
            </a:solidFill>
            <a:miter lim="800000"/>
            <a:headEnd/>
            <a:tailEnd/>
          </a:ln>
          <a:effectLst>
            <a:outerShdw dist="57150" dir="2700000" algn="ctr" rotWithShape="0">
              <a:srgbClr val="888888">
                <a:alpha val="50000"/>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00" b="1" baseline="0" dirty="0">
                <a:solidFill>
                  <a:srgbClr val="FF0000"/>
                </a:solidFill>
                <a:latin typeface="宋体" panose="02010600030101010101" pitchFamily="2" charset="-122"/>
                <a:ea typeface="宋体" panose="02010600030101010101" pitchFamily="2" charset="-122"/>
                <a:cs typeface="Times New Roman" pitchFamily="18" charset="0"/>
              </a:rPr>
              <a:t>数字混沌系统动力学退化程度的刻画</a:t>
            </a:r>
          </a:p>
        </p:txBody>
      </p:sp>
      <p:sp>
        <p:nvSpPr>
          <p:cNvPr id="7"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smtClean="0">
                <a:solidFill>
                  <a:srgbClr val="C00000"/>
                </a:solidFill>
                <a:latin typeface="宋体" panose="02010600030101010101" pitchFamily="2" charset="-122"/>
                <a:cs typeface="+mj-cs"/>
              </a:rPr>
              <a:t>选题背景</a:t>
            </a:r>
            <a:endParaRPr lang="en-US" altLang="zh-CN" sz="4400" b="1" baseline="0" dirty="0">
              <a:solidFill>
                <a:srgbClr val="C00000"/>
              </a:solidFill>
              <a:latin typeface="宋体" panose="02010600030101010101" pitchFamily="2" charset="-122"/>
              <a:cs typeface="+mj-cs"/>
            </a:endParaRPr>
          </a:p>
        </p:txBody>
      </p:sp>
      <p:cxnSp>
        <p:nvCxnSpPr>
          <p:cNvPr id="8" name="直接连接符 7"/>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3</a:t>
            </a:r>
            <a:endParaRPr lang="zh-CN" altLang="zh-CN" sz="1800" baseline="0" dirty="0">
              <a:solidFill>
                <a:schemeClr val="folHlink"/>
              </a:solidFill>
              <a:latin typeface="Monotype Corsiva" pitchFamily="66" charset="0"/>
            </a:endParaRPr>
          </a:p>
        </p:txBody>
      </p:sp>
    </p:spTree>
    <p:extLst>
      <p:ext uri="{BB962C8B-B14F-4D97-AF65-F5344CB8AC3E}">
        <p14:creationId xmlns:p14="http://schemas.microsoft.com/office/powerpoint/2010/main" val="3138400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smtClean="0">
                <a:solidFill>
                  <a:srgbClr val="C00000"/>
                </a:solidFill>
                <a:latin typeface="宋体" panose="02010600030101010101" pitchFamily="2" charset="-122"/>
                <a:cs typeface="+mj-cs"/>
              </a:rPr>
              <a:t>研究意义</a:t>
            </a:r>
            <a:endParaRPr lang="en-US" altLang="zh-CN" sz="4400" b="1" baseline="0" dirty="0">
              <a:solidFill>
                <a:srgbClr val="C00000"/>
              </a:solidFill>
              <a:latin typeface="宋体" panose="02010600030101010101" pitchFamily="2" charset="-122"/>
              <a:cs typeface="+mj-cs"/>
            </a:endParaRPr>
          </a:p>
        </p:txBody>
      </p:sp>
      <p:sp>
        <p:nvSpPr>
          <p:cNvPr id="5" name="椭圆 4"/>
          <p:cNvSpPr/>
          <p:nvPr/>
        </p:nvSpPr>
        <p:spPr>
          <a:xfrm>
            <a:off x="676162" y="1850923"/>
            <a:ext cx="3626539" cy="3626539"/>
          </a:xfrm>
          <a:prstGeom prst="ellipse">
            <a:avLst/>
          </a:prstGeom>
          <a:solidFill>
            <a:srgbClr val="F2F2F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3138" y="2386919"/>
            <a:ext cx="2743200" cy="2554545"/>
          </a:xfrm>
          <a:prstGeom prst="rect">
            <a:avLst/>
          </a:prstGeom>
        </p:spPr>
        <p:txBody>
          <a:bodyPr wrap="square">
            <a:spAutoFit/>
          </a:bodyPr>
          <a:lstStyle/>
          <a:p>
            <a:pPr algn="just"/>
            <a:r>
              <a:rPr lang="zh-CN" altLang="en-US" sz="2000" b="1" kern="0" baseline="0" dirty="0">
                <a:solidFill>
                  <a:srgbClr val="000000"/>
                </a:solidFill>
                <a:latin typeface="宋体" panose="02010600030101010101" pitchFamily="2" charset="-122"/>
                <a:cs typeface="Times New Roman" pitchFamily="18" charset="0"/>
              </a:rPr>
              <a:t>在任何数字世界的应用中各混沌系统的动力学性质因为</a:t>
            </a:r>
            <a:r>
              <a:rPr lang="zh-CN" altLang="en-US" sz="2000" b="1" kern="0" baseline="0" dirty="0">
                <a:solidFill>
                  <a:srgbClr val="0000CC"/>
                </a:solidFill>
                <a:latin typeface="宋体" panose="02010600030101010101" pitchFamily="2" charset="-122"/>
                <a:cs typeface="Times New Roman" pitchFamily="18" charset="0"/>
              </a:rPr>
              <a:t>有限精度效应</a:t>
            </a:r>
            <a:r>
              <a:rPr lang="zh-CN" altLang="en-US" sz="2000" b="1" kern="0" baseline="0" dirty="0">
                <a:solidFill>
                  <a:srgbClr val="000000"/>
                </a:solidFill>
                <a:latin typeface="宋体" panose="02010600030101010101" pitchFamily="2" charset="-122"/>
                <a:cs typeface="Times New Roman" pitchFamily="18" charset="0"/>
              </a:rPr>
              <a:t>必然在不同程度上退化。数字混沌动力学性质退化的</a:t>
            </a:r>
            <a:r>
              <a:rPr lang="zh-CN" altLang="en-US" sz="2000" b="1" kern="0" baseline="0" dirty="0">
                <a:solidFill>
                  <a:srgbClr val="0000CC"/>
                </a:solidFill>
                <a:latin typeface="宋体" panose="02010600030101010101" pitchFamily="2" charset="-122"/>
                <a:cs typeface="Times New Roman" pitchFamily="18" charset="0"/>
              </a:rPr>
              <a:t>“可知性”</a:t>
            </a:r>
            <a:r>
              <a:rPr lang="zh-CN" altLang="en-US" sz="2000" b="1" kern="0" baseline="0" dirty="0">
                <a:solidFill>
                  <a:srgbClr val="000000"/>
                </a:solidFill>
                <a:latin typeface="宋体" panose="02010600030101010101" pitchFamily="2" charset="-122"/>
                <a:cs typeface="Times New Roman" pitchFamily="18" charset="0"/>
              </a:rPr>
              <a:t>和</a:t>
            </a:r>
            <a:r>
              <a:rPr lang="zh-CN" altLang="en-US" sz="2000" b="1" kern="0" baseline="0" dirty="0">
                <a:solidFill>
                  <a:srgbClr val="0000CC"/>
                </a:solidFill>
                <a:latin typeface="宋体" panose="02010600030101010101" pitchFamily="2" charset="-122"/>
                <a:cs typeface="Times New Roman" pitchFamily="18" charset="0"/>
              </a:rPr>
              <a:t>“可控性”</a:t>
            </a:r>
            <a:r>
              <a:rPr lang="zh-CN" altLang="en-US" sz="2000" b="1" kern="0" baseline="0" dirty="0">
                <a:solidFill>
                  <a:srgbClr val="000000"/>
                </a:solidFill>
                <a:latin typeface="宋体" panose="02010600030101010101" pitchFamily="2" charset="-122"/>
                <a:cs typeface="Times New Roman" pitchFamily="18" charset="0"/>
              </a:rPr>
              <a:t>是攸关相关应用的基石</a:t>
            </a:r>
            <a:endParaRPr lang="en-US" altLang="zh-CN" sz="2000" b="1" kern="0" baseline="0" dirty="0">
              <a:solidFill>
                <a:srgbClr val="000000"/>
              </a:solidFill>
              <a:latin typeface="宋体" panose="02010600030101010101" pitchFamily="2" charset="-122"/>
              <a:cs typeface="Times New Roman" pitchFamily="18" charset="0"/>
            </a:endParaRPr>
          </a:p>
        </p:txBody>
      </p:sp>
      <p:sp>
        <p:nvSpPr>
          <p:cNvPr id="7" name="文本框 6"/>
          <p:cNvSpPr txBox="1"/>
          <p:nvPr/>
        </p:nvSpPr>
        <p:spPr>
          <a:xfrm>
            <a:off x="4483981" y="3875136"/>
            <a:ext cx="4111380" cy="1015663"/>
          </a:xfrm>
          <a:prstGeom prst="rect">
            <a:avLst/>
          </a:prstGeom>
          <a:noFill/>
        </p:spPr>
        <p:txBody>
          <a:bodyPr wrap="square" rtlCol="0">
            <a:spAutoFit/>
          </a:bodyPr>
          <a:lstStyle/>
          <a:p>
            <a:pPr algn="just"/>
            <a:r>
              <a:rPr lang="zh-CN" altLang="en-US" sz="2000" b="1" kern="0" baseline="0" dirty="0" smtClean="0">
                <a:solidFill>
                  <a:srgbClr val="000000"/>
                </a:solidFill>
                <a:latin typeface="宋体" panose="02010600030101010101" pitchFamily="2" charset="-122"/>
                <a:cs typeface="Times New Roman" pitchFamily="18" charset="0"/>
              </a:rPr>
              <a:t>了解</a:t>
            </a:r>
            <a:r>
              <a:rPr lang="zh-CN" altLang="en-US" sz="2000" b="1" kern="0" baseline="0" dirty="0">
                <a:solidFill>
                  <a:srgbClr val="000000"/>
                </a:solidFill>
                <a:latin typeface="宋体" panose="02010600030101010101" pitchFamily="2" charset="-122"/>
                <a:cs typeface="Times New Roman" pitchFamily="18" charset="0"/>
              </a:rPr>
              <a:t>有限精度数字域中数字混沌系统的真实结构，从而促进数字混沌动力学退化的有效抵抗和准确</a:t>
            </a:r>
            <a:r>
              <a:rPr lang="zh-CN" altLang="en-US" sz="2000" b="1" kern="0" baseline="0" dirty="0" smtClean="0">
                <a:solidFill>
                  <a:srgbClr val="000000"/>
                </a:solidFill>
                <a:latin typeface="宋体" panose="02010600030101010101" pitchFamily="2" charset="-122"/>
                <a:cs typeface="Times New Roman" pitchFamily="18" charset="0"/>
              </a:rPr>
              <a:t>评估</a:t>
            </a:r>
            <a:endParaRPr lang="en-US" altLang="zh-CN" sz="2000" b="1" kern="0" baseline="0" dirty="0">
              <a:solidFill>
                <a:srgbClr val="000000"/>
              </a:solidFill>
              <a:latin typeface="宋体" panose="02010600030101010101" pitchFamily="2" charset="-122"/>
              <a:cs typeface="Times New Roman" pitchFamily="18" charset="0"/>
            </a:endParaRPr>
          </a:p>
        </p:txBody>
      </p:sp>
      <p:sp>
        <p:nvSpPr>
          <p:cNvPr id="8" name="右箭头 102"/>
          <p:cNvSpPr>
            <a:spLocks noChangeArrowheads="1"/>
          </p:cNvSpPr>
          <p:nvPr/>
        </p:nvSpPr>
        <p:spPr bwMode="auto">
          <a:xfrm>
            <a:off x="3980742" y="2572766"/>
            <a:ext cx="503238" cy="642938"/>
          </a:xfrm>
          <a:prstGeom prst="rightArrow">
            <a:avLst>
              <a:gd name="adj1" fmla="val 50000"/>
              <a:gd name="adj2" fmla="val 50000"/>
            </a:avLst>
          </a:prstGeom>
          <a:noFill/>
          <a:ln w="9525"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en-US" b="1">
              <a:latin typeface="Arial" panose="020B0604020202020204" pitchFamily="34" charset="0"/>
            </a:endParaRPr>
          </a:p>
        </p:txBody>
      </p:sp>
      <p:sp>
        <p:nvSpPr>
          <p:cNvPr id="9" name="右箭头 102"/>
          <p:cNvSpPr>
            <a:spLocks noChangeArrowheads="1"/>
          </p:cNvSpPr>
          <p:nvPr/>
        </p:nvSpPr>
        <p:spPr bwMode="auto">
          <a:xfrm>
            <a:off x="3980742" y="4061499"/>
            <a:ext cx="503238" cy="642938"/>
          </a:xfrm>
          <a:prstGeom prst="rightArrow">
            <a:avLst>
              <a:gd name="adj1" fmla="val 50000"/>
              <a:gd name="adj2" fmla="val 50000"/>
            </a:avLst>
          </a:prstGeom>
          <a:noFill/>
          <a:ln w="9525"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en-US" b="1">
              <a:latin typeface="Arial" panose="020B0604020202020204" pitchFamily="34" charset="0"/>
            </a:endParaRPr>
          </a:p>
        </p:txBody>
      </p:sp>
      <p:sp>
        <p:nvSpPr>
          <p:cNvPr id="10" name="文本框 9"/>
          <p:cNvSpPr txBox="1"/>
          <p:nvPr/>
        </p:nvSpPr>
        <p:spPr>
          <a:xfrm>
            <a:off x="4483981" y="2294070"/>
            <a:ext cx="4111380" cy="1015663"/>
          </a:xfrm>
          <a:prstGeom prst="rect">
            <a:avLst/>
          </a:prstGeom>
          <a:noFill/>
        </p:spPr>
        <p:txBody>
          <a:bodyPr wrap="square" rtlCol="0">
            <a:spAutoFit/>
          </a:bodyPr>
          <a:lstStyle/>
          <a:p>
            <a:pPr algn="just"/>
            <a:r>
              <a:rPr lang="zh-CN" altLang="en-US" sz="2000" b="1" kern="0" baseline="0" dirty="0" smtClean="0">
                <a:solidFill>
                  <a:srgbClr val="000000"/>
                </a:solidFill>
                <a:latin typeface="宋体" panose="02010600030101010101" pitchFamily="2" charset="-122"/>
                <a:cs typeface="Times New Roman" pitchFamily="18" charset="0"/>
              </a:rPr>
              <a:t>简单</a:t>
            </a:r>
            <a:r>
              <a:rPr lang="zh-CN" altLang="en-US" sz="2000" b="1" kern="0" baseline="0" dirty="0">
                <a:solidFill>
                  <a:srgbClr val="000000"/>
                </a:solidFill>
                <a:latin typeface="宋体" panose="02010600030101010101" pitchFamily="2" charset="-122"/>
                <a:cs typeface="Times New Roman" pitchFamily="18" charset="0"/>
              </a:rPr>
              <a:t>有效地从本质结构上检测基于混沌的伪随机数发生器的随机性</a:t>
            </a:r>
            <a:r>
              <a:rPr lang="zh-CN" altLang="en-US" sz="2000" b="1" kern="0" baseline="0" dirty="0" smtClean="0">
                <a:solidFill>
                  <a:srgbClr val="000000"/>
                </a:solidFill>
                <a:latin typeface="宋体" panose="02010600030101010101" pitchFamily="2" charset="-122"/>
                <a:cs typeface="Times New Roman" pitchFamily="18" charset="0"/>
              </a:rPr>
              <a:t>缺陷</a:t>
            </a:r>
            <a:endParaRPr lang="zh-CN" altLang="en-US" sz="2000" b="1" kern="0" baseline="0" dirty="0">
              <a:solidFill>
                <a:srgbClr val="000000"/>
              </a:solidFill>
              <a:latin typeface="宋体" panose="02010600030101010101" pitchFamily="2" charset="-122"/>
              <a:cs typeface="Times New Roman" pitchFamily="18" charset="0"/>
            </a:endParaRPr>
          </a:p>
        </p:txBody>
      </p:sp>
      <p:cxnSp>
        <p:nvCxnSpPr>
          <p:cNvPr id="11" name="直接连接符 10"/>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4</a:t>
            </a:r>
            <a:endParaRPr lang="zh-CN" altLang="zh-CN" sz="1800" baseline="0" dirty="0">
              <a:solidFill>
                <a:schemeClr val="folHlink"/>
              </a:solidFill>
              <a:latin typeface="Monotype Corsiva" pitchFamily="66" charset="0"/>
            </a:endParaRPr>
          </a:p>
        </p:txBody>
      </p:sp>
    </p:spTree>
    <p:extLst>
      <p:ext uri="{BB962C8B-B14F-4D97-AF65-F5344CB8AC3E}">
        <p14:creationId xmlns:p14="http://schemas.microsoft.com/office/powerpoint/2010/main" val="317141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smtClean="0">
                <a:solidFill>
                  <a:srgbClr val="C00000"/>
                </a:solidFill>
                <a:latin typeface="宋体" panose="02010600030101010101" pitchFamily="2" charset="-122"/>
                <a:cs typeface="+mj-cs"/>
              </a:rPr>
              <a:t>研究</a:t>
            </a:r>
            <a:r>
              <a:rPr lang="zh-CN" altLang="en-US" sz="4400" b="1" baseline="0" dirty="0">
                <a:solidFill>
                  <a:srgbClr val="C00000"/>
                </a:solidFill>
                <a:latin typeface="宋体" panose="02010600030101010101" pitchFamily="2" charset="-122"/>
                <a:cs typeface="+mj-cs"/>
              </a:rPr>
              <a:t>思路</a:t>
            </a:r>
            <a:endParaRPr lang="en-US" altLang="zh-CN" sz="4400" b="1" baseline="0" dirty="0">
              <a:solidFill>
                <a:srgbClr val="C00000"/>
              </a:solidFill>
              <a:latin typeface="宋体" panose="02010600030101010101" pitchFamily="2" charset="-122"/>
              <a:cs typeface="+mj-cs"/>
            </a:endParaRPr>
          </a:p>
        </p:txBody>
      </p:sp>
      <p:sp>
        <p:nvSpPr>
          <p:cNvPr id="5" name="AutoShape 4"/>
          <p:cNvSpPr>
            <a:spLocks noChangeArrowheads="1"/>
          </p:cNvSpPr>
          <p:nvPr/>
        </p:nvSpPr>
        <p:spPr bwMode="auto">
          <a:xfrm>
            <a:off x="317569" y="1420014"/>
            <a:ext cx="8488667" cy="2066817"/>
          </a:xfrm>
          <a:prstGeom prst="roundRect">
            <a:avLst>
              <a:gd name="adj" fmla="val 16667"/>
            </a:avLst>
          </a:prstGeom>
          <a:solidFill>
            <a:schemeClr val="accent5">
              <a:lumMod val="20000"/>
              <a:lumOff val="80000"/>
            </a:schemeClr>
          </a:solidFill>
          <a:ln w="31750">
            <a:solidFill>
              <a:srgbClr val="CC3300"/>
            </a:solidFill>
            <a:round/>
            <a:headEnd/>
            <a:tailEnd/>
          </a:ln>
          <a:effectLst/>
          <a:extLst/>
        </p:spPr>
        <p:txBody>
          <a:bodyPr anchor="ctr"/>
          <a:lstStyle/>
          <a:p>
            <a:pPr lvl="0" algn="just">
              <a:lnSpc>
                <a:spcPct val="130000"/>
              </a:lnSpc>
              <a:defRPr/>
            </a:pPr>
            <a:r>
              <a:rPr lang="zh-CN" altLang="en-US" sz="2000" b="1" kern="0" baseline="0" dirty="0">
                <a:solidFill>
                  <a:srgbClr val="000000"/>
                </a:solidFill>
                <a:latin typeface="宋体" panose="02010600030101010101" pitchFamily="2" charset="-122"/>
                <a:cs typeface="Times New Roman" pitchFamily="18" charset="0"/>
              </a:rPr>
              <a:t>以计算机中可表示的混沌状态值为点、以两点之间的映射关系（若存在）为边，建立混沌映射对应的状态映射网络</a:t>
            </a:r>
            <a:r>
              <a:rPr lang="en-US" altLang="zh-CN" sz="2000" b="1" kern="0" baseline="0" dirty="0">
                <a:solidFill>
                  <a:srgbClr val="000000"/>
                </a:solidFill>
                <a:latin typeface="宋体" panose="02010600030101010101" pitchFamily="2" charset="-122"/>
                <a:cs typeface="Times New Roman" pitchFamily="18" charset="0"/>
              </a:rPr>
              <a:t>(state-mapping network, SMN)</a:t>
            </a:r>
            <a:r>
              <a:rPr lang="zh-CN" altLang="en-US" sz="2000" b="1" kern="0" baseline="0" dirty="0">
                <a:solidFill>
                  <a:srgbClr val="000000"/>
                </a:solidFill>
                <a:latin typeface="宋体" panose="02010600030101010101" pitchFamily="2" charset="-122"/>
                <a:cs typeface="Times New Roman" pitchFamily="18" charset="0"/>
              </a:rPr>
              <a:t>。</a:t>
            </a:r>
            <a:r>
              <a:rPr lang="zh-CN" altLang="en-US" sz="2000" b="1" kern="0" baseline="0" dirty="0">
                <a:solidFill>
                  <a:srgbClr val="0000CC"/>
                </a:solidFill>
                <a:latin typeface="宋体" panose="02010600030101010101" pitchFamily="2" charset="-122"/>
                <a:cs typeface="Times New Roman" pitchFamily="18" charset="0"/>
              </a:rPr>
              <a:t>主要通过状态映射网络与实现精度之间的变化关系来研究对应混沌映射的退化过程</a:t>
            </a:r>
            <a:r>
              <a:rPr lang="zh-CN" altLang="en-US" sz="2000" b="1" kern="0" baseline="0" dirty="0" smtClean="0">
                <a:solidFill>
                  <a:srgbClr val="0000CC"/>
                </a:solidFill>
                <a:latin typeface="宋体" panose="02010600030101010101" pitchFamily="2" charset="-122"/>
                <a:cs typeface="Times New Roman" pitchFamily="18" charset="0"/>
              </a:rPr>
              <a:t>。</a:t>
            </a:r>
            <a:endParaRPr lang="zh-CN" altLang="en-US" sz="2000" b="1" kern="0" baseline="0" dirty="0">
              <a:solidFill>
                <a:srgbClr val="0000CC"/>
              </a:solidFill>
              <a:latin typeface="宋体" panose="02010600030101010101" pitchFamily="2" charset="-122"/>
              <a:cs typeface="Times New Roman" pitchFamily="18" charset="0"/>
            </a:endParaRPr>
          </a:p>
        </p:txBody>
      </p:sp>
      <p:sp>
        <p:nvSpPr>
          <p:cNvPr id="6" name="椭圆 5"/>
          <p:cNvSpPr/>
          <p:nvPr/>
        </p:nvSpPr>
        <p:spPr bwMode="auto">
          <a:xfrm>
            <a:off x="1988188" y="4630307"/>
            <a:ext cx="540000" cy="540000"/>
          </a:xfrm>
          <a:prstGeom prst="ellipse">
            <a:avLst/>
          </a:prstGeom>
          <a:solidFill>
            <a:srgbClr val="F2F2F2"/>
          </a:solidFill>
          <a:ln w="28575">
            <a:solidFill>
              <a:schemeClr val="bg1">
                <a:lumMod val="65000"/>
              </a:schemeClr>
            </a:solidFill>
            <a:headEnd type="none" w="med" len="med"/>
            <a:tailEnd type="none" w="med" len="med"/>
          </a:ln>
        </p:spPr>
        <p:txBody>
          <a:bodyPr rtlCol="0" anchor="ctr"/>
          <a:lstStyle/>
          <a:p>
            <a:pPr algn="ctr"/>
            <a:endParaRPr lang="zh-CN" altLang="en-US">
              <a:noFill/>
            </a:endParaRPr>
          </a:p>
        </p:txBody>
      </p:sp>
      <mc:AlternateContent xmlns:mc="http://schemas.openxmlformats.org/markup-compatibility/2006" xmlns:a14="http://schemas.microsoft.com/office/drawing/2010/main">
        <mc:Choice Requires="a14">
          <p:sp>
            <p:nvSpPr>
              <p:cNvPr id="7" name="矩形 6"/>
              <p:cNvSpPr/>
              <p:nvPr/>
            </p:nvSpPr>
            <p:spPr>
              <a:xfrm>
                <a:off x="1986853" y="4687516"/>
                <a:ext cx="582991"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𝟏</m:t>
                          </m:r>
                        </m:sub>
                      </m:sSub>
                    </m:oMath>
                  </m:oMathPara>
                </a14:m>
                <a:endParaRPr lang="zh-CN" altLang="en-US" sz="2000" b="1" i="1" dirty="0">
                  <a:latin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1986853" y="4687516"/>
                <a:ext cx="582991" cy="400110"/>
              </a:xfrm>
              <a:prstGeom prst="rect">
                <a:avLst/>
              </a:prstGeom>
              <a:blipFill rotWithShape="0">
                <a:blip r:embed="rId3"/>
                <a:stretch>
                  <a:fillRect b="-3030"/>
                </a:stretch>
              </a:blipFill>
            </p:spPr>
            <p:txBody>
              <a:bodyPr/>
              <a:lstStyle/>
              <a:p>
                <a:r>
                  <a:rPr lang="zh-CN" altLang="en-US">
                    <a:noFill/>
                  </a:rPr>
                  <a:t> </a:t>
                </a:r>
              </a:p>
            </p:txBody>
          </p:sp>
        </mc:Fallback>
      </mc:AlternateContent>
      <p:sp>
        <p:nvSpPr>
          <p:cNvPr id="8" name="椭圆 7"/>
          <p:cNvSpPr/>
          <p:nvPr/>
        </p:nvSpPr>
        <p:spPr bwMode="auto">
          <a:xfrm>
            <a:off x="2976611" y="4630307"/>
            <a:ext cx="540000" cy="540000"/>
          </a:xfrm>
          <a:prstGeom prst="ellipse">
            <a:avLst/>
          </a:prstGeom>
          <a:solidFill>
            <a:srgbClr val="F2F2F2"/>
          </a:solidFill>
          <a:ln w="28575">
            <a:solidFill>
              <a:schemeClr val="bg1">
                <a:lumMod val="65000"/>
              </a:schemeClr>
            </a:solidFill>
            <a:headEnd type="none" w="med" len="med"/>
            <a:tailEnd type="none" w="med" len="med"/>
          </a:ln>
        </p:spPr>
        <p:txBody>
          <a:bodyPr rtlCol="0" anchor="ctr"/>
          <a:lstStyle/>
          <a:p>
            <a:pPr algn="ctr"/>
            <a:endParaRPr lang="zh-CN" altLang="en-US">
              <a:noFill/>
            </a:endParaRPr>
          </a:p>
        </p:txBody>
      </p:sp>
      <mc:AlternateContent xmlns:mc="http://schemas.openxmlformats.org/markup-compatibility/2006" xmlns:a14="http://schemas.microsoft.com/office/drawing/2010/main">
        <mc:Choice Requires="a14">
          <p:sp>
            <p:nvSpPr>
              <p:cNvPr id="9" name="矩形 8"/>
              <p:cNvSpPr/>
              <p:nvPr/>
            </p:nvSpPr>
            <p:spPr>
              <a:xfrm>
                <a:off x="3001693" y="4687516"/>
                <a:ext cx="511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𝟐</m:t>
                          </m:r>
                        </m:sub>
                      </m:sSub>
                    </m:oMath>
                  </m:oMathPara>
                </a14:m>
                <a:endParaRPr lang="zh-CN" altLang="en-US" sz="2000" b="1"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001693" y="4687516"/>
                <a:ext cx="511102" cy="400110"/>
              </a:xfrm>
              <a:prstGeom prst="rect">
                <a:avLst/>
              </a:prstGeom>
              <a:blipFill rotWithShape="0">
                <a:blip r:embed="rId4"/>
                <a:stretch>
                  <a:fillRect b="-3030"/>
                </a:stretch>
              </a:blipFill>
            </p:spPr>
            <p:txBody>
              <a:bodyPr/>
              <a:lstStyle/>
              <a:p>
                <a:r>
                  <a:rPr lang="zh-CN" altLang="en-US">
                    <a:noFill/>
                  </a:rPr>
                  <a:t> </a:t>
                </a:r>
              </a:p>
            </p:txBody>
          </p:sp>
        </mc:Fallback>
      </mc:AlternateContent>
      <p:cxnSp>
        <p:nvCxnSpPr>
          <p:cNvPr id="10" name="直接箭头连接符 9"/>
          <p:cNvCxnSpPr>
            <a:stCxn id="6" idx="6"/>
            <a:endCxn id="8" idx="2"/>
          </p:cNvCxnSpPr>
          <p:nvPr/>
        </p:nvCxnSpPr>
        <p:spPr>
          <a:xfrm>
            <a:off x="2528188" y="4900307"/>
            <a:ext cx="448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16611" y="4910485"/>
            <a:ext cx="448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4122973" y="4743357"/>
                <a:ext cx="275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m:t>
                      </m:r>
                    </m:oMath>
                  </m:oMathPara>
                </a14:m>
                <a:endParaRPr lang="zh-CN" altLang="en-US" sz="2000" i="1" dirty="0">
                  <a:latin typeface="Cambria Math" panose="020405030504060302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4122973" y="4743357"/>
                <a:ext cx="275717" cy="307777"/>
              </a:xfrm>
              <a:prstGeom prst="rect">
                <a:avLst/>
              </a:prstGeom>
              <a:blipFill rotWithShape="0">
                <a:blip r:embed="rId5"/>
                <a:stretch>
                  <a:fillRect l="-4348" r="-6522"/>
                </a:stretch>
              </a:blipFill>
            </p:spPr>
            <p:txBody>
              <a:bodyPr/>
              <a:lstStyle/>
              <a:p>
                <a:r>
                  <a:rPr lang="zh-CN" altLang="en-US">
                    <a:noFill/>
                  </a:rPr>
                  <a:t> </a:t>
                </a:r>
              </a:p>
            </p:txBody>
          </p:sp>
        </mc:Fallback>
      </mc:AlternateContent>
      <p:sp>
        <p:nvSpPr>
          <p:cNvPr id="13" name="椭圆 12"/>
          <p:cNvSpPr/>
          <p:nvPr/>
        </p:nvSpPr>
        <p:spPr bwMode="auto">
          <a:xfrm>
            <a:off x="5010326" y="4630308"/>
            <a:ext cx="540000" cy="540000"/>
          </a:xfrm>
          <a:prstGeom prst="ellipse">
            <a:avLst/>
          </a:prstGeom>
          <a:solidFill>
            <a:srgbClr val="F2F2F2"/>
          </a:solidFill>
          <a:ln w="28575">
            <a:solidFill>
              <a:schemeClr val="bg1">
                <a:lumMod val="65000"/>
              </a:schemeClr>
            </a:solidFill>
            <a:headEnd type="none" w="med" len="med"/>
            <a:tailEnd type="none" w="med" len="med"/>
          </a:ln>
        </p:spPr>
        <p:txBody>
          <a:bodyPr rtlCol="0" anchor="ctr"/>
          <a:lstStyle/>
          <a:p>
            <a:pPr algn="ctr"/>
            <a:endParaRPr lang="zh-CN" altLang="en-US">
              <a:noFill/>
            </a:endParaRPr>
          </a:p>
        </p:txBody>
      </p:sp>
      <mc:AlternateContent xmlns:mc="http://schemas.openxmlformats.org/markup-compatibility/2006" xmlns:a14="http://schemas.microsoft.com/office/drawing/2010/main">
        <mc:Choice Requires="a14">
          <p:sp>
            <p:nvSpPr>
              <p:cNvPr id="14" name="矩形 13"/>
              <p:cNvSpPr/>
              <p:nvPr/>
            </p:nvSpPr>
            <p:spPr>
              <a:xfrm>
                <a:off x="5061404" y="4670243"/>
                <a:ext cx="4934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𝒔</m:t>
                          </m:r>
                        </m:sub>
                      </m:sSub>
                    </m:oMath>
                  </m:oMathPara>
                </a14:m>
                <a:endParaRPr lang="zh-CN" altLang="en-US" sz="2000" b="1" i="1" dirty="0">
                  <a:latin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5061404" y="4670243"/>
                <a:ext cx="493468" cy="400110"/>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15" name="直接箭头连接符 14"/>
          <p:cNvCxnSpPr/>
          <p:nvPr/>
        </p:nvCxnSpPr>
        <p:spPr>
          <a:xfrm>
            <a:off x="4561903" y="4900308"/>
            <a:ext cx="4484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bwMode="auto">
          <a:xfrm>
            <a:off x="5749485" y="3894400"/>
            <a:ext cx="540000" cy="540000"/>
          </a:xfrm>
          <a:prstGeom prst="ellipse">
            <a:avLst/>
          </a:prstGeom>
          <a:solidFill>
            <a:srgbClr val="F2F2F2"/>
          </a:solidFill>
          <a:ln w="28575">
            <a:solidFill>
              <a:schemeClr val="bg1">
                <a:lumMod val="65000"/>
              </a:schemeClr>
            </a:solidFill>
            <a:headEnd type="none" w="med" len="med"/>
            <a:tailEnd type="none" w="med" len="med"/>
          </a:ln>
        </p:spPr>
        <p:txBody>
          <a:bodyPr rtlCol="0" anchor="ctr"/>
          <a:lstStyle/>
          <a:p>
            <a:pPr algn="ctr"/>
            <a:endParaRPr lang="zh-CN" altLang="en-US">
              <a:noFill/>
            </a:endParaRPr>
          </a:p>
        </p:txBody>
      </p:sp>
      <mc:AlternateContent xmlns:mc="http://schemas.openxmlformats.org/markup-compatibility/2006" xmlns:a14="http://schemas.microsoft.com/office/drawing/2010/main">
        <mc:Choice Requires="a14">
          <p:sp>
            <p:nvSpPr>
              <p:cNvPr id="17" name="矩形 16"/>
              <p:cNvSpPr/>
              <p:nvPr/>
            </p:nvSpPr>
            <p:spPr>
              <a:xfrm>
                <a:off x="5648694" y="3910463"/>
                <a:ext cx="74193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𝒔</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m:oMathPara>
                </a14:m>
                <a:endParaRPr lang="zh-CN" altLang="en-US" sz="2000" b="1" i="1" dirty="0">
                  <a:latin typeface="Cambria Math" panose="020405030504060302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5648694" y="3910463"/>
                <a:ext cx="741934" cy="400110"/>
              </a:xfrm>
              <a:prstGeom prst="rect">
                <a:avLst/>
              </a:prstGeom>
              <a:blipFill rotWithShape="0">
                <a:blip r:embed="rId7"/>
                <a:stretch>
                  <a:fillRect b="-4545"/>
                </a:stretch>
              </a:blipFill>
            </p:spPr>
            <p:txBody>
              <a:bodyPr/>
              <a:lstStyle/>
              <a:p>
                <a:r>
                  <a:rPr lang="zh-CN" altLang="en-US">
                    <a:noFill/>
                  </a:rPr>
                  <a:t> </a:t>
                </a:r>
              </a:p>
            </p:txBody>
          </p:sp>
        </mc:Fallback>
      </mc:AlternateContent>
      <p:sp>
        <p:nvSpPr>
          <p:cNvPr id="18" name="弧形 17"/>
          <p:cNvSpPr/>
          <p:nvPr/>
        </p:nvSpPr>
        <p:spPr>
          <a:xfrm rot="16200000">
            <a:off x="5265019" y="4173108"/>
            <a:ext cx="914400" cy="914400"/>
          </a:xfrm>
          <a:prstGeom prst="arc">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rot="21600000">
            <a:off x="5848129" y="4173665"/>
            <a:ext cx="914400" cy="914400"/>
          </a:xfrm>
          <a:prstGeom prst="arc">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6632513" y="4752580"/>
                <a:ext cx="27571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m:t>
                      </m:r>
                    </m:oMath>
                  </m:oMathPara>
                </a14:m>
                <a:endParaRPr lang="zh-CN" altLang="en-US" sz="2000" i="1" dirty="0">
                  <a:latin typeface="Cambria Math" panose="020405030504060302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632513" y="4752580"/>
                <a:ext cx="275717" cy="307777"/>
              </a:xfrm>
              <a:prstGeom prst="rect">
                <a:avLst/>
              </a:prstGeom>
              <a:blipFill rotWithShape="0">
                <a:blip r:embed="rId8"/>
                <a:stretch>
                  <a:fillRect l="-4444" r="-8889"/>
                </a:stretch>
              </a:blipFill>
            </p:spPr>
            <p:txBody>
              <a:bodyPr/>
              <a:lstStyle/>
              <a:p>
                <a:r>
                  <a:rPr lang="zh-CN" altLang="en-US">
                    <a:noFill/>
                  </a:rPr>
                  <a:t> </a:t>
                </a:r>
              </a:p>
            </p:txBody>
          </p:sp>
        </mc:Fallback>
      </mc:AlternateContent>
      <p:sp>
        <p:nvSpPr>
          <p:cNvPr id="21" name="弧形 20"/>
          <p:cNvSpPr/>
          <p:nvPr/>
        </p:nvSpPr>
        <p:spPr>
          <a:xfrm rot="27000000">
            <a:off x="5847109" y="4741161"/>
            <a:ext cx="914400" cy="914400"/>
          </a:xfrm>
          <a:prstGeom prst="arc">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bwMode="auto">
          <a:xfrm>
            <a:off x="5746140" y="5385561"/>
            <a:ext cx="540000" cy="540000"/>
          </a:xfrm>
          <a:prstGeom prst="ellipse">
            <a:avLst/>
          </a:prstGeom>
          <a:solidFill>
            <a:srgbClr val="F2F2F2"/>
          </a:solidFill>
          <a:ln w="28575">
            <a:solidFill>
              <a:schemeClr val="bg1">
                <a:lumMod val="65000"/>
              </a:schemeClr>
            </a:solidFill>
            <a:headEnd type="none" w="med" len="med"/>
            <a:tailEnd type="none" w="med" len="med"/>
          </a:ln>
        </p:spPr>
        <p:txBody>
          <a:bodyPr rtlCol="0" anchor="ctr"/>
          <a:lstStyle/>
          <a:p>
            <a:pPr algn="ctr"/>
            <a:endParaRPr lang="zh-CN" altLang="en-US">
              <a:noFill/>
            </a:endParaRPr>
          </a:p>
        </p:txBody>
      </p:sp>
      <mc:AlternateContent xmlns:mc="http://schemas.openxmlformats.org/markup-compatibility/2006" xmlns:a14="http://schemas.microsoft.com/office/drawing/2010/main">
        <mc:Choice Requires="a14">
          <p:sp>
            <p:nvSpPr>
              <p:cNvPr id="23" name="矩形 22"/>
              <p:cNvSpPr/>
              <p:nvPr/>
            </p:nvSpPr>
            <p:spPr>
              <a:xfrm>
                <a:off x="5667786" y="5402962"/>
                <a:ext cx="7033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𝒔</m:t>
                          </m:r>
                          <m:r>
                            <a:rPr lang="en-US" altLang="zh-CN" sz="2000" b="1" i="1">
                              <a:latin typeface="Cambria Math" panose="02040503050406030204" pitchFamily="18" charset="0"/>
                            </a:rPr>
                            <m:t>+</m:t>
                          </m:r>
                          <m:r>
                            <a:rPr lang="en-US" altLang="zh-CN" sz="2000" b="1" i="1">
                              <a:latin typeface="Cambria Math" panose="02040503050406030204" pitchFamily="18" charset="0"/>
                            </a:rPr>
                            <m:t>𝒕</m:t>
                          </m:r>
                        </m:sub>
                      </m:sSub>
                    </m:oMath>
                  </m:oMathPara>
                </a14:m>
                <a:endParaRPr lang="zh-CN" altLang="en-US" sz="2000" b="1" i="1" dirty="0">
                  <a:latin typeface="Cambria Math" panose="020405030504060302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5667786" y="5402962"/>
                <a:ext cx="703398" cy="400110"/>
              </a:xfrm>
              <a:prstGeom prst="rect">
                <a:avLst/>
              </a:prstGeom>
              <a:blipFill rotWithShape="0">
                <a:blip r:embed="rId9"/>
                <a:stretch>
                  <a:fillRect b="-3030"/>
                </a:stretch>
              </a:blipFill>
            </p:spPr>
            <p:txBody>
              <a:bodyPr/>
              <a:lstStyle/>
              <a:p>
                <a:r>
                  <a:rPr lang="zh-CN" altLang="en-US">
                    <a:noFill/>
                  </a:rPr>
                  <a:t> </a:t>
                </a:r>
              </a:p>
            </p:txBody>
          </p:sp>
        </mc:Fallback>
      </mc:AlternateContent>
      <p:sp>
        <p:nvSpPr>
          <p:cNvPr id="24" name="弧形 23"/>
          <p:cNvSpPr/>
          <p:nvPr/>
        </p:nvSpPr>
        <p:spPr>
          <a:xfrm rot="32400000">
            <a:off x="5256156" y="4741161"/>
            <a:ext cx="914400" cy="914400"/>
          </a:xfrm>
          <a:prstGeom prst="arc">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5</a:t>
            </a:r>
            <a:endParaRPr lang="zh-CN" altLang="zh-CN" sz="1800" baseline="0" dirty="0">
              <a:solidFill>
                <a:schemeClr val="folHlink"/>
              </a:solidFill>
              <a:latin typeface="Monotype Corsiva" pitchFamily="66" charset="0"/>
            </a:endParaRPr>
          </a:p>
        </p:txBody>
      </p:sp>
      <mc:AlternateContent xmlns:mc="http://schemas.openxmlformats.org/markup-compatibility/2006" xmlns:a14="http://schemas.microsoft.com/office/drawing/2010/main">
        <mc:Choice Requires="a14">
          <p:sp>
            <p:nvSpPr>
              <p:cNvPr id="31" name="矩形 30"/>
              <p:cNvSpPr/>
              <p:nvPr/>
            </p:nvSpPr>
            <p:spPr>
              <a:xfrm>
                <a:off x="2478131" y="5913238"/>
                <a:ext cx="3565400" cy="3539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700" b="1" kern="0" smtClean="0">
                          <a:solidFill>
                            <a:schemeClr val="tx1"/>
                          </a:solidFill>
                          <a:latin typeface="Cambria Math" panose="02040503050406030204" pitchFamily="18" charset="0"/>
                          <a:cs typeface="Times New Roman" pitchFamily="18" charset="0"/>
                        </a:rPr>
                        <m:t>数字化混沌系统的典型拟混沌轨道</m:t>
                      </m:r>
                    </m:oMath>
                  </m:oMathPara>
                </a14:m>
                <a:endParaRPr lang="zh-CN" altLang="en-US" sz="1700" b="1" kern="0" dirty="0">
                  <a:solidFill>
                    <a:schemeClr val="tx1"/>
                  </a:solidFill>
                  <a:latin typeface="宋体" panose="02010600030101010101" pitchFamily="2" charset="-122"/>
                  <a:cs typeface="Times New Roman" pitchFamily="18" charset="0"/>
                </a:endParaRPr>
              </a:p>
            </p:txBody>
          </p:sp>
        </mc:Choice>
        <mc:Fallback xmlns="">
          <p:sp>
            <p:nvSpPr>
              <p:cNvPr id="31" name="矩形 30"/>
              <p:cNvSpPr>
                <a:spLocks noRot="1" noChangeAspect="1" noMove="1" noResize="1" noEditPoints="1" noAdjustHandles="1" noChangeArrowheads="1" noChangeShapeType="1" noTextEdit="1"/>
              </p:cNvSpPr>
              <p:nvPr/>
            </p:nvSpPr>
            <p:spPr>
              <a:xfrm>
                <a:off x="2478131" y="5913238"/>
                <a:ext cx="3565400" cy="353943"/>
              </a:xfrm>
              <a:prstGeom prst="rect">
                <a:avLst/>
              </a:prstGeom>
              <a:blipFill rotWithShape="0">
                <a:blip r:embed="rId10"/>
                <a:stretch>
                  <a:fillRect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1691398" y="3904680"/>
                <a:ext cx="2113143" cy="30777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𝒇</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𝒏</m:t>
                              </m:r>
                            </m:sup>
                          </m:sSup>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𝒏</m:t>
                          </m:r>
                        </m:sup>
                      </m:sSup>
                    </m:oMath>
                  </m:oMathPara>
                </a14:m>
                <a:endParaRPr lang="zh-CN" altLang="en-US" sz="2000" b="1" dirty="0"/>
              </a:p>
            </p:txBody>
          </p:sp>
        </mc:Choice>
        <mc:Fallback xmlns="">
          <p:sp>
            <p:nvSpPr>
              <p:cNvPr id="28" name="文本框 27"/>
              <p:cNvSpPr txBox="1">
                <a:spLocks noRot="1" noChangeAspect="1" noMove="1" noResize="1" noEditPoints="1" noAdjustHandles="1" noChangeArrowheads="1" noChangeShapeType="1" noTextEdit="1"/>
              </p:cNvSpPr>
              <p:nvPr/>
            </p:nvSpPr>
            <p:spPr>
              <a:xfrm>
                <a:off x="1691398" y="3904680"/>
                <a:ext cx="2113143" cy="307777"/>
              </a:xfrm>
              <a:prstGeom prst="rect">
                <a:avLst/>
              </a:prstGeom>
              <a:blipFill rotWithShape="0">
                <a:blip r:embed="rId11"/>
                <a:stretch>
                  <a:fillRect l="-3746" r="-288" b="-34000"/>
                </a:stretch>
              </a:blipFill>
            </p:spPr>
            <p:txBody>
              <a:bodyPr/>
              <a:lstStyle/>
              <a:p>
                <a:r>
                  <a:rPr lang="zh-CN" altLang="en-US">
                    <a:noFill/>
                  </a:rPr>
                  <a:t> </a:t>
                </a:r>
              </a:p>
            </p:txBody>
          </p:sp>
        </mc:Fallback>
      </mc:AlternateContent>
      <p:sp>
        <p:nvSpPr>
          <p:cNvPr id="3" name="下箭头 2"/>
          <p:cNvSpPr/>
          <p:nvPr/>
        </p:nvSpPr>
        <p:spPr>
          <a:xfrm>
            <a:off x="2635865" y="4369054"/>
            <a:ext cx="224210" cy="376943"/>
          </a:xfrm>
          <a:prstGeom prst="downArrow">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322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baseline="0" dirty="0">
                <a:solidFill>
                  <a:srgbClr val="C00000"/>
                </a:solidFill>
                <a:latin typeface="宋体" panose="02010600030101010101" pitchFamily="2" charset="-122"/>
                <a:cs typeface="+mj-cs"/>
              </a:rPr>
              <a:t>主要贡献</a:t>
            </a:r>
            <a:endParaRPr lang="en-US" altLang="zh-CN" sz="4400" b="1" baseline="0" dirty="0">
              <a:solidFill>
                <a:srgbClr val="C00000"/>
              </a:solidFill>
              <a:latin typeface="宋体" panose="02010600030101010101" pitchFamily="2" charset="-122"/>
              <a:cs typeface="+mj-cs"/>
            </a:endParaRPr>
          </a:p>
        </p:txBody>
      </p:sp>
      <p:sp>
        <p:nvSpPr>
          <p:cNvPr id="5" name="矩形 4"/>
          <p:cNvSpPr/>
          <p:nvPr/>
        </p:nvSpPr>
        <p:spPr>
          <a:xfrm>
            <a:off x="514549" y="1410710"/>
            <a:ext cx="1244608" cy="400110"/>
          </a:xfrm>
          <a:prstGeom prst="rect">
            <a:avLst/>
          </a:prstGeom>
        </p:spPr>
        <p:txBody>
          <a:bodyPr wrap="square">
            <a:spAutoFit/>
          </a:bodyPr>
          <a:lstStyle/>
          <a:p>
            <a:pPr algn="ctr"/>
            <a:r>
              <a:rPr lang="en-US" altLang="zh-CN" sz="2000" b="1" baseline="0" dirty="0" smtClean="0">
                <a:latin typeface="宋体" panose="02010600030101010101" pitchFamily="2" charset="-122"/>
              </a:rPr>
              <a:t>Review</a:t>
            </a:r>
            <a:endParaRPr lang="zh-CN" altLang="en-US" sz="2000" b="1" baseline="0" dirty="0">
              <a:latin typeface="宋体" panose="02010600030101010101" pitchFamily="2" charset="-122"/>
            </a:endParaRPr>
          </a:p>
        </p:txBody>
      </p:sp>
      <p:sp>
        <p:nvSpPr>
          <p:cNvPr id="6" name="右大括号 5"/>
          <p:cNvSpPr/>
          <p:nvPr/>
        </p:nvSpPr>
        <p:spPr>
          <a:xfrm rot="10800000">
            <a:off x="1721957" y="1268135"/>
            <a:ext cx="252189" cy="675980"/>
          </a:xfrm>
          <a:prstGeom prst="rightBrace">
            <a:avLst>
              <a:gd name="adj1" fmla="val 49434"/>
              <a:gd name="adj2" fmla="val 50000"/>
            </a:avLst>
          </a:prstGeom>
          <a:ln w="3492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矩形 6"/>
          <p:cNvSpPr/>
          <p:nvPr/>
        </p:nvSpPr>
        <p:spPr>
          <a:xfrm>
            <a:off x="1877996" y="1081088"/>
            <a:ext cx="7266004" cy="1054135"/>
          </a:xfrm>
          <a:prstGeom prst="rect">
            <a:avLst/>
          </a:prstGeom>
        </p:spPr>
        <p:txBody>
          <a:bodyPr wrap="square">
            <a:spAutoFit/>
          </a:bodyPr>
          <a:lstStyle/>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a:solidFill>
                  <a:srgbClr val="000000"/>
                </a:solidFill>
                <a:latin typeface="宋体" panose="02010600030101010101" pitchFamily="2" charset="-122"/>
                <a:cs typeface="Times New Roman" pitchFamily="18" charset="0"/>
              </a:rPr>
              <a:t>综述已有相关</a:t>
            </a:r>
            <a:r>
              <a:rPr lang="zh-CN" altLang="en-US" sz="2000" b="1" kern="0" baseline="0" dirty="0" smtClean="0">
                <a:solidFill>
                  <a:srgbClr val="000000"/>
                </a:solidFill>
                <a:latin typeface="宋体" panose="02010600030101010101" pitchFamily="2" charset="-122"/>
                <a:cs typeface="Times New Roman" pitchFamily="18" charset="0"/>
              </a:rPr>
              <a:t>文献</a:t>
            </a:r>
            <a:endParaRPr lang="en-US" altLang="zh-CN" sz="2000" b="1" kern="0" baseline="0" dirty="0" smtClean="0">
              <a:solidFill>
                <a:srgbClr val="000000"/>
              </a:solidFill>
              <a:latin typeface="宋体" panose="02010600030101010101" pitchFamily="2" charset="-122"/>
              <a:cs typeface="Times New Roman" pitchFamily="18" charset="0"/>
            </a:endParaRPr>
          </a:p>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迭代</a:t>
            </a:r>
            <a:r>
              <a:rPr lang="zh-CN" altLang="en-US" sz="2000" b="1" kern="0" baseline="0" dirty="0">
                <a:solidFill>
                  <a:srgbClr val="000000"/>
                </a:solidFill>
                <a:latin typeface="宋体" panose="02010600030101010101" pitchFamily="2" charset="-122"/>
                <a:cs typeface="Times New Roman" pitchFamily="18" charset="0"/>
              </a:rPr>
              <a:t>混沌映射的</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与</a:t>
            </a:r>
            <a:r>
              <a:rPr lang="zh-CN" altLang="en-US" sz="2000" b="1" kern="0" baseline="0" dirty="0">
                <a:solidFill>
                  <a:srgbClr val="000000"/>
                </a:solidFill>
                <a:latin typeface="宋体" panose="02010600030101010101" pitchFamily="2" charset="-122"/>
                <a:cs typeface="Times New Roman" pitchFamily="18" charset="0"/>
              </a:rPr>
              <a:t>实现精度之间的一般性质</a:t>
            </a:r>
            <a:endParaRPr lang="en-US" altLang="zh-CN" sz="2000" b="1" kern="0" baseline="0" dirty="0">
              <a:solidFill>
                <a:srgbClr val="000000"/>
              </a:solidFill>
              <a:latin typeface="宋体" panose="02010600030101010101" pitchFamily="2" charset="-122"/>
              <a:cs typeface="Times New Roman" pitchFamily="18" charset="0"/>
            </a:endParaRPr>
          </a:p>
        </p:txBody>
      </p:sp>
      <p:sp>
        <p:nvSpPr>
          <p:cNvPr id="8" name="矩形 7"/>
          <p:cNvSpPr/>
          <p:nvPr/>
        </p:nvSpPr>
        <p:spPr>
          <a:xfrm>
            <a:off x="514549" y="2556654"/>
            <a:ext cx="1244608" cy="1015663"/>
          </a:xfrm>
          <a:prstGeom prst="rect">
            <a:avLst/>
          </a:prstGeom>
        </p:spPr>
        <p:txBody>
          <a:bodyPr wrap="square">
            <a:spAutoFit/>
          </a:bodyPr>
          <a:lstStyle/>
          <a:p>
            <a:pPr algn="ctr"/>
            <a:r>
              <a:rPr lang="en-US" altLang="zh-CN" sz="2000" b="1" baseline="0" dirty="0" smtClean="0">
                <a:latin typeface="宋体" panose="02010600030101010101" pitchFamily="2" charset="-122"/>
              </a:rPr>
              <a:t>Logistic</a:t>
            </a:r>
          </a:p>
          <a:p>
            <a:pPr algn="ctr"/>
            <a:endParaRPr lang="en-US" altLang="zh-CN" sz="2000" b="1" baseline="0" dirty="0" smtClean="0">
              <a:latin typeface="宋体" panose="02010600030101010101" pitchFamily="2" charset="-122"/>
            </a:endParaRPr>
          </a:p>
          <a:p>
            <a:pPr algn="ctr"/>
            <a:r>
              <a:rPr lang="en-US" altLang="zh-CN" sz="2000" b="1" baseline="0" dirty="0" smtClean="0">
                <a:latin typeface="宋体" panose="02010600030101010101" pitchFamily="2" charset="-122"/>
              </a:rPr>
              <a:t>Tent</a:t>
            </a:r>
            <a:endParaRPr lang="zh-CN" altLang="en-US" sz="2000" b="1" baseline="0" dirty="0">
              <a:latin typeface="宋体" panose="02010600030101010101" pitchFamily="2" charset="-122"/>
            </a:endParaRPr>
          </a:p>
        </p:txBody>
      </p:sp>
      <p:sp>
        <p:nvSpPr>
          <p:cNvPr id="9" name="右大括号 8"/>
          <p:cNvSpPr/>
          <p:nvPr/>
        </p:nvSpPr>
        <p:spPr>
          <a:xfrm rot="10800000">
            <a:off x="1721956" y="2222948"/>
            <a:ext cx="252191" cy="1680317"/>
          </a:xfrm>
          <a:prstGeom prst="rightBrace">
            <a:avLst>
              <a:gd name="adj1" fmla="val 49434"/>
              <a:gd name="adj2" fmla="val 50000"/>
            </a:avLst>
          </a:prstGeom>
          <a:ln w="3492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矩形 9"/>
          <p:cNvSpPr/>
          <p:nvPr/>
        </p:nvSpPr>
        <p:spPr>
          <a:xfrm>
            <a:off x="1877996" y="2035903"/>
            <a:ext cx="7266004" cy="2054409"/>
          </a:xfrm>
          <a:prstGeom prst="rect">
            <a:avLst/>
          </a:prstGeom>
        </p:spPr>
        <p:txBody>
          <a:bodyPr wrap="square">
            <a:spAutoFit/>
          </a:bodyPr>
          <a:lstStyle/>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定点运算</a:t>
            </a:r>
            <a:r>
              <a:rPr lang="zh-CN" altLang="en-US" sz="2000" b="1" kern="0" baseline="0" dirty="0">
                <a:solidFill>
                  <a:srgbClr val="000000"/>
                </a:solidFill>
                <a:latin typeface="宋体" panose="02010600030101010101" pitchFamily="2" charset="-122"/>
                <a:cs typeface="Times New Roman" pitchFamily="18" charset="0"/>
              </a:rPr>
              <a:t>模式下</a:t>
            </a:r>
            <a:r>
              <a:rPr lang="en-US" altLang="zh-CN" sz="2000" b="1" i="1" kern="0" baseline="0" dirty="0" smtClean="0">
                <a:solidFill>
                  <a:srgbClr val="000000"/>
                </a:solidFill>
                <a:latin typeface="宋体" panose="02010600030101010101" pitchFamily="2" charset="-122"/>
                <a:cs typeface="Times New Roman" pitchFamily="18" charset="0"/>
              </a:rPr>
              <a:t>Logistic</a:t>
            </a:r>
            <a:r>
              <a:rPr lang="zh-CN" altLang="en-US" sz="2000" b="1" kern="0" baseline="0" dirty="0" smtClean="0">
                <a:solidFill>
                  <a:srgbClr val="000000"/>
                </a:solidFill>
                <a:latin typeface="宋体" panose="02010600030101010101" pitchFamily="2" charset="-122"/>
                <a:cs typeface="Times New Roman" pitchFamily="18" charset="0"/>
              </a:rPr>
              <a:t>映射</a:t>
            </a:r>
            <a:r>
              <a:rPr lang="zh-CN" altLang="en-US" sz="2000" b="1" kern="0" baseline="0" dirty="0">
                <a:solidFill>
                  <a:srgbClr val="000000"/>
                </a:solidFill>
                <a:latin typeface="宋体" panose="02010600030101010101" pitchFamily="2" charset="-122"/>
                <a:cs typeface="Times New Roman" pitchFamily="18" charset="0"/>
              </a:rPr>
              <a:t>的</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的</a:t>
            </a:r>
            <a:r>
              <a:rPr lang="zh-CN" altLang="en-US" sz="2000" b="1" kern="0" baseline="0" dirty="0">
                <a:solidFill>
                  <a:srgbClr val="000000"/>
                </a:solidFill>
                <a:latin typeface="宋体" panose="02010600030101010101" pitchFamily="2" charset="-122"/>
                <a:cs typeface="Times New Roman" pitchFamily="18" charset="0"/>
              </a:rPr>
              <a:t>无标度</a:t>
            </a:r>
            <a:r>
              <a:rPr lang="zh-CN" altLang="en-US" sz="2000" b="1" kern="0" baseline="0" dirty="0" smtClean="0">
                <a:solidFill>
                  <a:srgbClr val="000000"/>
                </a:solidFill>
                <a:latin typeface="宋体" panose="02010600030101010101" pitchFamily="2" charset="-122"/>
                <a:cs typeface="Times New Roman" pitchFamily="18" charset="0"/>
              </a:rPr>
              <a:t>属性</a:t>
            </a:r>
            <a:endParaRPr lang="en-US" altLang="zh-CN" sz="2000" b="1" kern="0" baseline="0" dirty="0" smtClean="0">
              <a:solidFill>
                <a:srgbClr val="000000"/>
              </a:solidFill>
              <a:latin typeface="宋体" panose="02010600030101010101" pitchFamily="2" charset="-122"/>
              <a:cs typeface="Times New Roman" pitchFamily="18" charset="0"/>
            </a:endParaRPr>
          </a:p>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定点运算</a:t>
            </a:r>
            <a:r>
              <a:rPr lang="zh-CN" altLang="en-US" sz="2000" b="1" kern="0" baseline="0" dirty="0">
                <a:solidFill>
                  <a:srgbClr val="000000"/>
                </a:solidFill>
                <a:latin typeface="宋体" panose="02010600030101010101" pitchFamily="2" charset="-122"/>
                <a:cs typeface="Times New Roman" pitchFamily="18" charset="0"/>
              </a:rPr>
              <a:t>模式</a:t>
            </a:r>
            <a:r>
              <a:rPr lang="zh-CN" altLang="en-US" sz="2000" b="1" kern="0" baseline="0" dirty="0" smtClean="0">
                <a:solidFill>
                  <a:srgbClr val="000000"/>
                </a:solidFill>
                <a:latin typeface="宋体" panose="02010600030101010101" pitchFamily="2" charset="-122"/>
                <a:cs typeface="Times New Roman" pitchFamily="18" charset="0"/>
              </a:rPr>
              <a:t>下</a:t>
            </a:r>
            <a:r>
              <a:rPr lang="en-US" altLang="zh-CN" sz="2000" b="1" i="1" kern="0" baseline="0" dirty="0">
                <a:solidFill>
                  <a:srgbClr val="000000"/>
                </a:solidFill>
                <a:latin typeface="宋体" panose="02010600030101010101" pitchFamily="2" charset="-122"/>
                <a:cs typeface="Times New Roman" pitchFamily="18" charset="0"/>
              </a:rPr>
              <a:t>Tent</a:t>
            </a:r>
            <a:r>
              <a:rPr lang="zh-CN" altLang="en-US" sz="2000" b="1" kern="0" baseline="0" dirty="0" smtClean="0">
                <a:solidFill>
                  <a:srgbClr val="000000"/>
                </a:solidFill>
                <a:latin typeface="宋体" panose="02010600030101010101" pitchFamily="2" charset="-122"/>
                <a:cs typeface="Times New Roman" pitchFamily="18" charset="0"/>
              </a:rPr>
              <a:t>映射</a:t>
            </a:r>
            <a:r>
              <a:rPr lang="zh-CN" altLang="en-US" sz="2000" b="1" kern="0" baseline="0" dirty="0">
                <a:solidFill>
                  <a:srgbClr val="000000"/>
                </a:solidFill>
                <a:latin typeface="宋体" panose="02010600030101010101" pitchFamily="2" charset="-122"/>
                <a:cs typeface="Times New Roman" pitchFamily="18" charset="0"/>
              </a:rPr>
              <a:t>的</a:t>
            </a:r>
            <a:r>
              <a:rPr lang="en-US" altLang="zh-CN" sz="2000" b="1" kern="0" baseline="0" dirty="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的</a:t>
            </a:r>
            <a:r>
              <a:rPr lang="zh-CN" altLang="en-US" sz="2000" b="1" kern="0" baseline="0" dirty="0">
                <a:solidFill>
                  <a:srgbClr val="000000"/>
                </a:solidFill>
                <a:latin typeface="宋体" panose="02010600030101010101" pitchFamily="2" charset="-122"/>
                <a:cs typeface="Times New Roman" pitchFamily="18" charset="0"/>
              </a:rPr>
              <a:t>入度分布</a:t>
            </a:r>
            <a:endParaRPr lang="en-US" altLang="zh-CN" sz="2000" b="1" kern="0" baseline="0" dirty="0" smtClean="0">
              <a:solidFill>
                <a:srgbClr val="000000"/>
              </a:solidFill>
              <a:latin typeface="宋体" panose="02010600030101010101" pitchFamily="2" charset="-122"/>
              <a:cs typeface="Times New Roman" pitchFamily="18" charset="0"/>
            </a:endParaRPr>
          </a:p>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浮点运算</a:t>
            </a:r>
            <a:r>
              <a:rPr lang="zh-CN" altLang="en-US" sz="2000" b="1" kern="0" baseline="0" dirty="0">
                <a:solidFill>
                  <a:srgbClr val="000000"/>
                </a:solidFill>
                <a:latin typeface="宋体" panose="02010600030101010101" pitchFamily="2" charset="-122"/>
                <a:cs typeface="Times New Roman" pitchFamily="18" charset="0"/>
              </a:rPr>
              <a:t>模式对该</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的</a:t>
            </a:r>
            <a:r>
              <a:rPr lang="zh-CN" altLang="en-US" sz="2000" b="1" kern="0" baseline="0" dirty="0">
                <a:solidFill>
                  <a:srgbClr val="000000"/>
                </a:solidFill>
                <a:latin typeface="宋体" panose="02010600030101010101" pitchFamily="2" charset="-122"/>
                <a:cs typeface="Times New Roman" pitchFamily="18" charset="0"/>
              </a:rPr>
              <a:t>具体</a:t>
            </a:r>
            <a:r>
              <a:rPr lang="zh-CN" altLang="en-US" sz="2000" b="1" kern="0" baseline="0" dirty="0" smtClean="0">
                <a:solidFill>
                  <a:srgbClr val="000000"/>
                </a:solidFill>
                <a:latin typeface="宋体" panose="02010600030101010101" pitchFamily="2" charset="-122"/>
                <a:cs typeface="Times New Roman" pitchFamily="18" charset="0"/>
              </a:rPr>
              <a:t>影响</a:t>
            </a:r>
            <a:endParaRPr lang="en-US" altLang="zh-CN" sz="2000" b="1" kern="0" baseline="0" dirty="0" smtClean="0">
              <a:solidFill>
                <a:srgbClr val="000000"/>
              </a:solidFill>
              <a:latin typeface="宋体" panose="02010600030101010101" pitchFamily="2" charset="-122"/>
              <a:cs typeface="Times New Roman" pitchFamily="18" charset="0"/>
            </a:endParaRPr>
          </a:p>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这</a:t>
            </a:r>
            <a:r>
              <a:rPr lang="zh-CN" altLang="en-US" sz="2000" b="1" kern="0" baseline="0" dirty="0">
                <a:solidFill>
                  <a:srgbClr val="000000"/>
                </a:solidFill>
                <a:latin typeface="宋体" panose="02010600030101010101" pitchFamily="2" charset="-122"/>
                <a:cs typeface="Times New Roman" pitchFamily="18" charset="0"/>
              </a:rPr>
              <a:t>两种运算模式</a:t>
            </a:r>
            <a:r>
              <a:rPr lang="zh-CN" altLang="en-US" sz="2000" b="1" kern="0" baseline="0" dirty="0" smtClean="0">
                <a:solidFill>
                  <a:srgbClr val="000000"/>
                </a:solidFill>
                <a:latin typeface="宋体" panose="02010600030101010101" pitchFamily="2" charset="-122"/>
                <a:cs typeface="Times New Roman" pitchFamily="18" charset="0"/>
              </a:rPr>
              <a:t>下混沌映射</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之间</a:t>
            </a:r>
            <a:r>
              <a:rPr lang="zh-CN" altLang="en-US" sz="2000" b="1" kern="0" baseline="0" dirty="0">
                <a:solidFill>
                  <a:srgbClr val="000000"/>
                </a:solidFill>
                <a:latin typeface="宋体" panose="02010600030101010101" pitchFamily="2" charset="-122"/>
                <a:cs typeface="Times New Roman" pitchFamily="18" charset="0"/>
              </a:rPr>
              <a:t>的强相关</a:t>
            </a:r>
            <a:r>
              <a:rPr lang="zh-CN" altLang="en-US" sz="2000" b="1" kern="0" baseline="0" dirty="0" smtClean="0">
                <a:solidFill>
                  <a:srgbClr val="000000"/>
                </a:solidFill>
                <a:latin typeface="宋体" panose="02010600030101010101" pitchFamily="2" charset="-122"/>
                <a:cs typeface="Times New Roman" pitchFamily="18" charset="0"/>
              </a:rPr>
              <a:t>关系</a:t>
            </a:r>
            <a:endParaRPr lang="zh-CN" altLang="en-US" sz="2000" b="1" kern="0" baseline="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514549" y="4337695"/>
            <a:ext cx="1244608" cy="400110"/>
          </a:xfrm>
          <a:prstGeom prst="rect">
            <a:avLst/>
          </a:prstGeom>
        </p:spPr>
        <p:txBody>
          <a:bodyPr wrap="square">
            <a:spAutoFit/>
          </a:bodyPr>
          <a:lstStyle/>
          <a:p>
            <a:pPr algn="ctr"/>
            <a:r>
              <a:rPr lang="en-US" altLang="zh-CN" sz="2000" b="1" baseline="0" dirty="0" smtClean="0">
                <a:latin typeface="宋体" panose="02010600030101010101" pitchFamily="2" charset="-122"/>
              </a:rPr>
              <a:t>Cat</a:t>
            </a:r>
            <a:endParaRPr lang="zh-CN" altLang="en-US" sz="2000" b="1" baseline="0" dirty="0">
              <a:latin typeface="宋体" panose="02010600030101010101" pitchFamily="2" charset="-122"/>
            </a:endParaRPr>
          </a:p>
        </p:txBody>
      </p:sp>
      <p:sp>
        <p:nvSpPr>
          <p:cNvPr id="12" name="矩形 11"/>
          <p:cNvSpPr/>
          <p:nvPr/>
        </p:nvSpPr>
        <p:spPr>
          <a:xfrm>
            <a:off x="1877996" y="3990992"/>
            <a:ext cx="7266004" cy="1054135"/>
          </a:xfrm>
          <a:prstGeom prst="rect">
            <a:avLst/>
          </a:prstGeom>
        </p:spPr>
        <p:txBody>
          <a:bodyPr wrap="square">
            <a:spAutoFit/>
          </a:bodyPr>
          <a:lstStyle/>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二</a:t>
            </a:r>
            <a:r>
              <a:rPr lang="zh-CN" altLang="en-US" sz="2000" b="1" kern="0" baseline="0" dirty="0">
                <a:solidFill>
                  <a:srgbClr val="000000"/>
                </a:solidFill>
                <a:latin typeface="宋体" panose="02010600030101010101" pitchFamily="2" charset="-122"/>
                <a:cs typeface="Times New Roman" pitchFamily="18" charset="0"/>
              </a:rPr>
              <a:t>维</a:t>
            </a:r>
            <a:r>
              <a:rPr lang="en-US" altLang="zh-CN" sz="2000" b="1" i="1" kern="0" baseline="0" dirty="0" smtClean="0">
                <a:solidFill>
                  <a:srgbClr val="000000"/>
                </a:solidFill>
                <a:latin typeface="宋体" panose="02010600030101010101" pitchFamily="2" charset="-122"/>
                <a:cs typeface="Times New Roman" pitchFamily="18" charset="0"/>
              </a:rPr>
              <a:t>Cat</a:t>
            </a:r>
            <a:r>
              <a:rPr lang="zh-CN" altLang="en-US" sz="2000" b="1" kern="0" baseline="0" dirty="0" smtClean="0">
                <a:solidFill>
                  <a:srgbClr val="000000"/>
                </a:solidFill>
                <a:latin typeface="宋体" panose="02010600030101010101" pitchFamily="2" charset="-122"/>
                <a:cs typeface="Times New Roman" pitchFamily="18" charset="0"/>
              </a:rPr>
              <a:t>映射的</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随</a:t>
            </a:r>
            <a:r>
              <a:rPr lang="zh-CN" altLang="en-US" sz="2000" b="1" kern="0" baseline="0" dirty="0">
                <a:solidFill>
                  <a:srgbClr val="000000"/>
                </a:solidFill>
                <a:latin typeface="宋体" panose="02010600030101010101" pitchFamily="2" charset="-122"/>
                <a:cs typeface="Times New Roman" pitchFamily="18" charset="0"/>
              </a:rPr>
              <a:t>实现精度增大时的变化</a:t>
            </a:r>
            <a:r>
              <a:rPr lang="zh-CN" altLang="en-US" sz="2000" b="1" kern="0" baseline="0" dirty="0" smtClean="0">
                <a:solidFill>
                  <a:srgbClr val="000000"/>
                </a:solidFill>
                <a:latin typeface="宋体" panose="02010600030101010101" pitchFamily="2" charset="-122"/>
                <a:cs typeface="Times New Roman" pitchFamily="18" charset="0"/>
              </a:rPr>
              <a:t>性质</a:t>
            </a:r>
          </a:p>
          <a:p>
            <a:pPr lvl="1" indent="-342900">
              <a:lnSpc>
                <a:spcPct val="150000"/>
              </a:lnSpc>
              <a:spcBef>
                <a:spcPts val="300"/>
              </a:spcBef>
              <a:spcAft>
                <a:spcPts val="0"/>
              </a:spcAft>
              <a:buClr>
                <a:srgbClr val="CC3300"/>
              </a:buClr>
              <a:buSzPct val="110000"/>
              <a:buFont typeface="Wingdings" pitchFamily="2" charset="2"/>
              <a:buChar char="q"/>
            </a:pPr>
            <a:r>
              <a:rPr lang="zh-CN" altLang="en-US" sz="2000" b="1" kern="0" baseline="0" dirty="0" smtClean="0">
                <a:solidFill>
                  <a:srgbClr val="000000"/>
                </a:solidFill>
                <a:latin typeface="宋体" panose="02010600030101010101" pitchFamily="2" charset="-122"/>
                <a:cs typeface="Times New Roman" pitchFamily="18" charset="0"/>
              </a:rPr>
              <a:t>二</a:t>
            </a:r>
            <a:r>
              <a:rPr lang="zh-CN" altLang="en-US" sz="2000" b="1" kern="0" baseline="0" dirty="0">
                <a:solidFill>
                  <a:srgbClr val="000000"/>
                </a:solidFill>
                <a:latin typeface="宋体" panose="02010600030101010101" pitchFamily="2" charset="-122"/>
                <a:cs typeface="Times New Roman" pitchFamily="18" charset="0"/>
              </a:rPr>
              <a:t>维</a:t>
            </a:r>
            <a:r>
              <a:rPr lang="en-US" altLang="zh-CN" sz="2000" b="1" i="1" kern="0" baseline="0" dirty="0" smtClean="0">
                <a:solidFill>
                  <a:srgbClr val="000000"/>
                </a:solidFill>
                <a:latin typeface="宋体" panose="02010600030101010101" pitchFamily="2" charset="-122"/>
                <a:cs typeface="Times New Roman" pitchFamily="18" charset="0"/>
              </a:rPr>
              <a:t>Cat</a:t>
            </a:r>
            <a:r>
              <a:rPr lang="zh-CN" altLang="en-US" sz="2000" b="1" kern="0" baseline="0" dirty="0" smtClean="0">
                <a:solidFill>
                  <a:srgbClr val="000000"/>
                </a:solidFill>
                <a:latin typeface="宋体" panose="02010600030101010101" pitchFamily="2" charset="-122"/>
                <a:cs typeface="Times New Roman" pitchFamily="18" charset="0"/>
              </a:rPr>
              <a:t>映射</a:t>
            </a:r>
            <a:r>
              <a:rPr lang="zh-CN" altLang="en-US" sz="2000" b="1" kern="0" baseline="0" dirty="0">
                <a:solidFill>
                  <a:srgbClr val="000000"/>
                </a:solidFill>
                <a:latin typeface="宋体" panose="02010600030101010101" pitchFamily="2" charset="-122"/>
                <a:cs typeface="Times New Roman" pitchFamily="18" charset="0"/>
              </a:rPr>
              <a:t>的周期分布</a:t>
            </a:r>
            <a:r>
              <a:rPr lang="zh-CN" altLang="en-US" sz="2000" b="1" kern="0" baseline="0" dirty="0" smtClean="0">
                <a:solidFill>
                  <a:srgbClr val="000000"/>
                </a:solidFill>
                <a:latin typeface="宋体" panose="02010600030101010101" pitchFamily="2" charset="-122"/>
                <a:cs typeface="Times New Roman" pitchFamily="18" charset="0"/>
              </a:rPr>
              <a:t>与其</a:t>
            </a:r>
            <a:r>
              <a:rPr lang="en-US" altLang="zh-CN" sz="2000" b="1" kern="0" baseline="0" dirty="0" smtClean="0">
                <a:solidFill>
                  <a:srgbClr val="000000"/>
                </a:solidFill>
                <a:latin typeface="宋体" panose="02010600030101010101" pitchFamily="2" charset="-122"/>
                <a:cs typeface="Times New Roman" pitchFamily="18" charset="0"/>
              </a:rPr>
              <a:t>SMN</a:t>
            </a:r>
            <a:r>
              <a:rPr lang="zh-CN" altLang="en-US" sz="2000" b="1" kern="0" baseline="0" dirty="0" smtClean="0">
                <a:solidFill>
                  <a:srgbClr val="000000"/>
                </a:solidFill>
                <a:latin typeface="宋体" panose="02010600030101010101" pitchFamily="2" charset="-122"/>
                <a:cs typeface="Times New Roman" pitchFamily="18" charset="0"/>
              </a:rPr>
              <a:t>结构</a:t>
            </a:r>
            <a:r>
              <a:rPr lang="zh-CN" altLang="en-US" sz="2000" b="1" kern="0" baseline="0" dirty="0">
                <a:solidFill>
                  <a:srgbClr val="000000"/>
                </a:solidFill>
                <a:latin typeface="宋体" panose="02010600030101010101" pitchFamily="2" charset="-122"/>
                <a:cs typeface="Times New Roman" pitchFamily="18" charset="0"/>
              </a:rPr>
              <a:t>之间的具体关系</a:t>
            </a:r>
          </a:p>
        </p:txBody>
      </p:sp>
      <p:sp>
        <p:nvSpPr>
          <p:cNvPr id="13" name="右大括号 12"/>
          <p:cNvSpPr/>
          <p:nvPr/>
        </p:nvSpPr>
        <p:spPr>
          <a:xfrm rot="10800000">
            <a:off x="1721957" y="4184858"/>
            <a:ext cx="252189" cy="675980"/>
          </a:xfrm>
          <a:prstGeom prst="rightBrace">
            <a:avLst>
              <a:gd name="adj1" fmla="val 49434"/>
              <a:gd name="adj2" fmla="val 50000"/>
            </a:avLst>
          </a:prstGeom>
          <a:ln w="3492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cxnSp>
        <p:nvCxnSpPr>
          <p:cNvPr id="14" name="直接连接符 13"/>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6</a:t>
            </a:r>
            <a:endParaRPr lang="zh-CN" altLang="zh-CN" sz="1800" baseline="0" dirty="0">
              <a:solidFill>
                <a:schemeClr val="folHlink"/>
              </a:solidFill>
              <a:latin typeface="Monotype Corsiva" pitchFamily="66" charset="0"/>
            </a:endParaRPr>
          </a:p>
        </p:txBody>
      </p:sp>
      <p:sp>
        <p:nvSpPr>
          <p:cNvPr id="16" name="内容占位符 2"/>
          <p:cNvSpPr txBox="1">
            <a:spLocks/>
          </p:cNvSpPr>
          <p:nvPr/>
        </p:nvSpPr>
        <p:spPr bwMode="auto">
          <a:xfrm>
            <a:off x="1475233" y="5172954"/>
            <a:ext cx="7516367" cy="1049019"/>
          </a:xfrm>
          <a:prstGeom prst="rect">
            <a:avLst/>
          </a:prstGeom>
          <a:solidFill>
            <a:schemeClr val="bg1"/>
          </a:solidFill>
          <a:ln>
            <a:solidFill>
              <a:schemeClr val="bg1"/>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lgn="just" eaLnBrk="0" hangingPunct="0">
              <a:lnSpc>
                <a:spcPts val="3500"/>
              </a:lnSpc>
              <a:spcBef>
                <a:spcPct val="20000"/>
              </a:spcBef>
              <a:buFont typeface="Wingdings" panose="05000000000000000000" pitchFamily="2" charset="2"/>
              <a:buChar char="Ø"/>
              <a:defRPr/>
            </a:pPr>
            <a:r>
              <a:rPr lang="zh-CN" altLang="en-US" sz="2000" b="1" dirty="0" smtClean="0">
                <a:solidFill>
                  <a:srgbClr val="0000FF"/>
                </a:solidFill>
                <a:latin typeface="+mn-ea"/>
              </a:rPr>
              <a:t>从网络空间域的</a:t>
            </a:r>
            <a:r>
              <a:rPr lang="zh-CN" altLang="en-US" sz="2000" b="1" dirty="0">
                <a:solidFill>
                  <a:srgbClr val="0000FF"/>
                </a:solidFill>
                <a:latin typeface="+mn-ea"/>
              </a:rPr>
              <a:t>角度</a:t>
            </a:r>
            <a:r>
              <a:rPr lang="zh-CN" altLang="en-US" sz="2000" b="1" dirty="0" smtClean="0">
                <a:solidFill>
                  <a:srgbClr val="0000FF"/>
                </a:solidFill>
                <a:latin typeface="+mn-ea"/>
              </a:rPr>
              <a:t>来观察和控制混沌系统的动力学性质</a:t>
            </a:r>
            <a:endParaRPr lang="en-US" altLang="zh-CN" sz="2000" b="1" dirty="0" smtClean="0">
              <a:solidFill>
                <a:srgbClr val="0000FF"/>
              </a:solidFill>
              <a:latin typeface="+mn-ea"/>
            </a:endParaRPr>
          </a:p>
          <a:p>
            <a:pPr marL="342900" lvl="0" indent="-342900" algn="just" eaLnBrk="0" hangingPunct="0">
              <a:lnSpc>
                <a:spcPts val="3500"/>
              </a:lnSpc>
              <a:spcBef>
                <a:spcPct val="20000"/>
              </a:spcBef>
              <a:buFont typeface="Wingdings" panose="05000000000000000000" pitchFamily="2" charset="2"/>
              <a:buChar char="Ø"/>
              <a:defRPr/>
            </a:pPr>
            <a:r>
              <a:rPr lang="zh-CN" altLang="en-US" sz="2000" b="1" dirty="0" smtClean="0">
                <a:solidFill>
                  <a:srgbClr val="0000FF"/>
                </a:solidFill>
                <a:latin typeface="+mn-ea"/>
              </a:rPr>
              <a:t>对数字域中混沌退化生成的各种周期轨道有一个全局把握</a:t>
            </a:r>
            <a:endParaRPr lang="en-US" altLang="zh-CN" sz="2000" b="1" dirty="0" smtClean="0">
              <a:solidFill>
                <a:srgbClr val="0000FF"/>
              </a:solidFill>
              <a:latin typeface="+mn-ea"/>
            </a:endParaRPr>
          </a:p>
          <a:p>
            <a:pPr marL="342900" marR="0" lvl="0" indent="-342900" algn="just" defTabSz="914400" rtl="0" eaLnBrk="0" fontAlgn="base" latinLnBrk="0" hangingPunct="0">
              <a:lnSpc>
                <a:spcPts val="3500"/>
              </a:lnSpc>
              <a:spcBef>
                <a:spcPct val="20000"/>
              </a:spcBef>
              <a:spcAft>
                <a:spcPct val="0"/>
              </a:spcAft>
              <a:buClrTx/>
              <a:buSzTx/>
              <a:buFont typeface="Arial" panose="020B0604020202020204" pitchFamily="34" charset="0"/>
              <a:buChar char="•"/>
              <a:tabLst/>
              <a:defRPr/>
            </a:pPr>
            <a:endParaRPr lang="en-US" altLang="zh-CN" sz="2000" b="1" dirty="0" smtClean="0">
              <a:solidFill>
                <a:srgbClr val="0000FF"/>
              </a:solidFill>
              <a:latin typeface="+mn-ea"/>
              <a:cs typeface="微软雅黑"/>
            </a:endParaRPr>
          </a:p>
        </p:txBody>
      </p:sp>
      <p:sp>
        <p:nvSpPr>
          <p:cNvPr id="2" name="矩形 1"/>
          <p:cNvSpPr/>
          <p:nvPr/>
        </p:nvSpPr>
        <p:spPr>
          <a:xfrm>
            <a:off x="463431" y="4860838"/>
            <a:ext cx="1346844" cy="541174"/>
          </a:xfrm>
          <a:prstGeom prst="rect">
            <a:avLst/>
          </a:prstGeom>
        </p:spPr>
        <p:txBody>
          <a:bodyPr wrap="none">
            <a:spAutoFit/>
          </a:bodyPr>
          <a:lstStyle/>
          <a:p>
            <a:pPr lvl="0" algn="just" eaLnBrk="0" fontAlgn="base" hangingPunct="0">
              <a:lnSpc>
                <a:spcPts val="3500"/>
              </a:lnSpc>
              <a:spcBef>
                <a:spcPct val="20000"/>
              </a:spcBef>
              <a:spcAft>
                <a:spcPct val="0"/>
              </a:spcAft>
              <a:defRPr/>
            </a:pPr>
            <a:r>
              <a:rPr lang="zh-CN" altLang="en-US" sz="2000" b="1" dirty="0" smtClean="0">
                <a:solidFill>
                  <a:srgbClr val="FF0000"/>
                </a:solidFill>
                <a:latin typeface="+mn-ea"/>
                <a:cs typeface="微软雅黑"/>
              </a:rPr>
              <a:t>创新之处</a:t>
            </a:r>
            <a:r>
              <a:rPr lang="en-US" altLang="zh-CN" sz="2000" b="1" dirty="0" smtClean="0">
                <a:solidFill>
                  <a:srgbClr val="FF0000"/>
                </a:solidFill>
                <a:latin typeface="+mn-ea"/>
                <a:cs typeface="微软雅黑"/>
              </a:rPr>
              <a:t>:</a:t>
            </a:r>
            <a:endParaRPr lang="en-US" altLang="zh-CN" sz="2000" b="1" dirty="0">
              <a:solidFill>
                <a:srgbClr val="FF0000"/>
              </a:solidFill>
              <a:latin typeface="+mn-ea"/>
              <a:cs typeface="微软雅黑"/>
            </a:endParaRPr>
          </a:p>
        </p:txBody>
      </p:sp>
    </p:spTree>
    <p:extLst>
      <p:ext uri="{BB962C8B-B14F-4D97-AF65-F5344CB8AC3E}">
        <p14:creationId xmlns:p14="http://schemas.microsoft.com/office/powerpoint/2010/main" val="212461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7</a:t>
            </a:r>
            <a:endParaRPr lang="zh-CN" altLang="zh-CN" sz="1800" baseline="0" dirty="0">
              <a:solidFill>
                <a:schemeClr val="folHlink"/>
              </a:solidFill>
              <a:latin typeface="Monotype Corsiva" pitchFamily="66"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82" y="1818867"/>
            <a:ext cx="2874475" cy="2838656"/>
          </a:xfrm>
          <a:prstGeom prst="rect">
            <a:avLst/>
          </a:prstGeom>
          <a:solidFill>
            <a:schemeClr val="bg1"/>
          </a:solidFill>
          <a:ln>
            <a:solidFill>
              <a:srgbClr val="FF0000"/>
            </a:solidFill>
          </a:ln>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570" y="1819022"/>
            <a:ext cx="2651640" cy="2838501"/>
          </a:xfrm>
          <a:prstGeom prst="rect">
            <a:avLst/>
          </a:prstGeom>
          <a:ln>
            <a:solidFill>
              <a:srgbClr val="FF0000"/>
            </a:solidFill>
          </a:ln>
        </p:spPr>
      </p:pic>
      <p:sp>
        <p:nvSpPr>
          <p:cNvPr id="93" name="矩形 92"/>
          <p:cNvSpPr/>
          <p:nvPr/>
        </p:nvSpPr>
        <p:spPr>
          <a:xfrm>
            <a:off x="271154" y="1160335"/>
            <a:ext cx="8622909" cy="492443"/>
          </a:xfrm>
          <a:prstGeom prst="rect">
            <a:avLst/>
          </a:prstGeom>
        </p:spPr>
        <p:txBody>
          <a:bodyPr wrap="square">
            <a:spAutoFit/>
          </a:bodyPr>
          <a:lstStyle/>
          <a:p>
            <a:pPr algn="ctr">
              <a:lnSpc>
                <a:spcPct val="130000"/>
              </a:lnSpc>
              <a:defRPr/>
            </a:pPr>
            <a:r>
              <a:rPr lang="zh-CN" altLang="en-US" sz="2000" b="1" dirty="0"/>
              <a:t>状态</a:t>
            </a:r>
            <a:r>
              <a:rPr lang="zh-CN" altLang="en-US" sz="2000" b="1" dirty="0" smtClean="0"/>
              <a:t>映射网络结构与定点运算精度之间</a:t>
            </a:r>
            <a:r>
              <a:rPr lang="zh-CN" altLang="en-US" sz="2000" b="1" dirty="0"/>
              <a:t>的</a:t>
            </a:r>
            <a:r>
              <a:rPr lang="zh-CN" altLang="en-US" sz="2000" b="1" dirty="0" smtClean="0"/>
              <a:t>关系</a:t>
            </a:r>
            <a:r>
              <a:rPr lang="zh-CN" altLang="en-US" sz="2000" b="1" dirty="0" smtClean="0">
                <a:solidFill>
                  <a:prstClr val="black">
                    <a:lumMod val="75000"/>
                    <a:lumOff val="25000"/>
                  </a:prstClr>
                </a:solidFill>
                <a:latin typeface="+mn-ea"/>
              </a:rPr>
              <a:t> </a:t>
            </a:r>
            <a:endParaRPr lang="zh-CN" altLang="en-US" sz="2000" b="1" dirty="0">
              <a:solidFill>
                <a:prstClr val="black">
                  <a:lumMod val="75000"/>
                  <a:lumOff val="25000"/>
                </a:prstClr>
              </a:solidFill>
              <a:latin typeface="+mn-ea"/>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1624" y="1818867"/>
            <a:ext cx="2682440" cy="2838656"/>
          </a:xfrm>
          <a:prstGeom prst="rect">
            <a:avLst/>
          </a:prstGeom>
          <a:ln>
            <a:solidFill>
              <a:srgbClr val="FF0000"/>
            </a:solidFill>
          </a:ln>
        </p:spPr>
      </p:pic>
      <p:sp>
        <p:nvSpPr>
          <p:cNvPr id="28" name="TextBox 5"/>
          <p:cNvSpPr txBox="1"/>
          <p:nvPr/>
        </p:nvSpPr>
        <p:spPr>
          <a:xfrm>
            <a:off x="1079459" y="2185168"/>
            <a:ext cx="574196" cy="400110"/>
          </a:xfrm>
          <a:prstGeom prst="rect">
            <a:avLst/>
          </a:prstGeom>
          <a:noFill/>
        </p:spPr>
        <p:txBody>
          <a:bodyPr wrap="none" rtlCol="0">
            <a:spAutoFit/>
          </a:bodyPr>
          <a:lstStyle/>
          <a:p>
            <a:r>
              <a:rPr lang="en-US" altLang="zh-CN" sz="2000" b="1" dirty="0" smtClean="0">
                <a:solidFill>
                  <a:srgbClr val="0000FF"/>
                </a:solidFill>
                <a:latin typeface="+mn-ea"/>
              </a:rPr>
              <a:t>(a)</a:t>
            </a:r>
            <a:endParaRPr lang="zh-CN" altLang="en-US" sz="2000" b="1" dirty="0">
              <a:solidFill>
                <a:srgbClr val="0000FF"/>
              </a:solidFill>
              <a:latin typeface="+mn-ea"/>
            </a:endParaRPr>
          </a:p>
        </p:txBody>
      </p:sp>
      <p:sp>
        <p:nvSpPr>
          <p:cNvPr id="29" name="TextBox 30"/>
          <p:cNvSpPr txBox="1"/>
          <p:nvPr/>
        </p:nvSpPr>
        <p:spPr>
          <a:xfrm>
            <a:off x="3904254" y="2801337"/>
            <a:ext cx="574196" cy="400110"/>
          </a:xfrm>
          <a:prstGeom prst="rect">
            <a:avLst/>
          </a:prstGeom>
          <a:noFill/>
        </p:spPr>
        <p:txBody>
          <a:bodyPr wrap="none" rtlCol="0">
            <a:spAutoFit/>
          </a:bodyPr>
          <a:lstStyle/>
          <a:p>
            <a:r>
              <a:rPr lang="en-US" altLang="zh-CN" sz="2000" b="1" dirty="0" smtClean="0">
                <a:solidFill>
                  <a:srgbClr val="0000FF"/>
                </a:solidFill>
                <a:latin typeface="+mn-ea"/>
              </a:rPr>
              <a:t>(b)</a:t>
            </a:r>
            <a:endParaRPr lang="zh-CN" altLang="en-US" sz="2000" b="1" dirty="0">
              <a:solidFill>
                <a:srgbClr val="0000FF"/>
              </a:solidFill>
              <a:latin typeface="+mn-ea"/>
            </a:endParaRPr>
          </a:p>
        </p:txBody>
      </p:sp>
      <p:sp>
        <p:nvSpPr>
          <p:cNvPr id="30" name="TextBox 30"/>
          <p:cNvSpPr txBox="1"/>
          <p:nvPr/>
        </p:nvSpPr>
        <p:spPr>
          <a:xfrm>
            <a:off x="7711509" y="2185168"/>
            <a:ext cx="574196" cy="400110"/>
          </a:xfrm>
          <a:prstGeom prst="rect">
            <a:avLst/>
          </a:prstGeom>
          <a:noFill/>
        </p:spPr>
        <p:txBody>
          <a:bodyPr wrap="none" rtlCol="0">
            <a:spAutoFit/>
          </a:bodyPr>
          <a:lstStyle/>
          <a:p>
            <a:r>
              <a:rPr lang="en-US" altLang="zh-CN" sz="2000" b="1" dirty="0" smtClean="0">
                <a:solidFill>
                  <a:srgbClr val="0000FF"/>
                </a:solidFill>
                <a:latin typeface="+mn-ea"/>
              </a:rPr>
              <a:t>(c)</a:t>
            </a:r>
            <a:endParaRPr lang="zh-CN" altLang="en-US" sz="2000" b="1" dirty="0">
              <a:solidFill>
                <a:srgbClr val="0000FF"/>
              </a:solidFill>
              <a:latin typeface="+mn-ea"/>
            </a:endParaRPr>
          </a:p>
        </p:txBody>
      </p:sp>
      <p:sp>
        <p:nvSpPr>
          <p:cNvPr id="53" name="TextBox 33"/>
          <p:cNvSpPr txBox="1"/>
          <p:nvPr/>
        </p:nvSpPr>
        <p:spPr>
          <a:xfrm>
            <a:off x="271154" y="4885934"/>
            <a:ext cx="8622910" cy="1438855"/>
          </a:xfrm>
          <a:prstGeom prst="rect">
            <a:avLst/>
          </a:prstGeom>
          <a:noFill/>
        </p:spPr>
        <p:txBody>
          <a:bodyPr wrap="square" rtlCol="0">
            <a:spAutoFit/>
          </a:bodyPr>
          <a:lstStyle/>
          <a:p>
            <a:pPr>
              <a:lnSpc>
                <a:spcPts val="3500"/>
              </a:lnSpc>
            </a:pPr>
            <a:r>
              <a:rPr lang="en-US" altLang="zh-CN" sz="2000" b="1" dirty="0" smtClean="0">
                <a:latin typeface="+mn-ea"/>
                <a:cs typeface="Times New Roman" panose="02020603050405020304" pitchFamily="18" charset="0"/>
              </a:rPr>
              <a:t>(a)  </a:t>
            </a:r>
            <a:r>
              <a:rPr lang="zh-CN" altLang="en-US" sz="2000" b="1" dirty="0" smtClean="0">
                <a:solidFill>
                  <a:srgbClr val="0000CC"/>
                </a:solidFill>
                <a:latin typeface="+mn-ea"/>
                <a:cs typeface="Times New Roman" panose="02020603050405020304" pitchFamily="18" charset="0"/>
              </a:rPr>
              <a:t>定点运算</a:t>
            </a:r>
            <a:r>
              <a:rPr lang="zh-CN" altLang="en-US" sz="2000" b="1" dirty="0" smtClean="0">
                <a:latin typeface="+mn-ea"/>
                <a:cs typeface="Times New Roman" panose="02020603050405020304" pitchFamily="18" charset="0"/>
              </a:rPr>
              <a:t>精度</a:t>
            </a:r>
            <a:r>
              <a:rPr lang="en-US" altLang="zh-CN" sz="2000" b="1" dirty="0" smtClean="0">
                <a:solidFill>
                  <a:srgbClr val="0000CC"/>
                </a:solidFill>
                <a:latin typeface="+mn-ea"/>
                <a:cs typeface="Times New Roman" panose="02020603050405020304" pitchFamily="18" charset="0"/>
              </a:rPr>
              <a:t>5bit</a:t>
            </a:r>
            <a:r>
              <a:rPr lang="zh-CN" altLang="en-US" sz="2000" b="1" dirty="0" smtClean="0">
                <a:latin typeface="+mn-ea"/>
                <a:cs typeface="Times New Roman" panose="02020603050405020304" pitchFamily="18" charset="0"/>
              </a:rPr>
              <a:t>时</a:t>
            </a:r>
            <a:r>
              <a:rPr lang="en-US" altLang="zh-CN" sz="2000" b="1" dirty="0" smtClean="0">
                <a:latin typeface="+mn-ea"/>
                <a:cs typeface="Times New Roman" panose="02020603050405020304" pitchFamily="18" charset="0"/>
              </a:rPr>
              <a:t>32</a:t>
            </a:r>
            <a:r>
              <a:rPr lang="zh-CN" altLang="en-US" sz="2000" b="1" dirty="0" smtClean="0">
                <a:latin typeface="+mn-ea"/>
                <a:cs typeface="Times New Roman" panose="02020603050405020304" pitchFamily="18" charset="0"/>
              </a:rPr>
              <a:t>个状态</a:t>
            </a:r>
            <a:r>
              <a:rPr lang="zh-CN" altLang="en-US" sz="2000" b="1" dirty="0">
                <a:latin typeface="+mn-ea"/>
                <a:cs typeface="Times New Roman" panose="02020603050405020304" pitchFamily="18" charset="0"/>
              </a:rPr>
              <a:t>构成</a:t>
            </a:r>
            <a:r>
              <a:rPr lang="zh-CN" altLang="en-US" sz="2000" b="1" dirty="0" smtClean="0">
                <a:latin typeface="+mn-ea"/>
                <a:cs typeface="Times New Roman" panose="02020603050405020304" pitchFamily="18" charset="0"/>
              </a:rPr>
              <a:t>的状态映射网络</a:t>
            </a:r>
            <a:endParaRPr lang="en-US" altLang="zh-CN" sz="2000" b="1" dirty="0">
              <a:latin typeface="+mn-ea"/>
              <a:cs typeface="Times New Roman" panose="02020603050405020304" pitchFamily="18" charset="0"/>
            </a:endParaRPr>
          </a:p>
          <a:p>
            <a:pPr>
              <a:lnSpc>
                <a:spcPts val="3500"/>
              </a:lnSpc>
            </a:pPr>
            <a:r>
              <a:rPr lang="en-US" altLang="zh-CN" sz="2000" b="1" dirty="0" smtClean="0">
                <a:latin typeface="+mn-ea"/>
                <a:cs typeface="Times New Roman" panose="02020603050405020304" pitchFamily="18" charset="0"/>
              </a:rPr>
              <a:t>(b)  </a:t>
            </a:r>
            <a:r>
              <a:rPr lang="zh-CN" altLang="en-US" sz="2000" b="1" dirty="0" smtClean="0">
                <a:latin typeface="+mn-ea"/>
                <a:cs typeface="Times New Roman" panose="02020603050405020304" pitchFamily="18" charset="0"/>
              </a:rPr>
              <a:t>精度</a:t>
            </a:r>
            <a:r>
              <a:rPr lang="zh-CN" altLang="en-US" sz="2000" b="1" dirty="0">
                <a:latin typeface="+mn-ea"/>
                <a:cs typeface="Times New Roman" panose="02020603050405020304" pitchFamily="18" charset="0"/>
              </a:rPr>
              <a:t>增加到</a:t>
            </a:r>
            <a:r>
              <a:rPr lang="en-US" altLang="zh-CN" sz="2000" b="1" dirty="0">
                <a:solidFill>
                  <a:srgbClr val="0000CC"/>
                </a:solidFill>
                <a:latin typeface="+mn-ea"/>
                <a:cs typeface="Times New Roman" panose="02020603050405020304" pitchFamily="18" charset="0"/>
              </a:rPr>
              <a:t>6bit</a:t>
            </a:r>
            <a:r>
              <a:rPr lang="zh-CN" altLang="en-US" sz="2000" b="1" dirty="0" smtClean="0">
                <a:latin typeface="+mn-ea"/>
                <a:cs typeface="Times New Roman" panose="02020603050405020304" pitchFamily="18" charset="0"/>
              </a:rPr>
              <a:t>时对应的状态映射网络</a:t>
            </a:r>
            <a:endParaRPr lang="en-US" altLang="zh-CN" sz="2000" b="1" dirty="0" smtClean="0">
              <a:latin typeface="+mn-ea"/>
              <a:cs typeface="Times New Roman" panose="02020603050405020304" pitchFamily="18" charset="0"/>
            </a:endParaRPr>
          </a:p>
          <a:p>
            <a:pPr>
              <a:lnSpc>
                <a:spcPts val="3500"/>
              </a:lnSpc>
            </a:pPr>
            <a:r>
              <a:rPr lang="en-US" altLang="zh-CN" sz="2000" b="1" dirty="0" smtClean="0">
                <a:latin typeface="+mn-ea"/>
                <a:cs typeface="Times New Roman" panose="02020603050405020304" pitchFamily="18" charset="0"/>
              </a:rPr>
              <a:t>(c)  </a:t>
            </a:r>
            <a:r>
              <a:rPr lang="zh-CN" altLang="en-US" sz="2000" b="1" dirty="0" smtClean="0">
                <a:latin typeface="+mn-ea"/>
                <a:cs typeface="Times New Roman" panose="02020603050405020304" pitchFamily="18" charset="0"/>
              </a:rPr>
              <a:t>精度</a:t>
            </a:r>
            <a:r>
              <a:rPr lang="zh-CN" altLang="en-US" sz="2000" b="1" dirty="0">
                <a:latin typeface="+mn-ea"/>
                <a:cs typeface="Times New Roman" panose="02020603050405020304" pitchFamily="18" charset="0"/>
              </a:rPr>
              <a:t>增加</a:t>
            </a:r>
            <a:r>
              <a:rPr lang="zh-CN" altLang="en-US" sz="2000" b="1" dirty="0" smtClean="0">
                <a:latin typeface="+mn-ea"/>
                <a:cs typeface="Times New Roman" panose="02020603050405020304" pitchFamily="18" charset="0"/>
              </a:rPr>
              <a:t>到</a:t>
            </a:r>
            <a:r>
              <a:rPr lang="en-US" altLang="zh-CN" sz="2000" b="1" dirty="0" smtClean="0">
                <a:solidFill>
                  <a:srgbClr val="0000CC"/>
                </a:solidFill>
                <a:latin typeface="+mn-ea"/>
                <a:cs typeface="Times New Roman" panose="02020603050405020304" pitchFamily="18" charset="0"/>
              </a:rPr>
              <a:t>7bit</a:t>
            </a:r>
            <a:r>
              <a:rPr lang="zh-CN" altLang="en-US" sz="2000" b="1" dirty="0" smtClean="0">
                <a:latin typeface="+mn-ea"/>
                <a:cs typeface="Times New Roman" panose="02020603050405020304" pitchFamily="18" charset="0"/>
              </a:rPr>
              <a:t>时对应的</a:t>
            </a:r>
            <a:r>
              <a:rPr lang="zh-CN" altLang="en-US" sz="2000" b="1" dirty="0">
                <a:latin typeface="+mn-ea"/>
                <a:cs typeface="Times New Roman" panose="02020603050405020304" pitchFamily="18" charset="0"/>
              </a:rPr>
              <a:t>状态映射</a:t>
            </a:r>
            <a:r>
              <a:rPr lang="zh-CN" altLang="en-US" sz="2000" b="1" dirty="0" smtClean="0">
                <a:latin typeface="+mn-ea"/>
                <a:cs typeface="Times New Roman" panose="02020603050405020304" pitchFamily="18" charset="0"/>
              </a:rPr>
              <a:t>网络</a:t>
            </a:r>
            <a:endParaRPr lang="en-US" altLang="zh-CN" sz="2000" b="1" dirty="0" smtClean="0">
              <a:latin typeface="+mn-ea"/>
              <a:cs typeface="Times New Roman" panose="02020603050405020304" pitchFamily="18" charset="0"/>
            </a:endParaRPr>
          </a:p>
        </p:txBody>
      </p:sp>
    </p:spTree>
    <p:extLst>
      <p:ext uri="{BB962C8B-B14F-4D97-AF65-F5344CB8AC3E}">
        <p14:creationId xmlns:p14="http://schemas.microsoft.com/office/powerpoint/2010/main" val="3094386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14" name="直接连接符 13"/>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8</a:t>
            </a:r>
            <a:endParaRPr lang="zh-CN" altLang="zh-CN" sz="1800" baseline="0" dirty="0">
              <a:solidFill>
                <a:schemeClr val="folHlink"/>
              </a:solidFill>
              <a:latin typeface="Monotype Corsiva" pitchFamily="66" charset="0"/>
            </a:endParaRPr>
          </a:p>
        </p:txBody>
      </p:sp>
      <p:sp>
        <p:nvSpPr>
          <p:cNvPr id="16" name="矩形 15"/>
          <p:cNvSpPr/>
          <p:nvPr/>
        </p:nvSpPr>
        <p:spPr>
          <a:xfrm>
            <a:off x="769821" y="1221474"/>
            <a:ext cx="8374179" cy="492443"/>
          </a:xfrm>
          <a:prstGeom prst="rect">
            <a:avLst/>
          </a:prstGeom>
        </p:spPr>
        <p:txBody>
          <a:bodyPr wrap="square">
            <a:spAutoFit/>
          </a:bodyPr>
          <a:lstStyle/>
          <a:p>
            <a:pPr marL="342900" lvl="0" indent="-342900">
              <a:lnSpc>
                <a:spcPct val="130000"/>
              </a:lnSpc>
              <a:buFont typeface="Wingdings" panose="05000000000000000000" pitchFamily="2" charset="2"/>
              <a:buChar char="Ø"/>
              <a:defRPr/>
            </a:pPr>
            <a:r>
              <a:rPr lang="zh-CN" altLang="en-US" sz="2000" b="1" kern="0" dirty="0">
                <a:solidFill>
                  <a:srgbClr val="000000"/>
                </a:solidFill>
                <a:latin typeface="宋体" panose="02010600030101010101" pitchFamily="2" charset="-122"/>
                <a:cs typeface="Times New Roman" pitchFamily="18" charset="0"/>
              </a:rPr>
              <a:t>迭代混沌映射的</a:t>
            </a:r>
            <a:r>
              <a:rPr lang="en-US" altLang="zh-CN" sz="2000" b="1" kern="0" dirty="0" smtClean="0">
                <a:solidFill>
                  <a:srgbClr val="000000"/>
                </a:solidFill>
                <a:latin typeface="宋体" panose="02010600030101010101" pitchFamily="2" charset="-122"/>
                <a:cs typeface="Times New Roman" pitchFamily="18" charset="0"/>
              </a:rPr>
              <a:t>SMN</a:t>
            </a:r>
            <a:r>
              <a:rPr lang="zh-CN" altLang="en-US" sz="2000" b="1" kern="0" dirty="0" smtClean="0">
                <a:solidFill>
                  <a:srgbClr val="000000"/>
                </a:solidFill>
                <a:latin typeface="宋体" panose="02010600030101010101" pitchFamily="2" charset="-122"/>
                <a:cs typeface="Times New Roman" pitchFamily="18" charset="0"/>
              </a:rPr>
              <a:t>与</a:t>
            </a:r>
            <a:r>
              <a:rPr lang="zh-CN" altLang="en-US" sz="2000" b="1" kern="0" dirty="0">
                <a:solidFill>
                  <a:srgbClr val="000000"/>
                </a:solidFill>
                <a:latin typeface="宋体" panose="02010600030101010101" pitchFamily="2" charset="-122"/>
                <a:cs typeface="Times New Roman" pitchFamily="18" charset="0"/>
              </a:rPr>
              <a:t>实现精度之间的一般</a:t>
            </a:r>
            <a:r>
              <a:rPr lang="zh-CN" altLang="en-US" sz="2000" b="1" kern="0" dirty="0" smtClean="0">
                <a:solidFill>
                  <a:srgbClr val="000000"/>
                </a:solidFill>
                <a:latin typeface="宋体" panose="02010600030101010101" pitchFamily="2" charset="-122"/>
                <a:cs typeface="Times New Roman" pitchFamily="18" charset="0"/>
              </a:rPr>
              <a:t>性质</a:t>
            </a:r>
            <a:endParaRPr lang="zh-CN" altLang="en-US" dirty="0">
              <a:solidFill>
                <a:prstClr val="black">
                  <a:lumMod val="75000"/>
                  <a:lumOff val="25000"/>
                </a:prstClr>
              </a:solidFill>
              <a:latin typeface="Arial" panose="020B0604020202020204" pitchFamily="34"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897939719"/>
              </p:ext>
            </p:extLst>
          </p:nvPr>
        </p:nvGraphicFramePr>
        <p:xfrm>
          <a:off x="1777134" y="2500896"/>
          <a:ext cx="3809700" cy="1218780"/>
        </p:xfrm>
        <a:graphic>
          <a:graphicData uri="http://schemas.openxmlformats.org/presentationml/2006/ole">
            <mc:AlternateContent xmlns:mc="http://schemas.openxmlformats.org/markup-compatibility/2006">
              <mc:Choice xmlns:v="urn:schemas-microsoft-com:vml" Requires="v">
                <p:oleObj spid="_x0000_s15336" name="Equation" r:id="rId4" imgW="2539800" imgH="812520" progId="Equation.DSMT4">
                  <p:embed/>
                </p:oleObj>
              </mc:Choice>
              <mc:Fallback>
                <p:oleObj name="Equation" r:id="rId4" imgW="2539800" imgH="812520" progId="Equation.DSMT4">
                  <p:embed/>
                  <p:pic>
                    <p:nvPicPr>
                      <p:cNvPr id="0" name=""/>
                      <p:cNvPicPr/>
                      <p:nvPr/>
                    </p:nvPicPr>
                    <p:blipFill>
                      <a:blip r:embed="rId5"/>
                      <a:stretch>
                        <a:fillRect/>
                      </a:stretch>
                    </p:blipFill>
                    <p:spPr>
                      <a:xfrm>
                        <a:off x="1777134" y="2500896"/>
                        <a:ext cx="3809700" cy="121878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182138625"/>
              </p:ext>
            </p:extLst>
          </p:nvPr>
        </p:nvGraphicFramePr>
        <p:xfrm>
          <a:off x="895410" y="4327620"/>
          <a:ext cx="7353180" cy="761940"/>
        </p:xfrm>
        <a:graphic>
          <a:graphicData uri="http://schemas.openxmlformats.org/presentationml/2006/ole">
            <mc:AlternateContent xmlns:mc="http://schemas.openxmlformats.org/markup-compatibility/2006">
              <mc:Choice xmlns:v="urn:schemas-microsoft-com:vml" Requires="v">
                <p:oleObj spid="_x0000_s15337" name="Equation" r:id="rId6" imgW="4902120" imgH="507960" progId="Equation.DSMT4">
                  <p:embed/>
                </p:oleObj>
              </mc:Choice>
              <mc:Fallback>
                <p:oleObj name="Equation" r:id="rId6" imgW="4902120" imgH="507960" progId="Equation.DSMT4">
                  <p:embed/>
                  <p:pic>
                    <p:nvPicPr>
                      <p:cNvPr id="0" name=""/>
                      <p:cNvPicPr/>
                      <p:nvPr/>
                    </p:nvPicPr>
                    <p:blipFill>
                      <a:blip r:embed="rId7"/>
                      <a:stretch>
                        <a:fillRect/>
                      </a:stretch>
                    </p:blipFill>
                    <p:spPr>
                      <a:xfrm>
                        <a:off x="895410" y="4327620"/>
                        <a:ext cx="7353180" cy="76194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588461219"/>
              </p:ext>
            </p:extLst>
          </p:nvPr>
        </p:nvGraphicFramePr>
        <p:xfrm>
          <a:off x="895410" y="5162772"/>
          <a:ext cx="7353180" cy="761940"/>
        </p:xfrm>
        <a:graphic>
          <a:graphicData uri="http://schemas.openxmlformats.org/presentationml/2006/ole">
            <mc:AlternateContent xmlns:mc="http://schemas.openxmlformats.org/markup-compatibility/2006">
              <mc:Choice xmlns:v="urn:schemas-microsoft-com:vml" Requires="v">
                <p:oleObj spid="_x0000_s15338" name="Equation" r:id="rId8" imgW="4902120" imgH="507960" progId="Equation.DSMT4">
                  <p:embed/>
                </p:oleObj>
              </mc:Choice>
              <mc:Fallback>
                <p:oleObj name="Equation" r:id="rId8" imgW="4902120" imgH="507960" progId="Equation.DSMT4">
                  <p:embed/>
                  <p:pic>
                    <p:nvPicPr>
                      <p:cNvPr id="0" name=""/>
                      <p:cNvPicPr/>
                      <p:nvPr/>
                    </p:nvPicPr>
                    <p:blipFill>
                      <a:blip r:embed="rId9"/>
                      <a:stretch>
                        <a:fillRect/>
                      </a:stretch>
                    </p:blipFill>
                    <p:spPr>
                      <a:xfrm>
                        <a:off x="895410" y="5162772"/>
                        <a:ext cx="7353180" cy="76194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0" name="矩形 29"/>
              <p:cNvSpPr/>
              <p:nvPr/>
            </p:nvSpPr>
            <p:spPr>
              <a:xfrm>
                <a:off x="769821" y="1970709"/>
                <a:ext cx="8374179" cy="452432"/>
              </a:xfrm>
              <a:prstGeom prst="rect">
                <a:avLst/>
              </a:prstGeom>
            </p:spPr>
            <p:txBody>
              <a:bodyPr wrap="square">
                <a:spAutoFit/>
              </a:bodyPr>
              <a:lstStyle/>
              <a:p>
                <a:pPr lvl="0">
                  <a:lnSpc>
                    <a:spcPct val="130000"/>
                  </a:lnSpc>
                  <a:defRPr/>
                </a:pPr>
                <a:r>
                  <a:rPr lang="zh-CN" altLang="en-US" b="1" kern="0" dirty="0" smtClean="0">
                    <a:solidFill>
                      <a:srgbClr val="7030A0"/>
                    </a:solidFill>
                    <a:latin typeface="宋体" panose="02010600030101010101" pitchFamily="2" charset="-122"/>
                    <a:cs typeface="Times New Roman" pitchFamily="18" charset="0"/>
                  </a:rPr>
                  <a:t>性质</a:t>
                </a:r>
                <a:r>
                  <a:rPr lang="en-US" altLang="zh-CN" b="1" kern="0" dirty="0">
                    <a:solidFill>
                      <a:srgbClr val="7030A0"/>
                    </a:solidFill>
                    <a:latin typeface="宋体" panose="02010600030101010101" pitchFamily="2" charset="-122"/>
                    <a:cs typeface="Times New Roman" pitchFamily="18" charset="0"/>
                  </a:rPr>
                  <a:t>1 </a:t>
                </a:r>
                <a:r>
                  <a:rPr lang="en-US" altLang="zh-CN" b="1" kern="0" dirty="0" smtClean="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b="1" i="1" kern="0">
                            <a:solidFill>
                              <a:srgbClr val="000000"/>
                            </a:solidFill>
                            <a:latin typeface="Cambria Math" panose="02040503050406030204" pitchFamily="18" charset="0"/>
                            <a:cs typeface="Times New Roman" pitchFamily="18" charset="0"/>
                          </a:rPr>
                        </m:ctrlPr>
                      </m:sSub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r>
                          <a:rPr lang="en-US" altLang="zh-CN" b="1" kern="0">
                            <a:solidFill>
                              <a:srgbClr val="000000"/>
                            </a:solidFill>
                            <a:latin typeface="Cambria Math" panose="02040503050406030204" pitchFamily="18" charset="0"/>
                            <a:cs typeface="Times New Roman" pitchFamily="18" charset="0"/>
                          </a:rPr>
                          <m:t>+1</m:t>
                        </m:r>
                      </m:sub>
                    </m:sSub>
                  </m:oMath>
                </a14:m>
                <a:r>
                  <a:rPr lang="zh-CN" altLang="en-US" b="1" kern="0" dirty="0">
                    <a:solidFill>
                      <a:srgbClr val="000000"/>
                    </a:solidFill>
                    <a:latin typeface="宋体" panose="02010600030101010101" pitchFamily="2" charset="-122"/>
                    <a:cs typeface="Times New Roman" pitchFamily="18" charset="0"/>
                  </a:rPr>
                  <a:t>中</a:t>
                </a:r>
                <a:r>
                  <a:rPr lang="zh-CN" altLang="en-US" b="1" kern="0" dirty="0" smtClean="0">
                    <a:solidFill>
                      <a:srgbClr val="000000"/>
                    </a:solidFill>
                    <a:latin typeface="宋体" panose="02010600030101010101" pitchFamily="2" charset="-122"/>
                    <a:cs typeface="Times New Roman" pitchFamily="18" charset="0"/>
                  </a:rPr>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2</m:t>
                    </m:r>
                    <m:r>
                      <a:rPr lang="en-US" altLang="zh-CN" b="1" kern="0">
                        <a:solidFill>
                          <a:srgbClr val="000000"/>
                        </a:solidFill>
                        <a:latin typeface="Cambria Math" panose="02040503050406030204" pitchFamily="18" charset="0"/>
                        <a:cs typeface="Times New Roman" pitchFamily="18" charset="0"/>
                      </a:rPr>
                      <m:t>𝑖</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1" kern="0" dirty="0" smtClean="0">
                    <a:solidFill>
                      <a:srgbClr val="000000"/>
                    </a:solidFill>
                    <a:latin typeface="宋体" panose="02010600030101010101" pitchFamily="2" charset="-122"/>
                    <a:cs typeface="Times New Roman" pitchFamily="18" charset="0"/>
                  </a:rPr>
                  <a:t>与</a:t>
                </a:r>
                <a:r>
                  <a:rPr lang="en-US" altLang="zh-CN"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b="1" i="1" kern="0">
                            <a:solidFill>
                              <a:srgbClr val="000000"/>
                            </a:solidFill>
                            <a:latin typeface="Cambria Math" panose="02040503050406030204" pitchFamily="18" charset="0"/>
                            <a:cs typeface="Times New Roman" pitchFamily="18" charset="0"/>
                          </a:rPr>
                        </m:ctrlPr>
                      </m:sSub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sub>
                    </m:sSub>
                  </m:oMath>
                </a14:m>
                <a:r>
                  <a:rPr lang="zh-CN" altLang="en-US" b="1" kern="0" dirty="0">
                    <a:solidFill>
                      <a:srgbClr val="000000"/>
                    </a:solidFill>
                    <a:latin typeface="宋体" panose="02010600030101010101" pitchFamily="2" charset="-122"/>
                    <a:cs typeface="Times New Roman" pitchFamily="18" charset="0"/>
                  </a:rPr>
                  <a:t>中节点</a:t>
                </a:r>
                <a:r>
                  <a:rPr lang="zh-CN" altLang="en-US" b="1" kern="0" dirty="0" smtClean="0">
                    <a:solidFill>
                      <a:srgbClr val="000000"/>
                    </a:solidFill>
                    <a:latin typeface="宋体" panose="02010600030101010101" pitchFamily="2" charset="-122"/>
                    <a:cs typeface="Times New Roman" pitchFamily="18" charset="0"/>
                  </a:rPr>
                  <a:t> </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𝑖</m:t>
                    </m:r>
                    <m:r>
                      <a:rPr lang="en-US" altLang="zh-CN" b="1" kern="0" smtClean="0">
                        <a:solidFill>
                          <a:srgbClr val="000000"/>
                        </a:solidFill>
                        <a:latin typeface="Cambria Math" panose="02040503050406030204" pitchFamily="18" charset="0"/>
                        <a:cs typeface="Times New Roman" pitchFamily="18" charset="0"/>
                      </a:rPr>
                      <m:t> </m:t>
                    </m:r>
                  </m:oMath>
                </a14:m>
                <a:r>
                  <a:rPr lang="zh-CN" altLang="en-US" b="1" kern="0" dirty="0">
                    <a:solidFill>
                      <a:srgbClr val="000000"/>
                    </a:solidFill>
                    <a:latin typeface="宋体" panose="02010600030101010101" pitchFamily="2" charset="-122"/>
                    <a:cs typeface="Times New Roman" pitchFamily="18" charset="0"/>
                  </a:rPr>
                  <a:t>满足关系</a:t>
                </a:r>
                <a:r>
                  <a:rPr lang="en-US" altLang="zh-CN" b="1" kern="0" dirty="0">
                    <a:solidFill>
                      <a:srgbClr val="000000"/>
                    </a:solidFill>
                    <a:latin typeface="宋体" panose="02010600030101010101" pitchFamily="2" charset="-122"/>
                    <a:cs typeface="Times New Roman" pitchFamily="18" charset="0"/>
                  </a:rPr>
                  <a:t> </a:t>
                </a:r>
                <a:endParaRPr lang="zh-CN" altLang="en-US" b="1" kern="0" dirty="0">
                  <a:solidFill>
                    <a:srgbClr val="000000"/>
                  </a:solidFill>
                  <a:latin typeface="宋体" panose="02010600030101010101" pitchFamily="2" charset="-122"/>
                  <a:cs typeface="Times New Roman" pitchFamily="18" charset="0"/>
                </a:endParaRPr>
              </a:p>
            </p:txBody>
          </p:sp>
        </mc:Choice>
        <mc:Fallback xmlns="">
          <p:sp>
            <p:nvSpPr>
              <p:cNvPr id="30" name="矩形 29"/>
              <p:cNvSpPr>
                <a:spLocks noRot="1" noChangeAspect="1" noMove="1" noResize="1" noEditPoints="1" noAdjustHandles="1" noChangeArrowheads="1" noChangeShapeType="1" noTextEdit="1"/>
              </p:cNvSpPr>
              <p:nvPr/>
            </p:nvSpPr>
            <p:spPr>
              <a:xfrm>
                <a:off x="769821" y="1970709"/>
                <a:ext cx="8374179" cy="452432"/>
              </a:xfrm>
              <a:prstGeom prst="rect">
                <a:avLst/>
              </a:prstGeom>
              <a:blipFill rotWithShape="0">
                <a:blip r:embed="rId10"/>
                <a:stretch>
                  <a:fillRect l="-582" b="-9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69821" y="3797432"/>
                <a:ext cx="8374179" cy="452432"/>
              </a:xfrm>
              <a:prstGeom prst="rect">
                <a:avLst/>
              </a:prstGeom>
            </p:spPr>
            <p:txBody>
              <a:bodyPr wrap="square">
                <a:spAutoFit/>
              </a:bodyPr>
              <a:lstStyle/>
              <a:p>
                <a:pPr lvl="0">
                  <a:lnSpc>
                    <a:spcPct val="130000"/>
                  </a:lnSpc>
                  <a:defRPr/>
                </a:pPr>
                <a:r>
                  <a:rPr lang="zh-CN" altLang="en-US" b="1" kern="0" dirty="0">
                    <a:solidFill>
                      <a:srgbClr val="7030A0"/>
                    </a:solidFill>
                    <a:latin typeface="宋体" panose="02010600030101010101" pitchFamily="2" charset="-122"/>
                    <a:cs typeface="Times New Roman" pitchFamily="18" charset="0"/>
                  </a:rPr>
                  <a:t>性质</a:t>
                </a:r>
                <a:r>
                  <a:rPr lang="en-US" altLang="zh-CN" b="1" kern="0" dirty="0">
                    <a:solidFill>
                      <a:srgbClr val="7030A0"/>
                    </a:solidFill>
                    <a:latin typeface="宋体" panose="02010600030101010101" pitchFamily="2" charset="-122"/>
                    <a:cs typeface="Times New Roman" pitchFamily="18" charset="0"/>
                  </a:rPr>
                  <a:t>2 </a:t>
                </a:r>
                <a:r>
                  <a:rPr lang="en-US" altLang="zh-CN" b="1" kern="0" dirty="0" smtClean="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b="1" i="1" kern="0">
                            <a:solidFill>
                              <a:srgbClr val="000000"/>
                            </a:solidFill>
                            <a:latin typeface="Cambria Math" panose="02040503050406030204" pitchFamily="18" charset="0"/>
                            <a:cs typeface="Times New Roman" pitchFamily="18" charset="0"/>
                          </a:rPr>
                        </m:ctrlPr>
                      </m:sSub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r>
                          <a:rPr lang="en-US" altLang="zh-CN" b="1" kern="0">
                            <a:solidFill>
                              <a:srgbClr val="000000"/>
                            </a:solidFill>
                            <a:latin typeface="Cambria Math" panose="02040503050406030204" pitchFamily="18" charset="0"/>
                            <a:cs typeface="Times New Roman" pitchFamily="18" charset="0"/>
                          </a:rPr>
                          <m:t>+1</m:t>
                        </m:r>
                      </m:sub>
                    </m:sSub>
                  </m:oMath>
                </a14:m>
                <a:r>
                  <a:rPr lang="zh-CN" altLang="en-US" b="1" kern="0" dirty="0">
                    <a:solidFill>
                      <a:srgbClr val="000000"/>
                    </a:solidFill>
                    <a:latin typeface="宋体" panose="02010600030101010101" pitchFamily="2" charset="-122"/>
                    <a:cs typeface="Times New Roman" pitchFamily="18" charset="0"/>
                  </a:rPr>
                  <a:t>中</a:t>
                </a:r>
                <a:r>
                  <a:rPr lang="zh-CN" altLang="en-US" b="1" kern="0" dirty="0" smtClean="0">
                    <a:solidFill>
                      <a:srgbClr val="000000"/>
                    </a:solidFill>
                    <a:latin typeface="宋体" panose="02010600030101010101" pitchFamily="2" charset="-122"/>
                    <a:cs typeface="Times New Roman" pitchFamily="18" charset="0"/>
                  </a:rPr>
                  <a:t>节点</a:t>
                </a:r>
                <a:r>
                  <a:rPr lang="en-US" altLang="zh-CN" b="1" kern="0" dirty="0" smtClean="0">
                    <a:solidFill>
                      <a:srgbClr val="000000"/>
                    </a:solidFill>
                    <a:latin typeface="宋体" panose="02010600030101010101" pitchFamily="2" charset="-122"/>
                    <a:cs typeface="Times New Roman" pitchFamily="18" charset="0"/>
                  </a:rPr>
                  <a:t>(</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2</m:t>
                    </m:r>
                    <m:r>
                      <a:rPr lang="en-US" altLang="zh-CN" b="1" kern="0">
                        <a:solidFill>
                          <a:srgbClr val="000000"/>
                        </a:solidFill>
                        <a:latin typeface="Cambria Math" panose="02040503050406030204" pitchFamily="18" charset="0"/>
                        <a:cs typeface="Times New Roman" pitchFamily="18" charset="0"/>
                      </a:rPr>
                      <m:t>𝑖</m:t>
                    </m:r>
                    <m:r>
                      <a:rPr lang="en-US" altLang="zh-CN" b="1" kern="0">
                        <a:solidFill>
                          <a:srgbClr val="000000"/>
                        </a:solidFill>
                        <a:latin typeface="Cambria Math" panose="02040503050406030204" pitchFamily="18" charset="0"/>
                        <a:cs typeface="Times New Roman" pitchFamily="18" charset="0"/>
                      </a:rPr>
                      <m:t>±1</m:t>
                    </m:r>
                  </m:oMath>
                </a14:m>
                <a:r>
                  <a:rPr lang="en-US" altLang="zh-CN" b="1" kern="0" dirty="0" smtClean="0">
                    <a:solidFill>
                      <a:srgbClr val="000000"/>
                    </a:solidFill>
                    <a:latin typeface="宋体" panose="02010600030101010101" pitchFamily="2" charset="-122"/>
                    <a:cs typeface="Times New Roman" pitchFamily="18" charset="0"/>
                  </a:rPr>
                  <a:t>)</a:t>
                </a:r>
                <a:r>
                  <a:rPr lang="zh-CN" altLang="en-US" b="1" kern="0" dirty="0" smtClean="0">
                    <a:solidFill>
                      <a:srgbClr val="000000"/>
                    </a:solidFill>
                    <a:latin typeface="宋体" panose="02010600030101010101" pitchFamily="2" charset="-122"/>
                    <a:cs typeface="Times New Roman" pitchFamily="18" charset="0"/>
                  </a:rPr>
                  <a:t>与</a:t>
                </a:r>
                <a:r>
                  <a:rPr lang="en-US" altLang="zh-CN" b="1" kern="0" dirty="0">
                    <a:solidFill>
                      <a:srgbClr val="000000"/>
                    </a:solidFill>
                    <a:latin typeface="宋体" panose="02010600030101010101" pitchFamily="2" charset="-122"/>
                    <a:cs typeface="Times New Roman" pitchFamily="18" charset="0"/>
                  </a:rPr>
                  <a:t>SMN </a:t>
                </a:r>
                <a14:m>
                  <m:oMath xmlns:m="http://schemas.openxmlformats.org/officeDocument/2006/math">
                    <m:sSub>
                      <m:sSubPr>
                        <m:ctrlPr>
                          <a:rPr lang="en-US" altLang="zh-CN" b="1" i="1" kern="0">
                            <a:solidFill>
                              <a:srgbClr val="000000"/>
                            </a:solidFill>
                            <a:latin typeface="Cambria Math" panose="02040503050406030204" pitchFamily="18" charset="0"/>
                            <a:cs typeface="Times New Roman" pitchFamily="18" charset="0"/>
                          </a:rPr>
                        </m:ctrlPr>
                      </m:sSubPr>
                      <m:e>
                        <m:r>
                          <a:rPr lang="en-US" altLang="zh-CN" b="1" kern="0">
                            <a:solidFill>
                              <a:srgbClr val="000000"/>
                            </a:solidFill>
                            <a:latin typeface="Cambria Math" panose="02040503050406030204" pitchFamily="18" charset="0"/>
                            <a:cs typeface="Times New Roman" pitchFamily="18" charset="0"/>
                          </a:rPr>
                          <m:t>𝐹</m:t>
                        </m:r>
                      </m:e>
                      <m:sub>
                        <m:r>
                          <a:rPr lang="en-US" altLang="zh-CN" b="1" kern="0">
                            <a:solidFill>
                              <a:srgbClr val="000000"/>
                            </a:solidFill>
                            <a:latin typeface="Cambria Math" panose="02040503050406030204" pitchFamily="18" charset="0"/>
                            <a:cs typeface="Times New Roman" pitchFamily="18" charset="0"/>
                          </a:rPr>
                          <m:t>𝑛</m:t>
                        </m:r>
                      </m:sub>
                    </m:sSub>
                  </m:oMath>
                </a14:m>
                <a:r>
                  <a:rPr lang="zh-CN" altLang="en-US" b="1" kern="0" dirty="0">
                    <a:solidFill>
                      <a:srgbClr val="000000"/>
                    </a:solidFill>
                    <a:latin typeface="宋体" panose="02010600030101010101" pitchFamily="2" charset="-122"/>
                    <a:cs typeface="Times New Roman" pitchFamily="18" charset="0"/>
                  </a:rPr>
                  <a:t>中节点 </a:t>
                </a:r>
                <a14:m>
                  <m:oMath xmlns:m="http://schemas.openxmlformats.org/officeDocument/2006/math">
                    <m:r>
                      <a:rPr lang="en-US" altLang="zh-CN" b="1" kern="0">
                        <a:solidFill>
                          <a:srgbClr val="000000"/>
                        </a:solidFill>
                        <a:latin typeface="Cambria Math" panose="02040503050406030204" pitchFamily="18" charset="0"/>
                        <a:cs typeface="Times New Roman" pitchFamily="18" charset="0"/>
                      </a:rPr>
                      <m:t>𝑖</m:t>
                    </m:r>
                  </m:oMath>
                </a14:m>
                <a:r>
                  <a:rPr lang="en-US" altLang="zh-CN" b="1" kern="0" dirty="0">
                    <a:solidFill>
                      <a:srgbClr val="000000"/>
                    </a:solidFill>
                    <a:latin typeface="宋体" panose="02010600030101010101" pitchFamily="2" charset="-122"/>
                    <a:cs typeface="Times New Roman" pitchFamily="18" charset="0"/>
                  </a:rPr>
                  <a:t> </a:t>
                </a:r>
                <a:r>
                  <a:rPr lang="zh-CN" altLang="en-US" b="1" kern="0" dirty="0">
                    <a:solidFill>
                      <a:srgbClr val="000000"/>
                    </a:solidFill>
                    <a:latin typeface="宋体" panose="02010600030101010101" pitchFamily="2" charset="-122"/>
                    <a:cs typeface="Times New Roman" pitchFamily="18" charset="0"/>
                  </a:rPr>
                  <a:t>满足关系</a:t>
                </a:r>
                <a:r>
                  <a:rPr lang="en-US" altLang="zh-CN" b="1" kern="0" dirty="0">
                    <a:solidFill>
                      <a:srgbClr val="000000"/>
                    </a:solidFill>
                    <a:latin typeface="宋体" panose="02010600030101010101" pitchFamily="2" charset="-122"/>
                    <a:cs typeface="Times New Roman" pitchFamily="18" charset="0"/>
                  </a:rPr>
                  <a:t> </a:t>
                </a:r>
                <a:endParaRPr lang="zh-CN" altLang="en-US" b="1" kern="0" dirty="0">
                  <a:solidFill>
                    <a:srgbClr val="000000"/>
                  </a:solidFill>
                  <a:latin typeface="宋体" panose="02010600030101010101" pitchFamily="2" charset="-122"/>
                  <a:cs typeface="Times New Roman" pitchFamily="18" charset="0"/>
                </a:endParaRPr>
              </a:p>
            </p:txBody>
          </p:sp>
        </mc:Choice>
        <mc:Fallback xmlns="">
          <p:sp>
            <p:nvSpPr>
              <p:cNvPr id="31" name="矩形 30"/>
              <p:cNvSpPr>
                <a:spLocks noRot="1" noChangeAspect="1" noMove="1" noResize="1" noEditPoints="1" noAdjustHandles="1" noChangeArrowheads="1" noChangeShapeType="1" noTextEdit="1"/>
              </p:cNvSpPr>
              <p:nvPr/>
            </p:nvSpPr>
            <p:spPr>
              <a:xfrm>
                <a:off x="769821" y="3797432"/>
                <a:ext cx="8374179" cy="452432"/>
              </a:xfrm>
              <a:prstGeom prst="rect">
                <a:avLst/>
              </a:prstGeom>
              <a:blipFill rotWithShape="0">
                <a:blip r:embed="rId11"/>
                <a:stretch>
                  <a:fillRect l="-582" t="-1351" b="-9459"/>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extLst>
              <p:ext uri="{D42A27DB-BD31-4B8C-83A1-F6EECF244321}">
                <p14:modId xmlns:p14="http://schemas.microsoft.com/office/powerpoint/2010/main" val="3876756623"/>
              </p:ext>
            </p:extLst>
          </p:nvPr>
        </p:nvGraphicFramePr>
        <p:xfrm>
          <a:off x="5586834" y="2900766"/>
          <a:ext cx="1885680" cy="419040"/>
        </p:xfrm>
        <a:graphic>
          <a:graphicData uri="http://schemas.openxmlformats.org/presentationml/2006/ole">
            <mc:AlternateContent xmlns:mc="http://schemas.openxmlformats.org/markup-compatibility/2006">
              <mc:Choice xmlns:v="urn:schemas-microsoft-com:vml" Requires="v">
                <p:oleObj spid="_x0000_s15339" name="Equation" r:id="rId12" imgW="1257120" imgH="279360" progId="Equation.DSMT4">
                  <p:embed/>
                </p:oleObj>
              </mc:Choice>
              <mc:Fallback>
                <p:oleObj name="Equation" r:id="rId12" imgW="1257120" imgH="279360" progId="Equation.DSMT4">
                  <p:embed/>
                  <p:pic>
                    <p:nvPicPr>
                      <p:cNvPr id="0" name=""/>
                      <p:cNvPicPr/>
                      <p:nvPr/>
                    </p:nvPicPr>
                    <p:blipFill>
                      <a:blip r:embed="rId13"/>
                      <a:stretch>
                        <a:fillRect/>
                      </a:stretch>
                    </p:blipFill>
                    <p:spPr>
                      <a:xfrm>
                        <a:off x="5586834" y="2900766"/>
                        <a:ext cx="1885680" cy="419040"/>
                      </a:xfrm>
                      <a:prstGeom prst="rect">
                        <a:avLst/>
                      </a:prstGeom>
                    </p:spPr>
                  </p:pic>
                </p:oleObj>
              </mc:Fallback>
            </mc:AlternateContent>
          </a:graphicData>
        </a:graphic>
      </p:graphicFrame>
    </p:spTree>
    <p:extLst>
      <p:ext uri="{BB962C8B-B14F-4D97-AF65-F5344CB8AC3E}">
        <p14:creationId xmlns:p14="http://schemas.microsoft.com/office/powerpoint/2010/main" val="2436888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400" y="166688"/>
            <a:ext cx="2889250" cy="914400"/>
          </a:xfrm>
          <a:prstGeom prst="rect">
            <a:avLst/>
          </a:prstGeom>
          <a:noFill/>
          <a:ln w="9525">
            <a:noFill/>
            <a:miter lim="800000"/>
            <a:headEnd/>
            <a:tailEnd/>
          </a:ln>
        </p:spPr>
        <p:txBody>
          <a:bodyPr anchor="ctr"/>
          <a:lstStyle/>
          <a:p>
            <a:pPr algn="ctr">
              <a:defRPr/>
            </a:pPr>
            <a:r>
              <a:rPr lang="zh-CN" altLang="en-US" sz="4400" b="1" dirty="0">
                <a:solidFill>
                  <a:srgbClr val="C00000"/>
                </a:solidFill>
                <a:latin typeface="宋体" panose="02010600030101010101" pitchFamily="2" charset="-122"/>
                <a:cs typeface="+mj-cs"/>
              </a:rPr>
              <a:t>研究结果</a:t>
            </a:r>
            <a:endParaRPr lang="en-US" altLang="zh-CN" sz="4400" b="1" baseline="0" dirty="0">
              <a:solidFill>
                <a:srgbClr val="C00000"/>
              </a:solidFill>
              <a:latin typeface="宋体" panose="02010600030101010101" pitchFamily="2" charset="-122"/>
              <a:cs typeface="+mj-cs"/>
            </a:endParaRPr>
          </a:p>
        </p:txBody>
      </p:sp>
      <p:cxnSp>
        <p:nvCxnSpPr>
          <p:cNvPr id="5" name="直接连接符 4"/>
          <p:cNvCxnSpPr/>
          <p:nvPr/>
        </p:nvCxnSpPr>
        <p:spPr>
          <a:xfrm>
            <a:off x="0" y="991154"/>
            <a:ext cx="9144000" cy="324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灯片编号占位符 4"/>
          <p:cNvSpPr txBox="1">
            <a:spLocks noChangeArrowheads="1"/>
          </p:cNvSpPr>
          <p:nvPr/>
        </p:nvSpPr>
        <p:spPr bwMode="auto">
          <a:xfrm>
            <a:off x="8229600" y="65532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baseline="-25000">
                <a:solidFill>
                  <a:schemeClr val="tx1"/>
                </a:solidFill>
                <a:latin typeface="Arial" charset="0"/>
                <a:ea typeface="宋体" pitchFamily="2" charset="-122"/>
              </a:defRPr>
            </a:lvl1pPr>
            <a:lvl2pPr marL="742950" indent="-285750" eaLnBrk="0" hangingPunct="0">
              <a:defRPr sz="2400" baseline="-25000">
                <a:solidFill>
                  <a:schemeClr val="tx1"/>
                </a:solidFill>
                <a:latin typeface="Arial" charset="0"/>
                <a:ea typeface="宋体" pitchFamily="2" charset="-122"/>
              </a:defRPr>
            </a:lvl2pPr>
            <a:lvl3pPr marL="1143000" indent="-228600" eaLnBrk="0" hangingPunct="0">
              <a:defRPr sz="2400" baseline="-25000">
                <a:solidFill>
                  <a:schemeClr val="tx1"/>
                </a:solidFill>
                <a:latin typeface="Arial" charset="0"/>
                <a:ea typeface="宋体" pitchFamily="2" charset="-122"/>
              </a:defRPr>
            </a:lvl3pPr>
            <a:lvl4pPr marL="1600200" indent="-228600" eaLnBrk="0" hangingPunct="0">
              <a:defRPr sz="2400" baseline="-25000">
                <a:solidFill>
                  <a:schemeClr val="tx1"/>
                </a:solidFill>
                <a:latin typeface="Arial" charset="0"/>
                <a:ea typeface="宋体" pitchFamily="2" charset="-122"/>
              </a:defRPr>
            </a:lvl4pPr>
            <a:lvl5pPr marL="2057400" indent="-228600" eaLnBrk="0" hangingPunct="0">
              <a:defRPr sz="2400" baseline="-25000">
                <a:solidFill>
                  <a:schemeClr val="tx1"/>
                </a:solidFill>
                <a:latin typeface="Arial" charset="0"/>
                <a:ea typeface="宋体" pitchFamily="2" charset="-122"/>
              </a:defRPr>
            </a:lvl5pPr>
            <a:lvl6pPr marL="2514600" indent="-228600" eaLnBrk="0" fontAlgn="base" hangingPunct="0">
              <a:spcBef>
                <a:spcPct val="0"/>
              </a:spcBef>
              <a:spcAft>
                <a:spcPct val="0"/>
              </a:spcAft>
              <a:defRPr sz="2400" baseline="-25000">
                <a:solidFill>
                  <a:schemeClr val="tx1"/>
                </a:solidFill>
                <a:latin typeface="Arial" charset="0"/>
                <a:ea typeface="宋体" pitchFamily="2" charset="-122"/>
              </a:defRPr>
            </a:lvl6pPr>
            <a:lvl7pPr marL="2971800" indent="-228600" eaLnBrk="0" fontAlgn="base" hangingPunct="0">
              <a:spcBef>
                <a:spcPct val="0"/>
              </a:spcBef>
              <a:spcAft>
                <a:spcPct val="0"/>
              </a:spcAft>
              <a:defRPr sz="2400" baseline="-25000">
                <a:solidFill>
                  <a:schemeClr val="tx1"/>
                </a:solidFill>
                <a:latin typeface="Arial" charset="0"/>
                <a:ea typeface="宋体" pitchFamily="2" charset="-122"/>
              </a:defRPr>
            </a:lvl7pPr>
            <a:lvl8pPr marL="3429000" indent="-228600" eaLnBrk="0" fontAlgn="base" hangingPunct="0">
              <a:spcBef>
                <a:spcPct val="0"/>
              </a:spcBef>
              <a:spcAft>
                <a:spcPct val="0"/>
              </a:spcAft>
              <a:defRPr sz="2400" baseline="-25000">
                <a:solidFill>
                  <a:schemeClr val="tx1"/>
                </a:solidFill>
                <a:latin typeface="Arial" charset="0"/>
                <a:ea typeface="宋体" pitchFamily="2" charset="-122"/>
              </a:defRPr>
            </a:lvl8pPr>
            <a:lvl9pPr marL="3886200" indent="-228600" eaLnBrk="0" fontAlgn="base" hangingPunct="0">
              <a:spcBef>
                <a:spcPct val="0"/>
              </a:spcBef>
              <a:spcAft>
                <a:spcPct val="0"/>
              </a:spcAft>
              <a:defRPr sz="2400" baseline="-25000">
                <a:solidFill>
                  <a:schemeClr val="tx1"/>
                </a:solidFill>
                <a:latin typeface="Arial" charset="0"/>
                <a:ea typeface="宋体" pitchFamily="2" charset="-122"/>
              </a:defRPr>
            </a:lvl9pPr>
          </a:lstStyle>
          <a:p>
            <a:pPr algn="r" eaLnBrk="1" hangingPunct="1"/>
            <a:r>
              <a:rPr lang="en-US" altLang="zh-CN" sz="1800" baseline="0" dirty="0" smtClean="0">
                <a:solidFill>
                  <a:schemeClr val="folHlink"/>
                </a:solidFill>
                <a:latin typeface="Monotype Corsiva" pitchFamily="66" charset="0"/>
              </a:rPr>
              <a:t>9</a:t>
            </a:r>
            <a:endParaRPr lang="zh-CN" altLang="zh-CN" sz="1800" baseline="0" dirty="0">
              <a:solidFill>
                <a:schemeClr val="folHlink"/>
              </a:solidFill>
              <a:latin typeface="Monotype Corsiva" pitchFamily="66"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479" y="1066092"/>
            <a:ext cx="6375042" cy="4675031"/>
          </a:xfrm>
          <a:prstGeom prst="rect">
            <a:avLst/>
          </a:prstGeom>
        </p:spPr>
      </p:pic>
      <mc:AlternateContent xmlns:mc="http://schemas.openxmlformats.org/markup-compatibility/2006">
        <mc:Choice xmlns:a14="http://schemas.microsoft.com/office/drawing/2010/main" Requires="a14">
          <p:sp>
            <p:nvSpPr>
              <p:cNvPr id="9" name="矩形 8"/>
              <p:cNvSpPr/>
              <p:nvPr/>
            </p:nvSpPr>
            <p:spPr>
              <a:xfrm>
                <a:off x="388772" y="5741123"/>
                <a:ext cx="8366456" cy="359714"/>
              </a:xfrm>
              <a:prstGeom prst="rect">
                <a:avLst/>
              </a:prstGeom>
            </p:spPr>
            <p:txBody>
              <a:bodyPr wrap="square">
                <a:spAutoFit/>
              </a:bodyPr>
              <a:lstStyle/>
              <a:p>
                <a:pPr algn="ctr"/>
                <a14:m>
                  <m:oMath xmlns:m="http://schemas.openxmlformats.org/officeDocument/2006/math">
                    <m:r>
                      <a:rPr lang="en-US" altLang="zh-CN" sz="1700" b="1" i="1" kern="0" smtClean="0">
                        <a:latin typeface="Cambria Math" panose="02040503050406030204" pitchFamily="18" charset="0"/>
                        <a:cs typeface="Times New Roman" pitchFamily="18" charset="0"/>
                      </a:rPr>
                      <m:t>𝑳𝒐𝒈𝒊𝒔𝒕𝒊𝒄</m:t>
                    </m:r>
                  </m:oMath>
                </a14:m>
                <a:r>
                  <a:rPr lang="zh-CN" altLang="en-US" sz="1700" b="1" kern="0" dirty="0">
                    <a:latin typeface="宋体" panose="02010600030101010101" pitchFamily="2" charset="-122"/>
                    <a:cs typeface="Times New Roman" pitchFamily="18" charset="0"/>
                  </a:rPr>
                  <a:t>映射</a:t>
                </a:r>
                <a14:m>
                  <m:oMath xmlns:m="http://schemas.openxmlformats.org/officeDocument/2006/math">
                    <m:r>
                      <a:rPr lang="en-US" altLang="zh-CN" sz="1700" b="1" i="1" kern="0">
                        <a:latin typeface="Cambria Math" panose="02040503050406030204" pitchFamily="18" charset="0"/>
                        <a:cs typeface="Times New Roman" pitchFamily="18" charset="0"/>
                      </a:rPr>
                      <m:t>𝑺𝑴𝑵</m:t>
                    </m:r>
                    <m:r>
                      <a:rPr lang="en-US" altLang="zh-CN" sz="1700" b="1" kern="0">
                        <a:latin typeface="Cambria Math" panose="02040503050406030204" pitchFamily="18" charset="0"/>
                        <a:cs typeface="Times New Roman" pitchFamily="18" charset="0"/>
                      </a:rPr>
                      <m:t> </m:t>
                    </m:r>
                    <m:sSubSup>
                      <m:sSubSupPr>
                        <m:ctrlPr>
                          <a:rPr lang="en-US" altLang="zh-CN" sz="1700" b="1" i="1" kern="0">
                            <a:latin typeface="Cambria Math" panose="02040503050406030204" pitchFamily="18" charset="0"/>
                            <a:cs typeface="Times New Roman" pitchFamily="18" charset="0"/>
                          </a:rPr>
                        </m:ctrlPr>
                      </m:sSubSupPr>
                      <m:e>
                        <m:r>
                          <a:rPr lang="en-US" altLang="zh-CN" sz="1700" b="1" i="1" kern="0">
                            <a:latin typeface="Cambria Math" panose="02040503050406030204" pitchFamily="18" charset="0"/>
                            <a:cs typeface="Times New Roman" pitchFamily="18" charset="0"/>
                          </a:rPr>
                          <m:t>𝑭</m:t>
                        </m:r>
                      </m:e>
                      <m:sub>
                        <m:r>
                          <a:rPr lang="en-US" altLang="zh-CN" sz="1700" b="1" i="1" kern="0" smtClean="0">
                            <a:latin typeface="Cambria Math" panose="02040503050406030204" pitchFamily="18" charset="0"/>
                            <a:cs typeface="Times New Roman" pitchFamily="18" charset="0"/>
                          </a:rPr>
                          <m:t>𝟔</m:t>
                        </m:r>
                      </m:sub>
                      <m:sup>
                        <m:r>
                          <a:rPr lang="en-US" altLang="zh-CN" sz="1700" b="1" kern="0">
                            <a:latin typeface="Cambria Math" panose="02040503050406030204" pitchFamily="18" charset="0"/>
                            <a:cs typeface="Times New Roman" pitchFamily="18" charset="0"/>
                          </a:rPr>
                          <m:t>∗</m:t>
                        </m:r>
                      </m:sup>
                    </m:sSubSup>
                  </m:oMath>
                </a14:m>
                <a:r>
                  <a:rPr lang="zh-CN" altLang="en-US" sz="1700" b="1" kern="0" dirty="0">
                    <a:latin typeface="宋体" panose="02010600030101010101" pitchFamily="2" charset="-122"/>
                    <a:cs typeface="Times New Roman" pitchFamily="18" charset="0"/>
                  </a:rPr>
                  <a:t>与</a:t>
                </a:r>
                <a14:m>
                  <m:oMath xmlns:m="http://schemas.openxmlformats.org/officeDocument/2006/math">
                    <m:sSubSup>
                      <m:sSubSupPr>
                        <m:ctrlPr>
                          <a:rPr lang="en-US" altLang="zh-CN" sz="1700" b="1" i="1" kern="0" dirty="0">
                            <a:latin typeface="Cambria Math" panose="02040503050406030204" pitchFamily="18" charset="0"/>
                            <a:cs typeface="Times New Roman" pitchFamily="18" charset="0"/>
                          </a:rPr>
                        </m:ctrlPr>
                      </m:sSubSupPr>
                      <m:e>
                        <m:r>
                          <a:rPr lang="en-US" altLang="zh-CN" sz="1700" b="1" i="1" kern="0" dirty="0">
                            <a:latin typeface="Cambria Math" panose="02040503050406030204" pitchFamily="18" charset="0"/>
                            <a:cs typeface="Times New Roman" pitchFamily="18" charset="0"/>
                          </a:rPr>
                          <m:t>𝑺𝑴𝑵</m:t>
                        </m:r>
                        <m:r>
                          <a:rPr lang="en-US" altLang="zh-CN" sz="1700" b="1" kern="0" dirty="0">
                            <a:latin typeface="Cambria Math" panose="02040503050406030204" pitchFamily="18" charset="0"/>
                            <a:cs typeface="Times New Roman" pitchFamily="18" charset="0"/>
                          </a:rPr>
                          <m:t> </m:t>
                        </m:r>
                        <m:r>
                          <a:rPr lang="en-US" altLang="zh-CN" sz="1700" b="1" i="1" kern="0" dirty="0">
                            <a:latin typeface="Cambria Math" panose="02040503050406030204" pitchFamily="18" charset="0"/>
                            <a:cs typeface="Times New Roman" pitchFamily="18" charset="0"/>
                          </a:rPr>
                          <m:t>𝑭</m:t>
                        </m:r>
                      </m:e>
                      <m:sub>
                        <m:r>
                          <a:rPr lang="en-US" altLang="zh-CN" sz="1700" b="1" i="1" kern="0" dirty="0" smtClean="0">
                            <a:latin typeface="Cambria Math" panose="02040503050406030204" pitchFamily="18" charset="0"/>
                            <a:cs typeface="Times New Roman" pitchFamily="18" charset="0"/>
                          </a:rPr>
                          <m:t>𝟓</m:t>
                        </m:r>
                      </m:sub>
                      <m:sup>
                        <m:r>
                          <a:rPr lang="en-US" altLang="zh-CN" sz="1700" b="1" kern="0" dirty="0">
                            <a:latin typeface="Cambria Math" panose="02040503050406030204" pitchFamily="18" charset="0"/>
                            <a:cs typeface="Times New Roman" pitchFamily="18" charset="0"/>
                          </a:rPr>
                          <m:t>∗</m:t>
                        </m:r>
                      </m:sup>
                    </m:sSubSup>
                  </m:oMath>
                </a14:m>
                <a:r>
                  <a:rPr lang="zh-CN" altLang="en-US" sz="1700" b="1" kern="0" dirty="0" smtClean="0">
                    <a:latin typeface="宋体" panose="02010600030101010101" pitchFamily="2" charset="-122"/>
                    <a:cs typeface="Times New Roman" pitchFamily="18" charset="0"/>
                  </a:rPr>
                  <a:t>中</a:t>
                </a:r>
                <a:r>
                  <a:rPr lang="zh-CN" altLang="en-US" sz="1700" b="1" kern="0" dirty="0">
                    <a:latin typeface="宋体" panose="02010600030101010101" pitchFamily="2" charset="-122"/>
                    <a:cs typeface="Times New Roman" pitchFamily="18" charset="0"/>
                  </a:rPr>
                  <a:t>对应节点</a:t>
                </a:r>
                <a:r>
                  <a:rPr lang="zh-CN" altLang="en-US" sz="1700" b="1" kern="0" dirty="0" smtClean="0">
                    <a:latin typeface="宋体" panose="02010600030101010101" pitchFamily="2" charset="-122"/>
                    <a:cs typeface="Times New Roman" pitchFamily="18" charset="0"/>
                  </a:rPr>
                  <a:t>的偏差分</a:t>
                </a:r>
                <a:r>
                  <a:rPr lang="zh-CN" altLang="en-US" sz="1700" b="1" kern="0" dirty="0">
                    <a:latin typeface="宋体" panose="02010600030101010101" pitchFamily="2" charset="-122"/>
                    <a:cs typeface="Times New Roman" pitchFamily="18" charset="0"/>
                  </a:rPr>
                  <a:t>布</a:t>
                </a:r>
              </a:p>
            </p:txBody>
          </p:sp>
        </mc:Choice>
        <mc:Fallback>
          <p:sp>
            <p:nvSpPr>
              <p:cNvPr id="9" name="矩形 8"/>
              <p:cNvSpPr>
                <a:spLocks noRot="1" noChangeAspect="1" noMove="1" noResize="1" noEditPoints="1" noAdjustHandles="1" noChangeArrowheads="1" noChangeShapeType="1" noTextEdit="1"/>
              </p:cNvSpPr>
              <p:nvPr/>
            </p:nvSpPr>
            <p:spPr>
              <a:xfrm>
                <a:off x="388772" y="5741123"/>
                <a:ext cx="8366456" cy="359714"/>
              </a:xfrm>
              <a:prstGeom prst="rect">
                <a:avLst/>
              </a:prstGeom>
              <a:blipFill rotWithShape="0">
                <a:blip r:embed="rId4"/>
                <a:stretch>
                  <a:fillRect t="-10169" b="-169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53295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0.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517092856"/>
  <p:tag name="MH_LIBRARY" val="GRAPHIC"/>
  <p:tag name="MH_TYPE" val="Other"/>
  <p:tag name="MH_ORDER" val="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1913</TotalTime>
  <Words>2348</Words>
  <Application>Microsoft Office PowerPoint</Application>
  <PresentationFormat>全屏显示(4:3)</PresentationFormat>
  <Paragraphs>347</Paragraphs>
  <Slides>29</Slides>
  <Notes>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宋体</vt:lpstr>
      <vt:lpstr>微软雅黑</vt:lpstr>
      <vt:lpstr>Arial</vt:lpstr>
      <vt:lpstr>Calibri</vt:lpstr>
      <vt:lpstr>Calibri Light</vt:lpstr>
      <vt:lpstr>Cambria Math</vt:lpstr>
      <vt:lpstr>Monotype Corsiva</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546</cp:revision>
  <dcterms:created xsi:type="dcterms:W3CDTF">2018-05-24T09:01:04Z</dcterms:created>
  <dcterms:modified xsi:type="dcterms:W3CDTF">2018-06-01T13:45:40Z</dcterms:modified>
</cp:coreProperties>
</file>