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notesMasterIdLst>
    <p:notesMasterId r:id="rId25"/>
  </p:notesMasterIdLst>
  <p:handoutMasterIdLst>
    <p:handoutMasterId r:id="rId26"/>
  </p:handoutMasterIdLst>
  <p:sldIdLst>
    <p:sldId id="265" r:id="rId2"/>
    <p:sldId id="266" r:id="rId3"/>
    <p:sldId id="261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89" r:id="rId17"/>
    <p:sldId id="280" r:id="rId18"/>
    <p:sldId id="281" r:id="rId19"/>
    <p:sldId id="282" r:id="rId20"/>
    <p:sldId id="283" r:id="rId21"/>
    <p:sldId id="286" r:id="rId22"/>
    <p:sldId id="287" r:id="rId23"/>
    <p:sldId id="290" r:id="rId24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2626"/>
    <a:srgbClr val="FFCC00"/>
    <a:srgbClr val="F8F8F8"/>
    <a:srgbClr val="EEECE1"/>
    <a:srgbClr val="C0504D"/>
    <a:srgbClr val="D11034"/>
    <a:srgbClr val="5F6A72"/>
    <a:srgbClr val="782C2C"/>
    <a:srgbClr val="993939"/>
    <a:srgbClr val="AD23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583" autoAdjust="0"/>
    <p:restoredTop sz="84286" autoAdjust="0"/>
  </p:normalViewPr>
  <p:slideViewPr>
    <p:cSldViewPr>
      <p:cViewPr varScale="1">
        <p:scale>
          <a:sx n="107" d="100"/>
          <a:sy n="107" d="100"/>
        </p:scale>
        <p:origin x="2880" y="1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296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r">
              <a:defRPr sz="1300"/>
            </a:lvl1pPr>
          </a:lstStyle>
          <a:p>
            <a:fld id="{51A969EA-8566-418D-AC96-BC5F6E9FAB6C}" type="datetimeFigureOut">
              <a:rPr lang="en-US" smtClean="0"/>
              <a:t>2/15/19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r">
              <a:defRPr sz="1300"/>
            </a:lvl1pPr>
          </a:lstStyle>
          <a:p>
            <a:fld id="{EE82846E-1614-4B37-A9C4-3E0C2AE35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736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r">
              <a:defRPr sz="1300"/>
            </a:lvl1pPr>
          </a:lstStyle>
          <a:p>
            <a:fld id="{33B07B4B-74D8-4C42-A719-1F93879497F8}" type="datetimeFigureOut">
              <a:rPr lang="en-US" smtClean="0"/>
              <a:t>2/15/19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747" tIns="47873" rIns="95747" bIns="4787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5747" tIns="47873" rIns="95747" bIns="47873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r">
              <a:defRPr sz="1300"/>
            </a:lvl1pPr>
          </a:lstStyle>
          <a:p>
            <a:fld id="{F4EE911A-504C-45E1-9DD1-A7318D673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46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Flowchart: Process 7"/>
          <p:cNvSpPr/>
          <p:nvPr/>
        </p:nvSpPr>
        <p:spPr>
          <a:xfrm>
            <a:off x="427038" y="3736975"/>
            <a:ext cx="6335712" cy="34925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algn="ctr" eaLnBrk="1" hangingPunct="1"/>
            <a:endParaRPr lang="en-US" altLang="en-US" sz="1300">
              <a:solidFill>
                <a:srgbClr val="FFFFFF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27038" y="3962400"/>
            <a:ext cx="3535362" cy="454025"/>
          </a:xfrm>
          <a:prstGeom prst="rect">
            <a:avLst/>
          </a:prstGeom>
        </p:spPr>
        <p:txBody>
          <a:bodyPr lIns="68580" tIns="34290" rIns="68580" bIns="3429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Bootcamp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9" name="Title 15"/>
          <p:cNvSpPr>
            <a:spLocks noGrp="1"/>
          </p:cNvSpPr>
          <p:nvPr>
            <p:ph type="title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Flowchart: Process 16"/>
          <p:cNvSpPr/>
          <p:nvPr/>
        </p:nvSpPr>
        <p:spPr>
          <a:xfrm>
            <a:off x="427038" y="3736975"/>
            <a:ext cx="6335712" cy="34925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425575" y="3851275"/>
            <a:ext cx="6457950" cy="549275"/>
          </a:xfrm>
          <a:prstGeom prst="rect">
            <a:avLst/>
          </a:prstGeom>
        </p:spPr>
        <p:txBody>
          <a:bodyPr lIns="68580" tIns="34290" rIns="68580" bIns="3429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9" name="Title 15"/>
          <p:cNvSpPr>
            <a:spLocks noGrp="1"/>
          </p:cNvSpPr>
          <p:nvPr>
            <p:ph type="title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Process 5"/>
          <p:cNvSpPr/>
          <p:nvPr/>
        </p:nvSpPr>
        <p:spPr>
          <a:xfrm>
            <a:off x="0" y="6418263"/>
            <a:ext cx="9155113" cy="458787"/>
          </a:xfrm>
          <a:prstGeom prst="flowChartProcess">
            <a:avLst/>
          </a:prstGeom>
          <a:solidFill>
            <a:srgbClr val="1D1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algn="ctr" eaLnBrk="1" hangingPunct="1"/>
            <a:endParaRPr lang="en-US" altLang="en-US" sz="1300">
              <a:solidFill>
                <a:srgbClr val="FFFFFF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654050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le 13"/>
          <p:cNvSpPr>
            <a:spLocks noGrp="1"/>
          </p:cNvSpPr>
          <p:nvPr>
            <p:ph type="title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Bootcamp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</p:spTree>
    <p:extLst>
      <p:ext uri="{BB962C8B-B14F-4D97-AF65-F5344CB8AC3E}">
        <p14:creationId xmlns:p14="http://schemas.microsoft.com/office/powerpoint/2010/main" val="286957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73418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7" Type="http://schemas.openxmlformats.org/officeDocument/2006/relationships/hyperlink" Target="https://cylonjs.com/" TargetMode="External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developers.meethue.com/" TargetMode="External"/><Relationship Id="rId5" Type="http://schemas.openxmlformats.org/officeDocument/2006/relationships/hyperlink" Target="https://developer.nest.com/" TargetMode="Externa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AJAX </a:t>
            </a:r>
            <a:r>
              <a:rPr lang="en-US"/>
              <a:t>and APIs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494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6858000" cy="653854"/>
          </a:xfrm>
        </p:spPr>
        <p:txBody>
          <a:bodyPr>
            <a:normAutofit/>
          </a:bodyPr>
          <a:lstStyle/>
          <a:p>
            <a:r>
              <a:rPr lang="en-US" dirty="0"/>
              <a:t>Use Case #3 – Controlling Physical Hardware</a:t>
            </a:r>
          </a:p>
        </p:txBody>
      </p:sp>
      <p:pic>
        <p:nvPicPr>
          <p:cNvPr id="6" name="Picture 4" descr="http://ecx.images-amazon.com/images/I/51c0TJpNkwL._SX450_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00"/>
          <a:stretch/>
        </p:blipFill>
        <p:spPr bwMode="auto">
          <a:xfrm>
            <a:off x="2895600" y="1020562"/>
            <a:ext cx="3806325" cy="2846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http://london.nodebots.io/images/catbot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08" r="8935"/>
          <a:stretch/>
        </p:blipFill>
        <p:spPr bwMode="auto">
          <a:xfrm>
            <a:off x="6520543" y="1313159"/>
            <a:ext cx="2514600" cy="2121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://www.androidcentral.com/sites/androidcentral.com/files/styles/large/public/topic_images/2014/nest-stock-image-1.png?itok=UEkMM4_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871" y="996550"/>
            <a:ext cx="2901471" cy="2901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304800" y="4076854"/>
            <a:ext cx="8583814" cy="26014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 algn="ctr">
              <a:spcBef>
                <a:spcPts val="0"/>
              </a:spcBef>
              <a:buNone/>
            </a:pPr>
            <a:r>
              <a:rPr lang="en-US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Nest Smart Thermostat API: </a:t>
            </a:r>
            <a:r>
              <a:rPr lang="en-US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  <a:hlinkClick r:id="rId5"/>
              </a:rPr>
              <a:t>https://developer.nest.com/</a:t>
            </a:r>
            <a:endParaRPr lang="en-US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228600" indent="0" algn="ctr">
              <a:spcBef>
                <a:spcPts val="0"/>
              </a:spcBef>
              <a:buNone/>
            </a:pPr>
            <a:endParaRPr lang="en-US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228600"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Phillips Hue API: </a:t>
            </a:r>
            <a:r>
              <a:rPr lang="en-US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  <a:hlinkClick r:id="rId6"/>
              </a:rPr>
              <a:t>http://www.developers.meethue.com/</a:t>
            </a:r>
            <a:endParaRPr lang="en-US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228600" indent="0" algn="ctr">
              <a:spcBef>
                <a:spcPts val="0"/>
              </a:spcBef>
              <a:buNone/>
            </a:pPr>
            <a:endParaRPr lang="en-US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228600" indent="0" algn="ctr">
              <a:spcBef>
                <a:spcPts val="0"/>
              </a:spcBef>
              <a:buNone/>
            </a:pPr>
            <a:r>
              <a:rPr lang="en-US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NodeBots</a:t>
            </a:r>
            <a:r>
              <a:rPr lang="en-US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(Ceylon) API: </a:t>
            </a:r>
            <a:r>
              <a:rPr lang="en-US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  <a:hlinkClick r:id="rId7"/>
              </a:rPr>
              <a:t>https://cylonjs.com/</a:t>
            </a:r>
            <a:endParaRPr lang="en-US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228600" indent="0" algn="ctr">
              <a:spcBef>
                <a:spcPts val="0"/>
              </a:spcBef>
              <a:buNone/>
            </a:pPr>
            <a:endParaRPr lang="en-US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8044536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7086600" cy="653854"/>
          </a:xfrm>
        </p:spPr>
        <p:txBody>
          <a:bodyPr>
            <a:normAutofit/>
          </a:bodyPr>
          <a:lstStyle/>
          <a:p>
            <a:r>
              <a:rPr lang="en-US" dirty="0"/>
              <a:t>Use Case #3 – Controlling Physical Hardware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81" y="763232"/>
            <a:ext cx="8503920" cy="484130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35281" y="5669868"/>
            <a:ext cx="85039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/>
              <a:t>HueCraft</a:t>
            </a:r>
            <a:r>
              <a:rPr lang="en-US" b="1" dirty="0"/>
              <a:t>: </a:t>
            </a:r>
            <a:r>
              <a:rPr lang="en-US" dirty="0"/>
              <a:t>https://www.youtube.com/watch?v=ovYORLkO5bQ</a:t>
            </a:r>
          </a:p>
        </p:txBody>
      </p:sp>
    </p:spTree>
    <p:extLst>
      <p:ext uri="{BB962C8B-B14F-4D97-AF65-F5344CB8AC3E}">
        <p14:creationId xmlns:p14="http://schemas.microsoft.com/office/powerpoint/2010/main" val="3614947761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Recap</a:t>
            </a:r>
          </a:p>
        </p:txBody>
      </p:sp>
    </p:spTree>
    <p:extLst>
      <p:ext uri="{BB962C8B-B14F-4D97-AF65-F5344CB8AC3E}">
        <p14:creationId xmlns:p14="http://schemas.microsoft.com/office/powerpoint/2010/main" val="3678852519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Questions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289560" y="783753"/>
            <a:ext cx="8583814" cy="120689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spcBef>
                <a:spcPts val="0"/>
              </a:spcBef>
              <a:buNone/>
            </a:pPr>
            <a:r>
              <a:rPr lang="en-US" sz="6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What is a JSON?</a:t>
            </a:r>
            <a:endParaRPr lang="en" sz="64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1831308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Questions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289560" y="783753"/>
            <a:ext cx="8583814" cy="120689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spcBef>
                <a:spcPts val="0"/>
              </a:spcBef>
              <a:buNone/>
            </a:pPr>
            <a:r>
              <a:rPr lang="en-US" sz="6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What is a JSON?</a:t>
            </a:r>
            <a:endParaRPr lang="en" sz="64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64160" y="1990644"/>
            <a:ext cx="8583814" cy="41815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3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JSON stands for </a:t>
            </a:r>
            <a:r>
              <a:rPr lang="en-US" sz="3400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Javascript</a:t>
            </a:r>
            <a:r>
              <a:rPr lang="en-US" sz="3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Object Notation and is nothing more than simple </a:t>
            </a:r>
            <a:r>
              <a:rPr lang="en-US" sz="3400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Javascript</a:t>
            </a:r>
            <a:r>
              <a:rPr lang="en-US" sz="3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Objects used as a “</a:t>
            </a:r>
            <a:r>
              <a:rPr lang="en-US" sz="3400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data interchange format</a:t>
            </a:r>
            <a:r>
              <a:rPr lang="en-US" sz="3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”. </a:t>
            </a:r>
            <a:endParaRPr lang="en-US" sz="3400" u="sng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4451619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Questions</a:t>
            </a:r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533400" y="768513"/>
            <a:ext cx="8112543" cy="510875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6" name="Rectangle 5"/>
          <p:cNvSpPr/>
          <p:nvPr/>
        </p:nvSpPr>
        <p:spPr>
          <a:xfrm>
            <a:off x="19727" y="5976056"/>
            <a:ext cx="91301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JSON is a lightweight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data-interchange format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used to correlate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keys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with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values</a:t>
            </a:r>
          </a:p>
        </p:txBody>
      </p:sp>
    </p:spTree>
    <p:extLst>
      <p:ext uri="{BB962C8B-B14F-4D97-AF65-F5344CB8AC3E}">
        <p14:creationId xmlns:p14="http://schemas.microsoft.com/office/powerpoint/2010/main" val="2689641640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ea typeface="Roboto" panose="02000000000000000000" pitchFamily="2" charset="0"/>
              </a:rPr>
              <a:t>Getting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517217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Questions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89560" y="783753"/>
            <a:ext cx="8583814" cy="120689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3200" b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What jQuery method do we use to retrieve data from a URL database?</a:t>
            </a:r>
            <a:endParaRPr lang="en" sz="32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1375086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Questions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89560" y="783753"/>
            <a:ext cx="8583814" cy="120689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32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What jQuery method do we use to retrieve data from a URL database?</a:t>
            </a:r>
            <a:endParaRPr lang="en" sz="32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41960" y="2058823"/>
            <a:ext cx="8583814" cy="12068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6400" b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AJAX!!!!!</a:t>
            </a:r>
            <a:endParaRPr lang="en" sz="6400" u="sng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pic>
        <p:nvPicPr>
          <p:cNvPr id="8" name="Picture 2" descr="http://www.colgate.com/PDP/Ajax_v13/US/EN/locale-assets/images/heros/hero_d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2022" y="3140708"/>
            <a:ext cx="1458889" cy="3420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6654047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Questions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89560" y="747991"/>
            <a:ext cx="8583814" cy="120689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3200" b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What two parameters do we pass into AJAX to retrieve data from online?</a:t>
            </a:r>
            <a:endParaRPr lang="en" sz="32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5026260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Recap</a:t>
            </a:r>
          </a:p>
        </p:txBody>
      </p:sp>
    </p:spTree>
    <p:extLst>
      <p:ext uri="{BB962C8B-B14F-4D97-AF65-F5344CB8AC3E}">
        <p14:creationId xmlns:p14="http://schemas.microsoft.com/office/powerpoint/2010/main" val="1094745069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Questions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89560" y="747991"/>
            <a:ext cx="8583814" cy="120689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3200" b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What two parameters do we pass into AJAX to retrieve data from online?</a:t>
            </a:r>
            <a:endParaRPr lang="en" sz="32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18" y="2133600"/>
            <a:ext cx="9100511" cy="2493170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304800" y="5165687"/>
            <a:ext cx="8583814" cy="10707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b="1" u="sng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Url</a:t>
            </a:r>
            <a:r>
              <a:rPr lang="en-US" sz="28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and </a:t>
            </a:r>
            <a:r>
              <a:rPr lang="en-US" sz="2800" b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method: ‘get’</a:t>
            </a:r>
            <a:endParaRPr lang="en-US" sz="3400" u="sng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981200" y="3581400"/>
            <a:ext cx="1066800" cy="15842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419600" y="3581400"/>
            <a:ext cx="1447800" cy="15842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2796446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6096000" cy="653854"/>
          </a:xfrm>
        </p:spPr>
        <p:txBody>
          <a:bodyPr>
            <a:normAutofit/>
          </a:bodyPr>
          <a:lstStyle/>
          <a:p>
            <a:r>
              <a:rPr lang="en-US" dirty="0"/>
              <a:t>Welcome to “Full-Stack” Development</a:t>
            </a:r>
          </a:p>
        </p:txBody>
      </p:sp>
      <p:pic>
        <p:nvPicPr>
          <p:cNvPr id="4" name="Picture 3" descr="C:\Users\ahaque89\Downloads\MEAN Deployment Strategy - Page 1 (2).pn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4" t="13635" r="3151" b="5248"/>
          <a:stretch/>
        </p:blipFill>
        <p:spPr bwMode="auto">
          <a:xfrm>
            <a:off x="57398" y="982468"/>
            <a:ext cx="8948716" cy="421206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Rectangle 4"/>
          <p:cNvSpPr/>
          <p:nvPr/>
        </p:nvSpPr>
        <p:spPr>
          <a:xfrm>
            <a:off x="-1" y="5150480"/>
            <a:ext cx="9155741" cy="119918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3842" y="5257800"/>
            <a:ext cx="879631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Full-Stack Development 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is the concept of building </a:t>
            </a:r>
            <a:r>
              <a:rPr lang="en-US" sz="2000" b="1" i="1" u="sng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every</a:t>
            </a:r>
            <a:r>
              <a:rPr lang="en-US" sz="2000" i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aspect of the web application – from the visuals and interactions, to the data transfer and processing.</a:t>
            </a:r>
            <a:endParaRPr lang="en-US" sz="2000" b="1" u="sng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4A5FD76-07B0-4277-B1FA-DD0370CE5E38}"/>
              </a:ext>
            </a:extLst>
          </p:cNvPr>
          <p:cNvSpPr/>
          <p:nvPr/>
        </p:nvSpPr>
        <p:spPr>
          <a:xfrm>
            <a:off x="2362200" y="1828800"/>
            <a:ext cx="914400" cy="152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React</a:t>
            </a:r>
            <a:r>
              <a:rPr lang="en-US" sz="1200" dirty="0">
                <a:solidFill>
                  <a:schemeClr val="tx1"/>
                </a:solidFill>
              </a:rPr>
              <a:t>.js</a:t>
            </a:r>
          </a:p>
        </p:txBody>
      </p:sp>
    </p:spTree>
    <p:extLst>
      <p:ext uri="{BB962C8B-B14F-4D97-AF65-F5344CB8AC3E}">
        <p14:creationId xmlns:p14="http://schemas.microsoft.com/office/powerpoint/2010/main" val="2338471809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1329" y="852064"/>
            <a:ext cx="8583814" cy="478673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b="1" u="sng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At this point, you should…</a:t>
            </a:r>
          </a:p>
          <a:p>
            <a:pPr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b="1" u="sng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indent="-457200">
              <a:spcBef>
                <a:spcPts val="0"/>
              </a:spcBef>
              <a:buFont typeface="+mj-lt"/>
              <a:buAutoNum type="arabicPeriod"/>
            </a:pPr>
            <a:r>
              <a:rPr lang="en-US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Understand what an </a:t>
            </a:r>
            <a:r>
              <a:rPr lang="en-US" u="sng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API</a:t>
            </a:r>
            <a:r>
              <a:rPr lang="en-US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is.</a:t>
            </a:r>
            <a:endParaRPr lang="en-US" u="sng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indent="-457200">
              <a:spcBef>
                <a:spcPts val="0"/>
              </a:spcBef>
              <a:buFont typeface="+mj-lt"/>
              <a:buAutoNum type="arabicPeriod"/>
            </a:pPr>
            <a:endParaRPr lang="en-US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indent="-457200">
              <a:spcBef>
                <a:spcPts val="0"/>
              </a:spcBef>
              <a:buFont typeface="+mj-lt"/>
              <a:buAutoNum type="arabicPeriod"/>
            </a:pPr>
            <a:r>
              <a:rPr lang="en-US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Understand what </a:t>
            </a:r>
            <a:r>
              <a:rPr lang="en-US" u="sng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JSON</a:t>
            </a:r>
            <a:r>
              <a:rPr lang="en-US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means.</a:t>
            </a:r>
          </a:p>
          <a:p>
            <a:pPr marL="685800" indent="-457200">
              <a:spcBef>
                <a:spcPts val="0"/>
              </a:spcBef>
              <a:buFont typeface="+mj-lt"/>
              <a:buAutoNum type="arabicPeriod"/>
            </a:pPr>
            <a:endParaRPr lang="en-US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indent="-457200">
              <a:spcBef>
                <a:spcPts val="0"/>
              </a:spcBef>
              <a:buFont typeface="+mj-lt"/>
              <a:buAutoNum type="arabicPeriod"/>
            </a:pPr>
            <a:r>
              <a:rPr lang="en-US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Realize that </a:t>
            </a:r>
            <a:r>
              <a:rPr lang="en-US" u="sng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AJAX Methods </a:t>
            </a:r>
            <a:r>
              <a:rPr lang="en-US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are used for retrieving data in databases. </a:t>
            </a:r>
          </a:p>
          <a:p>
            <a:pPr marL="685800" indent="-457200">
              <a:spcBef>
                <a:spcPts val="0"/>
              </a:spcBef>
              <a:buFont typeface="+mj-lt"/>
              <a:buAutoNum type="arabicPeriod"/>
            </a:pPr>
            <a:endParaRPr lang="en-US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indent="-457200">
              <a:spcBef>
                <a:spcPts val="0"/>
              </a:spcBef>
              <a:buFont typeface="+mj-lt"/>
              <a:buAutoNum type="arabicPeriod"/>
            </a:pPr>
            <a:r>
              <a:rPr lang="en-US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Know how to </a:t>
            </a:r>
            <a:r>
              <a:rPr lang="en-US" u="sng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create a basic AJAX GET Request </a:t>
            </a:r>
            <a:r>
              <a:rPr lang="en-US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using jQuery. (i.e. include URL and “GET”)</a:t>
            </a:r>
          </a:p>
          <a:p>
            <a:pPr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200" b="1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indent="0">
              <a:spcBef>
                <a:spcPts val="0"/>
              </a:spcBef>
              <a:buFont typeface="Arial" panose="020B0604020202020204" pitchFamily="34" charset="0"/>
              <a:buNone/>
            </a:pPr>
            <a:br>
              <a:rPr lang="en-US" sz="180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</a:br>
            <a:endParaRPr lang="en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4655850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ea typeface="Roboto" panose="02000000000000000000" pitchFamily="2" charset="0"/>
              </a:rPr>
              <a:t>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916308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Questions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289560" y="783753"/>
            <a:ext cx="8583814" cy="120689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6400" b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What is an API?</a:t>
            </a:r>
            <a:endParaRPr lang="en" sz="64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650286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Questions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289560" y="783753"/>
            <a:ext cx="8583814" cy="120689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6400" b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What is an API?</a:t>
            </a:r>
            <a:endParaRPr lang="en" sz="64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64160" y="1990644"/>
            <a:ext cx="8583814" cy="41815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3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“An Application Programming Interface (API) offers a set of </a:t>
            </a:r>
            <a:r>
              <a:rPr lang="en-US" sz="3400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pre-defined</a:t>
            </a:r>
            <a:r>
              <a:rPr lang="en-US" sz="3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routines, code snippets, and tools for building software applications”</a:t>
            </a:r>
          </a:p>
          <a:p>
            <a:pPr marL="228600" indent="0" algn="ctr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34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9791737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Questions</a:t>
            </a:r>
          </a:p>
        </p:txBody>
      </p:sp>
      <p:pic>
        <p:nvPicPr>
          <p:cNvPr id="5" name="Picture 2" descr="https://www.akana.com/images/solutions/APIGatewa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53854"/>
            <a:ext cx="4874160" cy="5557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4876800" y="1782223"/>
            <a:ext cx="3971174" cy="3352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3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In software development APIs are often the </a:t>
            </a:r>
            <a:r>
              <a:rPr lang="en-US" sz="3400" b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bridge</a:t>
            </a:r>
            <a:r>
              <a:rPr lang="en-US" sz="3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3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between different components </a:t>
            </a:r>
            <a:br>
              <a:rPr lang="en-US" sz="3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</a:br>
            <a:endParaRPr lang="en-US" sz="34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8636629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Use Cases</a:t>
            </a:r>
          </a:p>
        </p:txBody>
      </p:sp>
    </p:spTree>
    <p:extLst>
      <p:ext uri="{BB962C8B-B14F-4D97-AF65-F5344CB8AC3E}">
        <p14:creationId xmlns:p14="http://schemas.microsoft.com/office/powerpoint/2010/main" val="352094612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Use Cases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1329" y="827435"/>
            <a:ext cx="8583814" cy="5933047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b="1" u="sng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Three Common Use-Cases for APIs:</a:t>
            </a:r>
          </a:p>
          <a:p>
            <a:pPr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b="1" u="sng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indent="-457200">
              <a:spcBef>
                <a:spcPts val="0"/>
              </a:spcBef>
              <a:buFont typeface="+mj-lt"/>
              <a:buAutoNum type="arabicPeriod"/>
            </a:pPr>
            <a:r>
              <a:rPr lang="en-US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To provide pre-built code for </a:t>
            </a:r>
            <a:r>
              <a:rPr lang="en-US" u="sng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getting and sending</a:t>
            </a:r>
            <a:r>
              <a:rPr lang="en-US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data to a centralized database (e.g. Weather Data, IMDB Movie Data).</a:t>
            </a:r>
          </a:p>
          <a:p>
            <a:pPr marL="685800" indent="-457200">
              <a:spcBef>
                <a:spcPts val="0"/>
              </a:spcBef>
              <a:buFont typeface="+mj-lt"/>
              <a:buAutoNum type="arabicPeriod"/>
            </a:pPr>
            <a:endParaRPr lang="en-US" u="sng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indent="-457200">
              <a:spcBef>
                <a:spcPts val="0"/>
              </a:spcBef>
              <a:buFont typeface="+mj-lt"/>
              <a:buAutoNum type="arabicPeriod"/>
            </a:pPr>
            <a:r>
              <a:rPr lang="en-US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To provide pre-build code for creating or utilizing other software components (e.g. Google Maps, Spotify Tools).</a:t>
            </a:r>
          </a:p>
          <a:p>
            <a:pPr marL="685800" indent="-457200">
              <a:spcBef>
                <a:spcPts val="0"/>
              </a:spcBef>
              <a:buFont typeface="+mj-lt"/>
              <a:buAutoNum type="arabicPeriod"/>
            </a:pPr>
            <a:endParaRPr lang="en-US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indent="-457200">
              <a:spcBef>
                <a:spcPts val="0"/>
              </a:spcBef>
              <a:buFont typeface="+mj-lt"/>
              <a:buAutoNum type="arabicPeriod"/>
            </a:pPr>
            <a:r>
              <a:rPr lang="en-US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To interface with </a:t>
            </a:r>
            <a:r>
              <a:rPr lang="en-US" u="sng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physical sensors or hardware </a:t>
            </a:r>
            <a:r>
              <a:rPr lang="en-US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devices. (e.g. Nest Thermostat, Phillips Hue)</a:t>
            </a:r>
            <a:endParaRPr lang="en-US" u="sng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104438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6858000" cy="653854"/>
          </a:xfrm>
        </p:spPr>
        <p:txBody>
          <a:bodyPr>
            <a:normAutofit/>
          </a:bodyPr>
          <a:lstStyle/>
          <a:p>
            <a:r>
              <a:rPr lang="en-US" dirty="0"/>
              <a:t>Use Case #1 – Accessing and Sending Data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40131"/>
          <a:stretch/>
        </p:blipFill>
        <p:spPr>
          <a:xfrm>
            <a:off x="265086" y="672869"/>
            <a:ext cx="3048000" cy="14486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r="36363" b="29969"/>
          <a:stretch/>
        </p:blipFill>
        <p:spPr>
          <a:xfrm>
            <a:off x="1919507" y="2276211"/>
            <a:ext cx="6238381" cy="117020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r="28082" b="36422"/>
          <a:stretch/>
        </p:blipFill>
        <p:spPr>
          <a:xfrm>
            <a:off x="109511" y="3655632"/>
            <a:ext cx="4648200" cy="2398820"/>
          </a:xfrm>
          <a:prstGeom prst="rect">
            <a:avLst/>
          </a:prstGeom>
        </p:spPr>
      </p:pic>
      <p:pic>
        <p:nvPicPr>
          <p:cNvPr id="8" name="Picture 2" descr="https://www.data.gov/media/2013/11/Datagov_logo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4201" y="920128"/>
            <a:ext cx="3333750" cy="990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http://static.tumblr.com/cfpw6nx/6Oklueuir/screen_shot_2011-11-09_at_3.35.08_pm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8698" y="3764379"/>
            <a:ext cx="4208942" cy="799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http://www.citygridmedia.com/developer/wp-content/uploads/2012/03/Yelp_Logo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5171" y="4680565"/>
            <a:ext cx="2776980" cy="1421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38911" y="911508"/>
            <a:ext cx="2189312" cy="1068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780121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6858000" cy="653854"/>
          </a:xfrm>
        </p:spPr>
        <p:txBody>
          <a:bodyPr>
            <a:normAutofit/>
          </a:bodyPr>
          <a:lstStyle/>
          <a:p>
            <a:r>
              <a:rPr lang="en-US" dirty="0"/>
              <a:t>Use Case #2 – Utilizing Pre-Built Code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888481"/>
            <a:ext cx="5486400" cy="397835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0" y="888481"/>
            <a:ext cx="2257425" cy="2295525"/>
          </a:xfrm>
          <a:prstGeom prst="rect">
            <a:avLst/>
          </a:prstGeom>
        </p:spPr>
      </p:pic>
      <p:sp>
        <p:nvSpPr>
          <p:cNvPr id="14" name="Content Placeholder 2"/>
          <p:cNvSpPr txBox="1">
            <a:spLocks/>
          </p:cNvSpPr>
          <p:nvPr/>
        </p:nvSpPr>
        <p:spPr>
          <a:xfrm>
            <a:off x="304800" y="5165687"/>
            <a:ext cx="8583814" cy="10707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Example: </a:t>
            </a:r>
            <a:r>
              <a:rPr lang="en-US" sz="2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AirBNB</a:t>
            </a:r>
            <a:r>
              <a:rPr lang="en-US" sz="2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utilizes the Google Maps API to power its entire mapping service</a:t>
            </a:r>
          </a:p>
          <a:p>
            <a:pPr marL="228600" indent="0" algn="ctr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34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8151981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1_Unbrand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Zen_of_Coding" id="{87602CDD-0462-F346-8F62-CCB9F24D482F}" vid="{D140266A-C4E2-8544-B29C-B3C9A1ADCCE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9563</TotalTime>
  <Words>455</Words>
  <Application>Microsoft Macintosh PowerPoint</Application>
  <PresentationFormat>On-screen Show (4:3)</PresentationFormat>
  <Paragraphs>64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1_Unbranded</vt:lpstr>
      <vt:lpstr>AJAX and APIs</vt:lpstr>
      <vt:lpstr>API Recap</vt:lpstr>
      <vt:lpstr>Recap Questions</vt:lpstr>
      <vt:lpstr>Recap Questions</vt:lpstr>
      <vt:lpstr>Recap Questions</vt:lpstr>
      <vt:lpstr>API Use Cases</vt:lpstr>
      <vt:lpstr>API Use Cases</vt:lpstr>
      <vt:lpstr>Use Case #1 – Accessing and Sending Data</vt:lpstr>
      <vt:lpstr>Use Case #2 – Utilizing Pre-Built Code</vt:lpstr>
      <vt:lpstr>Use Case #3 – Controlling Physical Hardware</vt:lpstr>
      <vt:lpstr>Use Case #3 – Controlling Physical Hardware</vt:lpstr>
      <vt:lpstr>JSON Recap</vt:lpstr>
      <vt:lpstr>Recap Questions</vt:lpstr>
      <vt:lpstr>Recap Questions</vt:lpstr>
      <vt:lpstr>Recap Questions</vt:lpstr>
      <vt:lpstr>Getting Data</vt:lpstr>
      <vt:lpstr>Recap Questions</vt:lpstr>
      <vt:lpstr>Recap Questions</vt:lpstr>
      <vt:lpstr>Recap Questions</vt:lpstr>
      <vt:lpstr>Recap Questions</vt:lpstr>
      <vt:lpstr>Welcome to “Full-Stack” Development</vt:lpstr>
      <vt:lpstr>Overview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DevChat #1 Introduction to Twitter Bootstrap:  Web Development for Noobs</dc:title>
  <dc:creator>ahaque89</dc:creator>
  <cp:lastModifiedBy>Devin Marsh</cp:lastModifiedBy>
  <cp:revision>1366</cp:revision>
  <cp:lastPrinted>2016-01-30T16:23:56Z</cp:lastPrinted>
  <dcterms:created xsi:type="dcterms:W3CDTF">2015-01-20T17:19:00Z</dcterms:created>
  <dcterms:modified xsi:type="dcterms:W3CDTF">2019-02-16T03:59:14Z</dcterms:modified>
</cp:coreProperties>
</file>