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590"/>
  </p:normalViewPr>
  <p:slideViewPr>
    <p:cSldViewPr snapToGrid="0" snapToObjects="1">
      <p:cViewPr varScale="1">
        <p:scale>
          <a:sx n="82" d="100"/>
          <a:sy n="82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08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1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51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69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69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58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63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61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9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67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44D8-DF33-DA44-8306-81FF6A83ADA4}" type="datetimeFigureOut">
              <a:rPr kumimoji="1" lang="zh-CN" altLang="en-US" smtClean="0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495F-CD27-9A4B-BD0F-1DFC4C82F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7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953" y="371960"/>
            <a:ext cx="671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/>
              <a:t>Electromagnetic Waves</a:t>
            </a:r>
            <a:endParaRPr kumimoji="1" lang="zh-CN" altLang="en-US" sz="3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80" y="938193"/>
            <a:ext cx="4280330" cy="1460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3953" y="2202573"/>
            <a:ext cx="7502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effectLst/>
                <a:latin typeface="Calibri" charset="0"/>
              </a:rPr>
              <a:t>Charge conservation law Or continuity equation </a:t>
            </a:r>
            <a:endParaRPr lang="en-US" altLang="zh-CN" sz="2800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666" y="2082182"/>
            <a:ext cx="1667090" cy="7623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48" y="3250364"/>
            <a:ext cx="2669041" cy="248591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3953" y="2801772"/>
            <a:ext cx="1704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effectLst/>
                <a:latin typeface="Calibri" charset="0"/>
              </a:rPr>
              <a:t>Example</a:t>
            </a:r>
            <a:endParaRPr lang="en-US" altLang="zh-CN" sz="2800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4984" y="3174818"/>
            <a:ext cx="8603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effectLst/>
                <a:latin typeface="Calibri" charset="0"/>
              </a:rPr>
              <a:t>The charge source </a:t>
            </a:r>
            <a:r>
              <a:rPr lang="en-US" altLang="zh-CN" sz="2800" smtClean="0">
                <a:effectLst/>
                <a:latin typeface="CambriaMath" charset="0"/>
              </a:rPr>
              <a:t>𝑄(𝑟, 𝑡) </a:t>
            </a:r>
            <a:r>
              <a:rPr lang="en-US" altLang="zh-CN" sz="2800" smtClean="0">
                <a:effectLst/>
                <a:latin typeface="Calibri" charset="0"/>
              </a:rPr>
              <a:t>is leaky radially (symmetrically) </a:t>
            </a:r>
            <a:endParaRPr lang="en-US" altLang="zh-CN" sz="2800"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984" y="3620013"/>
            <a:ext cx="4165600" cy="1054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t="14351"/>
          <a:stretch/>
        </p:blipFill>
        <p:spPr>
          <a:xfrm>
            <a:off x="7540584" y="3698038"/>
            <a:ext cx="3148953" cy="10788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740" y="4579335"/>
            <a:ext cx="4097410" cy="11569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66" y="5736281"/>
            <a:ext cx="4888974" cy="901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4040" y="5809064"/>
            <a:ext cx="2953029" cy="78850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3952" y="1331910"/>
            <a:ext cx="431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effectLst/>
                <a:latin typeface="Calibri" charset="0"/>
              </a:rPr>
              <a:t>I.</a:t>
            </a:r>
            <a:endParaRPr lang="en-US" altLang="zh-CN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70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3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2" y="4986365"/>
            <a:ext cx="4394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846"/>
            <a:ext cx="12192000" cy="60871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468" y="124516"/>
            <a:ext cx="8350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effectLst/>
                <a:latin typeface="Calibri" charset="0"/>
              </a:rPr>
              <a:t>VII. Incidence, Reflection and Transmission</a:t>
            </a:r>
            <a:endParaRPr lang="en-US" altLang="zh-CN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783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952" y="448506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effectLst/>
                <a:latin typeface="Calibri" charset="0"/>
              </a:rPr>
              <a:t>II. EM Waves</a:t>
            </a:r>
            <a:endParaRPr lang="en-US" altLang="zh-CN" sz="3600" b="1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9" y="1094837"/>
            <a:ext cx="3922577" cy="1976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97" y="3717428"/>
            <a:ext cx="9626600" cy="260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21" y="448506"/>
            <a:ext cx="2735476" cy="28540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604" y="896383"/>
            <a:ext cx="2765458" cy="19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5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952" y="509554"/>
            <a:ext cx="4595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effectLst/>
                <a:latin typeface="Calibri" charset="0"/>
              </a:rPr>
              <a:t>III. One major property</a:t>
            </a:r>
            <a:endParaRPr lang="en-US" altLang="zh-CN" sz="3600" b="1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11" y="1382900"/>
            <a:ext cx="4521200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4692"/>
          <a:stretch/>
        </p:blipFill>
        <p:spPr>
          <a:xfrm>
            <a:off x="-150262" y="2218569"/>
            <a:ext cx="3464195" cy="31741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17" y="3735965"/>
            <a:ext cx="2970077" cy="6200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317" y="4463423"/>
            <a:ext cx="2987904" cy="7967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292" y="2831775"/>
            <a:ext cx="1558113" cy="904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l="67032" t="10708"/>
          <a:stretch/>
        </p:blipFill>
        <p:spPr>
          <a:xfrm>
            <a:off x="7773300" y="3621468"/>
            <a:ext cx="2626263" cy="1045573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580779" y="3857800"/>
            <a:ext cx="1031337" cy="5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2317" y="5410987"/>
            <a:ext cx="6732588" cy="138408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5400000">
            <a:off x="8603310" y="4970064"/>
            <a:ext cx="876805" cy="42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952" y="509554"/>
            <a:ext cx="3831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effectLst/>
                <a:latin typeface="Calibri" charset="0"/>
              </a:rPr>
              <a:t>IV. Wave Equations</a:t>
            </a:r>
            <a:endParaRPr lang="en-US" altLang="zh-CN" sz="3600" b="1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7" y="1155885"/>
            <a:ext cx="4291828" cy="1292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6" y="2448732"/>
            <a:ext cx="5633729" cy="3881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340" y="308929"/>
            <a:ext cx="5682945" cy="943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081" y="1252809"/>
            <a:ext cx="5871406" cy="11183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191" y="2252201"/>
            <a:ext cx="3215242" cy="11158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340" y="3368079"/>
            <a:ext cx="4053511" cy="11932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1486" y="4561320"/>
            <a:ext cx="2743200" cy="1104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81" y="5839047"/>
            <a:ext cx="2293170" cy="7430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623944" y="5948979"/>
            <a:ext cx="1568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/>
                <a:latin typeface="Calibri" charset="0"/>
              </a:rPr>
              <a:t>Similarly,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63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9" y="-249910"/>
            <a:ext cx="11205275" cy="5237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49" y="4759676"/>
            <a:ext cx="3208688" cy="2098324"/>
          </a:xfrm>
          <a:prstGeom prst="rect">
            <a:avLst/>
          </a:prstGeom>
          <a:ln cmpd="dbl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1848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952" y="509554"/>
            <a:ext cx="1942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effectLst/>
                <a:latin typeface="Calibri" charset="0"/>
              </a:rPr>
              <a:t>V. Energy</a:t>
            </a:r>
            <a:endParaRPr lang="en-US" altLang="zh-CN" sz="3600" b="1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3952" y="1307046"/>
            <a:ext cx="9863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smtClean="0">
                <a:effectLst/>
                <a:latin typeface="Calibri" charset="0"/>
              </a:rPr>
              <a:t>We already know that both </a:t>
            </a:r>
            <a:r>
              <a:rPr lang="en-US" altLang="zh-CN" sz="3200" smtClean="0">
                <a:effectLst/>
                <a:latin typeface="CambriaMath" charset="0"/>
              </a:rPr>
              <a:t>𝐸 </a:t>
            </a:r>
            <a:r>
              <a:rPr lang="en-US" altLang="zh-CN" sz="3200" smtClean="0">
                <a:effectLst/>
                <a:latin typeface="Calibri" charset="0"/>
              </a:rPr>
              <a:t>and </a:t>
            </a:r>
            <a:r>
              <a:rPr lang="en-US" altLang="zh-CN" sz="3200" smtClean="0">
                <a:effectLst/>
                <a:latin typeface="CambriaMath" charset="0"/>
              </a:rPr>
              <a:t>𝐵 </a:t>
            </a:r>
            <a:r>
              <a:rPr lang="en-US" altLang="zh-CN" sz="3200" smtClean="0">
                <a:effectLst/>
                <a:latin typeface="Calibri" charset="0"/>
              </a:rPr>
              <a:t>fields carry energy </a:t>
            </a:r>
            <a:endParaRPr lang="en-US" altLang="zh-CN" sz="320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41" y="2042982"/>
            <a:ext cx="3766821" cy="37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930" y="266706"/>
            <a:ext cx="10905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effectLst/>
                <a:latin typeface="Calibri" charset="0"/>
              </a:rPr>
              <a:t>VI. </a:t>
            </a:r>
            <a:r>
              <a:rPr lang="en-US" altLang="zh-CN" sz="3600" b="1" dirty="0" err="1" smtClean="0">
                <a:effectLst/>
                <a:latin typeface="Calibri" charset="0"/>
              </a:rPr>
              <a:t>Poynting</a:t>
            </a:r>
            <a:r>
              <a:rPr lang="en-US" altLang="zh-CN" sz="3600" b="1" dirty="0" smtClean="0">
                <a:effectLst/>
                <a:latin typeface="Calibri" charset="0"/>
              </a:rPr>
              <a:t> </a:t>
            </a:r>
            <a:r>
              <a:rPr lang="en-US" altLang="zh-CN" sz="3600" b="1" dirty="0" smtClean="0">
                <a:latin typeface="Calibri" charset="0"/>
              </a:rPr>
              <a:t>Vector; </a:t>
            </a:r>
            <a:r>
              <a:rPr lang="en-US" altLang="zh-CN" sz="3600" b="1" dirty="0"/>
              <a:t>Energy flow/unit area/unit time; </a:t>
            </a:r>
            <a:endParaRPr lang="en-US" altLang="zh-CN" sz="3600" b="1" dirty="0" smtClean="0"/>
          </a:p>
          <a:p>
            <a:r>
              <a:rPr lang="en-US" altLang="zh-CN" sz="3600" b="1" dirty="0" smtClean="0">
                <a:latin typeface="Calibri" charset="0"/>
              </a:rPr>
              <a:t>Power/unit area</a:t>
            </a:r>
            <a:r>
              <a:rPr lang="en-US" altLang="zh-CN" sz="3600" dirty="0" smtClean="0"/>
              <a:t> </a:t>
            </a:r>
            <a:endParaRPr lang="en-US" altLang="zh-CN" sz="3600" dirty="0" smtClean="0">
              <a:effectLst/>
            </a:endParaRPr>
          </a:p>
          <a:p>
            <a:endParaRPr lang="en-US" altLang="zh-CN" sz="3600" b="1" dirty="0">
              <a:latin typeface="Calibri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1853831"/>
            <a:ext cx="12192000" cy="1133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" y="2934799"/>
            <a:ext cx="4200041" cy="38119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9" y="1398732"/>
            <a:ext cx="5638800" cy="622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769" y="4089556"/>
            <a:ext cx="3429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2" y="830712"/>
            <a:ext cx="1956388" cy="8405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234"/>
            <a:ext cx="12192000" cy="1061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15041"/>
          <a:stretch/>
        </p:blipFill>
        <p:spPr>
          <a:xfrm>
            <a:off x="244372" y="2732702"/>
            <a:ext cx="11947628" cy="10986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218" y="3831333"/>
            <a:ext cx="3267947" cy="1190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041" y="5272976"/>
            <a:ext cx="4686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823"/>
            <a:ext cx="12192000" cy="36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74</Words>
  <Application>Microsoft Macintosh PowerPoint</Application>
  <PresentationFormat>宽屏</PresentationFormat>
  <Paragraphs>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CambriaMath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亦琛</dc:creator>
  <cp:lastModifiedBy>陈 亦琛</cp:lastModifiedBy>
  <cp:revision>10</cp:revision>
  <dcterms:created xsi:type="dcterms:W3CDTF">2018-12-07T07:51:46Z</dcterms:created>
  <dcterms:modified xsi:type="dcterms:W3CDTF">2018-12-07T09:49:41Z</dcterms:modified>
</cp:coreProperties>
</file>