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78" r:id="rId5"/>
    <p:sldId id="267" r:id="rId6"/>
    <p:sldId id="276" r:id="rId7"/>
    <p:sldId id="280" r:id="rId8"/>
    <p:sldId id="27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6" autoAdjust="0"/>
    <p:restoredTop sz="94660"/>
  </p:normalViewPr>
  <p:slideViewPr>
    <p:cSldViewPr snapToGrid="0">
      <p:cViewPr varScale="1">
        <p:scale>
          <a:sx n="89" d="100"/>
          <a:sy n="89" d="100"/>
        </p:scale>
        <p:origin x="2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1734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86921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80509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69505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4865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91902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43021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11295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96026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9146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5AAAB8-95A6-482F-B680-653202F4D155}" type="datetimeFigureOut">
              <a:rPr lang="zh-CN" altLang="en-US" smtClean="0"/>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16182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AAAB8-95A6-482F-B680-653202F4D155}" type="datetimeFigureOut">
              <a:rPr lang="zh-CN" altLang="en-US" smtClean="0"/>
              <a:t>2017/10/12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45234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VE230 Recitation Class </a:t>
            </a:r>
            <a:r>
              <a:rPr lang="en-US" altLang="zh-CN" dirty="0" smtClean="0"/>
              <a:t>3</a:t>
            </a:r>
            <a:endParaRPr lang="zh-CN" altLang="en-US" dirty="0"/>
          </a:p>
        </p:txBody>
      </p:sp>
      <p:sp>
        <p:nvSpPr>
          <p:cNvPr id="3" name="副标题 2"/>
          <p:cNvSpPr>
            <a:spLocks noGrp="1"/>
          </p:cNvSpPr>
          <p:nvPr>
            <p:ph type="subTitle" idx="1"/>
          </p:nvPr>
        </p:nvSpPr>
        <p:spPr/>
        <p:txBody>
          <a:bodyPr/>
          <a:lstStyle/>
          <a:p>
            <a:pPr algn="r"/>
            <a:r>
              <a:rPr lang="en-US" altLang="zh-CN" dirty="0" smtClean="0"/>
              <a:t>by Li </a:t>
            </a:r>
            <a:r>
              <a:rPr lang="en-US" altLang="zh-CN" dirty="0" err="1" smtClean="0"/>
              <a:t>Chunchao</a:t>
            </a:r>
            <a:endParaRPr lang="en-US" altLang="zh-CN" dirty="0" smtClean="0"/>
          </a:p>
          <a:p>
            <a:pPr algn="r"/>
            <a:r>
              <a:rPr lang="en-US" altLang="zh-CN" dirty="0" smtClean="0"/>
              <a:t>2017/10/12</a:t>
            </a:r>
            <a:endParaRPr lang="en-US" altLang="zh-CN" dirty="0" smtClean="0"/>
          </a:p>
        </p:txBody>
      </p:sp>
    </p:spTree>
    <p:extLst>
      <p:ext uri="{BB962C8B-B14F-4D97-AF65-F5344CB8AC3E}">
        <p14:creationId xmlns:p14="http://schemas.microsoft.com/office/powerpoint/2010/main" val="205365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Short Review</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0580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smtClean="0"/>
              <a:t>Gauss’s law</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04800" y="1092207"/>
            <a:ext cx="11887200" cy="1569660"/>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smtClean="0"/>
              <a:t>Electric field line</a:t>
            </a:r>
          </a:p>
          <a:p>
            <a:pPr marL="457200" indent="-457200">
              <a:buFont typeface="Arial" panose="020B0604020202020204" pitchFamily="34" charset="0"/>
              <a:buChar char="•"/>
            </a:pPr>
            <a:r>
              <a:rPr lang="en-US" altLang="zh-CN" sz="3200" dirty="0" smtClean="0"/>
              <a:t>Electric flux</a:t>
            </a:r>
          </a:p>
          <a:p>
            <a:pPr marL="457200" indent="-457200">
              <a:buFont typeface="Arial" panose="020B0604020202020204" pitchFamily="34" charset="0"/>
              <a:buChar char="•"/>
            </a:pPr>
            <a:r>
              <a:rPr lang="en-US" altLang="zh-CN" sz="3200" dirty="0" smtClean="0"/>
              <a:t>Gauss’s law</a:t>
            </a:r>
            <a:endParaRPr lang="en-US" altLang="zh-CN" sz="3200" dirty="0"/>
          </a:p>
        </p:txBody>
      </p:sp>
    </p:spTree>
    <p:extLst>
      <p:ext uri="{BB962C8B-B14F-4D97-AF65-F5344CB8AC3E}">
        <p14:creationId xmlns:p14="http://schemas.microsoft.com/office/powerpoint/2010/main" val="2053920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smtClean="0"/>
              <a:t>Potential</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04800" y="1092207"/>
            <a:ext cx="11887200" cy="107721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smtClean="0"/>
              <a:t>Potential</a:t>
            </a:r>
          </a:p>
          <a:p>
            <a:pPr marL="457200" indent="-457200">
              <a:buFont typeface="Arial" panose="020B0604020202020204" pitchFamily="34" charset="0"/>
              <a:buChar char="•"/>
            </a:pPr>
            <a:r>
              <a:rPr lang="en-US" altLang="zh-CN" sz="3200" dirty="0" smtClean="0"/>
              <a:t>Potential </a:t>
            </a:r>
            <a:r>
              <a:rPr lang="en-US" altLang="zh-CN" sz="3200" dirty="0" smtClean="0"/>
              <a:t>energy</a:t>
            </a:r>
            <a:endParaRPr lang="en-US" altLang="zh-CN" sz="3200" dirty="0" smtClean="0"/>
          </a:p>
        </p:txBody>
      </p:sp>
    </p:spTree>
    <p:extLst>
      <p:ext uri="{BB962C8B-B14F-4D97-AF65-F5344CB8AC3E}">
        <p14:creationId xmlns:p14="http://schemas.microsoft.com/office/powerpoint/2010/main" val="972351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Solving Problems</a:t>
            </a:r>
            <a:endParaRPr lang="zh-CN" altLang="en-US" dirty="0"/>
          </a:p>
        </p:txBody>
      </p:sp>
      <p:sp>
        <p:nvSpPr>
          <p:cNvPr id="4" name="副标题 3"/>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30331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a:t>Gauss’s law</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2020550" cy="2062103"/>
          </a:xfrm>
          <a:prstGeom prst="rect">
            <a:avLst/>
          </a:prstGeom>
          <a:noFill/>
        </p:spPr>
        <p:txBody>
          <a:bodyPr wrap="square" rtlCol="0">
            <a:spAutoFit/>
          </a:bodyPr>
          <a:lstStyle/>
          <a:p>
            <a:r>
              <a:rPr lang="en-US" altLang="zh-CN" sz="3200" dirty="0" smtClean="0"/>
              <a:t>There is a point charge Q in a ball conductor with a spherical hole. The center of the ball, the spherical hole and point charge are at same position. Find the surface density of charges on the inner and outer surface of the conductor. The radius of hole is R1 and radius of ball is R2</a:t>
            </a:r>
            <a:endParaRPr lang="en-US" altLang="zh-CN" sz="32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3082204"/>
            <a:ext cx="3520745" cy="2964437"/>
          </a:xfrm>
          <a:prstGeom prst="rect">
            <a:avLst/>
          </a:prstGeom>
        </p:spPr>
      </p:pic>
    </p:spTree>
    <p:extLst>
      <p:ext uri="{BB962C8B-B14F-4D97-AF65-F5344CB8AC3E}">
        <p14:creationId xmlns:p14="http://schemas.microsoft.com/office/powerpoint/2010/main" val="979135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a:t>Gauss’s law</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3" name="文本框 12"/>
              <p:cNvSpPr txBox="1"/>
              <p:nvPr/>
            </p:nvSpPr>
            <p:spPr>
              <a:xfrm>
                <a:off x="171450" y="1027906"/>
                <a:ext cx="12020550" cy="1284262"/>
              </a:xfrm>
              <a:prstGeom prst="rect">
                <a:avLst/>
              </a:prstGeom>
              <a:noFill/>
            </p:spPr>
            <p:txBody>
              <a:bodyPr wrap="square" rtlCol="0">
                <a:spAutoFit/>
              </a:bodyPr>
              <a:lstStyle/>
              <a:p>
                <a:r>
                  <a:rPr lang="en-US" altLang="zh-CN" sz="3200" dirty="0" smtClean="0"/>
                  <a:t>If there is a field </a:t>
                </a:r>
                <a14:m>
                  <m:oMath xmlns:m="http://schemas.openxmlformats.org/officeDocument/2006/math">
                    <m:r>
                      <m:rPr>
                        <m:sty m:val="p"/>
                      </m:rPr>
                      <a:rPr lang="en-US" altLang="zh-CN" sz="3200" b="0" i="0" smtClean="0">
                        <a:latin typeface="Cambria Math" panose="02040503050406030204" pitchFamily="18" charset="0"/>
                      </a:rPr>
                      <m:t>E</m:t>
                    </m:r>
                    <m:d>
                      <m:dPr>
                        <m:ctrlPr>
                          <a:rPr lang="en-US" altLang="zh-CN" sz="3200" b="1" i="0" smtClean="0">
                            <a:latin typeface="Cambria Math" panose="02040503050406030204" pitchFamily="18" charset="0"/>
                          </a:rPr>
                        </m:ctrlPr>
                      </m:dPr>
                      <m:e>
                        <m:r>
                          <a:rPr lang="en-US" altLang="zh-CN" sz="3200" b="1" i="0" smtClean="0">
                            <a:latin typeface="Cambria Math" panose="02040503050406030204" pitchFamily="18" charset="0"/>
                          </a:rPr>
                          <m:t>𝐫</m:t>
                        </m:r>
                      </m:e>
                    </m:d>
                    <m:r>
                      <a:rPr lang="en-US" altLang="zh-CN" sz="3200" b="1" i="0"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num>
                      <m:den>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3</m:t>
                            </m:r>
                          </m:sup>
                        </m:sSup>
                      </m:den>
                    </m:f>
                    <m:r>
                      <a:rPr lang="en-US" altLang="zh-CN" sz="3200" b="1" i="0" smtClean="0">
                        <a:latin typeface="Cambria Math" panose="02040503050406030204" pitchFamily="18" charset="0"/>
                      </a:rPr>
                      <m:t>𝐫</m:t>
                    </m:r>
                  </m:oMath>
                </a14:m>
                <a:r>
                  <a:rPr lang="en-US" altLang="zh-CN" sz="3200" b="0" dirty="0" smtClean="0"/>
                  <a:t>. Find the divergence of </a:t>
                </a:r>
                <a14:m>
                  <m:oMath xmlns:m="http://schemas.openxmlformats.org/officeDocument/2006/math">
                    <m:r>
                      <m:rPr>
                        <m:sty m:val="p"/>
                      </m:rPr>
                      <a:rPr lang="en-US" altLang="zh-CN" sz="3200">
                        <a:latin typeface="Cambria Math" panose="02040503050406030204" pitchFamily="18" charset="0"/>
                      </a:rPr>
                      <m:t>E</m:t>
                    </m:r>
                    <m:d>
                      <m:dPr>
                        <m:ctrlPr>
                          <a:rPr lang="en-US" altLang="zh-CN" sz="3200" b="1" i="1">
                            <a:latin typeface="Cambria Math" panose="02040503050406030204" pitchFamily="18" charset="0"/>
                          </a:rPr>
                        </m:ctrlPr>
                      </m:dPr>
                      <m:e>
                        <m:r>
                          <a:rPr lang="en-US" altLang="zh-CN" sz="3200" b="1">
                            <a:latin typeface="Cambria Math" panose="02040503050406030204" pitchFamily="18" charset="0"/>
                          </a:rPr>
                          <m:t>𝐫</m:t>
                        </m:r>
                      </m:e>
                    </m:d>
                  </m:oMath>
                </a14:m>
                <a:endParaRPr lang="en-US" altLang="zh-CN" sz="3200" b="0" dirty="0" smtClean="0"/>
              </a:p>
              <a:p>
                <a:endParaRPr lang="en-US" altLang="zh-CN" sz="3200" b="1" dirty="0"/>
              </a:p>
            </p:txBody>
          </p:sp>
        </mc:Choice>
        <mc:Fallback>
          <p:sp>
            <p:nvSpPr>
              <p:cNvPr id="13" name="文本框 12"/>
              <p:cNvSpPr txBox="1">
                <a:spLocks noRot="1" noChangeAspect="1" noMove="1" noResize="1" noEditPoints="1" noAdjustHandles="1" noChangeArrowheads="1" noChangeShapeType="1" noTextEdit="1"/>
              </p:cNvSpPr>
              <p:nvPr/>
            </p:nvSpPr>
            <p:spPr>
              <a:xfrm>
                <a:off x="171450" y="1027906"/>
                <a:ext cx="12020550" cy="1284262"/>
              </a:xfrm>
              <a:prstGeom prst="rect">
                <a:avLst/>
              </a:prstGeom>
              <a:blipFill rotWithShape="0">
                <a:blip r:embed="rId3"/>
                <a:stretch>
                  <a:fillRect l="-12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0819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smtClean="0"/>
              <a:t>Potential</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2020550" cy="2062103"/>
          </a:xfrm>
          <a:prstGeom prst="rect">
            <a:avLst/>
          </a:prstGeom>
          <a:noFill/>
        </p:spPr>
        <p:txBody>
          <a:bodyPr wrap="square" rtlCol="0">
            <a:spAutoFit/>
          </a:bodyPr>
          <a:lstStyle/>
          <a:p>
            <a:r>
              <a:rPr lang="en-US" altLang="zh-CN" sz="3200" dirty="0" smtClean="0"/>
              <a:t>There is a ball conductor with a spherical hole with charge Q. There is another conductor shell in the center of the hole and connected to the ground. Find the charges on the three surface of the conductor. The radius of hole is R1 and radius of ball is R2 and radius of shell is R3. </a:t>
            </a:r>
            <a:endParaRPr lang="en-US" altLang="zh-CN" sz="32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2963635"/>
            <a:ext cx="3520745" cy="2964437"/>
          </a:xfrm>
          <a:prstGeom prst="rect">
            <a:avLst/>
          </a:prstGeom>
        </p:spPr>
      </p:pic>
    </p:spTree>
    <p:extLst>
      <p:ext uri="{BB962C8B-B14F-4D97-AF65-F5344CB8AC3E}">
        <p14:creationId xmlns:p14="http://schemas.microsoft.com/office/powerpoint/2010/main" val="2832912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TotalTime>
  <Words>156</Words>
  <Application>Microsoft Office PowerPoint</Application>
  <PresentationFormat>宽屏</PresentationFormat>
  <Paragraphs>18</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Arial</vt:lpstr>
      <vt:lpstr>Calibri</vt:lpstr>
      <vt:lpstr>Calibri Light</vt:lpstr>
      <vt:lpstr>Cambria Math</vt:lpstr>
      <vt:lpstr>Office 主题</vt:lpstr>
      <vt:lpstr>VE230 Recitation Class 3</vt:lpstr>
      <vt:lpstr>Short Review</vt:lpstr>
      <vt:lpstr>Gauss’s law</vt:lpstr>
      <vt:lpstr>Potential</vt:lpstr>
      <vt:lpstr>Solving Problems</vt:lpstr>
      <vt:lpstr>Gauss’s law</vt:lpstr>
      <vt:lpstr>Gauss’s law</vt:lpstr>
      <vt:lpstr>Potential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lcc</dc:creator>
  <cp:lastModifiedBy>Li Chunchao</cp:lastModifiedBy>
  <cp:revision>73</cp:revision>
  <dcterms:created xsi:type="dcterms:W3CDTF">2016-05-10T10:07:32Z</dcterms:created>
  <dcterms:modified xsi:type="dcterms:W3CDTF">2017-10-12T06:01:34Z</dcterms:modified>
</cp:coreProperties>
</file>