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91" r:id="rId4"/>
    <p:sldId id="292" r:id="rId5"/>
    <p:sldId id="296" r:id="rId6"/>
    <p:sldId id="267" r:id="rId7"/>
    <p:sldId id="293" r:id="rId8"/>
    <p:sldId id="298" r:id="rId9"/>
    <p:sldId id="294" r:id="rId10"/>
    <p:sldId id="299" r:id="rId11"/>
    <p:sldId id="295" r:id="rId12"/>
    <p:sldId id="300" r:id="rId13"/>
    <p:sldId id="297" r:id="rId14"/>
    <p:sldId id="301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6" autoAdjust="0"/>
    <p:restoredTop sz="94660"/>
  </p:normalViewPr>
  <p:slideViewPr>
    <p:cSldViewPr snapToGrid="0">
      <p:cViewPr varScale="1">
        <p:scale>
          <a:sx n="89" d="100"/>
          <a:sy n="89" d="100"/>
        </p:scale>
        <p:origin x="2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493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214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093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051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587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021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219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953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261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6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823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AAAB8-95A6-482F-B680-653202F4D155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34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VE230 Recitation Class 7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by Li </a:t>
            </a:r>
            <a:r>
              <a:rPr lang="en-US" altLang="zh-CN" dirty="0" err="1" smtClean="0"/>
              <a:t>Chunchao</a:t>
            </a:r>
            <a:endParaRPr lang="en-US" altLang="zh-CN" dirty="0" smtClean="0"/>
          </a:p>
          <a:p>
            <a:pPr algn="r"/>
            <a:r>
              <a:rPr lang="en-US" altLang="zh-CN" dirty="0" smtClean="0"/>
              <a:t>2017/11/23</a:t>
            </a:r>
          </a:p>
          <a:p>
            <a:pPr algn="r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5365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0"/>
            <a:ext cx="10515600" cy="1325563"/>
          </a:xfrm>
        </p:spPr>
        <p:txBody>
          <a:bodyPr/>
          <a:lstStyle/>
          <a:p>
            <a:r>
              <a:rPr lang="en-US" altLang="zh-CN" dirty="0"/>
              <a:t>Solution</a:t>
            </a: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836"/>
            <a:ext cx="3176291" cy="701101"/>
          </a:xfrm>
        </p:spPr>
      </p:pic>
      <p:sp>
        <p:nvSpPr>
          <p:cNvPr id="7" name="矩形 6"/>
          <p:cNvSpPr/>
          <p:nvPr/>
        </p:nvSpPr>
        <p:spPr>
          <a:xfrm>
            <a:off x="0" y="1027906"/>
            <a:ext cx="12192000" cy="518455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95275" y="980281"/>
            <a:ext cx="5915025" cy="4762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214992" y="1027906"/>
                <a:ext cx="12020550" cy="3229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/>
                  <a:t>For a small length along the radius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3200" i="1" dirty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altLang="zh-CN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zh-CN" sz="3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3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altLang="zh-CN" sz="3200" i="1" dirty="0">
                          <a:latin typeface="Cambria Math" panose="02040503050406030204" pitchFamily="18" charset="0"/>
                        </a:rPr>
                        <m:t>𝑑𝑙</m:t>
                      </m:r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m:rPr>
                          <m:sty m:val="p"/>
                        </m:rPr>
                        <a:rPr lang="en-US" altLang="zh-CN" sz="3200" b="0" i="1" dirty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</a:rPr>
                        <m:t>𝑟𝑑𝑟</m:t>
                      </m:r>
                    </m:oMath>
                  </m:oMathPara>
                </a14:m>
                <a:endParaRPr lang="en-US" altLang="zh-CN" sz="3200" b="0" dirty="0" smtClean="0"/>
              </a:p>
              <a:p>
                <a:r>
                  <a:rPr lang="en-US" altLang="zh-CN" sz="3200" b="0" dirty="0" smtClean="0"/>
                  <a:t>Hence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</a:rPr>
                        <m:t>=∫</m:t>
                      </m:r>
                      <m:r>
                        <a:rPr lang="en-US" altLang="zh-CN" sz="3200" i="1" dirty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3200" i="1" dirty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32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  <m:e>
                          <m:r>
                            <a:rPr lang="en-US" altLang="zh-CN" sz="3200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m:rPr>
                              <m:sty m:val="p"/>
                            </m:rPr>
                            <a:rPr lang="en-US" altLang="zh-CN" sz="3200" i="1" dirty="0">
                              <a:latin typeface="Cambria Math" panose="02040503050406030204" pitchFamily="18" charset="0"/>
                            </a:rPr>
                            <m:t>ω</m:t>
                          </m:r>
                          <m:r>
                            <a:rPr lang="en-US" altLang="zh-CN" sz="3200" i="1" dirty="0">
                              <a:latin typeface="Cambria Math" panose="02040503050406030204" pitchFamily="18" charset="0"/>
                            </a:rPr>
                            <m:t>𝑟𝑑𝑟</m:t>
                          </m:r>
                          <m:r>
                            <m:rPr>
                              <m:nor/>
                            </m:rPr>
                            <a:rPr lang="en-US" altLang="zh-CN" sz="3200" dirty="0"/>
                            <m:t> </m:t>
                          </m:r>
                        </m:e>
                      </m:nary>
                      <m:r>
                        <a:rPr lang="en-US" altLang="zh-CN" sz="32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3200" i="1" dirty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m:rPr>
                          <m:sty m:val="p"/>
                        </m:rPr>
                        <a:rPr lang="en-US" altLang="zh-CN" sz="3200" i="1" dirty="0">
                          <a:latin typeface="Cambria Math" panose="02040503050406030204" pitchFamily="18" charset="0"/>
                        </a:rPr>
                        <m:t>ω</m:t>
                      </m:r>
                      <m:sSup>
                        <m:sSupPr>
                          <m:ctrlPr>
                            <a:rPr lang="en-US" altLang="zh-CN" sz="32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sz="3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3200" b="0" dirty="0" smtClean="0"/>
              </a:p>
              <a:p>
                <a:r>
                  <a:rPr lang="en-US" altLang="zh-CN" sz="3200" dirty="0" smtClean="0"/>
                  <a:t>B to A</a:t>
                </a:r>
                <a:endParaRPr lang="en-US" altLang="zh-CN" sz="3200" b="0" dirty="0" smtClean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92" y="1027906"/>
                <a:ext cx="12020550" cy="3229538"/>
              </a:xfrm>
              <a:prstGeom prst="rect">
                <a:avLst/>
              </a:prstGeom>
              <a:blipFill rotWithShape="0">
                <a:blip r:embed="rId3"/>
                <a:stretch>
                  <a:fillRect l="-1268" t="-2457" b="-54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291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0"/>
            <a:ext cx="10515600" cy="1325563"/>
          </a:xfrm>
        </p:spPr>
        <p:txBody>
          <a:bodyPr/>
          <a:lstStyle/>
          <a:p>
            <a:r>
              <a:rPr lang="en-US" altLang="zh-CN" dirty="0"/>
              <a:t>E-M induction</a:t>
            </a: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836"/>
            <a:ext cx="3176291" cy="701101"/>
          </a:xfrm>
        </p:spPr>
      </p:pic>
      <p:sp>
        <p:nvSpPr>
          <p:cNvPr id="7" name="矩形 6"/>
          <p:cNvSpPr/>
          <p:nvPr/>
        </p:nvSpPr>
        <p:spPr>
          <a:xfrm>
            <a:off x="0" y="1027906"/>
            <a:ext cx="12192000" cy="518455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95275" y="980281"/>
            <a:ext cx="5915025" cy="4762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214992" y="1027906"/>
                <a:ext cx="12020550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/>
                  <a:t>If there is a magnetic field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unc>
                      <m:func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32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sz="3200" b="0" i="1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altLang="zh-CN" sz="3200" dirty="0" smtClean="0"/>
                  <a:t> in z direction. A square conductor loop with side length a rotating according to the x axis with </a:t>
                </a:r>
                <a:r>
                  <a:rPr lang="el-GR" altLang="zh-CN" sz="3200" dirty="0" smtClean="0"/>
                  <a:t>ω</a:t>
                </a:r>
                <a:r>
                  <a:rPr lang="en-US" altLang="zh-CN" sz="3200" dirty="0" smtClean="0"/>
                  <a:t>2. The initial position is in x-y plane. What is the </a:t>
                </a:r>
                <a:r>
                  <a:rPr lang="en-US" altLang="zh-CN" sz="3200" dirty="0" err="1" smtClean="0"/>
                  <a:t>emf</a:t>
                </a:r>
                <a:r>
                  <a:rPr lang="en-US" altLang="zh-CN" sz="3200" dirty="0" smtClean="0"/>
                  <a:t> in the conductor loop according to time.</a:t>
                </a: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92" y="1027906"/>
                <a:ext cx="12020550" cy="2062103"/>
              </a:xfrm>
              <a:prstGeom prst="rect">
                <a:avLst/>
              </a:prstGeom>
              <a:blipFill rotWithShape="0">
                <a:blip r:embed="rId3"/>
                <a:stretch>
                  <a:fillRect l="-1268" t="-3550" r="-1166" b="-88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113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0"/>
            <a:ext cx="10515600" cy="1325563"/>
          </a:xfrm>
        </p:spPr>
        <p:txBody>
          <a:bodyPr/>
          <a:lstStyle/>
          <a:p>
            <a:r>
              <a:rPr lang="en-US" altLang="zh-CN" dirty="0"/>
              <a:t>Solution</a:t>
            </a: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836"/>
            <a:ext cx="3176291" cy="701101"/>
          </a:xfrm>
        </p:spPr>
      </p:pic>
      <p:sp>
        <p:nvSpPr>
          <p:cNvPr id="7" name="矩形 6"/>
          <p:cNvSpPr/>
          <p:nvPr/>
        </p:nvSpPr>
        <p:spPr>
          <a:xfrm>
            <a:off x="0" y="1027906"/>
            <a:ext cx="12192000" cy="518455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95275" y="980281"/>
            <a:ext cx="5915025" cy="4762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214992" y="1027906"/>
                <a:ext cx="12020550" cy="2504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/>
                  <a:t>First we calculate the flux go through the conductor loop.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𝑓𝑙𝑢𝑥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32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3200" i="1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func>
                        <m:func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32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3200" i="1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altLang="zh-CN" sz="3200" b="0" dirty="0" smtClean="0"/>
              </a:p>
              <a:p>
                <a:r>
                  <a:rPr lang="en-US" altLang="zh-CN" sz="3200" dirty="0" smtClean="0"/>
                  <a:t>Then we get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altLang="zh-CN" sz="3200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num>
                        <m:den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3200" i="1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32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3200" i="1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func>
                        <m:func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32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3200" i="1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3200" i="1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32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3200" i="1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func>
                        <m:func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3200" i="1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320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92" y="1027906"/>
                <a:ext cx="12020550" cy="2504660"/>
              </a:xfrm>
              <a:prstGeom prst="rect">
                <a:avLst/>
              </a:prstGeom>
              <a:blipFill rotWithShape="0">
                <a:blip r:embed="rId3"/>
                <a:stretch>
                  <a:fillRect l="-1268" t="-3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351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EM Wave</a:t>
            </a:r>
            <a:endParaRPr lang="en-US" altLang="zh-CN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836"/>
            <a:ext cx="3176291" cy="701101"/>
          </a:xfrm>
        </p:spPr>
      </p:pic>
      <p:sp>
        <p:nvSpPr>
          <p:cNvPr id="7" name="矩形 6"/>
          <p:cNvSpPr/>
          <p:nvPr/>
        </p:nvSpPr>
        <p:spPr>
          <a:xfrm>
            <a:off x="0" y="1027906"/>
            <a:ext cx="12192000" cy="518455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95275" y="980281"/>
            <a:ext cx="5915025" cy="4762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71450" y="1027906"/>
                <a:ext cx="11887200" cy="2613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/>
                  <a:t>Find the moving direction, E (or B) and the speed of the following EM plane wave. (k&gt;0, w&gt;0)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32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sz="3200" i="1" dirty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3200" i="1" dirty="0" err="1" smtClean="0">
                        <a:latin typeface="Cambria Math" panose="02040503050406030204" pitchFamily="18" charset="0"/>
                      </a:rPr>
                      <m:t>𝑘𝑥</m:t>
                    </m:r>
                    <m:r>
                      <a:rPr lang="en-US" altLang="zh-CN" sz="3200" i="1" dirty="0" err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3200" i="1" dirty="0" err="1" smtClean="0">
                        <a:latin typeface="Cambria Math" panose="02040503050406030204" pitchFamily="18" charset="0"/>
                      </a:rPr>
                      <m:t>𝑤𝑡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32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altLang="zh-CN" sz="3200" dirty="0" smtClean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32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sz="3200" i="1" dirty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⁡(−</m:t>
                    </m:r>
                    <m:r>
                      <a:rPr lang="en-US" altLang="zh-CN" sz="3200" i="1" dirty="0" err="1" smtClean="0">
                        <a:latin typeface="Cambria Math" panose="02040503050406030204" pitchFamily="18" charset="0"/>
                      </a:rPr>
                      <m:t>𝑘𝑧</m:t>
                    </m:r>
                    <m:r>
                      <a:rPr lang="en-US" altLang="zh-CN" sz="3200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3200" i="1" dirty="0" err="1" smtClean="0">
                        <a:latin typeface="Cambria Math" panose="02040503050406030204" pitchFamily="18" charset="0"/>
                      </a:rPr>
                      <m:t>𝑤𝑡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)</m:t>
                    </m:r>
                    <m:acc>
                      <m:accPr>
                        <m:chr m:val="̂"/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altLang="zh-CN" sz="3200" dirty="0" smtClean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32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sz="3200" i="1" dirty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⁡(−</m:t>
                    </m:r>
                    <m:r>
                      <a:rPr lang="en-US" altLang="zh-CN" sz="3200" i="1" dirty="0" err="1" smtClean="0">
                        <a:latin typeface="Cambria Math" panose="02040503050406030204" pitchFamily="18" charset="0"/>
                      </a:rPr>
                      <m:t>𝑘𝑦</m:t>
                    </m:r>
                    <m:r>
                      <a:rPr lang="en-US" altLang="zh-CN" sz="3200" i="1" dirty="0" err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3200" i="1" dirty="0" err="1" smtClean="0">
                        <a:latin typeface="Cambria Math" panose="02040503050406030204" pitchFamily="18" charset="0"/>
                      </a:rPr>
                      <m:t>𝑤𝑡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)</m:t>
                    </m:r>
                    <m:acc>
                      <m:accPr>
                        <m:chr m:val="̂"/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endParaRPr lang="en-US" altLang="zh-CN" sz="3200" dirty="0" smtClean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" y="1027906"/>
                <a:ext cx="11887200" cy="2613601"/>
              </a:xfrm>
              <a:prstGeom prst="rect">
                <a:avLst/>
              </a:prstGeom>
              <a:blipFill rotWithShape="0">
                <a:blip r:embed="rId3"/>
                <a:stretch>
                  <a:fillRect l="-1282" t="-30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08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0"/>
            <a:ext cx="10515600" cy="1325563"/>
          </a:xfrm>
        </p:spPr>
        <p:txBody>
          <a:bodyPr/>
          <a:lstStyle/>
          <a:p>
            <a:r>
              <a:rPr lang="en-US" altLang="zh-CN" dirty="0"/>
              <a:t>Solution</a:t>
            </a: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836"/>
            <a:ext cx="3176291" cy="701101"/>
          </a:xfrm>
        </p:spPr>
      </p:pic>
      <p:sp>
        <p:nvSpPr>
          <p:cNvPr id="7" name="矩形 6"/>
          <p:cNvSpPr/>
          <p:nvPr/>
        </p:nvSpPr>
        <p:spPr>
          <a:xfrm>
            <a:off x="0" y="1027906"/>
            <a:ext cx="12192000" cy="518455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95275" y="980281"/>
            <a:ext cx="5915025" cy="4762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214992" y="1027906"/>
                <a:ext cx="12020550" cy="3145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acc>
                        <m:accPr>
                          <m:chr m:val="̂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en-US" altLang="zh-CN" sz="3200" dirty="0" smtClean="0"/>
              </a:p>
              <a:p>
                <a:r>
                  <a:rPr lang="en-US" altLang="zh-CN" sz="3200" dirty="0" smtClean="0"/>
                  <a:t>1 along x,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3200" i="1">
                            <a:latin typeface="Cambria Math" panose="02040503050406030204" pitchFamily="18" charset="0"/>
                          </a:rPr>
                          <m:t>w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3200" i="1">
                            <a:latin typeface="Cambria Math" panose="02040503050406030204" pitchFamily="18" charset="0"/>
                          </a:rPr>
                          <m:t>k</m:t>
                        </m:r>
                      </m:den>
                    </m:f>
                    <m:r>
                      <a:rPr lang="en-US" altLang="zh-CN" sz="32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3200" b="0" i="0" dirty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 sz="3200" b="0" i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3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32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func>
                      <m:funcPr>
                        <m:ctrlPr>
                          <a:rPr lang="en-US" altLang="zh-CN" sz="32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3200" i="0" dirty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CN" sz="3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i="1" dirty="0" err="1">
                                <a:latin typeface="Cambria Math" panose="02040503050406030204" pitchFamily="18" charset="0"/>
                              </a:rPr>
                              <m:t>𝑘𝑥</m:t>
                            </m:r>
                            <m:r>
                              <a:rPr lang="en-US" altLang="zh-CN" sz="3200" i="1" dirty="0" err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3200" i="1" dirty="0" err="1">
                                <a:latin typeface="Cambria Math" panose="02040503050406030204" pitchFamily="18" charset="0"/>
                              </a:rPr>
                              <m:t>𝑤𝑡</m:t>
                            </m:r>
                          </m:e>
                        </m:d>
                      </m:e>
                    </m:func>
                    <m:acc>
                      <m:accPr>
                        <m:chr m:val="̂"/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endParaRPr lang="en-US" altLang="zh-CN" sz="3200" dirty="0" smtClean="0"/>
              </a:p>
              <a:p>
                <a:r>
                  <a:rPr lang="en-US" altLang="zh-CN" sz="3200" dirty="0" smtClean="0"/>
                  <a:t>2 </a:t>
                </a:r>
                <a:r>
                  <a:rPr lang="en-US" altLang="zh-CN" sz="3200" dirty="0"/>
                  <a:t>along </a:t>
                </a:r>
                <a:r>
                  <a:rPr lang="en-US" altLang="zh-CN" sz="3200" dirty="0" smtClean="0"/>
                  <a:t>z,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3200" i="1">
                            <a:latin typeface="Cambria Math" panose="02040503050406030204" pitchFamily="18" charset="0"/>
                          </a:rPr>
                          <m:t>w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3200" i="1">
                            <a:latin typeface="Cambria Math" panose="02040503050406030204" pitchFamily="18" charset="0"/>
                          </a:rPr>
                          <m:t>k</m:t>
                        </m:r>
                      </m:den>
                    </m:f>
                    <m:r>
                      <a:rPr lang="en-US" altLang="zh-CN" sz="32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3200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zh-CN" sz="3200" b="0" i="0" dirty="0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3200" b="0" i="0" dirty="0" smtClean="0">
                            <a:latin typeface="Cambria Math" panose="02040503050406030204" pitchFamily="18" charset="0"/>
                          </a:rPr>
                          <m:t>cB</m:t>
                        </m:r>
                      </m:e>
                      <m:sub>
                        <m:r>
                          <a:rPr lang="en-US" altLang="zh-CN" sz="3200" b="0" i="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unc>
                      <m:funcPr>
                        <m:ctrlPr>
                          <a:rPr lang="en-US" altLang="zh-CN" sz="32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3200" b="0" i="0" dirty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𝑜𝑠</m:t>
                        </m:r>
                      </m:fName>
                      <m:e>
                        <m:d>
                          <m:dPr>
                            <m:ctrlPr>
                              <a:rPr lang="en-US" altLang="zh-CN" sz="3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3200" i="1" dirty="0" err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3200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CN" sz="32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3200" i="1" dirty="0" err="1">
                                <a:latin typeface="Cambria Math" panose="02040503050406030204" pitchFamily="18" charset="0"/>
                              </a:rPr>
                              <m:t>𝑤𝑡</m:t>
                            </m:r>
                          </m:e>
                        </m:d>
                      </m:e>
                    </m:func>
                    <m:acc>
                      <m:accPr>
                        <m:chr m:val="̂"/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altLang="zh-CN" sz="3200" dirty="0" smtClean="0"/>
              </a:p>
              <a:p>
                <a:r>
                  <a:rPr lang="en-US" altLang="zh-CN" sz="3200" dirty="0"/>
                  <a:t>3 along </a:t>
                </a:r>
                <a:r>
                  <a:rPr lang="en-US" altLang="zh-CN" sz="3200" dirty="0" smtClean="0"/>
                  <a:t>-y,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3200" i="1">
                            <a:latin typeface="Cambria Math" panose="02040503050406030204" pitchFamily="18" charset="0"/>
                          </a:rPr>
                          <m:t>w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3200" i="1">
                            <a:latin typeface="Cambria Math" panose="02040503050406030204" pitchFamily="18" charset="0"/>
                          </a:rPr>
                          <m:t>k</m:t>
                        </m:r>
                      </m:den>
                    </m:f>
                    <m:r>
                      <a:rPr lang="en-US" altLang="zh-CN" sz="320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3200" dirty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 sz="3200" dirty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3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3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32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zh-CN" sz="3200" i="1" dirty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func>
                      <m:funcPr>
                        <m:ctrlPr>
                          <a:rPr lang="en-US" altLang="zh-CN" sz="32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3200" dirty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CN" sz="3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3200" i="1" dirty="0" err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32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3200" i="1" dirty="0" err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3200" i="1" dirty="0" err="1">
                                <a:latin typeface="Cambria Math" panose="02040503050406030204" pitchFamily="18" charset="0"/>
                              </a:rPr>
                              <m:t>𝑤𝑡</m:t>
                            </m:r>
                          </m:e>
                        </m:d>
                      </m:e>
                    </m:func>
                    <m:acc>
                      <m:accPr>
                        <m:chr m:val="̂"/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altLang="zh-CN" sz="3200" dirty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92" y="1027906"/>
                <a:ext cx="12020550" cy="3145092"/>
              </a:xfrm>
              <a:prstGeom prst="rect">
                <a:avLst/>
              </a:prstGeom>
              <a:blipFill rotWithShape="0">
                <a:blip r:embed="rId3"/>
                <a:stretch>
                  <a:fillRect l="-12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295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Short Review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80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E-M induction</a:t>
            </a:r>
            <a:endParaRPr lang="en-US" altLang="zh-CN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836"/>
            <a:ext cx="3176291" cy="701101"/>
          </a:xfrm>
        </p:spPr>
      </p:pic>
      <p:sp>
        <p:nvSpPr>
          <p:cNvPr id="7" name="矩形 6"/>
          <p:cNvSpPr/>
          <p:nvPr/>
        </p:nvSpPr>
        <p:spPr>
          <a:xfrm>
            <a:off x="0" y="1027906"/>
            <a:ext cx="12192000" cy="518455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95275" y="980281"/>
            <a:ext cx="5915025" cy="4762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71450" y="1027906"/>
            <a:ext cx="11887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Motional </a:t>
            </a:r>
            <a:r>
              <a:rPr lang="en-US" altLang="zh-CN" sz="3200" dirty="0" err="1" smtClean="0"/>
              <a:t>emf</a:t>
            </a:r>
            <a:endParaRPr lang="en-US" altLang="zh-CN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Flux rule for motional </a:t>
            </a:r>
            <a:r>
              <a:rPr lang="en-US" altLang="zh-CN" sz="3200" dirty="0" err="1" smtClean="0"/>
              <a:t>emf</a:t>
            </a:r>
            <a:endParaRPr lang="en-US" altLang="zh-CN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/>
              <a:t>current generators (</a:t>
            </a:r>
            <a:r>
              <a:rPr lang="en-US" altLang="zh-CN" sz="3200" dirty="0" err="1"/>
              <a:t>slidewire</a:t>
            </a:r>
            <a:r>
              <a:rPr lang="en-US" altLang="zh-CN" sz="3200" dirty="0"/>
              <a:t>, disk dynamo, alternator</a:t>
            </a:r>
            <a:r>
              <a:rPr lang="en-US" altLang="zh-CN" sz="3200" dirty="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Lenz’s rule</a:t>
            </a:r>
          </a:p>
        </p:txBody>
      </p:sp>
    </p:spTree>
    <p:extLst>
      <p:ext uri="{BB962C8B-B14F-4D97-AF65-F5344CB8AC3E}">
        <p14:creationId xmlns:p14="http://schemas.microsoft.com/office/powerpoint/2010/main" val="7119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E-M induction</a:t>
            </a:r>
            <a:endParaRPr lang="en-US" altLang="zh-CN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836"/>
            <a:ext cx="3176291" cy="701101"/>
          </a:xfrm>
        </p:spPr>
      </p:pic>
      <p:sp>
        <p:nvSpPr>
          <p:cNvPr id="7" name="矩形 6"/>
          <p:cNvSpPr/>
          <p:nvPr/>
        </p:nvSpPr>
        <p:spPr>
          <a:xfrm>
            <a:off x="0" y="1027906"/>
            <a:ext cx="12192000" cy="518455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95275" y="980281"/>
            <a:ext cx="5915025" cy="4762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52400" y="1027906"/>
            <a:ext cx="1188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/>
              <a:t>induced (transformer) </a:t>
            </a:r>
            <a:r>
              <a:rPr lang="en-US" altLang="zh-CN" sz="3200" dirty="0" err="1" smtClean="0"/>
              <a:t>emf</a:t>
            </a:r>
            <a:endParaRPr lang="en-US" altLang="zh-CN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/>
              <a:t>Faraday's </a:t>
            </a:r>
            <a:r>
              <a:rPr lang="en-US" altLang="zh-CN" sz="3200" dirty="0" smtClean="0"/>
              <a:t>law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/>
              <a:t>I</a:t>
            </a:r>
            <a:r>
              <a:rPr lang="en-US" altLang="zh-CN" sz="3200" dirty="0" smtClean="0"/>
              <a:t>nduced </a:t>
            </a:r>
            <a:r>
              <a:rPr lang="en-US" altLang="zh-CN" sz="3200" dirty="0"/>
              <a:t>electric </a:t>
            </a:r>
            <a:r>
              <a:rPr lang="en-US" altLang="zh-CN" sz="3200" dirty="0" smtClean="0"/>
              <a:t>field</a:t>
            </a:r>
          </a:p>
        </p:txBody>
      </p:sp>
    </p:spTree>
    <p:extLst>
      <p:ext uri="{BB962C8B-B14F-4D97-AF65-F5344CB8AC3E}">
        <p14:creationId xmlns:p14="http://schemas.microsoft.com/office/powerpoint/2010/main" val="378538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Electromagnetic Waves</a:t>
            </a:r>
            <a:endParaRPr lang="en-US" altLang="zh-CN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836"/>
            <a:ext cx="3176291" cy="701101"/>
          </a:xfrm>
        </p:spPr>
      </p:pic>
      <p:sp>
        <p:nvSpPr>
          <p:cNvPr id="7" name="矩形 6"/>
          <p:cNvSpPr/>
          <p:nvPr/>
        </p:nvSpPr>
        <p:spPr>
          <a:xfrm>
            <a:off x="0" y="1027906"/>
            <a:ext cx="12192000" cy="518455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95275" y="980281"/>
            <a:ext cx="5915025" cy="4762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71450" y="1027906"/>
            <a:ext cx="11887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Wave equation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Wave characteristics</a:t>
            </a:r>
            <a:endParaRPr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E-M wave equation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err="1" smtClean="0"/>
              <a:t>Polization</a:t>
            </a:r>
            <a:endParaRPr lang="en-US" altLang="zh-CN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err="1"/>
              <a:t>Poynting</a:t>
            </a:r>
            <a:r>
              <a:rPr lang="en-US" altLang="zh-CN" sz="3200" dirty="0"/>
              <a:t> </a:t>
            </a:r>
            <a:r>
              <a:rPr lang="en-US" altLang="zh-CN" sz="3200" dirty="0" smtClean="0"/>
              <a:t>vector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Standing wave</a:t>
            </a:r>
          </a:p>
        </p:txBody>
      </p:sp>
    </p:spTree>
    <p:extLst>
      <p:ext uri="{BB962C8B-B14F-4D97-AF65-F5344CB8AC3E}">
        <p14:creationId xmlns:p14="http://schemas.microsoft.com/office/powerpoint/2010/main" val="358758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Solving Problems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033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0"/>
            <a:ext cx="10515600" cy="1325563"/>
          </a:xfrm>
        </p:spPr>
        <p:txBody>
          <a:bodyPr/>
          <a:lstStyle/>
          <a:p>
            <a:r>
              <a:rPr lang="en-US" altLang="zh-CN" dirty="0"/>
              <a:t>E-M induction</a:t>
            </a: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836"/>
            <a:ext cx="3176291" cy="701101"/>
          </a:xfrm>
        </p:spPr>
      </p:pic>
      <p:sp>
        <p:nvSpPr>
          <p:cNvPr id="7" name="矩形 6"/>
          <p:cNvSpPr/>
          <p:nvPr/>
        </p:nvSpPr>
        <p:spPr>
          <a:xfrm>
            <a:off x="0" y="1027906"/>
            <a:ext cx="12192000" cy="518455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95275" y="980281"/>
            <a:ext cx="5915025" cy="4762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14992" y="1027906"/>
            <a:ext cx="12020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Find the </a:t>
            </a:r>
            <a:r>
              <a:rPr lang="en-US" altLang="zh-CN" sz="3200" dirty="0" err="1" smtClean="0"/>
              <a:t>emf</a:t>
            </a:r>
            <a:r>
              <a:rPr lang="en-US" altLang="zh-CN" sz="3200" dirty="0" smtClean="0"/>
              <a:t> between P and N. The side length is L.</a:t>
            </a:r>
            <a:endParaRPr lang="en-US" altLang="zh-CN" sz="3200" dirty="0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92" y="2152749"/>
            <a:ext cx="6694091" cy="393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77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0"/>
            <a:ext cx="10515600" cy="1325563"/>
          </a:xfrm>
        </p:spPr>
        <p:txBody>
          <a:bodyPr/>
          <a:lstStyle/>
          <a:p>
            <a:r>
              <a:rPr lang="en-US" altLang="zh-CN" dirty="0"/>
              <a:t>Solution</a:t>
            </a: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836"/>
            <a:ext cx="3176291" cy="701101"/>
          </a:xfrm>
        </p:spPr>
      </p:pic>
      <p:sp>
        <p:nvSpPr>
          <p:cNvPr id="7" name="矩形 6"/>
          <p:cNvSpPr/>
          <p:nvPr/>
        </p:nvSpPr>
        <p:spPr>
          <a:xfrm>
            <a:off x="0" y="1027906"/>
            <a:ext cx="12192000" cy="518455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95275" y="980281"/>
            <a:ext cx="5915025" cy="4762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214992" y="1027906"/>
                <a:ext cx="12020550" cy="41875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/>
                  <a:t>We find the force on the left part first.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altLang="zh-CN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zh-CN" sz="32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3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</a:rPr>
                        <m:t>𝑑𝑙</m:t>
                      </m:r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</a:rPr>
                        <m:t>𝑣𝐵𝐿</m:t>
                      </m:r>
                    </m:oMath>
                  </m:oMathPara>
                </a14:m>
                <a:endParaRPr lang="en-US" altLang="zh-CN" sz="3200" b="0" dirty="0" smtClean="0"/>
              </a:p>
              <a:p>
                <a:r>
                  <a:rPr lang="en-US" altLang="zh-CN" sz="3200" dirty="0" smtClean="0"/>
                  <a:t>Then we </a:t>
                </a:r>
                <a:r>
                  <a:rPr lang="en-US" altLang="zh-CN" sz="3200" dirty="0"/>
                  <a:t>find the force on the left part </a:t>
                </a:r>
                <a:r>
                  <a:rPr lang="en-US" altLang="zh-CN" sz="3200" dirty="0" smtClean="0"/>
                  <a:t>.</a:t>
                </a:r>
                <a:endParaRPr lang="en-US" altLang="zh-CN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altLang="zh-CN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zh-CN" sz="3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3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altLang="zh-CN" sz="3200" i="1" dirty="0">
                          <a:latin typeface="Cambria Math" panose="02040503050406030204" pitchFamily="18" charset="0"/>
                        </a:rPr>
                        <m:t>𝑑𝑙</m:t>
                      </m:r>
                      <m:r>
                        <a:rPr lang="en-US" altLang="zh-CN" sz="32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sz="3200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32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altLang="zh-CN" sz="3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3200" i="1" dirty="0">
                          <a:latin typeface="Cambria Math" panose="02040503050406030204" pitchFamily="18" charset="0"/>
                        </a:rPr>
                        <m:t>𝑣𝐵𝐿</m:t>
                      </m:r>
                    </m:oMath>
                  </m:oMathPara>
                </a14:m>
                <a:endParaRPr lang="en-US" altLang="zh-CN" sz="3200" dirty="0" smtClean="0"/>
              </a:p>
              <a:p>
                <a:r>
                  <a:rPr lang="en-US" altLang="zh-CN" sz="3200" dirty="0" smtClean="0"/>
                  <a:t>Hence the total </a:t>
                </a:r>
                <a:r>
                  <a:rPr lang="en-US" altLang="zh-CN" sz="3200" dirty="0" err="1" smtClean="0"/>
                  <a:t>emf</a:t>
                </a:r>
                <a:r>
                  <a:rPr lang="en-US" altLang="zh-CN" sz="3200" dirty="0" smtClean="0"/>
                  <a:t> is </a:t>
                </a:r>
                <a:endParaRPr lang="en-US" altLang="zh-CN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CN" sz="3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sz="3200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3200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altLang="zh-CN" sz="32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</a:rPr>
                        <m:t>+1)</m:t>
                      </m:r>
                      <m:r>
                        <a:rPr lang="en-US" altLang="zh-CN" sz="3200" i="1" dirty="0">
                          <a:latin typeface="Cambria Math" panose="02040503050406030204" pitchFamily="18" charset="0"/>
                        </a:rPr>
                        <m:t>𝑣𝐵𝐿</m:t>
                      </m:r>
                    </m:oMath>
                  </m:oMathPara>
                </a14:m>
                <a:endParaRPr lang="en-US" altLang="zh-CN" sz="320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92" y="1027906"/>
                <a:ext cx="12020550" cy="4187557"/>
              </a:xfrm>
              <a:prstGeom prst="rect">
                <a:avLst/>
              </a:prstGeom>
              <a:blipFill rotWithShape="0">
                <a:blip r:embed="rId3"/>
                <a:stretch>
                  <a:fillRect l="-1268" t="-18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46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0"/>
            <a:ext cx="10515600" cy="1325563"/>
          </a:xfrm>
        </p:spPr>
        <p:txBody>
          <a:bodyPr/>
          <a:lstStyle/>
          <a:p>
            <a:r>
              <a:rPr lang="en-US" altLang="zh-CN" dirty="0"/>
              <a:t>E-M induction</a:t>
            </a: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836"/>
            <a:ext cx="3176291" cy="701101"/>
          </a:xfrm>
        </p:spPr>
      </p:pic>
      <p:sp>
        <p:nvSpPr>
          <p:cNvPr id="7" name="矩形 6"/>
          <p:cNvSpPr/>
          <p:nvPr/>
        </p:nvSpPr>
        <p:spPr>
          <a:xfrm>
            <a:off x="0" y="1027906"/>
            <a:ext cx="12192000" cy="518455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95275" y="980281"/>
            <a:ext cx="5915025" cy="4762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14992" y="1027906"/>
            <a:ext cx="120205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There is a disk conductor,  it rotate according to its axis with </a:t>
            </a:r>
            <a:r>
              <a:rPr lang="el-GR" altLang="zh-CN" sz="3200" dirty="0" smtClean="0"/>
              <a:t>ω</a:t>
            </a:r>
            <a:r>
              <a:rPr lang="en-US" altLang="zh-CN" sz="3200" dirty="0" smtClean="0"/>
              <a:t>. There is not resistance for the disk conductor. Find the current through the resistance ab (including direction)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42" y="3204018"/>
            <a:ext cx="6465940" cy="268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8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2212</TotalTime>
  <Words>199</Words>
  <Application>Microsoft Office PowerPoint</Application>
  <PresentationFormat>宽屏</PresentationFormat>
  <Paragraphs>55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宋体</vt:lpstr>
      <vt:lpstr>Arial</vt:lpstr>
      <vt:lpstr>Calibri</vt:lpstr>
      <vt:lpstr>Calibri Light</vt:lpstr>
      <vt:lpstr>Cambria Math</vt:lpstr>
      <vt:lpstr>Office 主题</vt:lpstr>
      <vt:lpstr>VE230 Recitation Class 7</vt:lpstr>
      <vt:lpstr>Short Review</vt:lpstr>
      <vt:lpstr>E-M induction</vt:lpstr>
      <vt:lpstr>E-M induction</vt:lpstr>
      <vt:lpstr>Electromagnetic Waves</vt:lpstr>
      <vt:lpstr>Solving Problems</vt:lpstr>
      <vt:lpstr>E-M induction</vt:lpstr>
      <vt:lpstr>Solution</vt:lpstr>
      <vt:lpstr>E-M induction</vt:lpstr>
      <vt:lpstr>Solution</vt:lpstr>
      <vt:lpstr>E-M induction</vt:lpstr>
      <vt:lpstr>Solution</vt:lpstr>
      <vt:lpstr>EM Wave</vt:lpstr>
      <vt:lpstr>Solution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lcc</dc:creator>
  <cp:lastModifiedBy>Li Chunchao</cp:lastModifiedBy>
  <cp:revision>99</cp:revision>
  <dcterms:created xsi:type="dcterms:W3CDTF">2016-05-10T10:07:32Z</dcterms:created>
  <dcterms:modified xsi:type="dcterms:W3CDTF">2017-11-28T07:44:13Z</dcterms:modified>
</cp:coreProperties>
</file>