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19"/>
  </p:notesMasterIdLst>
  <p:handoutMasterIdLst>
    <p:handoutMasterId r:id="rId20"/>
  </p:handoutMasterIdLst>
  <p:sldIdLst>
    <p:sldId id="256" r:id="rId2"/>
    <p:sldId id="696" r:id="rId3"/>
    <p:sldId id="697" r:id="rId4"/>
    <p:sldId id="698" r:id="rId5"/>
    <p:sldId id="699" r:id="rId6"/>
    <p:sldId id="700" r:id="rId7"/>
    <p:sldId id="701" r:id="rId8"/>
    <p:sldId id="702" r:id="rId9"/>
    <p:sldId id="703" r:id="rId10"/>
    <p:sldId id="709" r:id="rId11"/>
    <p:sldId id="710" r:id="rId12"/>
    <p:sldId id="711" r:id="rId13"/>
    <p:sldId id="712" r:id="rId14"/>
    <p:sldId id="713" r:id="rId15"/>
    <p:sldId id="714" r:id="rId16"/>
    <p:sldId id="715" r:id="rId17"/>
    <p:sldId id="71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343" autoAdjust="0"/>
  </p:normalViewPr>
  <p:slideViewPr>
    <p:cSldViewPr>
      <p:cViewPr varScale="1">
        <p:scale>
          <a:sx n="103" d="100"/>
          <a:sy n="103" d="100"/>
        </p:scale>
        <p:origin x="-2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18/11/26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18/11/26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Recoloring: P from</a:t>
            </a:r>
            <a:r>
              <a:rPr lang="en-US" baseline="0" dirty="0" smtClean="0"/>
              <a:t> red to black and G from black to red</a:t>
            </a:r>
            <a:endParaRPr lang="en-US"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69391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it is the symmetric case of what we talked about.</a:t>
            </a:r>
            <a:r>
              <a:rPr lang="en-US" baseline="0" dirty="0" smtClean="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93163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4307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violating, its </a:t>
            </a:r>
            <a:r>
              <a:rPr lang="en-US" b="1" dirty="0" smtClean="0">
                <a:solidFill>
                  <a:srgbClr val="C00000"/>
                </a:solidFill>
              </a:rPr>
              <a:t>parent</a:t>
            </a:r>
            <a:r>
              <a:rPr lang="en-US" dirty="0" smtClean="0"/>
              <a:t> is </a:t>
            </a:r>
            <a:r>
              <a:rPr lang="en-US" b="1" dirty="0" smtClean="0">
                <a:solidFill>
                  <a:srgbClr val="C00000"/>
                </a:solidFill>
              </a:rPr>
              <a:t>red</a:t>
            </a:r>
            <a:r>
              <a:rPr lang="en-US" dirty="0" smtClean="0">
                <a:solidFill>
                  <a:srgbClr val="C00000"/>
                </a:solidFill>
              </a:rPr>
              <a:t> </a:t>
            </a:r>
            <a:r>
              <a:rPr lang="en-US" dirty="0" smtClean="0"/>
              <a:t>and its </a:t>
            </a:r>
            <a:r>
              <a:rPr lang="en-US" b="1" dirty="0" smtClean="0">
                <a:solidFill>
                  <a:srgbClr val="0000FF"/>
                </a:solidFill>
              </a:rPr>
              <a:t>grandparent</a:t>
            </a:r>
            <a:r>
              <a:rPr lang="en-US" dirty="0" smtClean="0">
                <a:solidFill>
                  <a:srgbClr val="0000FF"/>
                </a:solidFill>
              </a:rPr>
              <a:t> </a:t>
            </a:r>
            <a:r>
              <a:rPr lang="en-US" dirty="0" smtClean="0"/>
              <a:t>is </a:t>
            </a:r>
            <a:r>
              <a:rPr lang="en-US" b="1" dirty="0" smtClean="0">
                <a:solidFill>
                  <a:srgbClr val="0000FF"/>
                </a:solidFill>
              </a:rPr>
              <a:t>black</a:t>
            </a:r>
            <a:r>
              <a:rPr lang="en-US" dirty="0" smtClean="0"/>
              <a:t>. This is the same</a:t>
            </a:r>
            <a:r>
              <a:rPr lang="en-US" baseline="0" dirty="0" smtClean="0"/>
              <a:t> as the leaf case.</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1247648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 and</a:t>
            </a:r>
            <a:r>
              <a:rPr lang="en-US" baseline="0" dirty="0" smtClean="0"/>
              <a:t> beta black due to recoloring in the previous step. gamma, delta, and epsilon black due to red rule in the original red-black tree.</a:t>
            </a:r>
          </a:p>
          <a:p>
            <a:endParaRPr lang="en-US" baseline="0" dirty="0" smtClean="0"/>
          </a:p>
          <a:p>
            <a:r>
              <a:rPr lang="en-US" dirty="0" smtClean="0"/>
              <a:t>After</a:t>
            </a:r>
            <a:r>
              <a:rPr lang="en-US" baseline="0" dirty="0" smtClean="0"/>
              <a:t> recoloring, I becomes red, however, it is black before, with its child being red. Thus, the black height of beta is equal to the black height of gamma. It can also be proved that the black height of alpha is the same as the black height of beta.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257827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34899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a:t>
            </a:r>
            <a:r>
              <a:rPr lang="en-US" dirty="0" smtClean="0"/>
              <a:t>Case 3.</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it is the symmetric case of what we talked about.</a:t>
            </a:r>
            <a:r>
              <a:rPr lang="en-US" baseline="0" dirty="0" smtClean="0"/>
              <a:t> Thus, we do right rotation first and then left rotation.</a:t>
            </a:r>
            <a:endParaRPr lang="en-US"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21740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t>
            </a:r>
            <a:r>
              <a:rPr lang="en-US" smtClean="0"/>
              <a:t>case 1, </a:t>
            </a:r>
            <a:r>
              <a:rPr lang="en-US" dirty="0" smtClean="0"/>
              <a:t>because the other child of the grandparent is</a:t>
            </a:r>
            <a:r>
              <a:rPr lang="en-US" baseline="0" dirty="0" smtClean="0"/>
              <a:t> </a:t>
            </a:r>
            <a:r>
              <a:rPr lang="en-US" baseline="0" smtClean="0"/>
              <a:t>not empty.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201560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case 3 at leaf.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it is the symmetric case of what we talked about.</a:t>
            </a:r>
            <a:r>
              <a:rPr lang="en-US" baseline="0" dirty="0" smtClean="0"/>
              <a:t> Thus, we do right rotation first and then left rotation.</a:t>
            </a:r>
            <a:endParaRPr lang="en-US"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4221739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Case 3 at internal node, because the other child of the grandparent is black and the direction of parent to child and grandparent to parent is opposite. (In this case: node 1 is the tree Q)</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39923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B2AA17-0C61-46C9-8392-FE4461C55CE0}" type="datetime1">
              <a:rPr lang="en-US" smtClean="0"/>
              <a:t>18/11/26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18/11/26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18/11/26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526602-0650-4D91-B1BB-0C330A7911DC}" type="datetime1">
              <a:rPr lang="en-US" smtClean="0"/>
              <a:t>18/11/26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18/11/26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8F7C07-78C3-4584-A3BA-DE1AFADAEB2C}" type="datetime1">
              <a:rPr lang="en-US" smtClean="0"/>
              <a:t>18/11/26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18/11/26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3AEC7A-AC56-4FBB-9CD5-30BB91BA7397}" type="datetime1">
              <a:rPr lang="en-US" smtClean="0"/>
              <a:t>18/11/26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18/11/26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18/11/26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18/11/26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18/11/26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lstStyle/>
          <a:p>
            <a:r>
              <a:rPr lang="en-US" b="1" dirty="0" smtClean="0">
                <a:solidFill>
                  <a:schemeClr val="tx1"/>
                </a:solidFill>
              </a:rPr>
              <a:t>VE</a:t>
            </a:r>
            <a:r>
              <a:rPr lang="en-US" altLang="zh-CN" b="1" dirty="0" smtClean="0">
                <a:solidFill>
                  <a:schemeClr val="tx1"/>
                </a:solidFill>
              </a:rPr>
              <a:t>281</a:t>
            </a:r>
            <a:r>
              <a:rPr lang="zh-CN" altLang="en-US" b="1" dirty="0" smtClean="0">
                <a:solidFill>
                  <a:schemeClr val="tx1"/>
                </a:solidFill>
              </a:rPr>
              <a:t> </a:t>
            </a:r>
            <a:r>
              <a:rPr lang="en-US" altLang="zh-CN" b="1" dirty="0" smtClean="0">
                <a:solidFill>
                  <a:schemeClr val="tx1"/>
                </a:solidFill>
              </a:rPr>
              <a:t>TA</a:t>
            </a:r>
            <a:r>
              <a:rPr lang="zh-CN" altLang="en-US" b="1" dirty="0" smtClean="0">
                <a:solidFill>
                  <a:schemeClr val="tx1"/>
                </a:solidFill>
              </a:rPr>
              <a:t> </a:t>
            </a:r>
            <a:r>
              <a:rPr lang="en-US" altLang="zh-CN" b="1" dirty="0" smtClean="0">
                <a:solidFill>
                  <a:schemeClr val="tx1"/>
                </a:solidFill>
              </a:rPr>
              <a:t>Group</a:t>
            </a:r>
            <a:endParaRPr lang="en-US" b="1" dirty="0" smtClean="0">
              <a:solidFill>
                <a:schemeClr val="tx1"/>
              </a:solidFill>
            </a:endParaRPr>
          </a:p>
        </p:txBody>
      </p:sp>
      <p:sp>
        <p:nvSpPr>
          <p:cNvPr id="2" name="Title 1"/>
          <p:cNvSpPr>
            <a:spLocks noGrp="1"/>
          </p:cNvSpPr>
          <p:nvPr>
            <p:ph type="ctrTitle"/>
          </p:nvPr>
        </p:nvSpPr>
        <p:spPr/>
        <p:txBody>
          <a:bodyPr>
            <a:normAutofit/>
          </a:bodyPr>
          <a:lstStyle/>
          <a:p>
            <a:r>
              <a:rPr lang="en-US" dirty="0" smtClean="0"/>
              <a:t>W</a:t>
            </a:r>
            <a:r>
              <a:rPr lang="en-US" altLang="zh-CN" dirty="0" smtClean="0"/>
              <a:t>eek</a:t>
            </a:r>
            <a:r>
              <a:rPr lang="zh-CN" altLang="en-US" dirty="0" smtClean="0"/>
              <a:t> </a:t>
            </a:r>
            <a:r>
              <a:rPr lang="en-US" altLang="zh-CN" dirty="0" smtClean="0"/>
              <a:t>12</a:t>
            </a:r>
            <a:r>
              <a:rPr dirty="0" smtClean="0"/>
              <a:t/>
            </a:r>
            <a:br>
              <a:rPr dirty="0" smtClean="0"/>
            </a:br>
            <a:r>
              <a:rPr lang="en-US" dirty="0" smtClean="0"/>
              <a:t>Review</a:t>
            </a:r>
            <a:r>
              <a:rPr lang="zh-CN" altLang="en-US" dirty="0" smtClean="0"/>
              <a:t> </a:t>
            </a:r>
            <a:r>
              <a:rPr lang="en-US" altLang="zh-CN" dirty="0" smtClean="0"/>
              <a:t>Class</a:t>
            </a:r>
            <a:endParaRPr lang="en-US" sz="22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p:sp>
        <p:nvSpPr>
          <p:cNvPr id="4" name="Content Placeholder 3"/>
          <p:cNvSpPr>
            <a:spLocks noGrp="1"/>
          </p:cNvSpPr>
          <p:nvPr>
            <p:ph sz="quarter" idx="1"/>
          </p:nvPr>
        </p:nvSpPr>
        <p:spPr/>
        <p:txBody>
          <a:bodyPr/>
          <a:lstStyle/>
          <a:p>
            <a:r>
              <a:rPr lang="en-US" dirty="0" smtClean="0"/>
              <a:t>Insert 1</a:t>
            </a:r>
          </a:p>
          <a:p>
            <a:endParaRPr lang="en-US" dirty="0"/>
          </a:p>
          <a:p>
            <a:endParaRPr lang="en-US" dirty="0" smtClean="0"/>
          </a:p>
          <a:p>
            <a:endParaRPr lang="en-US" dirty="0"/>
          </a:p>
          <a:p>
            <a:r>
              <a:rPr lang="en-US" dirty="0" smtClean="0"/>
              <a:t>Insert 8</a:t>
            </a:r>
          </a:p>
          <a:p>
            <a:endParaRPr lang="en-US" dirty="0"/>
          </a:p>
        </p:txBody>
      </p:sp>
      <p:sp>
        <p:nvSpPr>
          <p:cNvPr id="7" name="Oval 6"/>
          <p:cNvSpPr/>
          <p:nvPr/>
        </p:nvSpPr>
        <p:spPr>
          <a:xfrm flipH="1">
            <a:off x="2463600" y="232854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sp>
        <p:nvSpPr>
          <p:cNvPr id="13" name="Oval 12"/>
          <p:cNvSpPr/>
          <p:nvPr/>
        </p:nvSpPr>
        <p:spPr>
          <a:xfrm flipH="1">
            <a:off x="5587800" y="235888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sp>
        <p:nvSpPr>
          <p:cNvPr id="19" name="Right Arrow 18"/>
          <p:cNvSpPr/>
          <p:nvPr/>
        </p:nvSpPr>
        <p:spPr>
          <a:xfrm>
            <a:off x="3352800" y="18886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br>
              <a:rPr lang="en-US" sz="2400" dirty="0" smtClean="0"/>
            </a:br>
            <a:r>
              <a:rPr lang="en-US" sz="2400" dirty="0" smtClean="0"/>
              <a:t>Root</a:t>
            </a:r>
            <a:endParaRPr lang="en-US" sz="2400" dirty="0"/>
          </a:p>
        </p:txBody>
      </p:sp>
      <p:sp>
        <p:nvSpPr>
          <p:cNvPr id="20" name="Oval 19"/>
          <p:cNvSpPr/>
          <p:nvPr/>
        </p:nvSpPr>
        <p:spPr>
          <a:xfrm flipH="1">
            <a:off x="2438400" y="3810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grpSp>
        <p:nvGrpSpPr>
          <p:cNvPr id="25" name="Group 24"/>
          <p:cNvGrpSpPr/>
          <p:nvPr/>
        </p:nvGrpSpPr>
        <p:grpSpPr>
          <a:xfrm>
            <a:off x="2679600" y="4026000"/>
            <a:ext cx="825600" cy="761665"/>
            <a:chOff x="2853908" y="3353135"/>
            <a:chExt cx="825600" cy="761665"/>
          </a:xfrm>
        </p:grpSpPr>
        <p:cxnSp>
          <p:nvCxnSpPr>
            <p:cNvPr id="22" name="Straight Connector 21"/>
            <p:cNvCxnSpPr>
              <a:endCxn id="21" idx="7"/>
            </p:cNvCxnSpPr>
            <p:nvPr/>
          </p:nvCxnSpPr>
          <p:spPr>
            <a:xfrm>
              <a:off x="2853908" y="3353135"/>
              <a:ext cx="456865" cy="392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grpSp>
    </p:spTree>
    <p:extLst>
      <p:ext uri="{BB962C8B-B14F-4D97-AF65-F5344CB8AC3E}">
        <p14:creationId xmlns:p14="http://schemas.microsoft.com/office/powerpoint/2010/main" val="3167736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3310862">
            <a:off x="2873898" y="1807621"/>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flipH="1">
            <a:off x="2812932" y="2438400"/>
            <a:ext cx="596665" cy="596665"/>
            <a:chOff x="3083173" y="3340535"/>
            <a:chExt cx="596665" cy="596665"/>
          </a:xfrm>
        </p:grpSpPr>
        <p:sp>
          <p:nvSpPr>
            <p:cNvPr id="13" name="Oval 12"/>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cxnSp>
          <p:nvCxnSpPr>
            <p:cNvPr id="14" name="Straight Connector 13"/>
            <p:cNvCxnSpPr>
              <a:endCxn id="13"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2</a:t>
            </a:r>
            <a:endParaRPr lang="en-US" dirty="0"/>
          </a:p>
          <a:p>
            <a:endParaRPr lang="en-US" dirty="0"/>
          </a:p>
        </p:txBody>
      </p:sp>
      <p:grpSp>
        <p:nvGrpSpPr>
          <p:cNvPr id="11" name="Group 10"/>
          <p:cNvGrpSpPr/>
          <p:nvPr/>
        </p:nvGrpSpPr>
        <p:grpSpPr>
          <a:xfrm>
            <a:off x="2679265" y="1524000"/>
            <a:ext cx="1066800" cy="977665"/>
            <a:chOff x="2679265" y="1600535"/>
            <a:chExt cx="1066800" cy="977665"/>
          </a:xfrm>
        </p:grpSpPr>
        <p:sp>
          <p:nvSpPr>
            <p:cNvPr id="5" name="Oval 4"/>
            <p:cNvSpPr/>
            <p:nvPr/>
          </p:nvSpPr>
          <p:spPr>
            <a:xfrm flipH="1">
              <a:off x="2679265" y="16005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grpSp>
          <p:nvGrpSpPr>
            <p:cNvPr id="6" name="Group 5"/>
            <p:cNvGrpSpPr/>
            <p:nvPr/>
          </p:nvGrpSpPr>
          <p:grpSpPr>
            <a:xfrm>
              <a:off x="3048000" y="1969270"/>
              <a:ext cx="698065" cy="608930"/>
              <a:chOff x="2981443" y="3505870"/>
              <a:chExt cx="698065" cy="608930"/>
            </a:xfrm>
          </p:grpSpPr>
          <p:sp>
            <p:nvSpPr>
              <p:cNvPr id="7" name="Oval 6"/>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8" name="Straight Connector 7"/>
              <p:cNvCxnSpPr>
                <a:stCxn id="5" idx="3"/>
                <a:endCxn id="7" idx="7"/>
              </p:cNvCxnSpPr>
              <p:nvPr/>
            </p:nvCxnSpPr>
            <p:spPr>
              <a:xfrm>
                <a:off x="2981443" y="3505870"/>
                <a:ext cx="329330" cy="24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 name="Oval 14"/>
          <p:cNvSpPr/>
          <p:nvPr/>
        </p:nvSpPr>
        <p:spPr>
          <a:xfrm>
            <a:off x="2691646" y="3739986"/>
            <a:ext cx="1362194" cy="153079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8730506">
            <a:off x="6856272" y="1156544"/>
            <a:ext cx="997587" cy="2254431"/>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56000" y="2012832"/>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19" name="Group 18"/>
          <p:cNvGrpSpPr/>
          <p:nvPr/>
        </p:nvGrpSpPr>
        <p:grpSpPr>
          <a:xfrm>
            <a:off x="6565800" y="1562771"/>
            <a:ext cx="1498800" cy="1478760"/>
            <a:chOff x="6553200" y="3830040"/>
            <a:chExt cx="1498800" cy="1478760"/>
          </a:xfrm>
        </p:grpSpPr>
        <p:sp>
          <p:nvSpPr>
            <p:cNvPr id="20" name="Oval 19"/>
            <p:cNvSpPr/>
            <p:nvPr/>
          </p:nvSpPr>
          <p:spPr>
            <a:xfrm flipH="1">
              <a:off x="6553200" y="38300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sp>
          <p:nvSpPr>
            <p:cNvPr id="21" name="Oval 20"/>
            <p:cNvSpPr/>
            <p:nvPr/>
          </p:nvSpPr>
          <p:spPr>
            <a:xfrm flipH="1">
              <a:off x="7620000" y="487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22" name="Straight Connector 21"/>
            <p:cNvCxnSpPr>
              <a:stCxn id="20" idx="3"/>
              <a:endCxn id="21" idx="7"/>
            </p:cNvCxnSpPr>
            <p:nvPr/>
          </p:nvCxnSpPr>
          <p:spPr>
            <a:xfrm>
              <a:off x="6921935" y="4198775"/>
              <a:ext cx="761330" cy="741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86600" y="4343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grpSp>
      <p:sp>
        <p:nvSpPr>
          <p:cNvPr id="24" name="Right Arrow 23"/>
          <p:cNvSpPr/>
          <p:nvPr/>
        </p:nvSpPr>
        <p:spPr>
          <a:xfrm rot="20125902" flipH="1">
            <a:off x="4288185" y="3140648"/>
            <a:ext cx="2062304"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grpSp>
        <p:nvGrpSpPr>
          <p:cNvPr id="25" name="Group 24"/>
          <p:cNvGrpSpPr/>
          <p:nvPr/>
        </p:nvGrpSpPr>
        <p:grpSpPr>
          <a:xfrm>
            <a:off x="2767846" y="3899185"/>
            <a:ext cx="1219200" cy="1093854"/>
            <a:chOff x="5943935" y="2594881"/>
            <a:chExt cx="1219200" cy="1093854"/>
          </a:xfrm>
        </p:grpSpPr>
        <p:sp>
          <p:nvSpPr>
            <p:cNvPr id="26" name="Oval 25"/>
            <p:cNvSpPr/>
            <p:nvPr/>
          </p:nvSpPr>
          <p:spPr>
            <a:xfrm flipH="1">
              <a:off x="6731135" y="32567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sp>
          <p:nvSpPr>
            <p:cNvPr id="27" name="Oval 26"/>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cxnSp>
          <p:nvCxnSpPr>
            <p:cNvPr id="28" name="Straight Connector 27"/>
            <p:cNvCxnSpPr>
              <a:stCxn id="26" idx="0"/>
              <a:endCxn id="27"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5"/>
              <a:endCxn id="30"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943935" y="323392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grpSp>
      <p:sp>
        <p:nvSpPr>
          <p:cNvPr id="31" name="Right Arrow 30"/>
          <p:cNvSpPr/>
          <p:nvPr/>
        </p:nvSpPr>
        <p:spPr>
          <a:xfrm>
            <a:off x="4508735" y="4070946"/>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32" name="Group 31"/>
          <p:cNvGrpSpPr/>
          <p:nvPr/>
        </p:nvGrpSpPr>
        <p:grpSpPr>
          <a:xfrm>
            <a:off x="6477000" y="3935346"/>
            <a:ext cx="1219200" cy="1093854"/>
            <a:chOff x="5997482" y="5181600"/>
            <a:chExt cx="1219200" cy="1093854"/>
          </a:xfrm>
        </p:grpSpPr>
        <p:sp>
          <p:nvSpPr>
            <p:cNvPr id="33" name="Oval 32"/>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sp>
          <p:nvSpPr>
            <p:cNvPr id="34" name="Oval 33"/>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2</a:t>
              </a:r>
              <a:endParaRPr lang="en-US" sz="2400" dirty="0">
                <a:solidFill>
                  <a:schemeClr val="bg1"/>
                </a:solidFill>
              </a:endParaRPr>
            </a:p>
          </p:txBody>
        </p:sp>
        <p:cxnSp>
          <p:nvCxnSpPr>
            <p:cNvPr id="35" name="Straight Connector 34"/>
            <p:cNvCxnSpPr>
              <a:stCxn id="33" idx="0"/>
              <a:endCxn id="34"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grpSp>
      <p:sp>
        <p:nvSpPr>
          <p:cNvPr id="38" name="TextBox 37"/>
          <p:cNvSpPr txBox="1"/>
          <p:nvPr/>
        </p:nvSpPr>
        <p:spPr>
          <a:xfrm>
            <a:off x="4008817" y="1469841"/>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3 at leaf</a:t>
            </a:r>
            <a:endParaRPr lang="en-US" sz="2400" dirty="0"/>
          </a:p>
        </p:txBody>
      </p:sp>
    </p:spTree>
    <p:extLst>
      <p:ext uri="{BB962C8B-B14F-4D97-AF65-F5344CB8AC3E}">
        <p14:creationId xmlns:p14="http://schemas.microsoft.com/office/powerpoint/2010/main" val="1607381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18" grpId="0" animBg="1"/>
      <p:bldP spid="24" grpId="0" animBg="1"/>
      <p:bldP spid="31"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flipH="1">
            <a:off x="3296002" y="2546794"/>
            <a:ext cx="596665" cy="596665"/>
            <a:chOff x="3083173" y="3340535"/>
            <a:chExt cx="596665" cy="596665"/>
          </a:xfrm>
        </p:grpSpPr>
        <p:sp>
          <p:nvSpPr>
            <p:cNvPr id="12" name="Oval 11"/>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3" name="Straight Connector 12"/>
            <p:cNvCxnSpPr>
              <a:endCxn id="12"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Example (cont.)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lstStyle/>
          <a:p>
            <a:r>
              <a:rPr lang="en-US" dirty="0" smtClean="0"/>
              <a:t>Insert 7</a:t>
            </a:r>
            <a:endParaRPr lang="en-US" dirty="0"/>
          </a:p>
        </p:txBody>
      </p:sp>
      <p:grpSp>
        <p:nvGrpSpPr>
          <p:cNvPr id="5" name="Group 4"/>
          <p:cNvGrpSpPr/>
          <p:nvPr/>
        </p:nvGrpSpPr>
        <p:grpSpPr>
          <a:xfrm>
            <a:off x="2667000" y="1496946"/>
            <a:ext cx="1524000" cy="1093854"/>
            <a:chOff x="5845082" y="5181600"/>
            <a:chExt cx="1524000" cy="1093854"/>
          </a:xfrm>
        </p:grpSpPr>
        <p:sp>
          <p:nvSpPr>
            <p:cNvPr id="6" name="Oval 5"/>
            <p:cNvSpPr/>
            <p:nvPr/>
          </p:nvSpPr>
          <p:spPr>
            <a:xfrm flipH="1">
              <a:off x="69370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sp>
          <p:nvSpPr>
            <p:cNvPr id="7" name="Oval 6"/>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2</a:t>
              </a:r>
              <a:endParaRPr lang="en-US" sz="2400" dirty="0">
                <a:solidFill>
                  <a:schemeClr val="bg1"/>
                </a:solidFill>
              </a:endParaRPr>
            </a:p>
          </p:txBody>
        </p:sp>
        <p:cxnSp>
          <p:nvCxnSpPr>
            <p:cNvPr id="8" name="Straight Connector 7"/>
            <p:cNvCxnSpPr>
              <a:stCxn id="6" idx="0"/>
              <a:endCxn id="7"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10"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58450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grpSp>
      <p:sp>
        <p:nvSpPr>
          <p:cNvPr id="14" name="TextBox 13"/>
          <p:cNvSpPr txBox="1"/>
          <p:nvPr/>
        </p:nvSpPr>
        <p:spPr>
          <a:xfrm>
            <a:off x="4495800" y="138602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1 at leaf</a:t>
            </a:r>
            <a:endParaRPr lang="en-US" sz="2400" dirty="0"/>
          </a:p>
        </p:txBody>
      </p:sp>
      <p:sp>
        <p:nvSpPr>
          <p:cNvPr id="15" name="Right Arrow 14"/>
          <p:cNvSpPr/>
          <p:nvPr/>
        </p:nvSpPr>
        <p:spPr>
          <a:xfrm>
            <a:off x="4556397" y="1976019"/>
            <a:ext cx="169200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25" name="Group 24"/>
          <p:cNvGrpSpPr/>
          <p:nvPr/>
        </p:nvGrpSpPr>
        <p:grpSpPr>
          <a:xfrm>
            <a:off x="6553200" y="1429092"/>
            <a:ext cx="1524000" cy="1646513"/>
            <a:chOff x="6553200" y="1429092"/>
            <a:chExt cx="1524000" cy="1646513"/>
          </a:xfrm>
        </p:grpSpPr>
        <p:grpSp>
          <p:nvGrpSpPr>
            <p:cNvPr id="16" name="Group 15"/>
            <p:cNvGrpSpPr/>
            <p:nvPr/>
          </p:nvGrpSpPr>
          <p:grpSpPr>
            <a:xfrm flipH="1">
              <a:off x="7182202" y="2478940"/>
              <a:ext cx="596665" cy="596665"/>
              <a:chOff x="3083173" y="3340535"/>
              <a:chExt cx="596665" cy="596665"/>
            </a:xfrm>
          </p:grpSpPr>
          <p:sp>
            <p:nvSpPr>
              <p:cNvPr id="17" name="Oval 16"/>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8" name="Straight Connector 17"/>
              <p:cNvCxnSpPr>
                <a:endCxn id="17"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553200" y="1429092"/>
              <a:ext cx="1524000" cy="1093854"/>
              <a:chOff x="5845082" y="5181600"/>
              <a:chExt cx="1524000" cy="1093854"/>
            </a:xfrm>
          </p:grpSpPr>
          <p:sp>
            <p:nvSpPr>
              <p:cNvPr id="20" name="Oval 1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1" name="Oval 20"/>
              <p:cNvSpPr/>
              <p:nvPr/>
            </p:nvSpPr>
            <p:spPr>
              <a:xfrm flipH="1">
                <a:off x="6403682" y="5181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2" name="Straight Connector 21"/>
              <p:cNvCxnSpPr>
                <a:stCxn id="20" idx="0"/>
                <a:endCxn id="2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a:endCxn id="2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26" name="Right Arrow 25"/>
          <p:cNvSpPr/>
          <p:nvPr/>
        </p:nvSpPr>
        <p:spPr>
          <a:xfrm rot="20609402" flipH="1">
            <a:off x="4237064" y="3204675"/>
            <a:ext cx="2528781"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 Root</a:t>
            </a:r>
            <a:endParaRPr lang="en-US" sz="2400" dirty="0"/>
          </a:p>
        </p:txBody>
      </p:sp>
      <p:grpSp>
        <p:nvGrpSpPr>
          <p:cNvPr id="27" name="Group 26"/>
          <p:cNvGrpSpPr/>
          <p:nvPr/>
        </p:nvGrpSpPr>
        <p:grpSpPr>
          <a:xfrm>
            <a:off x="2534002" y="3550207"/>
            <a:ext cx="1524000" cy="1646513"/>
            <a:chOff x="6553200" y="1429092"/>
            <a:chExt cx="1524000" cy="1646513"/>
          </a:xfrm>
        </p:grpSpPr>
        <p:grpSp>
          <p:nvGrpSpPr>
            <p:cNvPr id="28" name="Group 27"/>
            <p:cNvGrpSpPr/>
            <p:nvPr/>
          </p:nvGrpSpPr>
          <p:grpSpPr>
            <a:xfrm flipH="1">
              <a:off x="7182202" y="2478940"/>
              <a:ext cx="596665" cy="596665"/>
              <a:chOff x="3083173" y="3340535"/>
              <a:chExt cx="596665" cy="596665"/>
            </a:xfrm>
          </p:grpSpPr>
          <p:sp>
            <p:nvSpPr>
              <p:cNvPr id="35" name="Oval 34"/>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36" name="Straight Connector 35"/>
              <p:cNvCxnSpPr>
                <a:endCxn id="35"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553200" y="1429092"/>
              <a:ext cx="1524000" cy="1093854"/>
              <a:chOff x="5845082" y="5181600"/>
              <a:chExt cx="1524000" cy="1093854"/>
            </a:xfrm>
          </p:grpSpPr>
          <p:sp>
            <p:nvSpPr>
              <p:cNvPr id="30" name="Oval 2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1" name="Oval 30"/>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2" name="Straight Connector 31"/>
              <p:cNvCxnSpPr>
                <a:stCxn id="30" idx="0"/>
                <a:endCxn id="3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5"/>
                <a:endCxn id="3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Tree>
    <p:extLst>
      <p:ext uri="{BB962C8B-B14F-4D97-AF65-F5344CB8AC3E}">
        <p14:creationId xmlns:p14="http://schemas.microsoft.com/office/powerpoint/2010/main" val="7036536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500"/>
                                        <p:tgtEl>
                                          <p:spTgt spid="26"/>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7467600" y="2375135"/>
            <a:ext cx="1524000" cy="135866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850379">
            <a:off x="3195944" y="1923565"/>
            <a:ext cx="997587" cy="20856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3043504" y="3048000"/>
            <a:ext cx="596665" cy="596665"/>
            <a:chOff x="3083173" y="3340535"/>
            <a:chExt cx="596665"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17" name="Straight Connector 16"/>
            <p:cNvCxnSpPr>
              <a:endCxn id="16"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3</a:t>
            </a:r>
            <a:endParaRPr lang="en-US" dirty="0"/>
          </a:p>
          <a:p>
            <a:endParaRPr lang="en-US" dirty="0"/>
          </a:p>
        </p:txBody>
      </p:sp>
      <p:grpSp>
        <p:nvGrpSpPr>
          <p:cNvPr id="5" name="Group 4"/>
          <p:cNvGrpSpPr/>
          <p:nvPr/>
        </p:nvGrpSpPr>
        <p:grpSpPr>
          <a:xfrm>
            <a:off x="2514600" y="1676400"/>
            <a:ext cx="1887569" cy="1498800"/>
            <a:chOff x="6553200" y="1429092"/>
            <a:chExt cx="1887569" cy="1498800"/>
          </a:xfrm>
        </p:grpSpPr>
        <p:grpSp>
          <p:nvGrpSpPr>
            <p:cNvPr id="6" name="Group 5"/>
            <p:cNvGrpSpPr/>
            <p:nvPr/>
          </p:nvGrpSpPr>
          <p:grpSpPr>
            <a:xfrm flipH="1">
              <a:off x="7551569" y="2331227"/>
              <a:ext cx="596665" cy="596665"/>
              <a:chOff x="2713806" y="3192822"/>
              <a:chExt cx="596665" cy="596665"/>
            </a:xfrm>
          </p:grpSpPr>
          <p:sp>
            <p:nvSpPr>
              <p:cNvPr id="13" name="Oval 12"/>
              <p:cNvSpPr/>
              <p:nvPr/>
            </p:nvSpPr>
            <p:spPr>
              <a:xfrm flipH="1">
                <a:off x="2878471" y="335748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4" name="Straight Connector 13"/>
              <p:cNvCxnSpPr>
                <a:endCxn id="13" idx="7"/>
              </p:cNvCxnSpPr>
              <p:nvPr/>
            </p:nvCxnSpPr>
            <p:spPr>
              <a:xfrm>
                <a:off x="2713806" y="3192822"/>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53200" y="1429092"/>
              <a:ext cx="1887569" cy="1071040"/>
              <a:chOff x="5845082" y="5181600"/>
              <a:chExt cx="1887569" cy="1071040"/>
            </a:xfrm>
          </p:grpSpPr>
          <p:sp>
            <p:nvSpPr>
              <p:cNvPr id="8" name="Oval 7"/>
              <p:cNvSpPr/>
              <p:nvPr/>
            </p:nvSpPr>
            <p:spPr>
              <a:xfrm flipH="1">
                <a:off x="7300651" y="5791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 name="Oval 8"/>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8" idx="0"/>
                <a:endCxn id="9" idx="3"/>
              </p:cNvCxnSpPr>
              <p:nvPr/>
            </p:nvCxnSpPr>
            <p:spPr>
              <a:xfrm flipH="1" flipV="1">
                <a:off x="6772417" y="5550335"/>
                <a:ext cx="744234"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18" name="TextBox 17"/>
          <p:cNvSpPr txBox="1"/>
          <p:nvPr/>
        </p:nvSpPr>
        <p:spPr>
          <a:xfrm>
            <a:off x="4648200" y="1583470"/>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2 at leaf</a:t>
            </a:r>
            <a:endParaRPr lang="en-US" sz="2400" dirty="0"/>
          </a:p>
        </p:txBody>
      </p:sp>
      <p:sp>
        <p:nvSpPr>
          <p:cNvPr id="19" name="Right Arrow 18"/>
          <p:cNvSpPr/>
          <p:nvPr/>
        </p:nvSpPr>
        <p:spPr>
          <a:xfrm>
            <a:off x="4648200" y="228600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41" name="Group 40"/>
          <p:cNvGrpSpPr/>
          <p:nvPr/>
        </p:nvGrpSpPr>
        <p:grpSpPr>
          <a:xfrm>
            <a:off x="6934200" y="1828800"/>
            <a:ext cx="1908977" cy="1610403"/>
            <a:chOff x="7010400" y="1586445"/>
            <a:chExt cx="1908977" cy="1610403"/>
          </a:xfrm>
        </p:grpSpPr>
        <p:sp>
          <p:nvSpPr>
            <p:cNvPr id="29" name="Oval 28"/>
            <p:cNvSpPr/>
            <p:nvPr/>
          </p:nvSpPr>
          <p:spPr>
            <a:xfrm>
              <a:off x="8074197" y="222124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30" name="Straight Connector 29"/>
            <p:cNvCxnSpPr>
              <a:stCxn id="24" idx="0"/>
              <a:endCxn id="29"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8487377" y="27648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5" name="Oval 24"/>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6" name="Straight Connector 25"/>
            <p:cNvCxnSpPr>
              <a:stCxn id="29" idx="0"/>
              <a:endCxn id="25"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a:endCxn id="28"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2" name="Oval 31"/>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33" name="Straight Connector 32"/>
            <p:cNvCxnSpPr>
              <a:stCxn id="29" idx="3"/>
              <a:endCxn id="32"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rot="20609402" flipH="1">
            <a:off x="4628057" y="3348145"/>
            <a:ext cx="204406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43" name="Group 42"/>
          <p:cNvGrpSpPr/>
          <p:nvPr/>
        </p:nvGrpSpPr>
        <p:grpSpPr>
          <a:xfrm>
            <a:off x="2588875" y="3962400"/>
            <a:ext cx="1908977" cy="1610403"/>
            <a:chOff x="7010400" y="1586445"/>
            <a:chExt cx="1908977" cy="1610403"/>
          </a:xfrm>
        </p:grpSpPr>
        <p:sp>
          <p:nvSpPr>
            <p:cNvPr id="44" name="Oval 43"/>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45" name="Straight Connector 44"/>
            <p:cNvCxnSpPr>
              <a:stCxn id="46" idx="0"/>
              <a:endCxn id="44"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47" name="Oval 46"/>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8" name="Straight Connector 47"/>
            <p:cNvCxnSpPr>
              <a:stCxn id="44" idx="0"/>
              <a:endCxn id="47"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5"/>
              <a:endCxn id="50"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1" name="Oval 50"/>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52" name="Straight Connector 51"/>
            <p:cNvCxnSpPr>
              <a:stCxn id="44" idx="3"/>
              <a:endCxn id="51"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5954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0" grpId="0" animBg="1"/>
      <p:bldP spid="18" grpId="0" animBg="1"/>
      <p:bldP spid="19"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133600" y="2555397"/>
            <a:ext cx="1524000" cy="178800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2542894" y="3672427"/>
            <a:ext cx="569359" cy="596665"/>
            <a:chOff x="3247838" y="3340535"/>
            <a:chExt cx="569359"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17" name="Straight Connector 16"/>
            <p:cNvCxnSpPr>
              <a:endCxn id="16" idx="1"/>
            </p:cNvCxnSpPr>
            <p:nvPr/>
          </p:nvCxnSpPr>
          <p:spPr>
            <a:xfrm flipH="1">
              <a:off x="3616573" y="3340535"/>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6</a:t>
            </a:r>
            <a:endParaRPr lang="en-US" dirty="0"/>
          </a:p>
          <a:p>
            <a:endParaRPr lang="en-US" dirty="0"/>
          </a:p>
        </p:txBody>
      </p:sp>
      <p:grpSp>
        <p:nvGrpSpPr>
          <p:cNvPr id="5" name="Group 4"/>
          <p:cNvGrpSpPr/>
          <p:nvPr/>
        </p:nvGrpSpPr>
        <p:grpSpPr>
          <a:xfrm>
            <a:off x="1600200" y="2123397"/>
            <a:ext cx="1908977" cy="1610403"/>
            <a:chOff x="7010400" y="1586445"/>
            <a:chExt cx="1908977" cy="1610403"/>
          </a:xfrm>
        </p:grpSpPr>
        <p:sp>
          <p:nvSpPr>
            <p:cNvPr id="6" name="Oval 5"/>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7" name="Straight Connector 6"/>
            <p:cNvCxnSpPr>
              <a:stCxn id="8" idx="0"/>
              <a:endCxn id="6"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9" name="Oval 8"/>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6" idx="0"/>
              <a:endCxn id="9"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3" name="Oval 12"/>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14" name="Straight Connector 13"/>
            <p:cNvCxnSpPr>
              <a:stCxn id="6" idx="3"/>
              <a:endCxn id="13"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89583" y="2093732"/>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1 at leaf</a:t>
            </a:r>
            <a:endParaRPr lang="en-US" sz="2400" dirty="0"/>
          </a:p>
        </p:txBody>
      </p:sp>
      <p:sp>
        <p:nvSpPr>
          <p:cNvPr id="22" name="Right Arrow 21"/>
          <p:cNvSpPr/>
          <p:nvPr/>
        </p:nvSpPr>
        <p:spPr>
          <a:xfrm>
            <a:off x="3890177" y="3085159"/>
            <a:ext cx="21296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54" name="Group 53"/>
          <p:cNvGrpSpPr/>
          <p:nvPr/>
        </p:nvGrpSpPr>
        <p:grpSpPr>
          <a:xfrm>
            <a:off x="6096000" y="2093732"/>
            <a:ext cx="1908977" cy="2145695"/>
            <a:chOff x="6629400" y="1636532"/>
            <a:chExt cx="1908977" cy="2145695"/>
          </a:xfrm>
        </p:grpSpPr>
        <p:sp>
          <p:nvSpPr>
            <p:cNvPr id="42" name="Oval 41"/>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43" name="Straight Connector 42"/>
            <p:cNvCxnSpPr>
              <a:endCxn id="42"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6" name="Straight Connector 45"/>
            <p:cNvCxnSpPr>
              <a:stCxn id="47" idx="0"/>
              <a:endCxn id="45"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8" name="Oval 47"/>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9" name="Straight Connector 48"/>
            <p:cNvCxnSpPr>
              <a:stCxn id="45" idx="0"/>
              <a:endCxn id="48"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51"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2" name="Oval 51"/>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53" name="Straight Connector 52"/>
            <p:cNvCxnSpPr>
              <a:stCxn id="45" idx="3"/>
              <a:endCxn id="52"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2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left)">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09800" y="5505563"/>
            <a:ext cx="1362194" cy="1239452"/>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9048495">
            <a:off x="7277287" y="2471759"/>
            <a:ext cx="997587" cy="2058008"/>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572178">
            <a:off x="2720246" y="3026697"/>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flipH="1">
            <a:off x="2731068" y="3656930"/>
            <a:ext cx="596665" cy="596665"/>
            <a:chOff x="3083173" y="3340535"/>
            <a:chExt cx="596665" cy="596665"/>
          </a:xfrm>
        </p:grpSpPr>
        <p:sp>
          <p:nvSpPr>
            <p:cNvPr id="18" name="Oval 17"/>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9" name="Straight Connector 18"/>
            <p:cNvCxnSpPr>
              <a:endCxn id="18"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4</a:t>
            </a:r>
            <a:endParaRPr lang="en-US" dirty="0"/>
          </a:p>
          <a:p>
            <a:endParaRPr lang="en-US" dirty="0"/>
          </a:p>
        </p:txBody>
      </p:sp>
      <p:grpSp>
        <p:nvGrpSpPr>
          <p:cNvPr id="5" name="Group 4"/>
          <p:cNvGrpSpPr/>
          <p:nvPr/>
        </p:nvGrpSpPr>
        <p:grpSpPr>
          <a:xfrm>
            <a:off x="2133600" y="1567219"/>
            <a:ext cx="1908977" cy="2145695"/>
            <a:chOff x="6629400" y="1636532"/>
            <a:chExt cx="1908977" cy="2145695"/>
          </a:xfrm>
        </p:grpSpPr>
        <p:sp>
          <p:nvSpPr>
            <p:cNvPr id="6" name="Oval 5"/>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7" name="Straight Connector 6"/>
            <p:cNvCxnSpPr>
              <a:endCxn id="6"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9" name="Straight Connector 8"/>
            <p:cNvCxnSpPr>
              <a:stCxn id="10" idx="0"/>
              <a:endCxn id="8"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1" name="Oval 10"/>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2" name="Straight Connector 11"/>
            <p:cNvCxnSpPr>
              <a:stCxn id="8" idx="0"/>
              <a:endCxn id="11"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4"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5" name="Oval 14"/>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16" name="Straight Connector 15"/>
            <p:cNvCxnSpPr>
              <a:stCxn id="8" idx="3"/>
              <a:endCxn id="15"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299857" y="1511104"/>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3 at leaf</a:t>
            </a:r>
            <a:endParaRPr lang="en-US" sz="2400" dirty="0"/>
          </a:p>
        </p:txBody>
      </p:sp>
      <p:sp>
        <p:nvSpPr>
          <p:cNvPr id="22" name="Right Arrow 21"/>
          <p:cNvSpPr/>
          <p:nvPr/>
        </p:nvSpPr>
        <p:spPr>
          <a:xfrm>
            <a:off x="4017554" y="313959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40" name="Group 39"/>
          <p:cNvGrpSpPr/>
          <p:nvPr/>
        </p:nvGrpSpPr>
        <p:grpSpPr>
          <a:xfrm>
            <a:off x="6477000" y="1561171"/>
            <a:ext cx="2032200" cy="2604629"/>
            <a:chOff x="6477000" y="1561171"/>
            <a:chExt cx="2032200" cy="2604629"/>
          </a:xfrm>
        </p:grpSpPr>
        <p:sp>
          <p:nvSpPr>
            <p:cNvPr id="24" name="Oval 23"/>
            <p:cNvSpPr/>
            <p:nvPr/>
          </p:nvSpPr>
          <p:spPr>
            <a:xfrm>
              <a:off x="80262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28" name="Straight Connector 27"/>
            <p:cNvCxnSpPr>
              <a:endCxn id="24" idx="1"/>
            </p:cNvCxnSpPr>
            <p:nvPr/>
          </p:nvCxnSpPr>
          <p:spPr>
            <a:xfrm>
              <a:off x="7456841" y="3073107"/>
              <a:ext cx="632624" cy="723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40797" y="219597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31" idx="0"/>
              <a:endCxn id="29" idx="5"/>
            </p:cNvCxnSpPr>
            <p:nvPr/>
          </p:nvCxnSpPr>
          <p:spPr>
            <a:xfrm flipH="1" flipV="1">
              <a:off x="7909532" y="2564706"/>
              <a:ext cx="383668" cy="17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8077200" y="2743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2" name="Oval 31"/>
            <p:cNvSpPr/>
            <p:nvPr/>
          </p:nvSpPr>
          <p:spPr>
            <a:xfrm flipH="1">
              <a:off x="7035600" y="1561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3" name="Straight Connector 32"/>
            <p:cNvCxnSpPr>
              <a:stCxn id="29" idx="0"/>
              <a:endCxn id="32" idx="3"/>
            </p:cNvCxnSpPr>
            <p:nvPr/>
          </p:nvCxnSpPr>
          <p:spPr>
            <a:xfrm flipH="1" flipV="1">
              <a:off x="7404335" y="1929906"/>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5"/>
              <a:endCxn id="35" idx="0"/>
            </p:cNvCxnSpPr>
            <p:nvPr/>
          </p:nvCxnSpPr>
          <p:spPr>
            <a:xfrm flipH="1">
              <a:off x="6693000" y="1929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477000" y="2200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6" name="Oval 35"/>
            <p:cNvSpPr/>
            <p:nvPr/>
          </p:nvSpPr>
          <p:spPr>
            <a:xfrm>
              <a:off x="7101028" y="27234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37" name="Straight Connector 36"/>
            <p:cNvCxnSpPr>
              <a:stCxn id="29" idx="3"/>
              <a:endCxn id="36" idx="0"/>
            </p:cNvCxnSpPr>
            <p:nvPr/>
          </p:nvCxnSpPr>
          <p:spPr>
            <a:xfrm flipH="1">
              <a:off x="7317028" y="2564706"/>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543800" y="3225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grpSp>
      <p:sp>
        <p:nvSpPr>
          <p:cNvPr id="42" name="Right Arrow 41"/>
          <p:cNvSpPr/>
          <p:nvPr/>
        </p:nvSpPr>
        <p:spPr>
          <a:xfrm rot="20609402" flipH="1">
            <a:off x="3766193" y="4088182"/>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grpSp>
        <p:nvGrpSpPr>
          <p:cNvPr id="77" name="Group 76"/>
          <p:cNvGrpSpPr/>
          <p:nvPr/>
        </p:nvGrpSpPr>
        <p:grpSpPr>
          <a:xfrm>
            <a:off x="2057400" y="4495800"/>
            <a:ext cx="1984203" cy="1932829"/>
            <a:chOff x="1597197" y="4163171"/>
            <a:chExt cx="1984203" cy="1932829"/>
          </a:xfrm>
        </p:grpSpPr>
        <p:sp>
          <p:nvSpPr>
            <p:cNvPr id="57" name="Oval 56"/>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58" name="Straight Connector 57"/>
            <p:cNvCxnSpPr>
              <a:stCxn id="59"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3" name="Straight Connector 62"/>
            <p:cNvCxnSpPr>
              <a:endCxn id="62"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5"/>
              <a:endCxn id="65"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66" name="Oval 65"/>
            <p:cNvSpPr/>
            <p:nvPr/>
          </p:nvSpPr>
          <p:spPr>
            <a:xfrm>
              <a:off x="1777800" y="5664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8" name="Oval 67"/>
            <p:cNvSpPr/>
            <p:nvPr/>
          </p:nvSpPr>
          <p:spPr>
            <a:xfrm>
              <a:off x="2201168"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69" name="Straight Connector 68"/>
            <p:cNvCxnSpPr>
              <a:stCxn id="68" idx="5"/>
              <a:endCxn id="57"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1" name="Oval 6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
        <p:nvSpPr>
          <p:cNvPr id="79" name="Right Arrow 78"/>
          <p:cNvSpPr/>
          <p:nvPr/>
        </p:nvSpPr>
        <p:spPr>
          <a:xfrm>
            <a:off x="4214751"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80" name="Group 79"/>
          <p:cNvGrpSpPr/>
          <p:nvPr/>
        </p:nvGrpSpPr>
        <p:grpSpPr>
          <a:xfrm>
            <a:off x="6227354" y="4489371"/>
            <a:ext cx="1984203" cy="1932829"/>
            <a:chOff x="1597197" y="4163171"/>
            <a:chExt cx="1984203" cy="1932829"/>
          </a:xfrm>
        </p:grpSpPr>
        <p:sp>
          <p:nvSpPr>
            <p:cNvPr id="81" name="Oval 80"/>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82" name="Straight Connector 81"/>
            <p:cNvCxnSpPr>
              <a:stCxn id="90"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4" name="Straight Connector 83"/>
            <p:cNvCxnSpPr>
              <a:endCxn id="83"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a:endCxn id="86"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7" name="Oval 86"/>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8" name="Oval 87"/>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9" name="Straight Connector 88"/>
            <p:cNvCxnSpPr>
              <a:stCxn id="88" idx="5"/>
              <a:endCxn id="81"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1" name="Oval 9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Tree>
    <p:extLst>
      <p:ext uri="{BB962C8B-B14F-4D97-AF65-F5344CB8AC3E}">
        <p14:creationId xmlns:p14="http://schemas.microsoft.com/office/powerpoint/2010/main" val="3327300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righ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1" grpId="0" animBg="1"/>
      <p:bldP spid="21" grpId="0" animBg="1"/>
      <p:bldP spid="20" grpId="0" animBg="1"/>
      <p:bldP spid="22" grpId="0" animBg="1"/>
      <p:bldP spid="42" grpId="0" animBg="1"/>
      <p:bldP spid="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1981200" y="3254467"/>
            <a:ext cx="1524000" cy="16223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5</a:t>
            </a:r>
            <a:endParaRPr lang="en-US" dirty="0"/>
          </a:p>
          <a:p>
            <a:endParaRPr lang="en-US" dirty="0"/>
          </a:p>
        </p:txBody>
      </p:sp>
      <p:grpSp>
        <p:nvGrpSpPr>
          <p:cNvPr id="5" name="Group 4"/>
          <p:cNvGrpSpPr/>
          <p:nvPr/>
        </p:nvGrpSpPr>
        <p:grpSpPr>
          <a:xfrm>
            <a:off x="1905000" y="2286000"/>
            <a:ext cx="1984203" cy="1932829"/>
            <a:chOff x="1597197" y="4163171"/>
            <a:chExt cx="1984203" cy="1932829"/>
          </a:xfrm>
        </p:grpSpPr>
        <p:sp>
          <p:nvSpPr>
            <p:cNvPr id="6" name="Oval 5"/>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7" name="Straight Connector 6"/>
            <p:cNvCxnSpPr>
              <a:stCxn id="15"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3" name="Oval 12"/>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4" name="Straight Connector 13"/>
            <p:cNvCxnSpPr>
              <a:stCxn id="13" idx="5"/>
              <a:endCxn id="6"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7" name="Group 16"/>
          <p:cNvGrpSpPr/>
          <p:nvPr/>
        </p:nvGrpSpPr>
        <p:grpSpPr>
          <a:xfrm flipH="1">
            <a:off x="2514600" y="4190665"/>
            <a:ext cx="596665" cy="596665"/>
            <a:chOff x="3055438" y="3340535"/>
            <a:chExt cx="596665" cy="596665"/>
          </a:xfrm>
        </p:grpSpPr>
        <p:sp>
          <p:nvSpPr>
            <p:cNvPr id="18" name="Oval 17"/>
            <p:cNvSpPr/>
            <p:nvPr/>
          </p:nvSpPr>
          <p:spPr>
            <a:xfrm flipH="1">
              <a:off x="3220103"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cxnSp>
          <p:nvCxnSpPr>
            <p:cNvPr id="19" name="Straight Connector 18"/>
            <p:cNvCxnSpPr>
              <a:endCxn id="18" idx="7"/>
            </p:cNvCxnSpPr>
            <p:nvPr/>
          </p:nvCxnSpPr>
          <p:spPr>
            <a:xfrm>
              <a:off x="3055438"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924037" y="225633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1 at leaf</a:t>
            </a:r>
            <a:endParaRPr lang="en-US" sz="2400" dirty="0"/>
          </a:p>
        </p:txBody>
      </p:sp>
      <p:sp>
        <p:nvSpPr>
          <p:cNvPr id="22" name="Right Arrow 21"/>
          <p:cNvSpPr/>
          <p:nvPr/>
        </p:nvSpPr>
        <p:spPr>
          <a:xfrm>
            <a:off x="3962400" y="3124200"/>
            <a:ext cx="19772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38" name="Group 37"/>
          <p:cNvGrpSpPr/>
          <p:nvPr/>
        </p:nvGrpSpPr>
        <p:grpSpPr>
          <a:xfrm>
            <a:off x="5943600" y="2222400"/>
            <a:ext cx="1984203" cy="2501330"/>
            <a:chOff x="6396823" y="1460400"/>
            <a:chExt cx="1984203" cy="2501330"/>
          </a:xfrm>
        </p:grpSpPr>
        <p:sp>
          <p:nvSpPr>
            <p:cNvPr id="24" name="Oval 23"/>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25" name="Straight Connector 24"/>
            <p:cNvCxnSpPr>
              <a:stCxn id="33"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7" name="Straight Connector 26"/>
            <p:cNvCxnSpPr>
              <a:endCxn id="26"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9"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0" name="Oval 29"/>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1" name="Oval 30"/>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2" name="Straight Connector 31"/>
            <p:cNvCxnSpPr>
              <a:stCxn id="31" idx="5"/>
              <a:endCxn id="24"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34" name="Oval 33"/>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6" name="Oval 35"/>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cxnSp>
          <p:nvCxnSpPr>
            <p:cNvPr id="37" name="Straight Connector 36"/>
            <p:cNvCxnSpPr>
              <a:endCxn id="36"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rot="2412178">
            <a:off x="6475911" y="252492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010400" y="1455003"/>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smtClean="0"/>
              <a:t>Case 3 at </a:t>
            </a:r>
            <a:br>
              <a:rPr lang="en-US" sz="2400" dirty="0" smtClean="0"/>
            </a:br>
            <a:r>
              <a:rPr lang="en-US" sz="2400" dirty="0" smtClean="0"/>
              <a:t>internal node</a:t>
            </a:r>
            <a:endParaRPr lang="en-US" sz="2400" dirty="0"/>
          </a:p>
        </p:txBody>
      </p:sp>
    </p:spTree>
    <p:extLst>
      <p:ext uri="{BB962C8B-B14F-4D97-AF65-F5344CB8AC3E}">
        <p14:creationId xmlns:p14="http://schemas.microsoft.com/office/powerpoint/2010/main" val="191440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2" grpId="0" animBg="1"/>
      <p:bldP spid="40"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2186300" y="4800600"/>
            <a:ext cx="1623700" cy="105062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9582497">
            <a:off x="6453564" y="1233251"/>
            <a:ext cx="2091939" cy="3344106"/>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462865">
            <a:off x="2173382" y="1910639"/>
            <a:ext cx="1600417" cy="2369444"/>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p:txBody>
          <a:bodyPr/>
          <a:lstStyle/>
          <a:p>
            <a:endParaRPr lang="en-US" dirty="0"/>
          </a:p>
          <a:p>
            <a:endParaRPr lang="en-US" dirty="0"/>
          </a:p>
        </p:txBody>
      </p:sp>
      <p:grpSp>
        <p:nvGrpSpPr>
          <p:cNvPr id="5" name="Group 4"/>
          <p:cNvGrpSpPr/>
          <p:nvPr/>
        </p:nvGrpSpPr>
        <p:grpSpPr>
          <a:xfrm>
            <a:off x="1901997" y="1600200"/>
            <a:ext cx="1984203" cy="2501330"/>
            <a:chOff x="6396823" y="1460400"/>
            <a:chExt cx="1984203" cy="2501330"/>
          </a:xfrm>
        </p:grpSpPr>
        <p:sp>
          <p:nvSpPr>
            <p:cNvPr id="6" name="Oval 5"/>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7" name="Straight Connector 6"/>
            <p:cNvCxnSpPr>
              <a:stCxn id="15"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3" name="Oval 12"/>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13" idx="5"/>
              <a:endCxn id="6"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7" name="Oval 16"/>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cxnSp>
          <p:nvCxnSpPr>
            <p:cNvPr id="18" name="Straight Connector 17"/>
            <p:cNvCxnSpPr>
              <a:endCxn id="17"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a:xfrm rot="2412178">
            <a:off x="2402061" y="191934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 y="1437260"/>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smtClean="0"/>
              <a:t>Case 3 at </a:t>
            </a:r>
            <a:br>
              <a:rPr lang="en-US" sz="2400" dirty="0" smtClean="0"/>
            </a:br>
            <a:r>
              <a:rPr lang="en-US" sz="2400" dirty="0" smtClean="0"/>
              <a:t>internal node</a:t>
            </a:r>
            <a:endParaRPr lang="en-US" sz="2400" dirty="0"/>
          </a:p>
        </p:txBody>
      </p:sp>
      <p:sp>
        <p:nvSpPr>
          <p:cNvPr id="22" name="Right Arrow 21"/>
          <p:cNvSpPr/>
          <p:nvPr/>
        </p:nvSpPr>
        <p:spPr>
          <a:xfrm>
            <a:off x="4191000" y="2530164"/>
            <a:ext cx="2057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59" name="Group 58"/>
          <p:cNvGrpSpPr/>
          <p:nvPr/>
        </p:nvGrpSpPr>
        <p:grpSpPr>
          <a:xfrm>
            <a:off x="6324600" y="1530066"/>
            <a:ext cx="2347837" cy="2508534"/>
            <a:chOff x="6455391" y="1437260"/>
            <a:chExt cx="2347837" cy="2508534"/>
          </a:xfrm>
        </p:grpSpPr>
        <p:cxnSp>
          <p:nvCxnSpPr>
            <p:cNvPr id="50" name="Straight Connector 49"/>
            <p:cNvCxnSpPr>
              <a:stCxn id="47" idx="3"/>
              <a:endCxn id="49" idx="7"/>
            </p:cNvCxnSpPr>
            <p:nvPr/>
          </p:nvCxnSpPr>
          <p:spPr>
            <a:xfrm flipH="1">
              <a:off x="7596963" y="2924675"/>
              <a:ext cx="464039"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96963" y="30326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39" name="Straight Connector 38"/>
            <p:cNvCxnSpPr>
              <a:stCxn id="45" idx="3"/>
            </p:cNvCxnSpPr>
            <p:nvPr/>
          </p:nvCxnSpPr>
          <p:spPr>
            <a:xfrm flipH="1">
              <a:off x="7295551" y="2452018"/>
              <a:ext cx="248304" cy="319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013991" y="143726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1" name="Straight Connector 40"/>
            <p:cNvCxnSpPr>
              <a:stCxn id="45" idx="0"/>
              <a:endCxn id="40" idx="3"/>
            </p:cNvCxnSpPr>
            <p:nvPr/>
          </p:nvCxnSpPr>
          <p:spPr>
            <a:xfrm flipH="1" flipV="1">
              <a:off x="7382726" y="1805995"/>
              <a:ext cx="313864" cy="277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671391" y="180599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6455391" y="20763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44" name="Oval 43"/>
            <p:cNvSpPr/>
            <p:nvPr/>
          </p:nvSpPr>
          <p:spPr>
            <a:xfrm>
              <a:off x="7003219" y="258299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45" name="Oval 44"/>
            <p:cNvSpPr/>
            <p:nvPr/>
          </p:nvSpPr>
          <p:spPr>
            <a:xfrm>
              <a:off x="7480590" y="208328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46" name="Straight Connector 45"/>
            <p:cNvCxnSpPr>
              <a:stCxn id="45" idx="5"/>
              <a:endCxn id="48" idx="7"/>
            </p:cNvCxnSpPr>
            <p:nvPr/>
          </p:nvCxnSpPr>
          <p:spPr>
            <a:xfrm>
              <a:off x="7849325" y="2452018"/>
              <a:ext cx="585168"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997737" y="25559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48" name="Oval 47"/>
            <p:cNvSpPr/>
            <p:nvPr/>
          </p:nvSpPr>
          <p:spPr>
            <a:xfrm flipH="1">
              <a:off x="8371228" y="30313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9" name="Oval 48"/>
            <p:cNvSpPr/>
            <p:nvPr/>
          </p:nvSpPr>
          <p:spPr>
            <a:xfrm>
              <a:off x="7228228" y="35137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grpSp>
      <p:sp>
        <p:nvSpPr>
          <p:cNvPr id="61" name="Right Arrow 60"/>
          <p:cNvSpPr/>
          <p:nvPr/>
        </p:nvSpPr>
        <p:spPr>
          <a:xfrm rot="20609402" flipH="1">
            <a:off x="3425490" y="3860823"/>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grpSp>
        <p:nvGrpSpPr>
          <p:cNvPr id="84" name="Group 83"/>
          <p:cNvGrpSpPr/>
          <p:nvPr/>
        </p:nvGrpSpPr>
        <p:grpSpPr>
          <a:xfrm>
            <a:off x="1777800" y="4837023"/>
            <a:ext cx="2464200" cy="1862511"/>
            <a:chOff x="1777800" y="4837023"/>
            <a:chExt cx="2464200" cy="1862511"/>
          </a:xfrm>
        </p:grpSpPr>
        <p:cxnSp>
          <p:nvCxnSpPr>
            <p:cNvPr id="63" name="Straight Connector 62"/>
            <p:cNvCxnSpPr>
              <a:stCxn id="73" idx="3"/>
              <a:endCxn id="75"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5" name="Straight Connector 64"/>
            <p:cNvCxnSpPr>
              <a:stCxn id="71" idx="3"/>
              <a:endCxn id="69"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7" name="Straight Connector 66"/>
            <p:cNvCxnSpPr>
              <a:stCxn id="70" idx="0"/>
              <a:endCxn id="66"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0" name="Oval 69"/>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1" name="Oval 70"/>
            <p:cNvSpPr/>
            <p:nvPr/>
          </p:nvSpPr>
          <p:spPr>
            <a:xfrm>
              <a:off x="2777799" y="483702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72" name="Straight Connector 71"/>
            <p:cNvCxnSpPr>
              <a:stCxn id="71" idx="5"/>
              <a:endCxn id="74"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74" name="Oval 73"/>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5" name="Oval 74"/>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grpSp>
      <p:sp>
        <p:nvSpPr>
          <p:cNvPr id="85" name="Right Arrow 84"/>
          <p:cNvSpPr/>
          <p:nvPr/>
        </p:nvSpPr>
        <p:spPr>
          <a:xfrm>
            <a:off x="4356794"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87" name="Group 86"/>
          <p:cNvGrpSpPr/>
          <p:nvPr/>
        </p:nvGrpSpPr>
        <p:grpSpPr>
          <a:xfrm>
            <a:off x="6298800" y="4629823"/>
            <a:ext cx="2464200" cy="1862511"/>
            <a:chOff x="1777800" y="4837023"/>
            <a:chExt cx="2464200" cy="1862511"/>
          </a:xfrm>
        </p:grpSpPr>
        <p:cxnSp>
          <p:nvCxnSpPr>
            <p:cNvPr id="88" name="Straight Connector 87"/>
            <p:cNvCxnSpPr>
              <a:stCxn id="97" idx="3"/>
              <a:endCxn id="99"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90" name="Straight Connector 89"/>
            <p:cNvCxnSpPr>
              <a:stCxn id="95" idx="3"/>
              <a:endCxn id="93"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2" name="Straight Connector 91"/>
            <p:cNvCxnSpPr>
              <a:stCxn id="94" idx="0"/>
              <a:endCxn id="91"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94" name="Oval 93"/>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5" name="Oval 94"/>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96" name="Straight Connector 95"/>
            <p:cNvCxnSpPr>
              <a:stCxn id="95" idx="5"/>
              <a:endCxn id="98"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8" name="Oval 97"/>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9" name="Oval 98"/>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grpSp>
    </p:spTree>
    <p:extLst>
      <p:ext uri="{BB962C8B-B14F-4D97-AF65-F5344CB8AC3E}">
        <p14:creationId xmlns:p14="http://schemas.microsoft.com/office/powerpoint/2010/main" val="281969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up)">
                                      <p:cBhvr>
                                        <p:cTn id="34" dur="500"/>
                                        <p:tgtEl>
                                          <p:spTgt spid="84"/>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p:cTn id="39" dur="500" fill="hold"/>
                                        <p:tgtEl>
                                          <p:spTgt spid="86"/>
                                        </p:tgtEl>
                                        <p:attrNameLst>
                                          <p:attrName>ppt_w</p:attrName>
                                        </p:attrNameLst>
                                      </p:cBhvr>
                                      <p:tavLst>
                                        <p:tav tm="0">
                                          <p:val>
                                            <p:fltVal val="0"/>
                                          </p:val>
                                        </p:tav>
                                        <p:tav tm="100000">
                                          <p:val>
                                            <p:strVal val="#ppt_w"/>
                                          </p:val>
                                        </p:tav>
                                      </p:tavLst>
                                    </p:anim>
                                    <p:anim calcmode="lin" valueType="num">
                                      <p:cBhvr>
                                        <p:cTn id="40" dur="500" fill="hold"/>
                                        <p:tgtEl>
                                          <p:spTgt spid="86"/>
                                        </p:tgtEl>
                                        <p:attrNameLst>
                                          <p:attrName>ppt_h</p:attrName>
                                        </p:attrNameLst>
                                      </p:cBhvr>
                                      <p:tavLst>
                                        <p:tav tm="0">
                                          <p:val>
                                            <p:fltVal val="0"/>
                                          </p:val>
                                        </p:tav>
                                        <p:tav tm="100000">
                                          <p:val>
                                            <p:strVal val="#ppt_h"/>
                                          </p:val>
                                        </p:tav>
                                      </p:tavLst>
                                    </p:anim>
                                    <p:animEffect transition="in" filter="fade">
                                      <p:cBhvr>
                                        <p:cTn id="41" dur="500"/>
                                        <p:tgtEl>
                                          <p:spTgt spid="8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left)">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0" grpId="0" animBg="1"/>
      <p:bldP spid="21" grpId="0" animBg="1"/>
      <p:bldP spid="22" grpId="0" animBg="1"/>
      <p:bldP spid="61" grpId="0" animBg="1"/>
      <p:bldP spid="8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dirty="0"/>
          </a:p>
        </p:txBody>
      </p:sp>
      <p:sp>
        <p:nvSpPr>
          <p:cNvPr id="4" name="Content Placeholder 3"/>
          <p:cNvSpPr>
            <a:spLocks noGrp="1"/>
          </p:cNvSpPr>
          <p:nvPr>
            <p:ph sz="quarter" idx="1"/>
          </p:nvPr>
        </p:nvSpPr>
        <p:spPr/>
        <p:txBody>
          <a:bodyPr/>
          <a:lstStyle/>
          <a:p>
            <a:r>
              <a:rPr lang="en-US" dirty="0" smtClean="0"/>
              <a:t>Case 1: </a:t>
            </a:r>
            <a:r>
              <a:rPr lang="en-US" dirty="0"/>
              <a:t>Q is a </a:t>
            </a:r>
            <a:r>
              <a:rPr lang="en-US" b="1" dirty="0">
                <a:solidFill>
                  <a:srgbClr val="C00000"/>
                </a:solidFill>
              </a:rPr>
              <a:t>red leaf</a:t>
            </a:r>
            <a:r>
              <a:rPr lang="en-US" dirty="0"/>
              <a:t>. </a:t>
            </a:r>
          </a:p>
        </p:txBody>
      </p:sp>
      <p:grpSp>
        <p:nvGrpSpPr>
          <p:cNvPr id="5" name="Group 4"/>
          <p:cNvGrpSpPr/>
          <p:nvPr/>
        </p:nvGrpSpPr>
        <p:grpSpPr>
          <a:xfrm>
            <a:off x="1411079" y="2314870"/>
            <a:ext cx="2465038" cy="1579465"/>
            <a:chOff x="1168200" y="4547267"/>
            <a:chExt cx="2465038" cy="1579465"/>
          </a:xfrm>
        </p:grpSpPr>
        <p:grpSp>
          <p:nvGrpSpPr>
            <p:cNvPr id="6" name="Group 5"/>
            <p:cNvGrpSpPr/>
            <p:nvPr/>
          </p:nvGrpSpPr>
          <p:grpSpPr>
            <a:xfrm>
              <a:off x="1168200" y="4547267"/>
              <a:ext cx="1384294" cy="1575000"/>
              <a:chOff x="1168200" y="4547267"/>
              <a:chExt cx="1384294" cy="1575000"/>
            </a:xfrm>
          </p:grpSpPr>
          <p:grpSp>
            <p:nvGrpSpPr>
              <p:cNvPr id="9" name="Group 8"/>
              <p:cNvGrpSpPr/>
              <p:nvPr/>
            </p:nvGrpSpPr>
            <p:grpSpPr>
              <a:xfrm>
                <a:off x="1512863" y="4547267"/>
                <a:ext cx="1039631" cy="991785"/>
                <a:chOff x="2905992" y="4494615"/>
                <a:chExt cx="1039631"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13" name="Straight Connector 12"/>
                <p:cNvCxnSpPr>
                  <a:stCxn id="12" idx="3"/>
                  <a:endCxn id="14"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6" name="Straight Connector 15"/>
                <p:cNvCxnSpPr>
                  <a:stCxn id="12" idx="5"/>
                  <a:endCxn id="1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5"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sp>
        <p:nvSpPr>
          <p:cNvPr id="17" name="Right Arrow 16"/>
          <p:cNvSpPr/>
          <p:nvPr/>
        </p:nvSpPr>
        <p:spPr>
          <a:xfrm>
            <a:off x="3849154" y="268073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31" name="Group 30"/>
          <p:cNvGrpSpPr/>
          <p:nvPr/>
        </p:nvGrpSpPr>
        <p:grpSpPr>
          <a:xfrm>
            <a:off x="6248400" y="2234205"/>
            <a:ext cx="2465038" cy="1579465"/>
            <a:chOff x="6248400" y="2234205"/>
            <a:chExt cx="2465038" cy="1579465"/>
          </a:xfrm>
        </p:grpSpPr>
        <p:sp>
          <p:nvSpPr>
            <p:cNvPr id="25" name="Oval 24"/>
            <p:cNvSpPr/>
            <p:nvPr/>
          </p:nvSpPr>
          <p:spPr>
            <a:xfrm flipH="1">
              <a:off x="6923063" y="2234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291798" y="260294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7200694" y="279233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593063" y="279399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809063" y="260294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5"/>
              <a:endCxn id="24" idx="0"/>
            </p:cNvCxnSpPr>
            <p:nvPr/>
          </p:nvCxnSpPr>
          <p:spPr>
            <a:xfrm flipH="1">
              <a:off x="6464400" y="316272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6248400" y="3377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30" name="Group 29"/>
            <p:cNvGrpSpPr/>
            <p:nvPr/>
          </p:nvGrpSpPr>
          <p:grpSpPr>
            <a:xfrm>
              <a:off x="6756600" y="3352005"/>
              <a:ext cx="1956838" cy="461665"/>
              <a:chOff x="6756600" y="3352005"/>
              <a:chExt cx="1956838" cy="461665"/>
            </a:xfrm>
          </p:grpSpPr>
          <p:cxnSp>
            <p:nvCxnSpPr>
              <p:cNvPr id="20" name="Straight Arrow Connector 19"/>
              <p:cNvCxnSpPr/>
              <p:nvPr/>
            </p:nvCxnSpPr>
            <p:spPr>
              <a:xfrm flipH="1">
                <a:off x="6756600" y="358060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24687" y="3352005"/>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grpSp>
      <p:sp>
        <p:nvSpPr>
          <p:cNvPr id="32" name="TextBox 31"/>
          <p:cNvSpPr txBox="1"/>
          <p:nvPr/>
        </p:nvSpPr>
        <p:spPr>
          <a:xfrm>
            <a:off x="5773593" y="4045803"/>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May </a:t>
            </a:r>
            <a:r>
              <a:rPr lang="en-US" sz="2400" b="1" dirty="0" err="1" smtClean="0">
                <a:solidFill>
                  <a:srgbClr val="0000FF"/>
                </a:solidFill>
              </a:rPr>
              <a:t>recurse</a:t>
            </a:r>
            <a:r>
              <a:rPr lang="en-US" sz="2400" dirty="0" smtClean="0"/>
              <a:t>, since G’s </a:t>
            </a:r>
            <a:br>
              <a:rPr lang="en-US" sz="2400" dirty="0" smtClean="0"/>
            </a:br>
            <a:r>
              <a:rPr lang="en-US" sz="2400" dirty="0" smtClean="0"/>
              <a:t>parent may be red.</a:t>
            </a:r>
            <a:endParaRPr lang="en-US" sz="2400" dirty="0"/>
          </a:p>
        </p:txBody>
      </p:sp>
    </p:spTree>
    <p:extLst>
      <p:ext uri="{BB962C8B-B14F-4D97-AF65-F5344CB8AC3E}">
        <p14:creationId xmlns:p14="http://schemas.microsoft.com/office/powerpoint/2010/main" val="8292539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smtClean="0"/>
              <a:t>Case 2: Q </a:t>
            </a:r>
            <a:r>
              <a:rPr lang="en-US" sz="2600" dirty="0"/>
              <a:t>is empty; I is P’s </a:t>
            </a:r>
            <a:r>
              <a:rPr lang="en-US" sz="2600" b="1" dirty="0">
                <a:solidFill>
                  <a:srgbClr val="0000FF"/>
                </a:solidFill>
              </a:rPr>
              <a:t>left</a:t>
            </a:r>
            <a:r>
              <a:rPr lang="en-US" sz="2600" dirty="0">
                <a:solidFill>
                  <a:srgbClr val="0000FF"/>
                </a:solidFill>
              </a:rPr>
              <a:t> </a:t>
            </a:r>
            <a:r>
              <a:rPr lang="en-US" sz="2600" dirty="0"/>
              <a:t>child.</a:t>
            </a:r>
          </a:p>
          <a:p>
            <a:endParaRPr lang="en-US" dirty="0"/>
          </a:p>
        </p:txBody>
      </p:sp>
      <p:grpSp>
        <p:nvGrpSpPr>
          <p:cNvPr id="5" name="Group 4"/>
          <p:cNvGrpSpPr/>
          <p:nvPr/>
        </p:nvGrpSpPr>
        <p:grpSpPr>
          <a:xfrm>
            <a:off x="1066800" y="2259577"/>
            <a:ext cx="2465038" cy="1579465"/>
            <a:chOff x="1168200" y="4547267"/>
            <a:chExt cx="2465038" cy="1579465"/>
          </a:xfrm>
        </p:grpSpPr>
        <p:grpSp>
          <p:nvGrpSpPr>
            <p:cNvPr id="6" name="Group 5"/>
            <p:cNvGrpSpPr/>
            <p:nvPr/>
          </p:nvGrpSpPr>
          <p:grpSpPr>
            <a:xfrm>
              <a:off x="1168200" y="4547267"/>
              <a:ext cx="1106663" cy="1575000"/>
              <a:chOff x="1168200" y="4547267"/>
              <a:chExt cx="1106663" cy="1575000"/>
            </a:xfrm>
          </p:grpSpPr>
          <p:grpSp>
            <p:nvGrpSpPr>
              <p:cNvPr id="9" name="Group 8"/>
              <p:cNvGrpSpPr/>
              <p:nvPr/>
            </p:nvGrpSpPr>
            <p:grpSpPr>
              <a:xfrm>
                <a:off x="1512863" y="4547267"/>
                <a:ext cx="762000" cy="991785"/>
                <a:chOff x="2905992" y="4494615"/>
                <a:chExt cx="762000"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13" name="Oval 12"/>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4" name="Straight Connector 13"/>
                <p:cNvCxnSpPr>
                  <a:stCxn id="12" idx="5"/>
                  <a:endCxn id="13"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3"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sp>
        <p:nvSpPr>
          <p:cNvPr id="15" name="Right Arrow 14"/>
          <p:cNvSpPr/>
          <p:nvPr/>
        </p:nvSpPr>
        <p:spPr>
          <a:xfrm>
            <a:off x="3352800" y="259080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29" name="Group 28"/>
          <p:cNvGrpSpPr/>
          <p:nvPr/>
        </p:nvGrpSpPr>
        <p:grpSpPr>
          <a:xfrm>
            <a:off x="5943935" y="2438400"/>
            <a:ext cx="1219200" cy="1093854"/>
            <a:chOff x="5943935" y="2594881"/>
            <a:chExt cx="1219200" cy="1093854"/>
          </a:xfrm>
        </p:grpSpPr>
        <p:sp>
          <p:nvSpPr>
            <p:cNvPr id="23" name="Oval 2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24" name="Oval 2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25" name="Straight Connector 24"/>
            <p:cNvCxnSpPr>
              <a:stCxn id="23" idx="0"/>
              <a:endCxn id="2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4" idx="5"/>
              <a:endCxn id="22"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grpSp>
        <p:nvGrpSpPr>
          <p:cNvPr id="33" name="Group 32"/>
          <p:cNvGrpSpPr/>
          <p:nvPr/>
        </p:nvGrpSpPr>
        <p:grpSpPr>
          <a:xfrm>
            <a:off x="6279965" y="3810000"/>
            <a:ext cx="1996757" cy="978408"/>
            <a:chOff x="6279965" y="3915594"/>
            <a:chExt cx="1996757" cy="978408"/>
          </a:xfrm>
        </p:grpSpPr>
        <p:sp>
          <p:nvSpPr>
            <p:cNvPr id="31" name="Down Arrow 30"/>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58000" y="4114800"/>
              <a:ext cx="1418722" cy="461665"/>
            </a:xfrm>
            <a:prstGeom prst="rect">
              <a:avLst/>
            </a:prstGeom>
            <a:noFill/>
          </p:spPr>
          <p:txBody>
            <a:bodyPr wrap="none" rtlCol="0">
              <a:spAutoFit/>
            </a:bodyPr>
            <a:lstStyle/>
            <a:p>
              <a:r>
                <a:rPr lang="en-US" sz="2400" dirty="0" smtClean="0"/>
                <a:t>Recoloring</a:t>
              </a:r>
              <a:endParaRPr lang="en-US" sz="2400" dirty="0"/>
            </a:p>
          </p:txBody>
        </p:sp>
      </p:grpSp>
      <p:grpSp>
        <p:nvGrpSpPr>
          <p:cNvPr id="40" name="Group 39"/>
          <p:cNvGrpSpPr/>
          <p:nvPr/>
        </p:nvGrpSpPr>
        <p:grpSpPr>
          <a:xfrm>
            <a:off x="6019800" y="5105400"/>
            <a:ext cx="1219200" cy="1093854"/>
            <a:chOff x="5997482" y="5181600"/>
            <a:chExt cx="1219200" cy="1093854"/>
          </a:xfrm>
        </p:grpSpPr>
        <p:sp>
          <p:nvSpPr>
            <p:cNvPr id="35" name="Oval 34"/>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6" name="Oval 35"/>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7" name="Straight Connector 36"/>
            <p:cNvCxnSpPr>
              <a:stCxn id="35" idx="0"/>
              <a:endCxn id="36"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9"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sp>
        <p:nvSpPr>
          <p:cNvPr id="42" name="TextBox 41"/>
          <p:cNvSpPr txBox="1"/>
          <p:nvPr/>
        </p:nvSpPr>
        <p:spPr>
          <a:xfrm>
            <a:off x="3337560" y="5321400"/>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Done! All properties</a:t>
            </a:r>
            <a:br>
              <a:rPr lang="en-US" sz="2400" dirty="0" smtClean="0"/>
            </a:br>
            <a:r>
              <a:rPr lang="en-US" sz="2400" dirty="0" smtClean="0"/>
              <a:t>restored. (Why?)</a:t>
            </a:r>
          </a:p>
        </p:txBody>
      </p:sp>
    </p:spTree>
    <p:extLst>
      <p:ext uri="{BB962C8B-B14F-4D97-AF65-F5344CB8AC3E}">
        <p14:creationId xmlns:p14="http://schemas.microsoft.com/office/powerpoint/2010/main" val="409105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a:t>
            </a:r>
            <a:r>
              <a:rPr lang="en-US" sz="2600" dirty="0" smtClean="0"/>
              <a:t>3: </a:t>
            </a:r>
            <a:r>
              <a:rPr lang="en-US" sz="2600" dirty="0"/>
              <a:t>Q is empty; I is P’s </a:t>
            </a:r>
            <a:r>
              <a:rPr lang="en-US" sz="2600" b="1" dirty="0" smtClean="0">
                <a:solidFill>
                  <a:srgbClr val="0000FF"/>
                </a:solidFill>
              </a:rPr>
              <a:t>right</a:t>
            </a:r>
            <a:r>
              <a:rPr lang="en-US" sz="2600" dirty="0" smtClean="0">
                <a:solidFill>
                  <a:srgbClr val="0000FF"/>
                </a:solidFill>
              </a:rPr>
              <a:t> </a:t>
            </a:r>
            <a:r>
              <a:rPr lang="en-US" sz="2600" dirty="0"/>
              <a:t>child.</a:t>
            </a:r>
          </a:p>
          <a:p>
            <a:endParaRPr lang="en-US" dirty="0"/>
          </a:p>
        </p:txBody>
      </p:sp>
      <p:grpSp>
        <p:nvGrpSpPr>
          <p:cNvPr id="5" name="Group 4"/>
          <p:cNvGrpSpPr/>
          <p:nvPr/>
        </p:nvGrpSpPr>
        <p:grpSpPr>
          <a:xfrm>
            <a:off x="1382189" y="2209800"/>
            <a:ext cx="2886853" cy="1538434"/>
            <a:chOff x="4251585" y="4953000"/>
            <a:chExt cx="2886853" cy="1538434"/>
          </a:xfrm>
        </p:grpSpPr>
        <p:sp>
          <p:nvSpPr>
            <p:cNvPr id="6" name="Oval 5"/>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7" name="Oval 6"/>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8" name="Straight Connector 7"/>
            <p:cNvCxnSpPr>
              <a:stCxn id="6" idx="5"/>
              <a:endCxn id="7"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10"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11" name="Group 10"/>
            <p:cNvGrpSpPr/>
            <p:nvPr/>
          </p:nvGrpSpPr>
          <p:grpSpPr>
            <a:xfrm>
              <a:off x="5181600" y="6029769"/>
              <a:ext cx="1956838" cy="461665"/>
              <a:chOff x="4415122" y="6029769"/>
              <a:chExt cx="1956838" cy="461665"/>
            </a:xfrm>
          </p:grpSpPr>
          <p:cxnSp>
            <p:nvCxnSpPr>
              <p:cNvPr id="12" name="Straight Arrow Connector 11"/>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83209" y="6029769"/>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grpSp>
      <p:sp>
        <p:nvSpPr>
          <p:cNvPr id="15" name="Trapezoid 14"/>
          <p:cNvSpPr/>
          <p:nvPr/>
        </p:nvSpPr>
        <p:spPr>
          <a:xfrm>
            <a:off x="1031005" y="2641800"/>
            <a:ext cx="1241198" cy="1244400"/>
          </a:xfrm>
          <a:prstGeom prst="trapezoid">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084337" y="2559845"/>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grpSp>
        <p:nvGrpSpPr>
          <p:cNvPr id="18" name="Group 17"/>
          <p:cNvGrpSpPr/>
          <p:nvPr/>
        </p:nvGrpSpPr>
        <p:grpSpPr>
          <a:xfrm>
            <a:off x="5522737" y="2209800"/>
            <a:ext cx="1106663" cy="1575000"/>
            <a:chOff x="1168200" y="4547267"/>
            <a:chExt cx="1106663" cy="1575000"/>
          </a:xfrm>
        </p:grpSpPr>
        <p:grpSp>
          <p:nvGrpSpPr>
            <p:cNvPr id="21" name="Group 20"/>
            <p:cNvGrpSpPr/>
            <p:nvPr/>
          </p:nvGrpSpPr>
          <p:grpSpPr>
            <a:xfrm>
              <a:off x="1512863" y="4547267"/>
              <a:ext cx="762000" cy="991785"/>
              <a:chOff x="2905992" y="4494615"/>
              <a:chExt cx="762000"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25" name="Oval 2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26" name="Straight Connector 25"/>
              <p:cNvCxnSpPr>
                <a:stCxn id="24" idx="5"/>
                <a:endCxn id="2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5"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grpSp>
      <p:sp>
        <p:nvSpPr>
          <p:cNvPr id="27" name="TextBox 26"/>
          <p:cNvSpPr txBox="1"/>
          <p:nvPr/>
        </p:nvSpPr>
        <p:spPr>
          <a:xfrm>
            <a:off x="7046742" y="26680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It’s Case 2!</a:t>
            </a:r>
            <a:endParaRPr lang="en-US" sz="2400" dirty="0"/>
          </a:p>
        </p:txBody>
      </p:sp>
      <p:sp>
        <p:nvSpPr>
          <p:cNvPr id="28" name="Right Arrow 27"/>
          <p:cNvSpPr/>
          <p:nvPr/>
        </p:nvSpPr>
        <p:spPr>
          <a:xfrm flipH="1">
            <a:off x="3084337" y="5039267"/>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29" name="Group 28"/>
          <p:cNvGrpSpPr/>
          <p:nvPr/>
        </p:nvGrpSpPr>
        <p:grpSpPr>
          <a:xfrm>
            <a:off x="6279965" y="3810000"/>
            <a:ext cx="1873435" cy="978408"/>
            <a:chOff x="6279965" y="3915594"/>
            <a:chExt cx="1873435" cy="978408"/>
          </a:xfrm>
        </p:grpSpPr>
        <p:sp>
          <p:nvSpPr>
            <p:cNvPr id="30" name="Down Arrow 29"/>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003533" y="3915594"/>
              <a:ext cx="1149867" cy="830997"/>
            </a:xfrm>
            <a:prstGeom prst="rect">
              <a:avLst/>
            </a:prstGeom>
            <a:noFill/>
          </p:spPr>
          <p:txBody>
            <a:bodyPr wrap="none" rtlCol="0">
              <a:spAutoFit/>
            </a:bodyPr>
            <a:lstStyle/>
            <a:p>
              <a:r>
                <a:rPr lang="en-US" sz="2400" dirty="0" smtClean="0"/>
                <a:t>Right</a:t>
              </a:r>
              <a:br>
                <a:rPr lang="en-US" sz="2400" dirty="0" smtClean="0"/>
              </a:br>
              <a:r>
                <a:rPr lang="en-US" sz="2400" dirty="0" smtClean="0"/>
                <a:t>Rotation</a:t>
              </a:r>
              <a:endParaRPr lang="en-US" sz="2400" dirty="0"/>
            </a:p>
          </p:txBody>
        </p:sp>
      </p:grpSp>
      <p:grpSp>
        <p:nvGrpSpPr>
          <p:cNvPr id="32" name="Group 31"/>
          <p:cNvGrpSpPr/>
          <p:nvPr/>
        </p:nvGrpSpPr>
        <p:grpSpPr>
          <a:xfrm>
            <a:off x="5997482" y="4953000"/>
            <a:ext cx="1219200" cy="1093854"/>
            <a:chOff x="5943935" y="2594881"/>
            <a:chExt cx="1219200" cy="1093854"/>
          </a:xfrm>
        </p:grpSpPr>
        <p:sp>
          <p:nvSpPr>
            <p:cNvPr id="33" name="Oval 3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34" name="Oval 3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35" name="Straight Connector 34"/>
            <p:cNvCxnSpPr>
              <a:stCxn id="33" idx="0"/>
              <a:endCxn id="3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grpSp>
      <p:grpSp>
        <p:nvGrpSpPr>
          <p:cNvPr id="38" name="Group 37"/>
          <p:cNvGrpSpPr/>
          <p:nvPr/>
        </p:nvGrpSpPr>
        <p:grpSpPr>
          <a:xfrm>
            <a:off x="1600200" y="4921367"/>
            <a:ext cx="1219200" cy="1093854"/>
            <a:chOff x="5997482" y="5181600"/>
            <a:chExt cx="1219200" cy="1093854"/>
          </a:xfrm>
        </p:grpSpPr>
        <p:sp>
          <p:nvSpPr>
            <p:cNvPr id="39" name="Oval 38"/>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0" name="Oval 39"/>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I</a:t>
              </a:r>
              <a:endParaRPr lang="en-US" sz="2400" dirty="0">
                <a:solidFill>
                  <a:schemeClr val="bg1"/>
                </a:solidFill>
              </a:endParaRPr>
            </a:p>
          </p:txBody>
        </p:sp>
        <p:cxnSp>
          <p:nvCxnSpPr>
            <p:cNvPr id="41" name="Straight Connector 40"/>
            <p:cNvCxnSpPr>
              <a:stCxn id="39" idx="0"/>
              <a:endCxn id="40"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grpSp>
      <p:sp>
        <p:nvSpPr>
          <p:cNvPr id="45" name="TextBox 44"/>
          <p:cNvSpPr txBox="1"/>
          <p:nvPr/>
        </p:nvSpPr>
        <p:spPr>
          <a:xfrm>
            <a:off x="2934570" y="58746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Done! All properties</a:t>
            </a:r>
            <a:br>
              <a:rPr lang="en-US" sz="2400" dirty="0" smtClean="0"/>
            </a:br>
            <a:r>
              <a:rPr lang="en-US" sz="2400" dirty="0" smtClean="0"/>
              <a:t>restored.</a:t>
            </a:r>
          </a:p>
        </p:txBody>
      </p:sp>
    </p:spTree>
    <p:extLst>
      <p:ext uri="{BB962C8B-B14F-4D97-AF65-F5344CB8AC3E}">
        <p14:creationId xmlns:p14="http://schemas.microsoft.com/office/powerpoint/2010/main" val="2380717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right)">
                                      <p:cBhvr>
                                        <p:cTn id="38" dur="500"/>
                                        <p:tgtEl>
                                          <p:spTgt spid="28"/>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righ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a:t>
            </a:r>
            <a:r>
              <a:rPr lang="en-US" dirty="0" smtClean="0"/>
              <a:t>Leaf: Summary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p:sp>
        <p:nvSpPr>
          <p:cNvPr id="4" name="Content Placeholder 3"/>
          <p:cNvSpPr>
            <a:spLocks noGrp="1"/>
          </p:cNvSpPr>
          <p:nvPr>
            <p:ph sz="quarter" idx="1"/>
          </p:nvPr>
        </p:nvSpPr>
        <p:spPr/>
        <p:txBody>
          <a:bodyPr/>
          <a:lstStyle/>
          <a:p>
            <a:r>
              <a:rPr lang="en-US" dirty="0" smtClean="0"/>
              <a:t>For Case 2 (</a:t>
            </a:r>
            <a:r>
              <a:rPr lang="en-US" dirty="0"/>
              <a:t>Q is empty; I is P’s </a:t>
            </a:r>
            <a:r>
              <a:rPr lang="en-US" b="1" dirty="0">
                <a:solidFill>
                  <a:srgbClr val="0000FF"/>
                </a:solidFill>
              </a:rPr>
              <a:t>left</a:t>
            </a:r>
            <a:r>
              <a:rPr lang="en-US" dirty="0">
                <a:solidFill>
                  <a:srgbClr val="0000FF"/>
                </a:solidFill>
              </a:rPr>
              <a:t> </a:t>
            </a:r>
            <a:r>
              <a:rPr lang="en-US" dirty="0"/>
              <a:t>child</a:t>
            </a:r>
            <a:r>
              <a:rPr lang="en-US" dirty="0" smtClean="0"/>
              <a:t>) and Case 3 (</a:t>
            </a:r>
            <a:r>
              <a:rPr lang="en-US" dirty="0"/>
              <a:t>Q is empty; I is P’s </a:t>
            </a:r>
            <a:r>
              <a:rPr lang="en-US" b="1" dirty="0" smtClean="0">
                <a:solidFill>
                  <a:srgbClr val="0000FF"/>
                </a:solidFill>
              </a:rPr>
              <a:t>right</a:t>
            </a:r>
            <a:r>
              <a:rPr lang="en-US" dirty="0" smtClean="0">
                <a:solidFill>
                  <a:srgbClr val="0000FF"/>
                </a:solidFill>
              </a:rPr>
              <a:t> </a:t>
            </a:r>
            <a:r>
              <a:rPr lang="en-US" dirty="0"/>
              <a:t>child</a:t>
            </a:r>
            <a:r>
              <a:rPr lang="en-US" dirty="0" smtClean="0"/>
              <a:t>), </a:t>
            </a:r>
            <a:r>
              <a:rPr lang="en-US" b="1" dirty="0" smtClean="0">
                <a:solidFill>
                  <a:srgbClr val="C00000"/>
                </a:solidFill>
              </a:rPr>
              <a:t>we’re done</a:t>
            </a:r>
            <a:r>
              <a:rPr lang="en-US" dirty="0" smtClean="0"/>
              <a:t>.</a:t>
            </a:r>
            <a:endParaRPr lang="en-US" sz="2200" dirty="0" smtClean="0"/>
          </a:p>
          <a:p>
            <a:pPr marL="274320" lvl="1" indent="-274320">
              <a:spcBef>
                <a:spcPts val="580"/>
              </a:spcBef>
              <a:buClr>
                <a:schemeClr val="accent1"/>
              </a:buClr>
            </a:pPr>
            <a:endParaRPr lang="en-US" sz="2600" dirty="0" smtClean="0"/>
          </a:p>
          <a:p>
            <a:pPr marL="274320" lvl="1" indent="-274320">
              <a:spcBef>
                <a:spcPts val="580"/>
              </a:spcBef>
              <a:buClr>
                <a:schemeClr val="accent1"/>
              </a:buClr>
            </a:pPr>
            <a:r>
              <a:rPr lang="en-US" sz="2600" dirty="0" smtClean="0"/>
              <a:t>For Case </a:t>
            </a:r>
            <a:r>
              <a:rPr lang="en-US" sz="2600" dirty="0"/>
              <a:t>1 (Q is a </a:t>
            </a:r>
            <a:r>
              <a:rPr lang="en-US" sz="2600" b="1" dirty="0">
                <a:solidFill>
                  <a:srgbClr val="C00000"/>
                </a:solidFill>
              </a:rPr>
              <a:t>red leaf</a:t>
            </a:r>
            <a:r>
              <a:rPr lang="en-US" sz="2600" dirty="0"/>
              <a:t>), </a:t>
            </a:r>
            <a:r>
              <a:rPr lang="en-US" sz="2600" dirty="0" smtClean="0"/>
              <a:t>we may </a:t>
            </a:r>
            <a:r>
              <a:rPr lang="en-US" sz="2600" dirty="0" err="1" smtClean="0"/>
              <a:t>recurse</a:t>
            </a:r>
            <a:r>
              <a:rPr lang="en-US" sz="2600" dirty="0" smtClean="0"/>
              <a:t>.</a:t>
            </a:r>
          </a:p>
          <a:p>
            <a:pPr marL="548640" lvl="2" indent="-274320">
              <a:spcBef>
                <a:spcPts val="580"/>
              </a:spcBef>
              <a:buClr>
                <a:schemeClr val="accent1"/>
              </a:buClr>
            </a:pPr>
            <a:r>
              <a:rPr lang="en-US" sz="2400" dirty="0" smtClean="0"/>
              <a:t>Violation of </a:t>
            </a:r>
            <a:r>
              <a:rPr lang="en-US" sz="2400" b="1" dirty="0" smtClean="0">
                <a:solidFill>
                  <a:srgbClr val="C00000"/>
                </a:solidFill>
              </a:rPr>
              <a:t>red rule</a:t>
            </a:r>
            <a:r>
              <a:rPr lang="en-US" sz="2400" dirty="0" smtClean="0"/>
              <a:t>.</a:t>
            </a:r>
          </a:p>
          <a:p>
            <a:endParaRPr lang="en-US" dirty="0"/>
          </a:p>
        </p:txBody>
      </p:sp>
      <p:sp>
        <p:nvSpPr>
          <p:cNvPr id="39" name="Oval 38"/>
          <p:cNvSpPr/>
          <p:nvPr/>
        </p:nvSpPr>
        <p:spPr>
          <a:xfrm rot="2279987">
            <a:off x="6862369" y="4079947"/>
            <a:ext cx="870359" cy="1418720"/>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75147" y="3718992"/>
            <a:ext cx="2465038" cy="2758008"/>
            <a:chOff x="1075147" y="3462301"/>
            <a:chExt cx="2465038" cy="2758008"/>
          </a:xfrm>
        </p:grpSpPr>
        <p:sp>
          <p:nvSpPr>
            <p:cNvPr id="12" name="Oval 11"/>
            <p:cNvSpPr/>
            <p:nvPr/>
          </p:nvSpPr>
          <p:spPr>
            <a:xfrm flipH="1">
              <a:off x="1749810" y="464084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13" name="Straight Connector 12"/>
            <p:cNvCxnSpPr>
              <a:stCxn id="12" idx="3"/>
              <a:endCxn id="14" idx="0"/>
            </p:cNvCxnSpPr>
            <p:nvPr/>
          </p:nvCxnSpPr>
          <p:spPr>
            <a:xfrm>
              <a:off x="2118545" y="5009579"/>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2027441" y="51989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15" name="Oval 14"/>
            <p:cNvSpPr/>
            <p:nvPr/>
          </p:nvSpPr>
          <p:spPr>
            <a:xfrm flipH="1">
              <a:off x="1419810" y="5200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6" name="Straight Connector 15"/>
            <p:cNvCxnSpPr>
              <a:stCxn id="12" idx="5"/>
              <a:endCxn id="15" idx="0"/>
            </p:cNvCxnSpPr>
            <p:nvPr/>
          </p:nvCxnSpPr>
          <p:spPr>
            <a:xfrm flipH="1">
              <a:off x="1635810" y="5009579"/>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1291147" y="5569364"/>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075147" y="578384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7" name="Straight Arrow Connector 6"/>
            <p:cNvCxnSpPr/>
            <p:nvPr/>
          </p:nvCxnSpPr>
          <p:spPr>
            <a:xfrm flipH="1">
              <a:off x="1583347" y="5987244"/>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1434" y="5758644"/>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sp>
          <p:nvSpPr>
            <p:cNvPr id="17" name="Oval 16"/>
            <p:cNvSpPr/>
            <p:nvPr/>
          </p:nvSpPr>
          <p:spPr>
            <a:xfrm flipH="1">
              <a:off x="2251434" y="41214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a:t>
              </a:r>
              <a:endParaRPr lang="en-US" sz="2400" dirty="0">
                <a:solidFill>
                  <a:schemeClr val="tx1"/>
                </a:solidFill>
              </a:endParaRPr>
            </a:p>
          </p:txBody>
        </p:sp>
        <p:cxnSp>
          <p:nvCxnSpPr>
            <p:cNvPr id="18" name="Straight Connector 17"/>
            <p:cNvCxnSpPr>
              <a:stCxn id="17" idx="5"/>
              <a:endCxn id="12" idx="1"/>
            </p:cNvCxnSpPr>
            <p:nvPr/>
          </p:nvCxnSpPr>
          <p:spPr>
            <a:xfrm flipH="1">
              <a:off x="2118545" y="4490166"/>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7489254">
              <a:off x="2491243" y="3431523"/>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sp>
          <p:nvSpPr>
            <p:cNvPr id="21" name="TextBox 20"/>
            <p:cNvSpPr txBox="1"/>
            <p:nvPr/>
          </p:nvSpPr>
          <p:spPr>
            <a:xfrm rot="14110746" flipH="1">
              <a:off x="2262643" y="4501748"/>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grpSp>
      <p:sp>
        <p:nvSpPr>
          <p:cNvPr id="23" name="Right Arrow 22"/>
          <p:cNvSpPr/>
          <p:nvPr/>
        </p:nvSpPr>
        <p:spPr>
          <a:xfrm>
            <a:off x="3825003" y="465826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38" name="Group 37"/>
          <p:cNvGrpSpPr/>
          <p:nvPr/>
        </p:nvGrpSpPr>
        <p:grpSpPr>
          <a:xfrm>
            <a:off x="6172200" y="3642792"/>
            <a:ext cx="2465038" cy="2758008"/>
            <a:chOff x="5993162" y="3490392"/>
            <a:chExt cx="2465038" cy="2758008"/>
          </a:xfrm>
        </p:grpSpPr>
        <p:sp>
          <p:nvSpPr>
            <p:cNvPr id="25" name="Oval 24"/>
            <p:cNvSpPr/>
            <p:nvPr/>
          </p:nvSpPr>
          <p:spPr>
            <a:xfrm flipH="1">
              <a:off x="6667825" y="4668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036560" y="503767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6945456" y="522706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337825" y="522872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553825" y="503767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5"/>
              <a:endCxn id="31" idx="0"/>
            </p:cNvCxnSpPr>
            <p:nvPr/>
          </p:nvCxnSpPr>
          <p:spPr>
            <a:xfrm flipH="1">
              <a:off x="6209162" y="559745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5993162" y="5811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32" name="Straight Arrow Connector 31"/>
            <p:cNvCxnSpPr/>
            <p:nvPr/>
          </p:nvCxnSpPr>
          <p:spPr>
            <a:xfrm flipH="1">
              <a:off x="6501362" y="601533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69449" y="5786735"/>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sp>
          <p:nvSpPr>
            <p:cNvPr id="34" name="Oval 33"/>
            <p:cNvSpPr/>
            <p:nvPr/>
          </p:nvSpPr>
          <p:spPr>
            <a:xfrm flipH="1">
              <a:off x="7169449" y="414952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a:t>
              </a:r>
              <a:endParaRPr lang="en-US" sz="2400" dirty="0">
                <a:solidFill>
                  <a:schemeClr val="tx1"/>
                </a:solidFill>
              </a:endParaRPr>
            </a:p>
          </p:txBody>
        </p:sp>
        <p:cxnSp>
          <p:nvCxnSpPr>
            <p:cNvPr id="35" name="Straight Connector 34"/>
            <p:cNvCxnSpPr>
              <a:stCxn id="34" idx="5"/>
              <a:endCxn id="25" idx="1"/>
            </p:cNvCxnSpPr>
            <p:nvPr/>
          </p:nvCxnSpPr>
          <p:spPr>
            <a:xfrm flipH="1">
              <a:off x="7036560" y="4518257"/>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7489254">
              <a:off x="7409258" y="3459614"/>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sp>
          <p:nvSpPr>
            <p:cNvPr id="37" name="TextBox 36"/>
            <p:cNvSpPr txBox="1"/>
            <p:nvPr/>
          </p:nvSpPr>
          <p:spPr>
            <a:xfrm rot="14110746" flipH="1">
              <a:off x="7180658" y="4529839"/>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08446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at Internal Nodes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p:sp>
        <p:nvSpPr>
          <p:cNvPr id="4" name="Content Placeholder 3"/>
          <p:cNvSpPr>
            <a:spLocks noGrp="1"/>
          </p:cNvSpPr>
          <p:nvPr>
            <p:ph sz="quarter" idx="1"/>
          </p:nvPr>
        </p:nvSpPr>
        <p:spPr>
          <a:xfrm>
            <a:off x="914400" y="1447800"/>
            <a:ext cx="7772400" cy="5257800"/>
          </a:xfrm>
        </p:spPr>
        <p:txBody>
          <a:bodyPr>
            <a:normAutofit/>
          </a:bodyPr>
          <a:lstStyle/>
          <a:p>
            <a:r>
              <a:rPr lang="en-US" dirty="0" smtClean="0"/>
              <a:t>Caused by </a:t>
            </a:r>
            <a:r>
              <a:rPr lang="en-US" b="1" dirty="0" smtClean="0">
                <a:solidFill>
                  <a:srgbClr val="C00000"/>
                </a:solidFill>
              </a:rPr>
              <a:t>moving the violation up</a:t>
            </a:r>
            <a:r>
              <a:rPr lang="en-US" dirty="0" smtClean="0"/>
              <a:t> the tree.</a:t>
            </a:r>
          </a:p>
          <a:p>
            <a:r>
              <a:rPr lang="en-US" dirty="0" smtClean="0"/>
              <a:t>When </a:t>
            </a:r>
            <a:r>
              <a:rPr lang="en-US" dirty="0"/>
              <a:t>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Assume</a:t>
            </a:r>
            <a:r>
              <a:rPr lang="en-US" dirty="0"/>
              <a:t>: the parent “P” is the </a:t>
            </a:r>
            <a:r>
              <a:rPr lang="en-US" b="1" dirty="0">
                <a:solidFill>
                  <a:srgbClr val="C00000"/>
                </a:solidFill>
              </a:rPr>
              <a:t>left child</a:t>
            </a:r>
            <a:r>
              <a:rPr lang="en-US" dirty="0"/>
              <a:t> of the grandparent “G</a:t>
            </a:r>
            <a:r>
              <a:rPr lang="en-US" dirty="0" smtClean="0"/>
              <a:t>”. (The </a:t>
            </a:r>
            <a:r>
              <a:rPr lang="en-US" dirty="0"/>
              <a:t>“right child” case is </a:t>
            </a:r>
            <a:r>
              <a:rPr lang="en-US" b="1" dirty="0">
                <a:solidFill>
                  <a:srgbClr val="C00000"/>
                </a:solidFill>
              </a:rPr>
              <a:t>symmetric</a:t>
            </a:r>
            <a:r>
              <a:rPr lang="en-US" dirty="0" smtClean="0"/>
              <a:t>.)</a:t>
            </a:r>
            <a:endParaRPr lang="en-US" dirty="0"/>
          </a:p>
          <a:p>
            <a:r>
              <a:rPr lang="en-US" b="1" u="sng" dirty="0" smtClean="0"/>
              <a:t>Denote</a:t>
            </a:r>
            <a:r>
              <a:rPr lang="en-US" dirty="0"/>
              <a:t>: the right child of the grandparent to be Q.</a:t>
            </a:r>
          </a:p>
          <a:p>
            <a:endParaRPr lang="en-US" dirty="0" smtClean="0"/>
          </a:p>
        </p:txBody>
      </p:sp>
      <p:grpSp>
        <p:nvGrpSpPr>
          <p:cNvPr id="51" name="Group 50"/>
          <p:cNvGrpSpPr/>
          <p:nvPr/>
        </p:nvGrpSpPr>
        <p:grpSpPr>
          <a:xfrm>
            <a:off x="1470277" y="4100533"/>
            <a:ext cx="4625723" cy="2574997"/>
            <a:chOff x="1044877" y="2454203"/>
            <a:chExt cx="4625723" cy="2574997"/>
          </a:xfrm>
        </p:grpSpPr>
        <p:sp>
          <p:nvSpPr>
            <p:cNvPr id="12" name="Oval 11"/>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13" name="Straight Connector 12"/>
            <p:cNvCxnSpPr>
              <a:stCxn id="12" idx="3"/>
              <a:endCxn id="1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15" name="Oval 14"/>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6" name="Straight Connector 15"/>
            <p:cNvCxnSpPr>
              <a:stCxn id="12" idx="5"/>
              <a:endCxn id="15"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7" name="Straight Arrow Connector 6"/>
            <p:cNvCxnSpPr/>
            <p:nvPr/>
          </p:nvCxnSpPr>
          <p:spPr>
            <a:xfrm>
              <a:off x="2368316" y="3797400"/>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4877" y="3597203"/>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20" name="Group 19"/>
            <p:cNvGrpSpPr/>
            <p:nvPr/>
          </p:nvGrpSpPr>
          <p:grpSpPr>
            <a:xfrm>
              <a:off x="2635200" y="4267200"/>
              <a:ext cx="489000" cy="749400"/>
              <a:chOff x="2819400" y="4432200"/>
              <a:chExt cx="489000" cy="749400"/>
            </a:xfrm>
          </p:grpSpPr>
          <p:sp>
            <p:nvSpPr>
              <p:cNvPr id="18" name="Isosceles Triangle 17"/>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Oval 18"/>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24" name="Group 23"/>
            <p:cNvGrpSpPr/>
            <p:nvPr/>
          </p:nvGrpSpPr>
          <p:grpSpPr>
            <a:xfrm>
              <a:off x="3276600" y="4279800"/>
              <a:ext cx="489000" cy="749400"/>
              <a:chOff x="2819400" y="4432200"/>
              <a:chExt cx="489000" cy="749400"/>
            </a:xfrm>
          </p:grpSpPr>
          <p:sp>
            <p:nvSpPr>
              <p:cNvPr id="25" name="Isosceles Triangle 24"/>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27" name="Straight Connector 26"/>
            <p:cNvCxnSpPr>
              <a:stCxn id="11" idx="5"/>
              <a:endCxn id="19"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11"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810000" y="3670200"/>
              <a:ext cx="489000" cy="749400"/>
              <a:chOff x="2819400" y="4432200"/>
              <a:chExt cx="489000" cy="749400"/>
            </a:xfrm>
          </p:grpSpPr>
          <p:sp>
            <p:nvSpPr>
              <p:cNvPr id="34" name="Isosceles Triangle 33"/>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36" name="Straight Connector 35"/>
            <p:cNvCxnSpPr>
              <a:stCxn id="15" idx="3"/>
              <a:endCxn id="35"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419600" y="3670200"/>
              <a:ext cx="489000" cy="749400"/>
              <a:chOff x="2819400" y="4432200"/>
              <a:chExt cx="489000" cy="749400"/>
            </a:xfrm>
          </p:grpSpPr>
          <p:sp>
            <p:nvSpPr>
              <p:cNvPr id="40" name="Isosceles Triangle 39"/>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Oval 40"/>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2" name="Straight Connector 41"/>
            <p:cNvCxnSpPr>
              <a:stCxn id="14" idx="5"/>
              <a:endCxn id="41"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181600" y="3657600"/>
              <a:ext cx="489000" cy="749400"/>
              <a:chOff x="2819400" y="4432200"/>
              <a:chExt cx="489000" cy="749400"/>
            </a:xfrm>
          </p:grpSpPr>
          <p:sp>
            <p:nvSpPr>
              <p:cNvPr id="46" name="Isosceles Triangle 4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8" name="Straight Connector 47"/>
            <p:cNvCxnSpPr>
              <a:endCxn id="1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4339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up)">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dirty="0"/>
          </a:p>
        </p:txBody>
      </p:sp>
      <p:sp>
        <p:nvSpPr>
          <p:cNvPr id="4" name="Content Placeholder 3"/>
          <p:cNvSpPr>
            <a:spLocks noGrp="1"/>
          </p:cNvSpPr>
          <p:nvPr>
            <p:ph sz="quarter" idx="1"/>
          </p:nvPr>
        </p:nvSpPr>
        <p:spPr/>
        <p:txBody>
          <a:bodyPr>
            <a:normAutofit/>
          </a:bodyPr>
          <a:lstStyle/>
          <a:p>
            <a:r>
              <a:rPr lang="en-US" dirty="0" smtClean="0"/>
              <a:t>Three Cases:</a:t>
            </a:r>
          </a:p>
          <a:p>
            <a:pPr marL="777240" lvl="1" indent="-457200">
              <a:buAutoNum type="arabicPeriod"/>
            </a:pPr>
            <a:r>
              <a:rPr lang="en-US" dirty="0" smtClean="0"/>
              <a:t>Q is a </a:t>
            </a:r>
            <a:r>
              <a:rPr lang="en-US" b="1" dirty="0" smtClean="0">
                <a:solidFill>
                  <a:srgbClr val="C00000"/>
                </a:solidFill>
              </a:rPr>
              <a:t>red node</a:t>
            </a:r>
            <a:r>
              <a:rPr lang="en-US" dirty="0" smtClean="0"/>
              <a:t>.</a:t>
            </a:r>
          </a:p>
          <a:p>
            <a:pPr marL="777240" lvl="1" indent="-457200">
              <a:buAutoNum type="arabicPeriod"/>
            </a:pPr>
            <a:endParaRPr lang="en-US" dirty="0"/>
          </a:p>
          <a:p>
            <a:pPr marL="777240" lvl="1" indent="-457200">
              <a:buAutoNum type="arabicPeriod"/>
            </a:pPr>
            <a:endParaRPr lang="en-US" dirty="0" smtClean="0"/>
          </a:p>
          <a:p>
            <a:pPr marL="777240" lvl="1" indent="-457200">
              <a:buAutoNum type="arabicPeriod"/>
            </a:pPr>
            <a:endParaRPr lang="en-US" dirty="0"/>
          </a:p>
          <a:p>
            <a:pPr marL="777240" lvl="1" indent="-457200">
              <a:buAutoNum type="arabicPeriod"/>
            </a:pPr>
            <a:endParaRPr lang="en-US" dirty="0" smtClean="0"/>
          </a:p>
          <a:p>
            <a:pPr marL="777240" lvl="1" indent="-457200">
              <a:buAutoNum type="arabicPeriod"/>
            </a:pPr>
            <a:endParaRPr lang="en-US" dirty="0"/>
          </a:p>
          <a:p>
            <a:pPr lvl="1"/>
            <a:r>
              <a:rPr lang="en-US" b="1" u="sng" dirty="0" smtClean="0"/>
              <a:t>Claim</a:t>
            </a:r>
            <a:r>
              <a:rPr lang="en-US" dirty="0" smtClean="0"/>
              <a:t>: </a:t>
            </a:r>
          </a:p>
          <a:p>
            <a:pPr lvl="2"/>
            <a:r>
              <a:rPr lang="el-GR" sz="2400" dirty="0" smtClean="0">
                <a:latin typeface="Times New Roman"/>
                <a:cs typeface="Times New Roman"/>
              </a:rPr>
              <a:t>α</a:t>
            </a:r>
            <a:r>
              <a:rPr lang="en-US" sz="2400" dirty="0" smtClean="0">
                <a:latin typeface="Times New Roman"/>
                <a:cs typeface="Times New Roman"/>
              </a:rPr>
              <a:t>, </a:t>
            </a:r>
            <a:r>
              <a:rPr lang="el-GR" sz="2400" dirty="0" smtClean="0">
                <a:latin typeface="Times New Roman"/>
                <a:cs typeface="Times New Roman"/>
              </a:rPr>
              <a:t>β</a:t>
            </a:r>
            <a:r>
              <a:rPr lang="en-US" sz="2400" dirty="0" smtClean="0">
                <a:latin typeface="Times New Roman"/>
                <a:cs typeface="Times New Roman"/>
              </a:rPr>
              <a:t>, </a:t>
            </a:r>
            <a:r>
              <a:rPr lang="el-GR" sz="2400" dirty="0" smtClean="0">
                <a:latin typeface="Times New Roman"/>
                <a:cs typeface="Times New Roman"/>
              </a:rPr>
              <a:t>γ</a:t>
            </a:r>
            <a:r>
              <a:rPr lang="en-US" sz="2400" dirty="0" smtClean="0">
                <a:latin typeface="Times New Roman"/>
                <a:cs typeface="Times New Roman"/>
              </a:rPr>
              <a:t>, </a:t>
            </a:r>
            <a:r>
              <a:rPr lang="el-GR" sz="2400" dirty="0" smtClean="0">
                <a:latin typeface="Times New Roman"/>
                <a:cs typeface="Times New Roman"/>
              </a:rPr>
              <a:t>δ</a:t>
            </a:r>
            <a:r>
              <a:rPr lang="en-US" sz="2400" dirty="0" smtClean="0">
                <a:latin typeface="Times New Roman"/>
                <a:cs typeface="Times New Roman"/>
              </a:rPr>
              <a:t>, </a:t>
            </a:r>
            <a:r>
              <a:rPr lang="el-GR" sz="2400" dirty="0" smtClean="0">
                <a:latin typeface="Times New Roman"/>
                <a:cs typeface="Times New Roman"/>
              </a:rPr>
              <a:t>ε</a:t>
            </a:r>
            <a:r>
              <a:rPr lang="en-US" sz="2400" dirty="0" smtClean="0">
                <a:latin typeface="Times New Roman"/>
                <a:cs typeface="Times New Roman"/>
              </a:rPr>
              <a:t> are trees with </a:t>
            </a:r>
            <a:r>
              <a:rPr lang="en-US" sz="2400" b="1" dirty="0" smtClean="0">
                <a:solidFill>
                  <a:srgbClr val="0000FF"/>
                </a:solidFill>
                <a:latin typeface="Times New Roman"/>
                <a:cs typeface="Times New Roman"/>
              </a:rPr>
              <a:t>black root</a:t>
            </a:r>
            <a:r>
              <a:rPr lang="en-US" sz="2400" dirty="0" smtClean="0">
                <a:latin typeface="Times New Roman"/>
                <a:cs typeface="Times New Roman"/>
              </a:rPr>
              <a:t>.</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smtClean="0">
                <a:latin typeface="Times New Roman"/>
                <a:cs typeface="Times New Roman"/>
              </a:rPr>
              <a:t>ε</a:t>
            </a:r>
            <a:r>
              <a:rPr lang="en-US" sz="2400" dirty="0" smtClean="0">
                <a:latin typeface="Times New Roman"/>
                <a:cs typeface="Times New Roman"/>
              </a:rPr>
              <a:t> have the </a:t>
            </a:r>
            <a:r>
              <a:rPr lang="en-US" sz="2400" b="1" u="sng" dirty="0" smtClean="0">
                <a:latin typeface="Times New Roman"/>
                <a:cs typeface="Times New Roman"/>
              </a:rPr>
              <a:t>same</a:t>
            </a:r>
            <a:r>
              <a:rPr lang="en-US" sz="2400" dirty="0" smtClean="0">
                <a:latin typeface="Times New Roman"/>
                <a:cs typeface="Times New Roman"/>
              </a:rPr>
              <a:t> </a:t>
            </a:r>
            <a:r>
              <a:rPr lang="en-US" sz="2400" b="1" dirty="0" smtClean="0">
                <a:solidFill>
                  <a:srgbClr val="0000FF"/>
                </a:solidFill>
                <a:latin typeface="Times New Roman"/>
                <a:cs typeface="Times New Roman"/>
              </a:rPr>
              <a:t>black height</a:t>
            </a:r>
            <a:r>
              <a:rPr lang="en-US" sz="2400" dirty="0" smtClean="0">
                <a:latin typeface="Times New Roman"/>
                <a:cs typeface="Times New Roman"/>
              </a:rPr>
              <a:t>.</a:t>
            </a:r>
            <a:endParaRPr lang="en-US" sz="2400" dirty="0"/>
          </a:p>
        </p:txBody>
      </p:sp>
      <p:grpSp>
        <p:nvGrpSpPr>
          <p:cNvPr id="56" name="Group 55"/>
          <p:cNvGrpSpPr/>
          <p:nvPr/>
        </p:nvGrpSpPr>
        <p:grpSpPr>
          <a:xfrm>
            <a:off x="2124277" y="1905000"/>
            <a:ext cx="4581323" cy="2659969"/>
            <a:chOff x="1241677" y="2534231"/>
            <a:chExt cx="4581323" cy="2659969"/>
          </a:xfrm>
        </p:grpSpPr>
        <p:sp>
          <p:nvSpPr>
            <p:cNvPr id="6" name="Oval 5"/>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7" name="Straight Connector 6"/>
            <p:cNvCxnSpPr>
              <a:stCxn id="6" idx="3"/>
              <a:endCxn id="8"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9" name="Oval 8"/>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0" name="Straight Connector 9"/>
            <p:cNvCxnSpPr>
              <a:stCxn id="6" idx="5"/>
              <a:endCxn id="9"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13" name="Straight Arrow Connector 12"/>
            <p:cNvCxnSpPr/>
            <p:nvPr/>
          </p:nvCxnSpPr>
          <p:spPr>
            <a:xfrm>
              <a:off x="2565116" y="38774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41677" y="3677231"/>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40" name="Group 39"/>
            <p:cNvGrpSpPr/>
            <p:nvPr/>
          </p:nvGrpSpPr>
          <p:grpSpPr>
            <a:xfrm>
              <a:off x="2787600" y="4347228"/>
              <a:ext cx="489000" cy="834372"/>
              <a:chOff x="2787600" y="4347228"/>
              <a:chExt cx="489000" cy="834372"/>
            </a:xfrm>
          </p:grpSpPr>
          <p:sp>
            <p:nvSpPr>
              <p:cNvPr id="33" name="Isosceles Triangle 3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17" name="Straight Connector 16"/>
            <p:cNvCxnSpPr>
              <a:stCxn id="12" idx="5"/>
              <a:endCxn id="34"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46"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4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4" idx="0"/>
              <a:endCxn id="8"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460800" y="4359828"/>
              <a:ext cx="489000" cy="834372"/>
              <a:chOff x="2787600" y="4347228"/>
              <a:chExt cx="489000" cy="834372"/>
            </a:xfrm>
          </p:grpSpPr>
          <p:sp>
            <p:nvSpPr>
              <p:cNvPr id="42" name="Isosceles Triangle 4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44" name="Group 43"/>
            <p:cNvGrpSpPr/>
            <p:nvPr/>
          </p:nvGrpSpPr>
          <p:grpSpPr>
            <a:xfrm>
              <a:off x="3981264" y="3737628"/>
              <a:ext cx="489000" cy="834372"/>
              <a:chOff x="2787600" y="4347228"/>
              <a:chExt cx="489000" cy="834372"/>
            </a:xfrm>
          </p:grpSpPr>
          <p:sp>
            <p:nvSpPr>
              <p:cNvPr id="45" name="Isosceles Triangle 4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Oval 4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47" name="Group 46"/>
            <p:cNvGrpSpPr/>
            <p:nvPr/>
          </p:nvGrpSpPr>
          <p:grpSpPr>
            <a:xfrm>
              <a:off x="4616400" y="3737628"/>
              <a:ext cx="489000" cy="834372"/>
              <a:chOff x="2787600" y="4347228"/>
              <a:chExt cx="489000" cy="834372"/>
            </a:xfrm>
          </p:grpSpPr>
          <p:sp>
            <p:nvSpPr>
              <p:cNvPr id="48" name="Isosceles Triangle 4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52" name="Group 51"/>
            <p:cNvGrpSpPr/>
            <p:nvPr/>
          </p:nvGrpSpPr>
          <p:grpSpPr>
            <a:xfrm>
              <a:off x="5334000" y="3716356"/>
              <a:ext cx="489000" cy="834372"/>
              <a:chOff x="2787600" y="4347228"/>
              <a:chExt cx="489000" cy="834372"/>
            </a:xfrm>
          </p:grpSpPr>
          <p:sp>
            <p:nvSpPr>
              <p:cNvPr id="53" name="Isosceles Triangle 5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grpSp>
    </p:spTree>
    <p:extLst>
      <p:ext uri="{BB962C8B-B14F-4D97-AF65-F5344CB8AC3E}">
        <p14:creationId xmlns:p14="http://schemas.microsoft.com/office/powerpoint/2010/main" val="511255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barn(inVertical)">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barn(inVertical)">
                                      <p:cBhvr>
                                        <p:cTn id="1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a:xfrm>
            <a:off x="381000" y="1447800"/>
            <a:ext cx="4495800" cy="4572000"/>
          </a:xfrm>
        </p:spPr>
        <p:txBody>
          <a:bodyPr>
            <a:normAutofit/>
          </a:bodyPr>
          <a:lstStyle/>
          <a:p>
            <a:r>
              <a:rPr lang="en-US" dirty="0"/>
              <a:t>Three Cases:</a:t>
            </a:r>
          </a:p>
          <a:p>
            <a:pPr marL="320040" lvl="1" indent="0">
              <a:buNone/>
            </a:pPr>
            <a:r>
              <a:rPr lang="en-US" dirty="0" smtClean="0"/>
              <a:t>2. </a:t>
            </a:r>
            <a:r>
              <a:rPr lang="en-US" dirty="0"/>
              <a:t>Q is a </a:t>
            </a:r>
            <a:r>
              <a:rPr lang="en-US" b="1" dirty="0" smtClean="0"/>
              <a:t>black node</a:t>
            </a:r>
            <a:r>
              <a:rPr lang="en-US" dirty="0" smtClean="0"/>
              <a:t>; I is P’s </a:t>
            </a:r>
            <a:r>
              <a:rPr lang="en-US" b="1" dirty="0" smtClean="0">
                <a:solidFill>
                  <a:srgbClr val="0000FF"/>
                </a:solidFill>
              </a:rPr>
              <a:t>left</a:t>
            </a:r>
            <a:r>
              <a:rPr lang="en-US" dirty="0" smtClean="0">
                <a:solidFill>
                  <a:srgbClr val="0000FF"/>
                </a:solidFill>
              </a:rPr>
              <a:t> </a:t>
            </a:r>
            <a:r>
              <a:rPr lang="en-US" dirty="0" smtClean="0"/>
              <a:t>child.</a:t>
            </a:r>
          </a:p>
          <a:p>
            <a:pPr marL="320040" lvl="1" indent="0">
              <a:buNone/>
            </a:pPr>
            <a:r>
              <a:rPr lang="en-US" dirty="0" smtClean="0"/>
              <a:t>3. Q </a:t>
            </a:r>
            <a:r>
              <a:rPr lang="en-US" dirty="0"/>
              <a:t>is a </a:t>
            </a:r>
            <a:r>
              <a:rPr lang="en-US" b="1" dirty="0"/>
              <a:t>black </a:t>
            </a:r>
            <a:r>
              <a:rPr lang="en-US" b="1" dirty="0" smtClean="0"/>
              <a:t>node</a:t>
            </a:r>
            <a:r>
              <a:rPr lang="en-US" dirty="0" smtClean="0"/>
              <a:t>; </a:t>
            </a:r>
            <a:r>
              <a:rPr lang="en-US" dirty="0"/>
              <a:t>I is P’s </a:t>
            </a:r>
            <a:r>
              <a:rPr lang="en-US" b="1" dirty="0">
                <a:solidFill>
                  <a:srgbClr val="0000FF"/>
                </a:solidFill>
              </a:rPr>
              <a:t>right</a:t>
            </a:r>
            <a:r>
              <a:rPr lang="en-US" dirty="0">
                <a:solidFill>
                  <a:srgbClr val="0000FF"/>
                </a:solidFill>
              </a:rPr>
              <a:t> </a:t>
            </a:r>
            <a:r>
              <a:rPr lang="en-US" dirty="0"/>
              <a:t>child.</a:t>
            </a:r>
          </a:p>
          <a:p>
            <a:pPr marL="274320" lvl="1" indent="-274320">
              <a:spcBef>
                <a:spcPts val="580"/>
              </a:spcBef>
              <a:buClr>
                <a:schemeClr val="accent1"/>
              </a:buClr>
            </a:pPr>
            <a:endParaRPr lang="en-US" b="1" u="sng" dirty="0" smtClean="0"/>
          </a:p>
          <a:p>
            <a:pPr marL="274320" lvl="1" indent="-274320">
              <a:spcBef>
                <a:spcPts val="580"/>
              </a:spcBef>
              <a:buClr>
                <a:schemeClr val="accent1"/>
              </a:buClr>
            </a:pPr>
            <a:r>
              <a:rPr lang="en-US" b="1" u="sng" dirty="0" smtClean="0"/>
              <a:t>Claim</a:t>
            </a:r>
            <a:r>
              <a:rPr lang="en-US" dirty="0" smtClean="0"/>
              <a:t> for Case 2 and 3:</a:t>
            </a:r>
          </a:p>
          <a:p>
            <a:pPr lvl="1"/>
            <a:r>
              <a:rPr lang="en-US" dirty="0" smtClean="0"/>
              <a:t>α</a:t>
            </a:r>
            <a:r>
              <a:rPr lang="en-US" dirty="0"/>
              <a:t>, β, γ, </a:t>
            </a:r>
            <a:r>
              <a:rPr lang="en-US" dirty="0" smtClean="0"/>
              <a:t>Q </a:t>
            </a:r>
            <a:r>
              <a:rPr lang="en-US" dirty="0"/>
              <a:t>are trees with </a:t>
            </a:r>
            <a:r>
              <a:rPr lang="en-US" b="1" dirty="0">
                <a:solidFill>
                  <a:srgbClr val="0000FF"/>
                </a:solidFill>
              </a:rPr>
              <a:t>black </a:t>
            </a:r>
            <a:r>
              <a:rPr lang="en-US" b="1" dirty="0" smtClean="0">
                <a:solidFill>
                  <a:srgbClr val="0000FF"/>
                </a:solidFill>
              </a:rPr>
              <a:t>root</a:t>
            </a:r>
            <a:r>
              <a:rPr lang="en-US" dirty="0" smtClean="0"/>
              <a:t>.</a:t>
            </a:r>
            <a:endParaRPr lang="en-US" dirty="0"/>
          </a:p>
          <a:p>
            <a:pPr lvl="1"/>
            <a:r>
              <a:rPr lang="en-US" dirty="0"/>
              <a:t>α, β, γ, </a:t>
            </a:r>
            <a:r>
              <a:rPr lang="en-US" dirty="0" smtClean="0"/>
              <a:t>Q </a:t>
            </a:r>
            <a:r>
              <a:rPr lang="en-US" dirty="0"/>
              <a:t>have the </a:t>
            </a:r>
            <a:r>
              <a:rPr lang="en-US" b="1" u="sng" dirty="0"/>
              <a:t>same</a:t>
            </a:r>
            <a:r>
              <a:rPr lang="en-US" dirty="0"/>
              <a:t> </a:t>
            </a:r>
            <a:r>
              <a:rPr lang="en-US" b="1" dirty="0">
                <a:solidFill>
                  <a:srgbClr val="0000FF"/>
                </a:solidFill>
              </a:rPr>
              <a:t>black height</a:t>
            </a:r>
            <a:r>
              <a:rPr lang="en-US" dirty="0"/>
              <a:t>.</a:t>
            </a:r>
          </a:p>
          <a:p>
            <a:endParaRPr lang="en-US" dirty="0"/>
          </a:p>
        </p:txBody>
      </p:sp>
      <p:grpSp>
        <p:nvGrpSpPr>
          <p:cNvPr id="35" name="Group 34"/>
          <p:cNvGrpSpPr/>
          <p:nvPr/>
        </p:nvGrpSpPr>
        <p:grpSpPr>
          <a:xfrm>
            <a:off x="4859505" y="1371600"/>
            <a:ext cx="3446295" cy="2514600"/>
            <a:chOff x="4738905" y="1454831"/>
            <a:chExt cx="3446295" cy="2514600"/>
          </a:xfrm>
        </p:grpSpPr>
        <p:sp>
          <p:nvSpPr>
            <p:cNvPr id="27" name="Isosceles Triangle 26"/>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7" name="Straight Connector 6"/>
            <p:cNvCxnSpPr>
              <a:stCxn id="6" idx="3"/>
              <a:endCxn id="8"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0" name="Straight Connector 9"/>
            <p:cNvCxnSpPr>
              <a:stCxn id="6" idx="5"/>
              <a:endCxn id="9"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13" name="Straight Arrow Connector 12"/>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38905" y="1827122"/>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15" name="Group 14"/>
            <p:cNvGrpSpPr/>
            <p:nvPr/>
          </p:nvGrpSpPr>
          <p:grpSpPr>
            <a:xfrm>
              <a:off x="5518200" y="3156431"/>
              <a:ext cx="489000" cy="813000"/>
              <a:chOff x="2805207" y="4320803"/>
              <a:chExt cx="489000" cy="813000"/>
            </a:xfrm>
          </p:grpSpPr>
          <p:sp>
            <p:nvSpPr>
              <p:cNvPr id="33" name="Isosceles Triangle 32"/>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grpSp>
          <p:nvGrpSpPr>
            <p:cNvPr id="16" name="Group 15"/>
            <p:cNvGrpSpPr/>
            <p:nvPr/>
          </p:nvGrpSpPr>
          <p:grpSpPr>
            <a:xfrm>
              <a:off x="6248400" y="3131231"/>
              <a:ext cx="489000" cy="838200"/>
              <a:chOff x="2894007" y="4283003"/>
              <a:chExt cx="489000" cy="838200"/>
            </a:xfrm>
          </p:grpSpPr>
          <p:sp>
            <p:nvSpPr>
              <p:cNvPr id="31" name="Isosceles Triangle 30"/>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cxnSp>
          <p:nvCxnSpPr>
            <p:cNvPr id="17" name="Straight Connector 16"/>
            <p:cNvCxnSpPr>
              <a:stCxn id="12" idx="5"/>
              <a:endCxn id="34"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2" idx="0"/>
              <a:endCxn id="12"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89800" y="2670828"/>
              <a:ext cx="489000" cy="841403"/>
              <a:chOff x="3002007" y="4432200"/>
              <a:chExt cx="489000" cy="841403"/>
            </a:xfrm>
          </p:grpSpPr>
          <p:sp>
            <p:nvSpPr>
              <p:cNvPr id="29" name="Isosceles Triangle 28"/>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20" name="Straight Connector 19"/>
            <p:cNvCxnSpPr>
              <a:stCxn id="9" idx="3"/>
              <a:endCxn id="30"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835600" y="4048909"/>
            <a:ext cx="3177923" cy="2567891"/>
            <a:chOff x="6157316" y="4048909"/>
            <a:chExt cx="3177923" cy="2567891"/>
          </a:xfrm>
        </p:grpSpPr>
        <p:sp>
          <p:nvSpPr>
            <p:cNvPr id="37" name="Isosceles Triangle 36"/>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Oval 37"/>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39" name="Straight Connector 38"/>
            <p:cNvCxnSpPr>
              <a:stCxn id="38" idx="3"/>
              <a:endCxn id="40"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41" name="Oval 40"/>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42" name="Straight Connector 41"/>
            <p:cNvCxnSpPr>
              <a:stCxn id="38" idx="5"/>
              <a:endCxn id="41"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3"/>
              <a:endCxn id="44"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45" name="Straight Arrow Connector 44"/>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1716" y="5614649"/>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47" name="Group 46"/>
            <p:cNvGrpSpPr/>
            <p:nvPr/>
          </p:nvGrpSpPr>
          <p:grpSpPr>
            <a:xfrm>
              <a:off x="6705600" y="5791200"/>
              <a:ext cx="489000" cy="825600"/>
              <a:chOff x="2819400" y="4356000"/>
              <a:chExt cx="489000" cy="825600"/>
            </a:xfrm>
          </p:grpSpPr>
          <p:sp>
            <p:nvSpPr>
              <p:cNvPr id="57" name="Isosceles Triangle 56"/>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Oval 57"/>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grpSp>
          <p:nvGrpSpPr>
            <p:cNvPr id="48" name="Group 47"/>
            <p:cNvGrpSpPr/>
            <p:nvPr/>
          </p:nvGrpSpPr>
          <p:grpSpPr>
            <a:xfrm>
              <a:off x="7332116" y="5791200"/>
              <a:ext cx="489000" cy="825600"/>
              <a:chOff x="2868116" y="4356000"/>
              <a:chExt cx="489000" cy="825600"/>
            </a:xfrm>
          </p:grpSpPr>
          <p:sp>
            <p:nvSpPr>
              <p:cNvPr id="55" name="Isosceles Triangle 54"/>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6" name="Oval 55"/>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49" name="Straight Connector 48"/>
            <p:cNvCxnSpPr>
              <a:stCxn id="44" idx="5"/>
              <a:endCxn id="58"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0"/>
              <a:endCxn id="44"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157316" y="5257800"/>
              <a:ext cx="489000" cy="838200"/>
              <a:chOff x="2804516" y="4411126"/>
              <a:chExt cx="489000" cy="838200"/>
            </a:xfrm>
          </p:grpSpPr>
          <p:sp>
            <p:nvSpPr>
              <p:cNvPr id="53" name="Isosceles Triangle 52"/>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cxnSp>
          <p:nvCxnSpPr>
            <p:cNvPr id="52" name="Straight Connector 51"/>
            <p:cNvCxnSpPr>
              <a:stCxn id="41" idx="5"/>
              <a:endCxn id="54"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7831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up)">
                                      <p:cBhvr>
                                        <p:cTn id="7" dur="500"/>
                                        <p:tgtEl>
                                          <p:spTgt spid="4">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up)">
                                      <p:cBhvr>
                                        <p:cTn id="10" dur="500"/>
                                        <p:tgtEl>
                                          <p:spTgt spid="4">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up)">
                                      <p:cBhvr>
                                        <p:cTn id="1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smtClean="0"/>
              <a:t>Case 1: Q </a:t>
            </a:r>
            <a:r>
              <a:rPr lang="en-US" sz="2600" dirty="0"/>
              <a:t>is a </a:t>
            </a:r>
            <a:r>
              <a:rPr lang="en-US" sz="2600" b="1" dirty="0">
                <a:solidFill>
                  <a:srgbClr val="C00000"/>
                </a:solidFill>
              </a:rPr>
              <a:t>red node</a:t>
            </a:r>
            <a:r>
              <a:rPr lang="en-US" sz="2600" dirty="0"/>
              <a:t>.</a:t>
            </a:r>
          </a:p>
          <a:p>
            <a:endParaRPr lang="en-US" dirty="0"/>
          </a:p>
        </p:txBody>
      </p:sp>
      <p:grpSp>
        <p:nvGrpSpPr>
          <p:cNvPr id="36" name="Group 35"/>
          <p:cNvGrpSpPr/>
          <p:nvPr/>
        </p:nvGrpSpPr>
        <p:grpSpPr>
          <a:xfrm>
            <a:off x="247091" y="2369943"/>
            <a:ext cx="3639109" cy="2659969"/>
            <a:chOff x="2183891" y="2534231"/>
            <a:chExt cx="3639109" cy="2659969"/>
          </a:xfrm>
        </p:grpSpPr>
        <p:sp>
          <p:nvSpPr>
            <p:cNvPr id="37" name="Oval 36"/>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38" name="Straight Connector 37"/>
            <p:cNvCxnSpPr>
              <a:stCxn id="37" idx="3"/>
              <a:endCxn id="39"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40" name="Oval 39"/>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41" name="Straight Connector 40"/>
            <p:cNvCxnSpPr>
              <a:stCxn id="37" idx="5"/>
              <a:endCxn id="40"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44" name="Straight Arrow Connector 43"/>
            <p:cNvCxnSpPr/>
            <p:nvPr/>
          </p:nvCxnSpPr>
          <p:spPr>
            <a:xfrm>
              <a:off x="2819064" y="33501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83891" y="2902966"/>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46" name="Group 45"/>
            <p:cNvGrpSpPr/>
            <p:nvPr/>
          </p:nvGrpSpPr>
          <p:grpSpPr>
            <a:xfrm>
              <a:off x="2787600" y="43472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47" name="Straight Connector 46"/>
            <p:cNvCxnSpPr>
              <a:stCxn id="43" idx="5"/>
              <a:endCxn id="65"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3"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3"/>
              <a:endCxn id="61"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5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0"/>
              <a:endCxn id="39"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460800" y="43598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53" name="Group 52"/>
            <p:cNvGrpSpPr/>
            <p:nvPr/>
          </p:nvGrpSpPr>
          <p:grpSpPr>
            <a:xfrm>
              <a:off x="3981264" y="3737628"/>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54" name="Group 53"/>
            <p:cNvGrpSpPr/>
            <p:nvPr/>
          </p:nvGrpSpPr>
          <p:grpSpPr>
            <a:xfrm>
              <a:off x="4616400" y="3737628"/>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55" name="Group 54"/>
            <p:cNvGrpSpPr/>
            <p:nvPr/>
          </p:nvGrpSpPr>
          <p:grpSpPr>
            <a:xfrm>
              <a:off x="5334000" y="3716356"/>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grpSp>
      <p:sp>
        <p:nvSpPr>
          <p:cNvPr id="68" name="Right Arrow 67"/>
          <p:cNvSpPr/>
          <p:nvPr/>
        </p:nvSpPr>
        <p:spPr>
          <a:xfrm>
            <a:off x="4114800" y="3329707"/>
            <a:ext cx="1676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99" name="Group 98"/>
          <p:cNvGrpSpPr/>
          <p:nvPr/>
        </p:nvGrpSpPr>
        <p:grpSpPr>
          <a:xfrm>
            <a:off x="5575200" y="2362200"/>
            <a:ext cx="3035400" cy="2659969"/>
            <a:chOff x="5556709" y="2362200"/>
            <a:chExt cx="3035400" cy="2659969"/>
          </a:xfrm>
        </p:grpSpPr>
        <p:sp>
          <p:nvSpPr>
            <p:cNvPr id="70" name="Oval 69"/>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1" name="Straight Connector 70"/>
            <p:cNvCxnSpPr>
              <a:stCxn id="70" idx="3"/>
              <a:endCxn id="72"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3" name="Oval 72"/>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4" name="Straight Connector 73"/>
            <p:cNvCxnSpPr>
              <a:stCxn id="70" idx="5"/>
              <a:endCxn id="73"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5"/>
              <a:endCxn id="76"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79" name="Group 78"/>
            <p:cNvGrpSpPr/>
            <p:nvPr/>
          </p:nvGrpSpPr>
          <p:grpSpPr>
            <a:xfrm>
              <a:off x="5556709" y="4175197"/>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6" idx="5"/>
              <a:endCxn id="98"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6"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3"/>
              <a:endCxn id="94"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5"/>
              <a:endCxn id="92"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2"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6229909" y="4187797"/>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750373" y="3565597"/>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385509" y="3565597"/>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8103109" y="3544325"/>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grpSp>
      <p:sp>
        <p:nvSpPr>
          <p:cNvPr id="100" name="TextBox 99"/>
          <p:cNvSpPr txBox="1"/>
          <p:nvPr/>
        </p:nvSpPr>
        <p:spPr>
          <a:xfrm>
            <a:off x="5822664" y="5257800"/>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May </a:t>
            </a:r>
            <a:r>
              <a:rPr lang="en-US" sz="2400" b="1" dirty="0" err="1" smtClean="0">
                <a:solidFill>
                  <a:srgbClr val="0000FF"/>
                </a:solidFill>
              </a:rPr>
              <a:t>recurse</a:t>
            </a:r>
            <a:r>
              <a:rPr lang="en-US" sz="2400" dirty="0" smtClean="0"/>
              <a:t>, since G’s </a:t>
            </a:r>
            <a:br>
              <a:rPr lang="en-US" sz="2400" dirty="0" smtClean="0"/>
            </a:br>
            <a:r>
              <a:rPr lang="en-US" sz="2400" dirty="0" smtClean="0"/>
              <a:t>parent may be red.</a:t>
            </a:r>
            <a:endParaRPr lang="en-US" sz="2400" dirty="0"/>
          </a:p>
        </p:txBody>
      </p:sp>
    </p:spTree>
    <p:extLst>
      <p:ext uri="{BB962C8B-B14F-4D97-AF65-F5344CB8AC3E}">
        <p14:creationId xmlns:p14="http://schemas.microsoft.com/office/powerpoint/2010/main" val="556312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left)">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500" fill="hold"/>
                                        <p:tgtEl>
                                          <p:spTgt spid="100"/>
                                        </p:tgtEl>
                                        <p:attrNameLst>
                                          <p:attrName>ppt_w</p:attrName>
                                        </p:attrNameLst>
                                      </p:cBhvr>
                                      <p:tavLst>
                                        <p:tav tm="0">
                                          <p:val>
                                            <p:fltVal val="0"/>
                                          </p:val>
                                        </p:tav>
                                        <p:tav tm="100000">
                                          <p:val>
                                            <p:strVal val="#ppt_w"/>
                                          </p:val>
                                        </p:tav>
                                      </p:tavLst>
                                    </p:anim>
                                    <p:anim calcmode="lin" valueType="num">
                                      <p:cBhvr>
                                        <p:cTn id="17" dur="500" fill="hold"/>
                                        <p:tgtEl>
                                          <p:spTgt spid="100"/>
                                        </p:tgtEl>
                                        <p:attrNameLst>
                                          <p:attrName>ppt_h</p:attrName>
                                        </p:attrNameLst>
                                      </p:cBhvr>
                                      <p:tavLst>
                                        <p:tav tm="0">
                                          <p:val>
                                            <p:fltVal val="0"/>
                                          </p:val>
                                        </p:tav>
                                        <p:tav tm="100000">
                                          <p:val>
                                            <p:strVal val="#ppt_h"/>
                                          </p:val>
                                        </p:tav>
                                      </p:tavLst>
                                    </p:anim>
                                    <p:animEffect transition="in" filter="fade">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0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34030</TotalTime>
  <Words>962</Words>
  <Application>Microsoft Macintosh PowerPoint</Application>
  <PresentationFormat>全屏显示(4:3)</PresentationFormat>
  <Paragraphs>365</Paragraphs>
  <Slides>17</Slides>
  <Notes>10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Equity</vt:lpstr>
      <vt:lpstr>Week 12 Review Class</vt:lpstr>
      <vt:lpstr>Violation at Leaf</vt:lpstr>
      <vt:lpstr>Violation at Leaf</vt:lpstr>
      <vt:lpstr>Violation at Leaf</vt:lpstr>
      <vt:lpstr>Violation at Leaf: Summary</vt:lpstr>
      <vt:lpstr>Violation at Internal Nodes</vt:lpstr>
      <vt:lpstr>Violation at Internal Nodes</vt:lpstr>
      <vt:lpstr>Violation at Internal Nodes</vt:lpstr>
      <vt:lpstr>Violation at Internal Nodes</vt:lpstr>
      <vt:lpstr>Example</vt:lpstr>
      <vt:lpstr>Example (cont.)</vt:lpstr>
      <vt:lpstr>Example (cont.)</vt:lpstr>
      <vt:lpstr>Example (cont.)</vt:lpstr>
      <vt:lpstr>Example (cont.)</vt:lpstr>
      <vt:lpstr>Example (cont.)</vt:lpstr>
      <vt:lpstr>Example (cont.)</vt:lpstr>
      <vt:lpstr>Example (cont.)</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luigi wu</cp:lastModifiedBy>
  <cp:revision>2589</cp:revision>
  <dcterms:created xsi:type="dcterms:W3CDTF">2008-09-02T17:19:50Z</dcterms:created>
  <dcterms:modified xsi:type="dcterms:W3CDTF">2018-11-26T08:57:21Z</dcterms:modified>
</cp:coreProperties>
</file>