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CE8C-8163-344D-A2F4-9ADBB831697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F9B6B-B600-6041-9AC9-A09801A4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VE370</a:t>
            </a:r>
            <a:r>
              <a:rPr lang="zh-CN" altLang="en-US" dirty="0"/>
              <a:t> </a:t>
            </a:r>
            <a:r>
              <a:rPr lang="en-US" altLang="zh-CN" dirty="0"/>
              <a:t>RC1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9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" y="0"/>
            <a:ext cx="5995254" cy="69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29476"/>
              </p:ext>
            </p:extLst>
          </p:nvPr>
        </p:nvGraphicFramePr>
        <p:xfrm>
          <a:off x="7416228" y="1842651"/>
          <a:ext cx="4505739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8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239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time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1352"/>
              </p:ext>
            </p:extLst>
          </p:nvPr>
        </p:nvGraphicFramePr>
        <p:xfrm>
          <a:off x="7416227" y="4201534"/>
          <a:ext cx="4505739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17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5996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/>
                  <a:t>1.10.4</a:t>
                </a:r>
              </a:p>
              <a:p>
                <a:pPr lvl="1"/>
                <a:r>
                  <a:rPr lang="en-US" altLang="zh-CN" b="1" i="0" dirty="0" err="1">
                    <a:latin typeface="+mj-lt"/>
                  </a:rPr>
                  <a:t>Eg</a:t>
                </a:r>
                <a:r>
                  <a:rPr lang="en-US" altLang="zh-CN" b="1" i="0" dirty="0">
                    <a:latin typeface="+mj-lt"/>
                  </a:rPr>
                  <a:t>.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processor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with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8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cores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Execution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𝟐𝟓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𝟔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𝟑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  <a:blipFill rotWithShape="0">
                <a:blip r:embed="rId3"/>
                <a:stretch>
                  <a:fillRect l="-1122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71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" y="0"/>
            <a:ext cx="5995254" cy="69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81454"/>
              </p:ext>
            </p:extLst>
          </p:nvPr>
        </p:nvGraphicFramePr>
        <p:xfrm>
          <a:off x="7437634" y="2921810"/>
          <a:ext cx="4326986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99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79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4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(3GHz)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(500MHz)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7156028" y="947240"/>
            <a:ext cx="4890198" cy="197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1.10.5</a:t>
            </a:r>
          </a:p>
          <a:p>
            <a:pPr lvl="1"/>
            <a:r>
              <a:rPr lang="en-US" altLang="zh-CN" b="1" i="0" dirty="0">
                <a:latin typeface="+mj-lt"/>
              </a:rPr>
              <a:t>3GHz: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Voltage=1V</a:t>
            </a:r>
          </a:p>
          <a:p>
            <a:pPr lvl="1"/>
            <a:r>
              <a:rPr lang="en-US" altLang="zh-CN" b="1" i="0" dirty="0">
                <a:latin typeface="+mj-lt"/>
              </a:rPr>
              <a:t>500MHz: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Voltage=0.5V</a:t>
            </a:r>
          </a:p>
        </p:txBody>
      </p:sp>
    </p:spTree>
    <p:extLst>
      <p:ext uri="{BB962C8B-B14F-4D97-AF65-F5344CB8AC3E}">
        <p14:creationId xmlns:p14="http://schemas.microsoft.com/office/powerpoint/2010/main" val="174134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64404" y="3278315"/>
            <a:ext cx="7559899" cy="292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Assume</a:t>
            </a:r>
            <a:r>
              <a:rPr lang="zh-CN" altLang="en-US" b="1" dirty="0"/>
              <a:t> </a:t>
            </a:r>
            <a:r>
              <a:rPr lang="en-US" altLang="zh-CN" b="1" dirty="0"/>
              <a:t>f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g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$s1</a:t>
            </a:r>
          </a:p>
          <a:p>
            <a:r>
              <a:rPr lang="en-US" altLang="zh-CN" b="1" dirty="0"/>
              <a:t>(a)</a:t>
            </a:r>
          </a:p>
          <a:p>
            <a:pPr lvl="1"/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$0,</a:t>
            </a:r>
            <a:r>
              <a:rPr lang="zh-CN" altLang="en-US" b="1" i="0" dirty="0"/>
              <a:t> </a:t>
            </a:r>
            <a:r>
              <a:rPr lang="en-US" altLang="zh-CN" b="1" i="0" dirty="0"/>
              <a:t>$s1		temp=</a:t>
            </a:r>
            <a:r>
              <a:rPr lang="zh-CN" altLang="en-US" b="1" i="0" dirty="0"/>
              <a:t> </a:t>
            </a:r>
            <a:r>
              <a:rPr lang="en-US" altLang="zh-CN" b="1" i="0" dirty="0"/>
              <a:t>-g</a:t>
            </a:r>
          </a:p>
          <a:p>
            <a:pPr lvl="1"/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	f=</a:t>
            </a:r>
            <a:r>
              <a:rPr lang="zh-CN" altLang="en-US" b="1" i="0" dirty="0"/>
              <a:t> </a:t>
            </a:r>
            <a:r>
              <a:rPr lang="en-US" altLang="zh-CN" b="1" i="0" dirty="0"/>
              <a:t>temp</a:t>
            </a:r>
            <a:r>
              <a:rPr lang="zh-CN" altLang="en-US" b="1" i="0" dirty="0"/>
              <a:t> </a:t>
            </a:r>
            <a:r>
              <a:rPr lang="en-US" altLang="zh-CN" b="1" i="0" dirty="0"/>
              <a:t>-g</a:t>
            </a:r>
            <a:endParaRPr lang="en-US" altLang="zh-CN" dirty="0"/>
          </a:p>
          <a:p>
            <a:r>
              <a:rPr lang="en-US" altLang="zh-CN" b="1" dirty="0"/>
              <a:t>(b)</a:t>
            </a:r>
          </a:p>
          <a:p>
            <a:pPr lvl="1"/>
            <a:r>
              <a:rPr lang="en-US" altLang="zh-CN" b="1" i="0" dirty="0" err="1"/>
              <a:t>addi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5		temp=f+5</a:t>
            </a:r>
          </a:p>
          <a:p>
            <a:pPr lvl="1"/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$s1,</a:t>
            </a:r>
            <a:r>
              <a:rPr lang="zh-CN" altLang="en-US" b="1" i="0" dirty="0"/>
              <a:t> </a:t>
            </a:r>
            <a:r>
              <a:rPr lang="en-US" altLang="zh-CN" b="1" i="0" dirty="0"/>
              <a:t>$t0	f=g-temp</a:t>
            </a:r>
          </a:p>
          <a:p>
            <a:endParaRPr lang="en-US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7279" y="244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5" y="244698"/>
            <a:ext cx="8100811" cy="27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27279" y="2802359"/>
            <a:ext cx="10856890" cy="4055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(a)</a:t>
            </a:r>
          </a:p>
          <a:p>
            <a:pPr lvl="1"/>
            <a:r>
              <a:rPr lang="en-US" altLang="zh-CN" b="1" i="0" dirty="0" err="1"/>
              <a:t>lw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8($s6)		temp=A[2]	load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A[2]</a:t>
            </a:r>
            <a:r>
              <a:rPr lang="zh-CN" altLang="en-US" b="1" i="0" dirty="0"/>
              <a:t> </a:t>
            </a:r>
            <a:endParaRPr lang="en-US" altLang="zh-CN" b="1" i="0" dirty="0"/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$t0	f=</a:t>
            </a:r>
            <a:r>
              <a:rPr lang="en-US" altLang="zh-CN" b="1" i="0" dirty="0" err="1"/>
              <a:t>f+temp</a:t>
            </a:r>
            <a:r>
              <a:rPr lang="en-US" altLang="zh-CN" b="1" i="0" dirty="0"/>
              <a:t>	f=</a:t>
            </a:r>
            <a:r>
              <a:rPr lang="en-US" altLang="zh-CN" b="1" i="0" dirty="0" err="1"/>
              <a:t>f+A</a:t>
            </a:r>
            <a:r>
              <a:rPr lang="en-US" altLang="zh-CN" b="1" i="0" dirty="0"/>
              <a:t>[2]</a:t>
            </a:r>
          </a:p>
          <a:p>
            <a:r>
              <a:rPr lang="en-US" altLang="zh-CN" b="1" dirty="0"/>
              <a:t>(b)</a:t>
            </a:r>
          </a:p>
          <a:p>
            <a:pPr lvl="1"/>
            <a:r>
              <a:rPr lang="en-US" altLang="zh-CN" b="1" i="0" dirty="0" err="1"/>
              <a:t>sll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$s3,</a:t>
            </a:r>
            <a:r>
              <a:rPr lang="zh-CN" altLang="en-US" b="1" i="0" dirty="0"/>
              <a:t> </a:t>
            </a:r>
            <a:r>
              <a:rPr lang="en-US" altLang="zh-CN" b="1" i="0" dirty="0"/>
              <a:t>2		temp0=</a:t>
            </a:r>
            <a:r>
              <a:rPr lang="en-US" altLang="zh-CN" b="1" i="0" dirty="0" err="1"/>
              <a:t>i</a:t>
            </a:r>
            <a:r>
              <a:rPr lang="zh-CN" altLang="en-US" b="1" i="0" dirty="0"/>
              <a:t>*</a:t>
            </a:r>
            <a:r>
              <a:rPr lang="en-US" altLang="zh-CN" b="1" i="0" dirty="0"/>
              <a:t>4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offset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</a:t>
            </a:r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$s6		temp0+=A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address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</a:t>
            </a:r>
          </a:p>
          <a:p>
            <a:pPr lvl="1"/>
            <a:r>
              <a:rPr lang="en-US" altLang="zh-CN" b="1" i="0" dirty="0" err="1"/>
              <a:t>sll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$s4,</a:t>
            </a:r>
            <a:r>
              <a:rPr lang="zh-CN" altLang="en-US" b="1" i="0" dirty="0"/>
              <a:t> </a:t>
            </a:r>
            <a:r>
              <a:rPr lang="en-US" altLang="zh-CN" b="1" i="0" dirty="0"/>
              <a:t>2		temp1=j</a:t>
            </a:r>
            <a:r>
              <a:rPr lang="zh-CN" altLang="en-US" b="1" i="0" dirty="0"/>
              <a:t>*</a:t>
            </a:r>
            <a:r>
              <a:rPr lang="en-US" altLang="zh-CN" b="1" i="0" dirty="0"/>
              <a:t>4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offset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A[j]</a:t>
            </a:r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$s6		temp1+=A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address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A[j]</a:t>
            </a:r>
          </a:p>
          <a:p>
            <a:pPr lvl="1"/>
            <a:r>
              <a:rPr lang="en-US" altLang="zh-CN" b="1" i="0" dirty="0" err="1"/>
              <a:t>lw</a:t>
            </a:r>
            <a:r>
              <a:rPr lang="zh-CN" altLang="en-US" b="1" i="0" dirty="0"/>
              <a:t> </a:t>
            </a:r>
            <a:r>
              <a:rPr lang="en-US" altLang="zh-CN" b="1" i="0" dirty="0"/>
              <a:t>$t2,</a:t>
            </a:r>
            <a:r>
              <a:rPr lang="zh-CN" altLang="en-US" b="1" i="0" dirty="0"/>
              <a:t> </a:t>
            </a:r>
            <a:r>
              <a:rPr lang="en-US" altLang="zh-CN" b="1" i="0" dirty="0"/>
              <a:t>0($t0)		temp2=A[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	load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</a:t>
            </a:r>
          </a:p>
          <a:p>
            <a:pPr lvl="1"/>
            <a:r>
              <a:rPr lang="en-US" altLang="zh-CN" b="1" i="0" dirty="0" err="1"/>
              <a:t>lw</a:t>
            </a:r>
            <a:r>
              <a:rPr lang="zh-CN" altLang="en-US" b="1" i="0" dirty="0"/>
              <a:t> </a:t>
            </a:r>
            <a:r>
              <a:rPr lang="en-US" altLang="zh-CN" b="1" i="0" dirty="0"/>
              <a:t>$t3,</a:t>
            </a:r>
            <a:r>
              <a:rPr lang="zh-CN" altLang="en-US" b="1" i="0" dirty="0"/>
              <a:t> </a:t>
            </a:r>
            <a:r>
              <a:rPr lang="en-US" altLang="zh-CN" b="1" i="0" dirty="0"/>
              <a:t>0($t1)		temp3=A[j]	load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A[j]</a:t>
            </a:r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$t4,</a:t>
            </a:r>
            <a:r>
              <a:rPr lang="zh-CN" altLang="en-US" b="1" i="0" dirty="0"/>
              <a:t> </a:t>
            </a:r>
            <a:r>
              <a:rPr lang="en-US" altLang="zh-CN" b="1" i="0" dirty="0"/>
              <a:t>$t2,</a:t>
            </a:r>
            <a:r>
              <a:rPr lang="zh-CN" altLang="en-US" b="1" i="0" dirty="0"/>
              <a:t> </a:t>
            </a:r>
            <a:r>
              <a:rPr lang="en-US" altLang="zh-CN" b="1" i="0" dirty="0"/>
              <a:t>$t3		temp4=A[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]+A[j]</a:t>
            </a:r>
          </a:p>
          <a:p>
            <a:pPr lvl="1"/>
            <a:r>
              <a:rPr lang="en-US" altLang="zh-CN" b="1" i="0" dirty="0" err="1"/>
              <a:t>sw</a:t>
            </a:r>
            <a:r>
              <a:rPr lang="zh-CN" altLang="en-US" b="1" i="0" dirty="0"/>
              <a:t> </a:t>
            </a:r>
            <a:r>
              <a:rPr lang="en-US" altLang="zh-CN" b="1" i="0" dirty="0"/>
              <a:t>$t4,</a:t>
            </a:r>
            <a:r>
              <a:rPr lang="zh-CN" altLang="en-US" b="1" i="0" dirty="0"/>
              <a:t> </a:t>
            </a:r>
            <a:r>
              <a:rPr lang="en-US" altLang="zh-CN" b="1" i="0" dirty="0"/>
              <a:t>32($s7)</a:t>
            </a:r>
            <a:r>
              <a:rPr lang="zh-CN" altLang="en-US" b="1" i="0" dirty="0"/>
              <a:t> </a:t>
            </a:r>
            <a:r>
              <a:rPr lang="en-US" altLang="zh-CN" b="1" i="0" dirty="0"/>
              <a:t>		B[8]=A[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]+A[j]	store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back</a:t>
            </a:r>
            <a:r>
              <a:rPr lang="zh-CN" altLang="en-US" b="1" i="0" dirty="0"/>
              <a:t> </a:t>
            </a:r>
            <a:r>
              <a:rPr lang="en-US" altLang="zh-CN" b="1" i="0" dirty="0"/>
              <a:t>to</a:t>
            </a:r>
            <a:r>
              <a:rPr lang="zh-CN" altLang="en-US" b="1" i="0" dirty="0"/>
              <a:t> </a:t>
            </a:r>
            <a:r>
              <a:rPr lang="en-US" altLang="zh-CN" b="1" i="0" dirty="0"/>
              <a:t>B[8]</a:t>
            </a:r>
          </a:p>
          <a:p>
            <a:endParaRPr lang="en-US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7279" y="244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19705" y="244698"/>
            <a:ext cx="148518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12" y="1"/>
            <a:ext cx="7340959" cy="280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5458" y="0"/>
            <a:ext cx="14168877" cy="7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54" y="0"/>
            <a:ext cx="10309542" cy="44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8287" y="1701696"/>
            <a:ext cx="5718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$s0=f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g;</a:t>
            </a:r>
          </a:p>
          <a:p>
            <a:r>
              <a:rPr lang="en-US" altLang="zh-CN" dirty="0"/>
              <a:t>$s0=f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$s0=f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g;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5458" y="5112912"/>
            <a:ext cx="10406129" cy="174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(a)</a:t>
            </a:r>
          </a:p>
          <a:p>
            <a:pPr lvl="1"/>
            <a:r>
              <a:rPr lang="en-US" altLang="zh-CN" b="1" i="0" dirty="0"/>
              <a:t>f=f-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;</a:t>
            </a:r>
            <a:endParaRPr lang="en-US" altLang="zh-CN" b="1" dirty="0"/>
          </a:p>
          <a:p>
            <a:r>
              <a:rPr lang="en-US" altLang="zh-CN" b="1" dirty="0"/>
              <a:t>(b)</a:t>
            </a:r>
          </a:p>
          <a:p>
            <a:pPr lvl="1"/>
            <a:r>
              <a:rPr lang="en-US" altLang="zh-CN" b="1" i="0" dirty="0"/>
              <a:t>f=2A;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8287" y="2574239"/>
            <a:ext cx="5718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$t0=address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A[1];</a:t>
            </a:r>
          </a:p>
          <a:p>
            <a:r>
              <a:rPr lang="en-US" altLang="zh-CN" dirty="0"/>
              <a:t>$t1=base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A;</a:t>
            </a:r>
          </a:p>
          <a:p>
            <a:r>
              <a:rPr lang="en-US" altLang="zh-CN" dirty="0"/>
              <a:t>A[1]=address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A[0];</a:t>
            </a:r>
          </a:p>
          <a:p>
            <a:r>
              <a:rPr lang="en-US" altLang="zh-CN" dirty="0"/>
              <a:t>$t0=address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A[0];</a:t>
            </a:r>
          </a:p>
          <a:p>
            <a:r>
              <a:rPr lang="en-US" altLang="zh-CN" dirty="0"/>
              <a:t>f=base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54" y="4138974"/>
            <a:ext cx="7823969" cy="9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56834" y="0"/>
            <a:ext cx="133641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5" y="0"/>
            <a:ext cx="7068079" cy="296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7807" y="2963059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2.10.1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2.10.2</a:t>
            </a:r>
          </a:p>
          <a:p>
            <a:pPr lvl="1"/>
            <a:r>
              <a:rPr lang="en-US" altLang="zh-CN" b="1" dirty="0"/>
              <a:t>(a)</a:t>
            </a:r>
            <a:r>
              <a:rPr lang="zh-CN" altLang="en-US" b="1" dirty="0"/>
              <a:t> </a:t>
            </a:r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</a:t>
            </a:r>
            <a:r>
              <a:rPr lang="zh-CN" altLang="en-US" b="1" i="0" dirty="0"/>
              <a:t> </a:t>
            </a:r>
            <a:r>
              <a:rPr lang="en-US" altLang="zh-CN" b="1" i="0" dirty="0"/>
              <a:t>--------R-type</a:t>
            </a:r>
            <a:endParaRPr lang="en-US" altLang="zh-CN" b="1" dirty="0"/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  <a:r>
              <a:rPr lang="zh-CN" altLang="en-US" b="1" dirty="0"/>
              <a:t> </a:t>
            </a:r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$t2,</a:t>
            </a:r>
            <a:r>
              <a:rPr lang="zh-CN" altLang="en-US" b="1" i="0" dirty="0"/>
              <a:t> </a:t>
            </a:r>
            <a:r>
              <a:rPr lang="en-US" altLang="zh-CN" b="1" i="0" dirty="0"/>
              <a:t>$t3</a:t>
            </a:r>
            <a:r>
              <a:rPr lang="zh-CN" altLang="en-US" b="1" i="0" dirty="0"/>
              <a:t> </a:t>
            </a:r>
            <a:r>
              <a:rPr lang="en-US" altLang="zh-CN" b="1" i="0" dirty="0"/>
              <a:t>----------R-type</a:t>
            </a:r>
            <a:endParaRPr lang="en-US" altLang="zh-C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52651"/>
              </p:ext>
            </p:extLst>
          </p:nvPr>
        </p:nvGraphicFramePr>
        <p:xfrm>
          <a:off x="2356833" y="368180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3091"/>
              </p:ext>
            </p:extLst>
          </p:nvPr>
        </p:nvGraphicFramePr>
        <p:xfrm>
          <a:off x="2356833" y="520945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12" y="0"/>
            <a:ext cx="4437488" cy="23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6828" y="180302"/>
            <a:ext cx="186225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46" y="1"/>
            <a:ext cx="6949238" cy="30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94133"/>
              </p:ext>
            </p:extLst>
          </p:nvPr>
        </p:nvGraphicFramePr>
        <p:xfrm>
          <a:off x="2107590" y="3948662"/>
          <a:ext cx="54186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2.10.4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2.10.5</a:t>
            </a:r>
          </a:p>
          <a:p>
            <a:pPr lvl="1"/>
            <a:r>
              <a:rPr lang="en-US" altLang="zh-CN" b="1" dirty="0"/>
              <a:t>(a)</a:t>
            </a:r>
            <a:r>
              <a:rPr lang="zh-CN" altLang="en-US" b="1" dirty="0"/>
              <a:t> </a:t>
            </a:r>
            <a:r>
              <a:rPr lang="en-US" altLang="zh-CN" b="1" i="0" dirty="0" err="1"/>
              <a:t>addi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0</a:t>
            </a:r>
            <a:r>
              <a:rPr lang="zh-CN" altLang="en-US" b="1" i="0" dirty="0"/>
              <a:t> </a:t>
            </a:r>
            <a:r>
              <a:rPr lang="en-US" altLang="zh-CN" b="1" i="0" dirty="0"/>
              <a:t>--------I-type</a:t>
            </a:r>
            <a:endParaRPr lang="en-US" altLang="zh-CN" b="1" dirty="0"/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  <a:r>
              <a:rPr lang="zh-CN" altLang="en-US" b="1" dirty="0"/>
              <a:t> </a:t>
            </a:r>
            <a:r>
              <a:rPr lang="en-US" altLang="zh-CN" b="1" i="0" dirty="0" err="1"/>
              <a:t>sw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32($t2)----------I-type</a:t>
            </a:r>
            <a:endParaRPr lang="en-US" altLang="zh-C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3376"/>
              </p:ext>
            </p:extLst>
          </p:nvPr>
        </p:nvGraphicFramePr>
        <p:xfrm>
          <a:off x="2107590" y="5427783"/>
          <a:ext cx="50948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71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71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243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0000000000100000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83" y="5586730"/>
            <a:ext cx="4336017" cy="1290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"/>
          <a:stretch/>
        </p:blipFill>
        <p:spPr>
          <a:xfrm>
            <a:off x="7855983" y="2942506"/>
            <a:ext cx="4336018" cy="26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12135" y="0"/>
            <a:ext cx="145440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34" y="0"/>
            <a:ext cx="7302321" cy="31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2.12.1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(a)</a:t>
            </a:r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03588"/>
              </p:ext>
            </p:extLst>
          </p:nvPr>
        </p:nvGraphicFramePr>
        <p:xfrm>
          <a:off x="2326530" y="372044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78421"/>
              </p:ext>
            </p:extLst>
          </p:nvPr>
        </p:nvGraphicFramePr>
        <p:xfrm>
          <a:off x="2326530" y="535391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0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79559" y="347729"/>
            <a:ext cx="14287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0" y="1799606"/>
            <a:ext cx="7306865" cy="11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2.12.2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25540"/>
              </p:ext>
            </p:extLst>
          </p:nvPr>
        </p:nvGraphicFramePr>
        <p:xfrm>
          <a:off x="2107590" y="5427783"/>
          <a:ext cx="5094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7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26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26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162"/>
              </p:ext>
            </p:extLst>
          </p:nvPr>
        </p:nvGraphicFramePr>
        <p:xfrm>
          <a:off x="2107590" y="4086234"/>
          <a:ext cx="5094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7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26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267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56"/>
          <a:stretch/>
        </p:blipFill>
        <p:spPr bwMode="auto">
          <a:xfrm>
            <a:off x="2112134" y="1"/>
            <a:ext cx="7302321" cy="180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6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79561" y="18674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89" y="132786"/>
            <a:ext cx="7516683" cy="154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9561" y="18674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89" y="1676669"/>
            <a:ext cx="7516591" cy="15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2.13.3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 err="1"/>
              <a:t>srl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(010)</a:t>
            </a:r>
          </a:p>
          <a:p>
            <a:pPr lvl="2"/>
            <a:r>
              <a:rPr lang="en-US" altLang="zh-CN" b="1" dirty="0" err="1"/>
              <a:t>andi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 err="1"/>
              <a:t>srl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1110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  <a:r>
              <a:rPr lang="zh-CN" altLang="en-US" b="1" dirty="0"/>
              <a:t> </a:t>
            </a:r>
            <a:r>
              <a:rPr lang="en-US" altLang="zh-CN" b="1" dirty="0"/>
              <a:t>1011</a:t>
            </a:r>
            <a:r>
              <a:rPr lang="zh-CN" altLang="en-US" b="1" dirty="0"/>
              <a:t> </a:t>
            </a:r>
            <a:r>
              <a:rPr lang="en-US" altLang="zh-CN" b="1" dirty="0"/>
              <a:t>1010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</a:p>
          <a:p>
            <a:pPr lvl="2"/>
            <a:r>
              <a:rPr lang="en-US" altLang="zh-CN" b="1" dirty="0"/>
              <a:t>Andi:</a:t>
            </a:r>
            <a:r>
              <a:rPr lang="zh-CN" altLang="en-US" b="1" dirty="0"/>
              <a:t> </a:t>
            </a:r>
            <a:r>
              <a:rPr lang="en-US" altLang="zh-CN" b="1" dirty="0" smtClean="0"/>
              <a:t>$t2=0001</a:t>
            </a:r>
            <a:r>
              <a:rPr lang="zh-CN" altLang="en-US" b="1" dirty="0" smtClean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0101 1011</a:t>
            </a:r>
            <a:r>
              <a:rPr lang="zh-CN" altLang="en-US" b="1" dirty="0" smtClean="0"/>
              <a:t> </a:t>
            </a:r>
            <a:r>
              <a:rPr lang="en-US" altLang="zh-CN" b="1" dirty="0"/>
              <a:t>1010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</a:p>
        </p:txBody>
      </p:sp>
    </p:spTree>
    <p:extLst>
      <p:ext uri="{BB962C8B-B14F-4D97-AF65-F5344CB8AC3E}">
        <p14:creationId xmlns:p14="http://schemas.microsoft.com/office/powerpoint/2010/main" val="29363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71600" y="170421"/>
            <a:ext cx="191227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72" y="216140"/>
            <a:ext cx="8596648" cy="51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2123" y="9272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72" y="4969326"/>
            <a:ext cx="8596648" cy="13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7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99" y="-180306"/>
            <a:ext cx="171860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0"/>
            <a:ext cx="6697014" cy="35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2428" y="-1803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3598604"/>
            <a:ext cx="6697014" cy="83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078932" y="-12880"/>
            <a:ext cx="4025863" cy="547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2.14.1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add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</a:t>
            </a:r>
          </a:p>
          <a:p>
            <a:pPr lvl="2"/>
            <a:r>
              <a:rPr lang="en-US" altLang="zh-CN" b="1" dirty="0" err="1"/>
              <a:t>sll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10</a:t>
            </a:r>
          </a:p>
          <a:p>
            <a:pPr lvl="2"/>
            <a:r>
              <a:rPr lang="en-US" altLang="zh-CN" b="1" dirty="0" err="1"/>
              <a:t>andi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 smtClean="0"/>
              <a:t>0x8000</a:t>
            </a:r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add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</a:t>
            </a:r>
          </a:p>
          <a:p>
            <a:pPr lvl="2"/>
            <a:r>
              <a:rPr lang="en-US" altLang="zh-CN" b="1" dirty="0" err="1"/>
              <a:t>sll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9</a:t>
            </a:r>
          </a:p>
          <a:p>
            <a:pPr lvl="2"/>
            <a:r>
              <a:rPr lang="en-US" altLang="zh-CN" b="1" dirty="0" err="1"/>
              <a:t>ori</a:t>
            </a:r>
            <a:r>
              <a:rPr lang="zh-CN" altLang="en-US" b="1" dirty="0"/>
              <a:t> 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 smtClean="0"/>
              <a:t>0x3ffff</a:t>
            </a:r>
          </a:p>
          <a:p>
            <a:pPr lvl="2"/>
            <a:r>
              <a:rPr lang="en-US" altLang="zh-CN" b="1" dirty="0"/>
              <a:t>a</a:t>
            </a:r>
            <a:r>
              <a:rPr lang="en-US" altLang="zh-CN" b="1" dirty="0" smtClean="0"/>
              <a:t>dd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$t2,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$t1,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$0</a:t>
            </a:r>
          </a:p>
          <a:p>
            <a:pPr lvl="2"/>
            <a:r>
              <a:rPr lang="en-US" altLang="zh-CN" b="1" dirty="0" err="1"/>
              <a:t>l</a:t>
            </a:r>
            <a:r>
              <a:rPr lang="en-US" altLang="zh-CN" b="1" dirty="0" err="1" smtClean="0"/>
              <a:t>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$t2,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0($s0)</a:t>
            </a:r>
          </a:p>
          <a:p>
            <a:pPr lvl="2"/>
            <a:r>
              <a:rPr lang="en-US" altLang="zh-CN" b="1" dirty="0" err="1"/>
              <a:t>s</a:t>
            </a:r>
            <a:r>
              <a:rPr lang="en-US" altLang="zh-CN" b="1" dirty="0" err="1" smtClean="0"/>
              <a:t>rl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$t2,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$t2,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16</a:t>
            </a:r>
          </a:p>
          <a:p>
            <a:pPr lvl="2"/>
            <a:r>
              <a:rPr lang="en-US" altLang="zh-CN" b="1" dirty="0" err="1"/>
              <a:t>o</a:t>
            </a:r>
            <a:r>
              <a:rPr lang="en-US" altLang="zh-CN" b="1" dirty="0" err="1" smtClean="0"/>
              <a:t>ri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$t2,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$t2,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0x8000</a:t>
            </a:r>
          </a:p>
          <a:p>
            <a:pPr lvl="2"/>
            <a:r>
              <a:rPr lang="en-US" altLang="zh-CN" b="1" dirty="0" err="1"/>
              <a:t>s</a:t>
            </a:r>
            <a:r>
              <a:rPr lang="en-US" altLang="zh-CN" b="1" dirty="0" err="1" smtClean="0"/>
              <a:t>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$t2,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0($s0)</a:t>
            </a:r>
          </a:p>
          <a:p>
            <a:pPr lvl="2"/>
            <a:r>
              <a:rPr lang="en-US" altLang="zh-CN" b="1" dirty="0" err="1"/>
              <a:t>l</a:t>
            </a:r>
            <a:r>
              <a:rPr lang="en-US" altLang="zh-CN" b="1" dirty="0" err="1" smtClean="0"/>
              <a:t>w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$t1,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0($s0)</a:t>
            </a:r>
            <a:endParaRPr lang="en-US" altLang="zh-C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09493" y="2028703"/>
            <a:ext cx="145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Wrong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figure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3823"/>
              </p:ext>
            </p:extLst>
          </p:nvPr>
        </p:nvGraphicFramePr>
        <p:xfrm>
          <a:off x="902538" y="4439239"/>
          <a:ext cx="7176394" cy="808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98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93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075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995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996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38090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3501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7882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15bits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17bits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5bits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83641"/>
              </p:ext>
            </p:extLst>
          </p:nvPr>
        </p:nvGraphicFramePr>
        <p:xfrm>
          <a:off x="916434" y="5247961"/>
          <a:ext cx="71763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9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81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25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8650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35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17bits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15bits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89452"/>
              </p:ext>
            </p:extLst>
          </p:nvPr>
        </p:nvGraphicFramePr>
        <p:xfrm>
          <a:off x="916434" y="6003485"/>
          <a:ext cx="7176394" cy="808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43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81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83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246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3501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37882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1bit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17bits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14bits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155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4856" y="-1"/>
            <a:ext cx="140310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-1"/>
            <a:ext cx="7508777" cy="35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8109" y="3567447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2.16.4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$t1=0x00101000&gt;0</a:t>
            </a:r>
            <a:r>
              <a:rPr lang="en-US" altLang="zh-CN" b="1" dirty="0">
                <a:sym typeface="Wingdings"/>
              </a:rPr>
              <a:t>$t2=1$t2=3</a:t>
            </a:r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$t1=0x80001000&lt;0</a:t>
            </a:r>
            <a:r>
              <a:rPr lang="en-US" altLang="zh-CN" b="1" dirty="0">
                <a:sym typeface="Wingdings"/>
              </a:rPr>
              <a:t>$t2=0$t2=0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9243" y="2189408"/>
            <a:ext cx="3547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$t2=(0&lt;$t0)?1:</a:t>
            </a:r>
            <a:r>
              <a:rPr lang="en-US" altLang="zh-CN" dirty="0">
                <a:sym typeface="Wingdings"/>
              </a:rPr>
              <a:t>0</a:t>
            </a:r>
          </a:p>
          <a:p>
            <a:r>
              <a:rPr lang="en-US" altLang="zh-CN" dirty="0">
                <a:sym typeface="Wingdings"/>
              </a:rPr>
              <a:t>If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$t2!=0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jump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to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ELSE</a:t>
            </a:r>
          </a:p>
          <a:p>
            <a:r>
              <a:rPr lang="en-US" altLang="zh-CN" dirty="0">
                <a:sym typeface="Wingdings"/>
              </a:rPr>
              <a:t>Jump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 err="1">
                <a:sym typeface="Wingdings"/>
              </a:rPr>
              <a:t>tp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DONE</a:t>
            </a:r>
          </a:p>
          <a:p>
            <a:r>
              <a:rPr lang="en-US" altLang="zh-CN" dirty="0">
                <a:sym typeface="Wingdings"/>
              </a:rPr>
              <a:t>ELSE: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$t2+=2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7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189" y="18545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8" y="253374"/>
            <a:ext cx="7956394" cy="1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189" y="18545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8" y="1854557"/>
            <a:ext cx="7956394" cy="87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42351" y="3013655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2.17.2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$t2,</a:t>
            </a:r>
            <a:r>
              <a:rPr lang="zh-CN" altLang="en-US" b="1" dirty="0"/>
              <a:t> </a:t>
            </a:r>
            <a:r>
              <a:rPr lang="en-US" altLang="zh-CN" b="1" dirty="0"/>
              <a:t>$t3,</a:t>
            </a:r>
            <a:r>
              <a:rPr lang="zh-CN" altLang="en-US" b="1" dirty="0"/>
              <a:t> </a:t>
            </a:r>
            <a:r>
              <a:rPr lang="en-US" altLang="zh-CN" b="1" dirty="0"/>
              <a:t>-5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 err="1"/>
              <a:t>slt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$0,</a:t>
            </a:r>
            <a:r>
              <a:rPr lang="zh-CN" altLang="en-US" b="1" dirty="0"/>
              <a:t> </a:t>
            </a:r>
            <a:r>
              <a:rPr lang="en-US" altLang="zh-CN" b="1" dirty="0"/>
              <a:t>$t2</a:t>
            </a:r>
          </a:p>
          <a:p>
            <a:pPr lvl="2"/>
            <a:r>
              <a:rPr lang="en-US" altLang="zh-CN" b="1" dirty="0" err="1"/>
              <a:t>bne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$0,</a:t>
            </a:r>
            <a:r>
              <a:rPr lang="zh-CN" altLang="en-US" b="1" dirty="0"/>
              <a:t> </a:t>
            </a:r>
            <a:r>
              <a:rPr lang="en-US" altLang="zh-CN" b="1" dirty="0"/>
              <a:t>IF</a:t>
            </a:r>
          </a:p>
          <a:p>
            <a:pPr lvl="2"/>
            <a:r>
              <a:rPr lang="en-US" altLang="zh-CN" b="1" dirty="0"/>
              <a:t>IF:</a:t>
            </a:r>
            <a:r>
              <a:rPr lang="zh-CN" altLang="en-US" b="1" dirty="0"/>
              <a:t> </a:t>
            </a:r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$t2,</a:t>
            </a:r>
            <a:r>
              <a:rPr lang="zh-CN" altLang="en-US" b="1" dirty="0"/>
              <a:t> </a:t>
            </a:r>
            <a:r>
              <a:rPr lang="en-US" altLang="zh-CN" b="1" dirty="0"/>
              <a:t>$t2,</a:t>
            </a:r>
            <a:r>
              <a:rPr lang="zh-CN" altLang="en-US" b="1" dirty="0"/>
              <a:t> </a:t>
            </a:r>
            <a:r>
              <a:rPr lang="en-US" altLang="zh-CN" b="1" dirty="0"/>
              <a:t>-1</a:t>
            </a:r>
          </a:p>
          <a:p>
            <a:pPr lvl="2"/>
            <a:r>
              <a:rPr lang="en-US" altLang="zh-CN" b="1" dirty="0"/>
              <a:t>j</a:t>
            </a:r>
            <a:r>
              <a:rPr lang="zh-CN" altLang="en-US" b="1" dirty="0"/>
              <a:t> </a:t>
            </a:r>
            <a:r>
              <a:rPr lang="en-US" altLang="zh-CN" b="1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73032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3492" y="-1"/>
            <a:ext cx="1421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3" y="-1"/>
            <a:ext cx="7340394" cy="41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6745" y="4327301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2.17.4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$s2=20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$s2=20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7758" y="923331"/>
            <a:ext cx="303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do{$s2+=2</a:t>
            </a:r>
          </a:p>
          <a:p>
            <a:r>
              <a:rPr lang="en-US" altLang="zh-CN" dirty="0"/>
              <a:t>$t1+=-1}</a:t>
            </a:r>
          </a:p>
          <a:p>
            <a:r>
              <a:rPr lang="en-US" altLang="zh-CN" dirty="0"/>
              <a:t>While(</a:t>
            </a:r>
            <a:r>
              <a:rPr lang="zh-CN" altLang="en-US" dirty="0"/>
              <a:t> </a:t>
            </a:r>
            <a:r>
              <a:rPr lang="en-US" altLang="zh-CN" dirty="0"/>
              <a:t>$t1!=0)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7758" y="1923934"/>
            <a:ext cx="303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While($t1&gt;0)</a:t>
            </a:r>
          </a:p>
          <a:p>
            <a:r>
              <a:rPr lang="en-US" altLang="zh-CN" dirty="0"/>
              <a:t>$t1+=-1</a:t>
            </a:r>
          </a:p>
          <a:p>
            <a:r>
              <a:rPr lang="en-US" altLang="zh-CN" dirty="0"/>
              <a:t>$s2+=2</a:t>
            </a:r>
          </a:p>
        </p:txBody>
      </p:sp>
    </p:spTree>
    <p:extLst>
      <p:ext uri="{BB962C8B-B14F-4D97-AF65-F5344CB8AC3E}">
        <p14:creationId xmlns:p14="http://schemas.microsoft.com/office/powerpoint/2010/main" val="14987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81825" y="-1"/>
            <a:ext cx="138258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5" y="45718"/>
            <a:ext cx="7547020" cy="46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80987" y="4688858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2.18.4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1+7</a:t>
            </a:r>
            <a:r>
              <a:rPr lang="zh-CN" altLang="en-US" b="1" dirty="0"/>
              <a:t>*</a:t>
            </a:r>
            <a:r>
              <a:rPr lang="en-US" altLang="zh-CN" b="1" dirty="0"/>
              <a:t>50=351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1+6</a:t>
            </a:r>
            <a:r>
              <a:rPr lang="zh-CN" altLang="en-US" b="1" dirty="0"/>
              <a:t>*</a:t>
            </a:r>
            <a:r>
              <a:rPr lang="en-US" altLang="zh-CN" b="1" dirty="0"/>
              <a:t>100=601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87144" y="3760630"/>
            <a:ext cx="3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65809" y="3868291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$0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7734" y="0"/>
            <a:ext cx="137488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34" y="0"/>
            <a:ext cx="7855657" cy="184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7353" y="2113082"/>
            <a:ext cx="5100264" cy="4158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2.18.5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=50;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do</a:t>
            </a:r>
            <a:r>
              <a:rPr lang="zh-CN" altLang="en-US" b="1" dirty="0"/>
              <a:t> </a:t>
            </a:r>
            <a:r>
              <a:rPr lang="en-US" altLang="zh-CN" b="1" dirty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result+=</a:t>
            </a:r>
            <a:r>
              <a:rPr lang="en-US" altLang="zh-CN" b="1" dirty="0" err="1"/>
              <a:t>MemArray</a:t>
            </a:r>
            <a:r>
              <a:rPr lang="en-US" altLang="zh-CN" b="1" dirty="0"/>
              <a:t>[100-2i];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result+=</a:t>
            </a:r>
            <a:r>
              <a:rPr lang="en-US" altLang="zh-CN" b="1" dirty="0" err="1"/>
              <a:t>MemAray</a:t>
            </a:r>
            <a:r>
              <a:rPr lang="en-US" altLang="zh-CN" b="1" dirty="0"/>
              <a:t>[101-2i];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i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-;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}while(</a:t>
            </a:r>
            <a:r>
              <a:rPr lang="en-US" altLang="zh-CN" b="1" dirty="0" err="1"/>
              <a:t>i</a:t>
            </a:r>
            <a:r>
              <a:rPr lang="en-US" altLang="zh-CN" b="1" dirty="0"/>
              <a:t>!=0)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(b)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do{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result+=</a:t>
            </a:r>
            <a:r>
              <a:rPr lang="en-US" altLang="zh-CN" b="1" dirty="0" err="1"/>
              <a:t>MemArray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i</a:t>
            </a:r>
            <a:r>
              <a:rPr lang="en-US" altLang="zh-CN" b="1" dirty="0"/>
              <a:t>++;}while{</a:t>
            </a:r>
            <a:r>
              <a:rPr lang="en-US" altLang="zh-CN" b="1" dirty="0" err="1"/>
              <a:t>i</a:t>
            </a:r>
            <a:r>
              <a:rPr lang="en-US" altLang="zh-CN" b="1" dirty="0"/>
              <a:t>&lt;100}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03259" y="2113081"/>
            <a:ext cx="5100606" cy="3450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2.18.6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Consider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address</a:t>
            </a:r>
            <a:r>
              <a:rPr lang="zh-CN" altLang="en-US" b="1" dirty="0"/>
              <a:t> </a:t>
            </a:r>
            <a:r>
              <a:rPr lang="en-US" altLang="zh-CN" b="1" dirty="0"/>
              <a:t>directly</a:t>
            </a:r>
            <a:r>
              <a:rPr lang="zh-CN" altLang="en-US" b="1" dirty="0"/>
              <a:t> </a:t>
            </a:r>
            <a:r>
              <a:rPr lang="en-US" altLang="zh-CN" b="1" dirty="0"/>
              <a:t>without</a:t>
            </a:r>
            <a:r>
              <a:rPr lang="zh-CN" altLang="en-US" b="1" dirty="0"/>
              <a:t> </a:t>
            </a:r>
            <a:r>
              <a:rPr lang="en-US" altLang="zh-CN" b="1" dirty="0"/>
              <a:t>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400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LOOP:	</a:t>
            </a:r>
            <a:r>
              <a:rPr lang="en-US" altLang="zh-CN" b="1" dirty="0" err="1"/>
              <a:t>lw</a:t>
            </a:r>
            <a:r>
              <a:rPr lang="zh-CN" altLang="en-US" b="1" dirty="0"/>
              <a:t> </a:t>
            </a:r>
            <a:r>
              <a:rPr lang="en-US" altLang="zh-CN" b="1" dirty="0"/>
              <a:t>$s1,</a:t>
            </a:r>
            <a:r>
              <a:rPr lang="zh-CN" altLang="en-US" b="1" dirty="0"/>
              <a:t> </a:t>
            </a:r>
            <a:r>
              <a:rPr lang="en-US" altLang="zh-CN" b="1" dirty="0"/>
              <a:t>0($s0)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add</a:t>
            </a:r>
            <a:r>
              <a:rPr lang="zh-CN" altLang="en-US" b="1" dirty="0"/>
              <a:t> </a:t>
            </a:r>
            <a:r>
              <a:rPr lang="en-US" altLang="zh-CN" b="1" dirty="0"/>
              <a:t>$s2,</a:t>
            </a:r>
            <a:r>
              <a:rPr lang="zh-CN" altLang="en-US" b="1" dirty="0"/>
              <a:t> </a:t>
            </a:r>
            <a:r>
              <a:rPr lang="en-US" altLang="zh-CN" b="1" dirty="0"/>
              <a:t>$s2,$s1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lw</a:t>
            </a:r>
            <a:r>
              <a:rPr lang="zh-CN" altLang="en-US" b="1" dirty="0"/>
              <a:t> </a:t>
            </a:r>
            <a:r>
              <a:rPr lang="en-US" altLang="zh-CN" b="1" dirty="0"/>
              <a:t>$s1,</a:t>
            </a:r>
            <a:r>
              <a:rPr lang="zh-CN" altLang="en-US" b="1" dirty="0"/>
              <a:t> </a:t>
            </a:r>
            <a:r>
              <a:rPr lang="en-US" altLang="zh-CN" b="1" dirty="0"/>
              <a:t>4($s0)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	add</a:t>
            </a:r>
            <a:r>
              <a:rPr lang="zh-CN" altLang="en-US" b="1" dirty="0"/>
              <a:t> </a:t>
            </a:r>
            <a:r>
              <a:rPr lang="en-US" altLang="zh-CN" b="1" dirty="0"/>
              <a:t>$s2,</a:t>
            </a:r>
            <a:r>
              <a:rPr lang="zh-CN" altLang="en-US" b="1" dirty="0"/>
              <a:t> </a:t>
            </a:r>
            <a:r>
              <a:rPr lang="en-US" altLang="zh-CN" b="1" dirty="0"/>
              <a:t>$s2,$s1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bne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LOOP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9167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125"/>
            <a:ext cx="7696755" cy="1072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3076" r="758"/>
          <a:stretch/>
        </p:blipFill>
        <p:spPr>
          <a:xfrm>
            <a:off x="1371600" y="1186657"/>
            <a:ext cx="7858432" cy="1508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005620"/>
                <a:ext cx="9368118" cy="31726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b="1" dirty="0"/>
                  <a:t>1.3.1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</m:t>
                    </m:r>
                    <m:r>
                      <a:rPr lang="en-US" altLang="zh-CN" b="1" i="0" smtClean="0">
                        <a:latin typeface="Cambria Math" charset="0"/>
                      </a:rPr>
                      <m:t>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𝐨𝐮𝐧𝐭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𝐂𝐏𝐈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𝐑𝐚𝐭𝐞</m:t>
                        </m:r>
                      </m:den>
                    </m:f>
                  </m:oMath>
                </a14:m>
                <a:r>
                  <a:rPr lang="en-US" altLang="zh-CN" b="1" i="0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𝐈𝐧𝐬𝐭𝐫𝐮𝐜𝐭𝐢𝐨𝐧𝐬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𝐩𝐞𝐫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𝐬𝐞𝐜𝐨𝐧𝐝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𝐑𝐚𝐭𝐞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𝑪𝑷𝑰</m:t>
                        </m:r>
                      </m:den>
                    </m:f>
                  </m:oMath>
                </a14:m>
                <a:endParaRPr lang="en-US" altLang="zh-CN" b="1" i="0" dirty="0"/>
              </a:p>
              <a:p>
                <a:r>
                  <a:rPr lang="en-US" altLang="zh-CN" b="1" dirty="0"/>
                  <a:t>1.3.2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#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𝐨𝐟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𝐂𝐲𝐜𝐥𝐞𝐬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𝐭𝐢𝐦𝐞</m:t>
                    </m:r>
                    <m:r>
                      <a:rPr lang="zh-CN" altLang="en-US" b="1" i="0" smtClean="0">
                        <a:latin typeface="Cambria Math" charset="0"/>
                      </a:rPr>
                      <m:t>∗</m:t>
                    </m:r>
                    <m:r>
                      <a:rPr lang="en-US" altLang="zh-CN" b="1" i="0" smtClean="0">
                        <a:latin typeface="Cambria Math" charset="0"/>
                      </a:rPr>
                      <m:t>𝐂𝐥𝐨𝐜𝐤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𝐑𝐚𝐭𝐞</m:t>
                    </m:r>
                  </m:oMath>
                </a14:m>
                <a:endParaRPr lang="en-US" altLang="zh-CN" b="1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#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𝐨𝐟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𝐈𝐧𝐬𝐭𝐫𝐮𝐜𝐭𝐢𝐨𝐧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#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𝐨𝐟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𝐂𝐲𝐜𝐥𝐞𝐬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𝐂𝐏𝐈</m:t>
                        </m:r>
                      </m:den>
                    </m:f>
                  </m:oMath>
                </a14:m>
                <a:endParaRPr lang="en-US" altLang="zh-CN" b="1" i="0" dirty="0"/>
              </a:p>
              <a:p>
                <a:r>
                  <a:rPr lang="en-US" altLang="zh-CN" b="1" dirty="0"/>
                  <a:t>1.3.3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𝐂𝐥𝐨𝐜𝐤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𝐑𝐚𝐭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𝐞</m:t>
                        </m:r>
                      </m:e>
                      <m:sup>
                        <m:r>
                          <a:rPr lang="en-US" altLang="zh-CN" b="1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𝐂𝐨𝐮𝐧𝐭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𝐂𝐏𝐈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𝐂𝐏𝐔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𝐓𝐢𝐦𝐞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𝟕</m:t>
                        </m:r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𝟏</m:t>
                    </m:r>
                    <m:r>
                      <a:rPr lang="en-US" altLang="zh-CN" b="1" i="0" smtClean="0">
                        <a:latin typeface="Cambria Math" charset="0"/>
                      </a:rPr>
                      <m:t>.</m:t>
                    </m:r>
                    <m:r>
                      <a:rPr lang="en-US" altLang="zh-CN" b="1" i="0" smtClean="0">
                        <a:latin typeface="Cambria Math" charset="0"/>
                      </a:rPr>
                      <m:t>𝟕𝟏𝐂𝐥𝐨𝐜𝐤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𝐑𝐚𝐭𝐞</m:t>
                    </m:r>
                  </m:oMath>
                </a14:m>
                <a:endParaRPr lang="en-US" altLang="zh-CN" b="1" i="0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005620"/>
                <a:ext cx="9368118" cy="3172675"/>
              </a:xfrm>
              <a:blipFill rotWithShape="0">
                <a:blip r:embed="rId4"/>
                <a:stretch>
                  <a:fillRect l="-325" t="-1731" b="-9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3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823114"/>
                  </p:ext>
                </p:extLst>
              </p:nvPr>
            </p:nvGraphicFramePr>
            <p:xfrm>
              <a:off x="1533833" y="1651820"/>
              <a:ext cx="9142363" cy="4531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35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8474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="" xmlns:a16="http://schemas.microsoft.com/office/drawing/2014/main" val="20006"/>
                        </a:ext>
                      </a:extLst>
                    </a:gridCol>
                  </a:tblGrid>
                  <a:tr h="562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Solution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a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b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Processor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CPU</a:t>
                          </a:r>
                          <a:r>
                            <a:rPr lang="zh-CN" altLang="en-US" baseline="0" dirty="0">
                              <a:latin typeface="+mj-lt"/>
                            </a:rPr>
                            <a:t> </a:t>
                          </a:r>
                          <a:r>
                            <a:rPr lang="en-US" altLang="zh-CN" baseline="0" dirty="0">
                              <a:latin typeface="+mj-lt"/>
                            </a:rPr>
                            <a:t>Time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0.55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0.6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0.27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92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Instructions/sec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>
                              <a:latin typeface="+mj-lt"/>
                            </a:rPr>
                            <a:t>)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92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#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of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cycles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>
                              <a:latin typeface="+mj-lt"/>
                            </a:rPr>
                            <a:t>)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9848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#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of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instruction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>
                              <a:latin typeface="+mj-lt"/>
                            </a:rPr>
                            <a:t>)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823114"/>
                  </p:ext>
                </p:extLst>
              </p:nvPr>
            </p:nvGraphicFramePr>
            <p:xfrm>
              <a:off x="1533833" y="1651820"/>
              <a:ext cx="9142363" cy="45313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354"/>
                    <a:gridCol w="1284749"/>
                    <a:gridCol w="1306052"/>
                    <a:gridCol w="1306052"/>
                    <a:gridCol w="1306052"/>
                    <a:gridCol w="1306052"/>
                    <a:gridCol w="1306052"/>
                  </a:tblGrid>
                  <a:tr h="562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Solution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a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b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Processor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CPU</a:t>
                          </a:r>
                          <a:r>
                            <a:rPr lang="zh-CN" altLang="en-US" baseline="0" dirty="0" smtClean="0">
                              <a:latin typeface="+mj-lt"/>
                            </a:rPr>
                            <a:t> </a:t>
                          </a:r>
                          <a:r>
                            <a:rPr lang="en-US" altLang="zh-CN" baseline="0" dirty="0" smtClean="0">
                              <a:latin typeface="+mj-lt"/>
                            </a:rPr>
                            <a:t>Time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0.55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0.6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0.27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921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" t="-184868" r="-590367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921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" t="-286755" r="-590367" b="-113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9848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" t="-360494" r="-590367" b="-61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030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6128" y="339212"/>
            <a:ext cx="17977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28" y="339212"/>
            <a:ext cx="9026013" cy="41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1.4.4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</m:t>
                    </m:r>
                    <m:r>
                      <a:rPr lang="en-US" altLang="zh-CN" b="1" i="0" smtClean="0">
                        <a:latin typeface="Cambria Math" charset="0"/>
                      </a:rPr>
                      <m:t>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𝐨𝐮𝐧𝐭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𝐂𝐏𝐈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𝐑𝐚𝐭𝐞</m:t>
                        </m:r>
                      </m:den>
                    </m:f>
                  </m:oMath>
                </a14:m>
                <a:r>
                  <a:rPr lang="en-US" altLang="zh-CN" b="1" i="0" dirty="0"/>
                  <a:t>	</a:t>
                </a:r>
              </a:p>
              <a:p>
                <a:pPr lvl="1"/>
                <a:r>
                  <a:rPr lang="en-US" altLang="zh-CN" b="1" i="0" dirty="0"/>
                  <a:t>(a):</a:t>
                </a:r>
                <a:r>
                  <a:rPr lang="zh-CN" altLang="en-US" b="1" i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𝟔𝟓𝟎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𝟏𝟎𝟎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𝟔𝟎𝟎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𝟐𝟏𝟐𝟓𝐧𝐬</m:t>
                    </m:r>
                  </m:oMath>
                </a14:m>
                <a:endParaRPr lang="en-US" altLang="zh-CN" b="1" i="0" dirty="0"/>
              </a:p>
              <a:p>
                <a:pPr lvl="1"/>
                <a:r>
                  <a:rPr lang="en-US" altLang="zh-CN" b="1" i="0" dirty="0"/>
                  <a:t>(b):</a:t>
                </a:r>
                <a:r>
                  <a:rPr lang="zh-CN" altLang="en-US" b="1" i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𝟕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𝟐𝟕𝟓𝟎𝐧𝐬</m:t>
                    </m:r>
                  </m:oMath>
                </a14:m>
                <a:endParaRPr lang="en-US" altLang="zh-CN" b="1" i="0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  <a:blipFill rotWithShape="0">
                <a:blip r:embed="rId3"/>
                <a:stretch>
                  <a:fillRect l="-5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8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6128" y="339212"/>
            <a:ext cx="17977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28" y="339212"/>
            <a:ext cx="9026013" cy="41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1.4.5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</m:t>
                    </m:r>
                    <m:r>
                      <a:rPr lang="en-US" altLang="zh-CN" b="1" i="0" smtClean="0">
                        <a:latin typeface="Cambria Math" charset="0"/>
                      </a:rPr>
                      <m:t>𝐈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𝐓𝐦𝐞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𝐑𝐚𝐭𝐞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𝐂𝐨𝐮𝐧𝐭</m:t>
                        </m:r>
                      </m:den>
                    </m:f>
                  </m:oMath>
                </a14:m>
                <a:r>
                  <a:rPr lang="en-US" altLang="zh-CN" b="1" i="0" dirty="0"/>
                  <a:t>	</a:t>
                </a:r>
              </a:p>
              <a:p>
                <a:pPr lvl="1"/>
                <a:r>
                  <a:rPr lang="en-US" altLang="zh-CN" b="1" i="0" dirty="0"/>
                  <a:t>(a):</a:t>
                </a: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𝐂𝐏𝐈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𝟐𝟏𝟐𝟓𝐧𝐬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𝟏𝟒𝟎𝟎</m:t>
                        </m:r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𝟑</m:t>
                    </m:r>
                    <m:r>
                      <a:rPr lang="en-US" altLang="zh-CN" b="1" i="0" smtClean="0">
                        <a:latin typeface="Cambria Math" charset="0"/>
                      </a:rPr>
                      <m:t>.</m:t>
                    </m:r>
                    <m:r>
                      <a:rPr lang="en-US" altLang="zh-CN" b="1" i="0" smtClean="0">
                        <a:latin typeface="Cambria Math" charset="0"/>
                      </a:rPr>
                      <m:t>𝟎𝟑</m:t>
                    </m:r>
                  </m:oMath>
                </a14:m>
                <a:endParaRPr lang="en-US" altLang="zh-CN" b="1" i="0" dirty="0"/>
              </a:p>
              <a:p>
                <a:pPr lvl="1"/>
                <a:r>
                  <a:rPr lang="en-US" altLang="zh-CN" b="1" i="0" dirty="0"/>
                  <a:t>(b):</a:t>
                </a:r>
                <a:r>
                  <a:rPr lang="zh-CN" altLang="en-US" b="1" i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𝐂𝐏𝐈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𝟐𝟕𝟓𝟎𝐧𝐬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𝟐𝟎𝟎𝟎</m:t>
                        </m:r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</m:t>
                    </m:r>
                    <m:r>
                      <a:rPr lang="en-US" altLang="zh-CN" b="1" i="0" smtClean="0">
                        <a:latin typeface="Cambria Math" charset="0"/>
                      </a:rPr>
                      <m:t>.</m:t>
                    </m:r>
                    <m:r>
                      <a:rPr lang="en-US" altLang="zh-CN" b="1" i="0" smtClean="0">
                        <a:latin typeface="Cambria Math" charset="0"/>
                      </a:rPr>
                      <m:t>𝟕𝟓</m:t>
                    </m:r>
                  </m:oMath>
                </a14:m>
                <a:endParaRPr lang="en-US" altLang="zh-CN" b="1" i="0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  <a:blipFill rotWithShape="0">
                <a:blip r:embed="rId3"/>
                <a:stretch>
                  <a:fillRect l="-5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3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6128" y="339212"/>
            <a:ext cx="17977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154" y="609260"/>
                <a:ext cx="10117395" cy="5548420"/>
              </a:xfrm>
            </p:spPr>
            <p:txBody>
              <a:bodyPr tIns="180000" bIns="0">
                <a:spAutoFit/>
              </a:bodyPr>
              <a:lstStyle/>
              <a:p>
                <a:r>
                  <a:rPr lang="en-US" altLang="zh-CN" b="1" dirty="0"/>
                  <a:t>1.4.6</a:t>
                </a:r>
              </a:p>
              <a:p>
                <a:pPr lvl="1"/>
                <a:r>
                  <a:rPr lang="en-US" altLang="zh-CN" b="1" i="0" dirty="0"/>
                  <a:t>(a):</a:t>
                </a:r>
                <a:r>
                  <a:rPr lang="zh-CN" altLang="en-US" b="1" i="0" dirty="0"/>
                  <a:t> </a:t>
                </a:r>
                <a:endParaRPr lang="en-US" altLang="zh-CN" b="1" i="0" dirty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𝟔𝟓𝟎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𝟑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𝟏𝟑𝟕𝟓</m:t>
                    </m:r>
                    <m:r>
                      <a:rPr lang="en-US" altLang="zh-CN" b="1" i="0">
                        <a:latin typeface="Cambria Math" charset="0"/>
                      </a:rPr>
                      <m:t>𝐧𝐬</m:t>
                    </m:r>
                  </m:oMath>
                </a14:m>
                <a:endParaRPr lang="en-US" altLang="zh-CN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charset="0"/>
                      </a:rPr>
                      <m:t>𝐒𝐩𝐞𝐞𝐝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−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𝐮𝐩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charset="0"/>
                          </a:rPr>
                          <m:t>𝟐𝟏𝟐𝟓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charset="0"/>
                          </a:rPr>
                          <m:t>𝟏𝟑𝟕𝟓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charset="0"/>
                      </a:rPr>
                      <m:t>𝐂𝐏𝐈</m:t>
                    </m:r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dirty="0" smtClean="0">
                            <a:latin typeface="Cambria Math" charset="0"/>
                          </a:rPr>
                          <m:t>𝟏𝟑𝟕𝟓𝐧𝐬</m:t>
                        </m:r>
                        <m:r>
                          <a:rPr lang="zh-CN" altLang="en-US" b="1" i="0" dirty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dirty="0" smtClean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dirty="0" smtClean="0">
                            <a:latin typeface="Cambria Math" charset="0"/>
                          </a:rPr>
                          <m:t>𝟏𝟏𝟎𝟎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1"/>
                <a:r>
                  <a:rPr lang="en-US" altLang="zh-CN" b="1" i="0" dirty="0"/>
                  <a:t>(b):</a:t>
                </a:r>
                <a:r>
                  <a:rPr lang="zh-CN" altLang="en-US" b="1" i="0" dirty="0"/>
                  <a:t> </a:t>
                </a:r>
                <a:endParaRPr lang="en-US" altLang="zh-CN" b="1" i="0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𝟕𝟓𝟎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𝟐𝟏𝟐𝟓</m:t>
                    </m:r>
                    <m:r>
                      <a:rPr lang="en-US" altLang="zh-CN" b="1" i="0">
                        <a:latin typeface="Cambria Math" charset="0"/>
                      </a:rPr>
                      <m:t>𝐧𝐬</m:t>
                    </m:r>
                  </m:oMath>
                </a14:m>
                <a:endParaRPr lang="en-US" altLang="zh-CN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 charset="0"/>
                      </a:rPr>
                      <m:t>𝐒𝐩𝐞𝐞𝐝</m:t>
                    </m:r>
                    <m:r>
                      <a:rPr lang="en-US" altLang="zh-CN" b="1" i="0" dirty="0">
                        <a:latin typeface="Cambria Math" charset="0"/>
                      </a:rPr>
                      <m:t>−</m:t>
                    </m:r>
                    <m:r>
                      <a:rPr lang="en-US" altLang="zh-CN" b="1" i="0" dirty="0">
                        <a:latin typeface="Cambria Math" charset="0"/>
                      </a:rPr>
                      <m:t>𝐮𝐩</m:t>
                    </m:r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dirty="0" smtClean="0">
                            <a:latin typeface="Cambria Math" charset="0"/>
                          </a:rPr>
                          <m:t>𝟐𝟕</m:t>
                        </m:r>
                        <m:r>
                          <a:rPr lang="en-US" altLang="zh-CN" b="1" i="1" dirty="0" smtClean="0">
                            <a:latin typeface="Cambria Math" charset="0"/>
                          </a:rPr>
                          <m:t>𝟓𝟎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charset="0"/>
                          </a:rPr>
                          <m:t>𝟐𝟏𝟐𝟓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 charset="0"/>
                      </a:rPr>
                      <m:t>𝐂𝐏𝐈</m:t>
                    </m:r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0" dirty="0" smtClean="0">
                            <a:latin typeface="Cambria Math" charset="0"/>
                          </a:rPr>
                          <m:t>𝟐𝟏𝟐𝟓</m:t>
                        </m:r>
                        <m:r>
                          <a:rPr lang="en-US" altLang="zh-CN" b="1" i="0" dirty="0">
                            <a:latin typeface="Cambria Math" charset="0"/>
                          </a:rPr>
                          <m:t>𝐧𝐬</m:t>
                        </m:r>
                        <m:r>
                          <a:rPr lang="zh-CN" altLang="en-US" b="1" i="0" dirty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dirty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dirty="0" smtClean="0">
                            <a:latin typeface="Cambria Math" charset="0"/>
                          </a:rPr>
                          <m:t>𝟏𝟕𝟐𝟎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154" y="609260"/>
                <a:ext cx="10117395" cy="5548420"/>
              </a:xfrm>
              <a:blipFill rotWithShape="0"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2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1"/>
            <a:ext cx="6371303" cy="67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92297" y="443284"/>
            <a:ext cx="4999703" cy="209850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1.10.1</a:t>
            </a:r>
          </a:p>
          <a:p>
            <a:pPr lvl="1"/>
            <a:r>
              <a:rPr lang="en-US" altLang="zh-CN" b="1" i="0" dirty="0">
                <a:latin typeface="+mj-lt"/>
              </a:rPr>
              <a:t>Take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the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8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processors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as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an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example</a:t>
            </a:r>
          </a:p>
          <a:p>
            <a:pPr lvl="1"/>
            <a:r>
              <a:rPr lang="en-US" altLang="zh-CN" b="1" i="0" dirty="0">
                <a:latin typeface="+mj-lt"/>
              </a:rPr>
              <a:t>#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of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instructions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per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processors=320+160+32=512</a:t>
            </a:r>
          </a:p>
          <a:p>
            <a:pPr lvl="1"/>
            <a:r>
              <a:rPr lang="en-US" altLang="zh-CN" b="1" i="0" dirty="0">
                <a:latin typeface="+mj-lt"/>
              </a:rPr>
              <a:t>Total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number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of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instructions=512</a:t>
            </a:r>
            <a:r>
              <a:rPr lang="zh-CN" altLang="en-US" b="1" i="0" dirty="0">
                <a:latin typeface="+mj-lt"/>
              </a:rPr>
              <a:t>*</a:t>
            </a:r>
            <a:r>
              <a:rPr lang="en-US" altLang="zh-CN" b="1" i="0" dirty="0">
                <a:latin typeface="+mj-lt"/>
              </a:rPr>
              <a:t>8</a:t>
            </a:r>
            <a:endParaRPr lang="en-US" b="1" i="0" dirty="0">
              <a:latin typeface="+mj-lt"/>
            </a:endParaRPr>
          </a:p>
          <a:p>
            <a:pPr lvl="1"/>
            <a:endParaRPr lang="en-US" altLang="zh-C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38686"/>
              </p:ext>
            </p:extLst>
          </p:nvPr>
        </p:nvGraphicFramePr>
        <p:xfrm>
          <a:off x="7195931" y="2722679"/>
          <a:ext cx="4996069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33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97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instructions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Aggregate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#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of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6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1"/>
            <a:ext cx="6371303" cy="67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63397"/>
              </p:ext>
            </p:extLst>
          </p:nvPr>
        </p:nvGraphicFramePr>
        <p:xfrm>
          <a:off x="7416228" y="1842651"/>
          <a:ext cx="4505739" cy="197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87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239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time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(ns)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3224"/>
              </p:ext>
            </p:extLst>
          </p:nvPr>
        </p:nvGraphicFramePr>
        <p:xfrm>
          <a:off x="7416228" y="3817221"/>
          <a:ext cx="4505739" cy="19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17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00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5996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/>
                  <a:t>1.10.2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Take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the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8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processors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as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an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example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Execution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charset="0"/>
                          </a:rPr>
                          <m:t>𝟑𝟐𝟎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𝟏𝟔𝟎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𝟑𝟐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i="0" dirty="0">
                  <a:latin typeface="+mj-lt"/>
                </a:endParaRPr>
              </a:p>
              <a:p>
                <a:pPr lvl="1"/>
                <a:r>
                  <a:rPr lang="en-US" altLang="zh-CN" b="1" i="0" dirty="0">
                    <a:latin typeface="+mj-lt"/>
                  </a:rPr>
                  <a:t>Do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not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multiple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the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number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of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processors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  <a:blipFill rotWithShape="0">
                <a:blip r:embed="rId3"/>
                <a:stretch>
                  <a:fillRect l="-1122" t="-2160" r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7192297" y="5804925"/>
                <a:ext cx="4999703" cy="1754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/>
                  <a:t>1.10.3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Execution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charset="0"/>
                          </a:rPr>
                          <m:t>𝟑𝟐𝟎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𝟏𝟔𝟎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𝟑𝟐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297" y="5804925"/>
                <a:ext cx="4999703" cy="1754644"/>
              </a:xfrm>
              <a:prstGeom prst="rect">
                <a:avLst/>
              </a:prstGeom>
              <a:blipFill rotWithShape="0">
                <a:blip r:embed="rId4"/>
                <a:stretch>
                  <a:fillRect l="-1098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029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606</TotalTime>
  <Words>954</Words>
  <Application>Microsoft Macintosh PowerPoint</Application>
  <PresentationFormat>Widescreen</PresentationFormat>
  <Paragraphs>431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 Math</vt:lpstr>
      <vt:lpstr>Franklin Gothic Book</vt:lpstr>
      <vt:lpstr>Mangal</vt:lpstr>
      <vt:lpstr>Wingdings</vt:lpstr>
      <vt:lpstr>华文楷体</vt:lpstr>
      <vt:lpstr>Crop</vt:lpstr>
      <vt:lpstr>VE370 RC1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VE370 RC1</dc:title>
  <dc:creator>Microsoft Office User</dc:creator>
  <cp:lastModifiedBy>Microsoft Office User</cp:lastModifiedBy>
  <cp:revision>45</cp:revision>
  <dcterms:created xsi:type="dcterms:W3CDTF">2018-09-26T07:02:14Z</dcterms:created>
  <dcterms:modified xsi:type="dcterms:W3CDTF">2018-10-28T12:33:55Z</dcterms:modified>
</cp:coreProperties>
</file>