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2" r:id="rId20"/>
    <p:sldId id="275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D5067-D022-444D-9A68-BEA5C8045CFD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20F0B-9752-BB40-87D5-D5536A82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0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20F0B-9752-BB40-87D5-D5536A8265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0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20F0B-9752-BB40-87D5-D5536A8265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35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20F0B-9752-BB40-87D5-D5536A8265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7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9ED19-C4EB-B84B-961D-4D5983FC0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2BDAA-AC2B-6349-8735-AAEDCA622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8EFD3-0A4E-F14C-8A56-B9339CB2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51C0-93E8-D840-8D66-1FC89D6C297E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FE47B-9AC9-C745-AD3C-74390D6C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145AD-3F5A-2D40-B112-AD934500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DBE6-47DF-EE48-B0C2-E1710B45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28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D1B44-A217-864B-BBD9-B80D42C4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10886-4857-ED42-8611-727111178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E2539-3836-8347-A3AE-230061C93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51C0-93E8-D840-8D66-1FC89D6C297E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AAE81-051C-A641-9BF9-3F77DDE52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CB65D-FE8E-E64D-9CB2-B15D8916A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DBE6-47DF-EE48-B0C2-E1710B45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0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EA81D-4A07-7A44-AB33-5F2EC35FB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623B4-0DB5-B344-A6FF-B14B0EB0A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823B5-5C49-5C4A-9DFB-427A07F52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51C0-93E8-D840-8D66-1FC89D6C297E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EF3A8-7E7C-CD4E-992C-E804123CE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8EE3-3668-C049-A077-F28E2051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DBE6-47DF-EE48-B0C2-E1710B45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3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9C6E-6F76-034D-86B9-770D4297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B51D2-77C0-EA45-9DCE-6EEF5C6CE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E9AF3-08A7-CE4D-A3E0-49FB368C3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51C0-93E8-D840-8D66-1FC89D6C297E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A37A0-0ED6-8541-AC66-8FBAAD02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87560-1999-A54F-967E-41A05ABB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DBE6-47DF-EE48-B0C2-E1710B45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0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550E-C3F6-FF43-8A9E-2280807A4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661F3-1A5B-B24A-8BA4-4FFFE4A9B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C037-2F1E-2C4B-ACB9-0B4D6983E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51C0-93E8-D840-8D66-1FC89D6C297E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F5281-7024-3E43-A782-0CCCAEF0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B41D-0221-7E40-A0C9-5FF9787D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DBE6-47DF-EE48-B0C2-E1710B45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8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3F0D8-F04D-464C-A15B-6E951B8D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2D371-49A9-0D47-AA54-9EB732D4F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7EEDF-C74B-1C47-98C0-47B82F808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3241E-2900-2B43-AD01-C901CF9A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51C0-93E8-D840-8D66-1FC89D6C297E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4B169-A3D5-3341-B78B-8103A000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3051F-B53D-5747-B30F-DEDA89F1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DBE6-47DF-EE48-B0C2-E1710B45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17966-DC2C-EF4D-B0BE-27A74263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015ED-7517-E54C-8092-509E15A59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3E3E1-0F44-B643-B900-F1DA68F5F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7AD8E-4C2C-ED4F-A247-CA40535BF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10D5D1-79AE-994D-A8E3-F8332016B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58E447-5835-FD4D-ADEE-753B7F53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51C0-93E8-D840-8D66-1FC89D6C297E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A67DF7-40C5-9446-9DA1-46E864B9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89AFB1-29CB-6B49-9ACE-ECA58C44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DBE6-47DF-EE48-B0C2-E1710B45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6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C63F9-57A4-264D-B3DE-0EB9B3BB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80522F-21CF-E343-93E6-C23FDF98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51C0-93E8-D840-8D66-1FC89D6C297E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DAFDB-4B70-CE41-9368-C1DB82ED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130518-D115-7A44-9A7C-3197B0C0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DBE6-47DF-EE48-B0C2-E1710B45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1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23349-7BD6-E34C-BA40-B4F60598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51C0-93E8-D840-8D66-1FC89D6C297E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25CA1-2F49-2345-9449-F18B5C047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50101-E87C-7C42-A021-38630F69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DBE6-47DF-EE48-B0C2-E1710B45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7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31DF8-43CA-3746-B55F-D13575F3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43F37-B2F0-5840-A827-1399AC741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5B684-F332-C149-9B23-9DCC5E45B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53C62-3BF3-0046-B824-548FCF9F0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51C0-93E8-D840-8D66-1FC89D6C297E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3AB5A-AFC7-474F-8EC9-E2479E1D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B5D71-C322-7341-AB5D-05515737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DBE6-47DF-EE48-B0C2-E1710B45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8FAC-FBED-BA43-B84A-725C0B699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4FFADC-80D5-5B4C-9BB5-2C3D430A5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BB882-1E28-984C-A323-6675CA614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63E13-E5CA-5844-AB03-5BEC8CD5F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51C0-93E8-D840-8D66-1FC89D6C297E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63E8C-921E-9742-B5A1-EEB56F1FC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1D300-D63E-004A-8139-98710A56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DBE6-47DF-EE48-B0C2-E1710B45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6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82935-B9E0-5641-BC7B-DCA54E68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16C03-44C1-234D-8EEF-4C32B97A8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CB79D-EF97-3B4A-A67E-8468E30F1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A51C0-93E8-D840-8D66-1FC89D6C297E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CB9A7-D732-764C-8B8B-0BE0FCAB0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9A6EE-8341-164D-B13F-42165D755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2DBE6-47DF-EE48-B0C2-E1710B45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9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7F88-BBBE-294F-A549-FBB70FF390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VE370</a:t>
            </a:r>
            <a:r>
              <a:rPr lang="zh-CN" altLang="en-US" dirty="0"/>
              <a:t> </a:t>
            </a:r>
            <a:r>
              <a:rPr lang="en-US" altLang="zh-CN" dirty="0"/>
              <a:t>Mid Review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785E6-6FD2-7846-B05D-688B4299F5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VE370 TA Group</a:t>
            </a:r>
          </a:p>
        </p:txBody>
      </p:sp>
    </p:spTree>
    <p:extLst>
      <p:ext uri="{BB962C8B-B14F-4D97-AF65-F5344CB8AC3E}">
        <p14:creationId xmlns:p14="http://schemas.microsoft.com/office/powerpoint/2010/main" val="3006276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9A034-FA4D-8349-8144-CC4E4B987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</a:t>
            </a:r>
            <a:r>
              <a:rPr lang="en-US" altLang="zh-CN" dirty="0"/>
              <a:t>ry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9C22F-CC4B-EB44-BAAC-50A4EC189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289"/>
            <a:ext cx="10515600" cy="612775"/>
          </a:xfrm>
        </p:spPr>
        <p:txBody>
          <a:bodyPr/>
          <a:lstStyle/>
          <a:p>
            <a:r>
              <a:rPr lang="en-US" altLang="zh-CN" dirty="0" err="1"/>
              <a:t>lw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lh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lb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sign</a:t>
            </a:r>
            <a:r>
              <a:rPr lang="zh-CN" altLang="en-US" dirty="0"/>
              <a:t> </a:t>
            </a:r>
            <a:r>
              <a:rPr lang="en-US" altLang="zh-CN" dirty="0"/>
              <a:t>extended</a:t>
            </a:r>
          </a:p>
          <a:p>
            <a:endParaRPr lang="en-US" dirty="0"/>
          </a:p>
        </p:txBody>
      </p:sp>
      <p:pic>
        <p:nvPicPr>
          <p:cNvPr id="4098" name="Picture 2" descr="Attachment.jpeg">
            <a:extLst>
              <a:ext uri="{FF2B5EF4-FFF2-40B4-BE49-F238E27FC236}">
                <a16:creationId xmlns:a16="http://schemas.microsoft.com/office/drawing/2014/main" id="{0A5DC0D2-4256-1A49-9DFF-D2140FC7B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2036064"/>
            <a:ext cx="96393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04B0BFF-0D25-5C4F-A1F9-5C0025E10EEC}"/>
              </a:ext>
            </a:extLst>
          </p:cNvPr>
          <p:cNvSpPr/>
          <p:nvPr/>
        </p:nvSpPr>
        <p:spPr>
          <a:xfrm>
            <a:off x="9144000" y="2273839"/>
            <a:ext cx="1072896" cy="2499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06DC9F-FE90-7C4F-BCA1-530020FF28B3}"/>
              </a:ext>
            </a:extLst>
          </p:cNvPr>
          <p:cNvSpPr/>
          <p:nvPr/>
        </p:nvSpPr>
        <p:spPr>
          <a:xfrm>
            <a:off x="9144000" y="2770408"/>
            <a:ext cx="1072896" cy="2499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7EF16B-6C50-5447-AAFA-78606963DD98}"/>
              </a:ext>
            </a:extLst>
          </p:cNvPr>
          <p:cNvSpPr/>
          <p:nvPr/>
        </p:nvSpPr>
        <p:spPr>
          <a:xfrm>
            <a:off x="8479536" y="3262533"/>
            <a:ext cx="1072896" cy="2499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553AAB-B77A-9047-9367-9E3F5D45B7B2}"/>
              </a:ext>
            </a:extLst>
          </p:cNvPr>
          <p:cNvSpPr txBox="1">
            <a:spLocks/>
          </p:cNvSpPr>
          <p:nvPr/>
        </p:nvSpPr>
        <p:spPr>
          <a:xfrm>
            <a:off x="838200" y="4467380"/>
            <a:ext cx="10683240" cy="2028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E.g.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lui</a:t>
            </a:r>
            <a:r>
              <a:rPr lang="zh-CN" altLang="en-US" dirty="0"/>
              <a:t> </a:t>
            </a:r>
            <a:r>
              <a:rPr lang="en-US" altLang="zh-CN" dirty="0"/>
              <a:t>$t0,</a:t>
            </a:r>
            <a:r>
              <a:rPr lang="zh-CN" altLang="en-US" dirty="0"/>
              <a:t> </a:t>
            </a:r>
            <a:r>
              <a:rPr lang="en-US" altLang="zh-CN" dirty="0"/>
              <a:t>4096</a:t>
            </a:r>
            <a:r>
              <a:rPr lang="zh-CN" altLang="en-US" dirty="0"/>
              <a:t> </a:t>
            </a:r>
            <a:r>
              <a:rPr lang="en-US" altLang="zh-CN" dirty="0"/>
              <a:t>#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0x1000</a:t>
            </a:r>
            <a:r>
              <a:rPr lang="zh-CN" altLang="en-US" dirty="0"/>
              <a:t> </a:t>
            </a:r>
            <a:r>
              <a:rPr lang="en-US" altLang="zh-CN" dirty="0"/>
              <a:t>0000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lb</a:t>
            </a:r>
            <a:r>
              <a:rPr lang="zh-CN" altLang="en-US" dirty="0"/>
              <a:t> </a:t>
            </a:r>
            <a:r>
              <a:rPr lang="en-US" altLang="zh-CN" dirty="0"/>
              <a:t>$s1,</a:t>
            </a:r>
            <a:r>
              <a:rPr lang="zh-CN" altLang="en-US" dirty="0"/>
              <a:t> </a:t>
            </a:r>
            <a:r>
              <a:rPr lang="en-US" altLang="zh-CN" dirty="0"/>
              <a:t>2($t0)</a:t>
            </a:r>
            <a:r>
              <a:rPr lang="zh-CN" altLang="en-US" dirty="0"/>
              <a:t> </a:t>
            </a:r>
            <a:r>
              <a:rPr lang="en-US" altLang="zh-CN" b="1" dirty="0"/>
              <a:t>-&gt;</a:t>
            </a:r>
            <a:r>
              <a:rPr lang="zh-CN" altLang="en-US" b="1" dirty="0"/>
              <a:t> </a:t>
            </a:r>
            <a:r>
              <a:rPr lang="en-US" altLang="zh-CN" b="1" dirty="0"/>
              <a:t>0xFFFF</a:t>
            </a:r>
            <a:r>
              <a:rPr lang="zh-CN" altLang="en-US" b="1" dirty="0"/>
              <a:t> </a:t>
            </a:r>
            <a:r>
              <a:rPr lang="en-US" altLang="zh-CN" b="1" dirty="0"/>
              <a:t>FF89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6E1582-273D-2A4E-9E03-A68B8624F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448" y="4467380"/>
            <a:ext cx="5613654" cy="78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27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64B5C-FF40-5348-9238-414F2AA3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8B555-CE37-4148-9835-0A419D6C4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Big</a:t>
            </a:r>
            <a:r>
              <a:rPr lang="zh-CN" altLang="en-US" dirty="0"/>
              <a:t> </a:t>
            </a:r>
            <a:r>
              <a:rPr lang="en-US" altLang="zh-CN" dirty="0"/>
              <a:t>Endian:</a:t>
            </a:r>
            <a:r>
              <a:rPr lang="zh-CN" altLang="en-US" dirty="0"/>
              <a:t> </a:t>
            </a:r>
            <a:r>
              <a:rPr lang="en-US" altLang="zh-CN" dirty="0"/>
              <a:t>Most significant byte stored</a:t>
            </a:r>
            <a:r>
              <a:rPr lang="zh-CN" altLang="en-US" dirty="0"/>
              <a:t> </a:t>
            </a:r>
            <a:r>
              <a:rPr lang="en-US" altLang="zh-CN" dirty="0"/>
              <a:t>at least address</a:t>
            </a:r>
            <a:r>
              <a:rPr lang="zh-CN" altLang="en-US" dirty="0"/>
              <a:t> </a:t>
            </a:r>
            <a:r>
              <a:rPr lang="en-US" altLang="zh-CN" dirty="0"/>
              <a:t>of a word</a:t>
            </a:r>
          </a:p>
          <a:p>
            <a:pPr marL="0" indent="0">
              <a:buNone/>
            </a:pPr>
            <a:r>
              <a:rPr lang="en-US" altLang="zh-CN" dirty="0"/>
              <a:t>(MIPS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Big</a:t>
            </a:r>
            <a:r>
              <a:rPr lang="zh-CN" altLang="en-US" dirty="0"/>
              <a:t> </a:t>
            </a:r>
            <a:r>
              <a:rPr lang="en-US" altLang="zh-CN" dirty="0"/>
              <a:t>Endian)</a:t>
            </a:r>
          </a:p>
          <a:p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/>
              <a:t>0x12345678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Big</a:t>
            </a:r>
            <a:r>
              <a:rPr lang="zh-CN" altLang="en-US" dirty="0"/>
              <a:t> </a:t>
            </a:r>
            <a:r>
              <a:rPr lang="en-US" altLang="zh-CN" dirty="0"/>
              <a:t>endian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endian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EDD189-76B0-6E40-8331-7B380D22E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415" y="3399044"/>
            <a:ext cx="7329170" cy="8912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54207F-B759-914B-8766-A1F6787CC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415" y="4835977"/>
            <a:ext cx="7329170" cy="89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04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0276-AC79-F84E-B5F3-7B1226DE7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Addressing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E6567-0E71-3E47-BC66-B59719D1A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Immediate</a:t>
            </a:r>
            <a:r>
              <a:rPr lang="zh-CN" altLang="en-US" dirty="0"/>
              <a:t> </a:t>
            </a:r>
            <a:r>
              <a:rPr lang="en-US" altLang="zh-CN" dirty="0"/>
              <a:t>(e.g.</a:t>
            </a:r>
            <a:r>
              <a:rPr lang="zh-CN" altLang="en-US" dirty="0"/>
              <a:t> </a:t>
            </a:r>
            <a:r>
              <a:rPr lang="en-US" altLang="zh-CN" dirty="0" err="1"/>
              <a:t>addi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(e.g.</a:t>
            </a:r>
            <a:r>
              <a:rPr lang="zh-CN" altLang="en-US" dirty="0"/>
              <a:t> </a:t>
            </a:r>
            <a:r>
              <a:rPr lang="en-US" altLang="zh-CN" dirty="0"/>
              <a:t>add)</a:t>
            </a:r>
          </a:p>
          <a:p>
            <a:r>
              <a:rPr lang="en-US" altLang="zh-CN" dirty="0"/>
              <a:t>Base</a:t>
            </a:r>
            <a:r>
              <a:rPr lang="zh-CN" altLang="en-US" dirty="0"/>
              <a:t> </a:t>
            </a:r>
            <a:r>
              <a:rPr lang="en-US" altLang="zh-CN" dirty="0"/>
              <a:t>(e.g.</a:t>
            </a:r>
            <a:r>
              <a:rPr lang="zh-CN" altLang="en-US" dirty="0"/>
              <a:t> </a:t>
            </a:r>
            <a:r>
              <a:rPr lang="en-US" altLang="zh-CN" dirty="0" err="1"/>
              <a:t>lw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PC-relative</a:t>
            </a:r>
            <a:r>
              <a:rPr lang="zh-CN" altLang="en-US" dirty="0"/>
              <a:t> </a:t>
            </a:r>
            <a:r>
              <a:rPr lang="en-US" altLang="zh-CN" dirty="0"/>
              <a:t>(Target address = new PC + offset </a:t>
            </a:r>
            <a:r>
              <a:rPr lang="zh-CN" altLang="en-US" dirty="0"/>
              <a:t>*</a:t>
            </a:r>
            <a:r>
              <a:rPr lang="en-US" altLang="zh-CN" dirty="0"/>
              <a:t> 4,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PC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PC</a:t>
            </a:r>
            <a:r>
              <a:rPr lang="zh-CN" altLang="en-US" dirty="0"/>
              <a:t> </a:t>
            </a:r>
            <a:r>
              <a:rPr lang="en-US" altLang="zh-CN" dirty="0"/>
              <a:t>+4</a:t>
            </a:r>
            <a:r>
              <a:rPr lang="zh-CN" altLang="en-US" dirty="0"/>
              <a:t> 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Pseudodirect</a:t>
            </a:r>
            <a:r>
              <a:rPr lang="zh-CN" altLang="en-US" dirty="0"/>
              <a:t> </a:t>
            </a:r>
            <a:r>
              <a:rPr lang="en-US" altLang="zh-CN" dirty="0"/>
              <a:t>(e.g.</a:t>
            </a:r>
            <a:r>
              <a:rPr lang="zh-CN" altLang="en-US" dirty="0"/>
              <a:t> </a:t>
            </a:r>
            <a:r>
              <a:rPr lang="en-US" altLang="zh-CN" dirty="0"/>
              <a:t>j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jal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(on</a:t>
            </a:r>
            <a:r>
              <a:rPr lang="zh-CN" altLang="en-US" dirty="0"/>
              <a:t> </a:t>
            </a:r>
            <a:r>
              <a:rPr lang="en-US" altLang="zh-CN" dirty="0"/>
              <a:t>L3</a:t>
            </a:r>
            <a:r>
              <a:rPr lang="zh-CN" altLang="en-US" dirty="0"/>
              <a:t> </a:t>
            </a:r>
            <a:r>
              <a:rPr lang="en-US" altLang="zh-CN" dirty="0"/>
              <a:t>P19)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9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87D2-83BF-A04F-B546-B38D3853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Addressing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C7B6A3-099C-3449-864B-323E2B80D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78508" y="527886"/>
            <a:ext cx="3907518" cy="226834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7EB61C8-6712-D34D-82A3-43DBB1A33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549794"/>
              </p:ext>
            </p:extLst>
          </p:nvPr>
        </p:nvGraphicFramePr>
        <p:xfrm>
          <a:off x="1349248" y="2958994"/>
          <a:ext cx="9123680" cy="335646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906849">
                  <a:extLst>
                    <a:ext uri="{9D8B030D-6E8A-4147-A177-3AD203B41FA5}">
                      <a16:colId xmlns:a16="http://schemas.microsoft.com/office/drawing/2014/main" val="1882609912"/>
                    </a:ext>
                  </a:extLst>
                </a:gridCol>
                <a:gridCol w="7216831">
                  <a:extLst>
                    <a:ext uri="{9D8B030D-6E8A-4147-A177-3AD203B41FA5}">
                      <a16:colId xmlns:a16="http://schemas.microsoft.com/office/drawing/2014/main" val="230773319"/>
                    </a:ext>
                  </a:extLst>
                </a:gridCol>
              </a:tblGrid>
              <a:tr h="479495">
                <a:tc>
                  <a:txBody>
                    <a:bodyPr/>
                    <a:lstStyle/>
                    <a:p>
                      <a:r>
                        <a:rPr lang="en-US" sz="2400" dirty="0"/>
                        <a:t>Add</a:t>
                      </a:r>
                      <a:r>
                        <a:rPr lang="en-US" altLang="zh-CN" sz="2400" dirty="0"/>
                        <a:t>ress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Code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572557"/>
                  </a:ext>
                </a:extLst>
              </a:tr>
              <a:tr h="4794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0x1000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0400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000000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sz="2400" dirty="0"/>
                        <a:t> 00000 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sz="2400" dirty="0"/>
                        <a:t>01000 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sz="2400" dirty="0"/>
                        <a:t>01010 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sz="2400" dirty="0"/>
                        <a:t>00000 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sz="2400" dirty="0"/>
                        <a:t>101010 (R)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561361"/>
                  </a:ext>
                </a:extLst>
              </a:tr>
              <a:tr h="4794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0x1000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0404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000101 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sz="2400" dirty="0"/>
                        <a:t>01010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sz="2400" dirty="0"/>
                        <a:t> 00000 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sz="2400" dirty="0"/>
                        <a:t>0000000000000001 (I)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08866"/>
                  </a:ext>
                </a:extLst>
              </a:tr>
              <a:tr h="4794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0x1000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0408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000010 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sz="2400" dirty="0"/>
                        <a:t>00000000000000000100000110 (J)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103767"/>
                  </a:ext>
                </a:extLst>
              </a:tr>
              <a:tr h="4794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0x1000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040c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001000 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sz="2400" dirty="0"/>
                        <a:t>10010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sz="2400" dirty="0"/>
                        <a:t> 100100000000000000010 (I)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912106"/>
                  </a:ext>
                </a:extLst>
              </a:tr>
              <a:tr h="4794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0x1000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0410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001001 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sz="2400" dirty="0"/>
                        <a:t>01000 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sz="2400" dirty="0"/>
                        <a:t>010000000000000000001 (I)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95582"/>
                  </a:ext>
                </a:extLst>
              </a:tr>
              <a:tr h="4794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0x1000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0414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000010 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sz="2400" dirty="0"/>
                        <a:t>00000000000000000100000000 (J)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056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98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D2B8A-012E-524C-80B2-27526E960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Call</a:t>
            </a:r>
            <a:r>
              <a:rPr lang="zh-CN" altLang="en-US" dirty="0"/>
              <a:t> </a:t>
            </a:r>
            <a:r>
              <a:rPr lang="en-US" altLang="zh-CN" dirty="0"/>
              <a:t>Convention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08AAE-38AD-4044-AFA3-97040FA44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Calling</a:t>
            </a:r>
          </a:p>
          <a:p>
            <a:pPr lvl="1"/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$</a:t>
            </a:r>
            <a:r>
              <a:rPr lang="en-US" altLang="zh-CN" dirty="0" err="1"/>
              <a:t>sp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save</a:t>
            </a:r>
            <a:r>
              <a:rPr lang="zh-CN" altLang="en-US" dirty="0"/>
              <a:t> </a:t>
            </a:r>
            <a:r>
              <a:rPr lang="en-US" altLang="zh-CN" dirty="0"/>
              <a:t>$a0~$a3</a:t>
            </a:r>
          </a:p>
          <a:p>
            <a:pPr lvl="1"/>
            <a:r>
              <a:rPr lang="en-US" altLang="zh-CN" dirty="0"/>
              <a:t>Overwrite</a:t>
            </a:r>
            <a:r>
              <a:rPr lang="zh-CN" altLang="en-US" dirty="0"/>
              <a:t> </a:t>
            </a:r>
            <a:r>
              <a:rPr lang="en-US" altLang="zh-CN" dirty="0"/>
              <a:t>$a0~$a3</a:t>
            </a:r>
          </a:p>
          <a:p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calling</a:t>
            </a:r>
          </a:p>
          <a:p>
            <a:pPr lvl="1"/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$</a:t>
            </a:r>
            <a:r>
              <a:rPr lang="en-US" altLang="zh-CN" dirty="0" err="1"/>
              <a:t>ra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$s0~$s7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stack</a:t>
            </a:r>
          </a:p>
          <a:p>
            <a:pPr lvl="1"/>
            <a:r>
              <a:rPr lang="en-US" altLang="zh-CN" dirty="0"/>
              <a:t>Execute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$v0</a:t>
            </a:r>
            <a:r>
              <a:rPr lang="zh-CN" altLang="en-US" dirty="0"/>
              <a:t> </a:t>
            </a:r>
            <a:r>
              <a:rPr lang="en-US" altLang="zh-CN" dirty="0"/>
              <a:t>$v1</a:t>
            </a:r>
          </a:p>
          <a:p>
            <a:pPr lvl="1"/>
            <a:r>
              <a:rPr lang="en-US" altLang="zh-CN" dirty="0"/>
              <a:t>Restore</a:t>
            </a:r>
            <a:r>
              <a:rPr lang="zh-CN" altLang="en-US" dirty="0"/>
              <a:t> </a:t>
            </a:r>
            <a:r>
              <a:rPr lang="en-US" altLang="zh-CN" dirty="0"/>
              <a:t>$s0~$s7</a:t>
            </a:r>
          </a:p>
          <a:p>
            <a:pPr lvl="1"/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Restore(pop)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frame</a:t>
            </a:r>
          </a:p>
          <a:p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Calling</a:t>
            </a:r>
          </a:p>
          <a:p>
            <a:pPr lvl="1"/>
            <a:r>
              <a:rPr lang="en-US" altLang="zh-CN" dirty="0"/>
              <a:t>Restore</a:t>
            </a:r>
            <a:r>
              <a:rPr lang="zh-CN" altLang="en-US" dirty="0"/>
              <a:t> </a:t>
            </a:r>
            <a:r>
              <a:rPr lang="en-US" altLang="zh-CN" dirty="0"/>
              <a:t>$a0~$a3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7903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AF66-10C2-CF4D-B6A2-D819E1E3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Linker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3FBAA7-2429-D641-9CD7-33B2B0F40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9800" y="1690688"/>
            <a:ext cx="5575300" cy="43434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B6DFA5-6C13-D54E-8DA3-955AC3EBA88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$</a:t>
            </a:r>
            <a:r>
              <a:rPr lang="en-US" altLang="zh-CN" dirty="0" err="1"/>
              <a:t>gp</a:t>
            </a:r>
            <a:r>
              <a:rPr lang="zh-CN" altLang="en-US" dirty="0"/>
              <a:t> </a:t>
            </a:r>
            <a:r>
              <a:rPr lang="en-US" altLang="zh-CN" dirty="0"/>
              <a:t>initialized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center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static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r>
              <a:rPr lang="en-US" altLang="zh-CN" dirty="0"/>
              <a:t>Instructions</a:t>
            </a:r>
            <a:r>
              <a:rPr lang="zh-CN" altLang="en-US" dirty="0"/>
              <a:t> </a:t>
            </a:r>
            <a:r>
              <a:rPr lang="en-US" altLang="zh-CN" dirty="0"/>
              <a:t>stored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segment</a:t>
            </a:r>
            <a:r>
              <a:rPr lang="zh-CN" altLang="en-US" dirty="0"/>
              <a:t> </a:t>
            </a:r>
            <a:r>
              <a:rPr lang="en-US" altLang="zh-CN" dirty="0"/>
              <a:t>(from</a:t>
            </a:r>
            <a:r>
              <a:rPr lang="zh-CN" altLang="en-US" dirty="0"/>
              <a:t> </a:t>
            </a:r>
            <a:r>
              <a:rPr lang="en-US" altLang="zh-CN" dirty="0"/>
              <a:t>0x0040</a:t>
            </a:r>
            <a:r>
              <a:rPr lang="zh-CN" altLang="en-US" dirty="0"/>
              <a:t> </a:t>
            </a:r>
            <a:r>
              <a:rPr lang="en-US" altLang="zh-CN" dirty="0"/>
              <a:t>0000</a:t>
            </a:r>
            <a:r>
              <a:rPr lang="zh-CN" altLang="en-US" dirty="0"/>
              <a:t> </a:t>
            </a:r>
            <a:r>
              <a:rPr lang="en-US" altLang="zh-CN" dirty="0"/>
              <a:t>towards</a:t>
            </a:r>
            <a:r>
              <a:rPr lang="zh-CN" altLang="en-US" dirty="0"/>
              <a:t> </a:t>
            </a:r>
            <a:r>
              <a:rPr lang="en-US" altLang="zh-CN" dirty="0"/>
              <a:t>up,</a:t>
            </a:r>
            <a:r>
              <a:rPr lang="zh-CN" altLang="en-US" dirty="0"/>
              <a:t> </a:t>
            </a:r>
            <a:r>
              <a:rPr lang="en-US" altLang="zh-CN" dirty="0"/>
              <a:t>won’t</a:t>
            </a:r>
            <a:r>
              <a:rPr lang="zh-CN" altLang="en-US" dirty="0"/>
              <a:t> </a:t>
            </a:r>
            <a:r>
              <a:rPr lang="en-US" altLang="zh-CN" dirty="0"/>
              <a:t>exceed</a:t>
            </a:r>
            <a:r>
              <a:rPr lang="zh-CN" altLang="en-US" dirty="0"/>
              <a:t> </a:t>
            </a:r>
            <a:r>
              <a:rPr lang="en-US" altLang="zh-CN" dirty="0"/>
              <a:t>0x1000</a:t>
            </a:r>
            <a:r>
              <a:rPr lang="zh-CN" altLang="en-US" dirty="0"/>
              <a:t> </a:t>
            </a:r>
            <a:r>
              <a:rPr lang="en-US" altLang="zh-CN" dirty="0"/>
              <a:t>0000)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stored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Static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segment</a:t>
            </a:r>
            <a:r>
              <a:rPr lang="zh-CN" altLang="en-US" dirty="0"/>
              <a:t> </a:t>
            </a:r>
            <a:r>
              <a:rPr lang="en-US" altLang="zh-CN" dirty="0"/>
              <a:t>(from</a:t>
            </a:r>
            <a:r>
              <a:rPr lang="zh-CN" altLang="en-US" dirty="0"/>
              <a:t> </a:t>
            </a:r>
            <a:r>
              <a:rPr lang="en-US" altLang="zh-CN" dirty="0"/>
              <a:t>0x1000</a:t>
            </a:r>
            <a:r>
              <a:rPr lang="zh-CN" altLang="en-US" dirty="0"/>
              <a:t> </a:t>
            </a:r>
            <a:r>
              <a:rPr lang="en-US" altLang="zh-CN" dirty="0"/>
              <a:t>0000</a:t>
            </a:r>
            <a:r>
              <a:rPr lang="zh-CN" altLang="en-US" dirty="0"/>
              <a:t> </a:t>
            </a:r>
            <a:r>
              <a:rPr lang="en-US" altLang="zh-CN" dirty="0"/>
              <a:t>towards</a:t>
            </a:r>
            <a:r>
              <a:rPr lang="zh-CN" altLang="en-US" dirty="0"/>
              <a:t> </a:t>
            </a:r>
            <a:r>
              <a:rPr lang="en-US" altLang="zh-CN" dirty="0"/>
              <a:t>up,</a:t>
            </a:r>
            <a:r>
              <a:rPr lang="zh-CN" altLang="en-US" dirty="0"/>
              <a:t> </a:t>
            </a:r>
            <a:r>
              <a:rPr lang="en-US" altLang="zh-CN" dirty="0"/>
              <a:t>won’t</a:t>
            </a:r>
            <a:r>
              <a:rPr lang="zh-CN" altLang="en-US" dirty="0"/>
              <a:t> </a:t>
            </a:r>
            <a:r>
              <a:rPr lang="en-US" altLang="zh-CN" dirty="0"/>
              <a:t>exceed</a:t>
            </a:r>
            <a:r>
              <a:rPr lang="zh-CN" altLang="en-US" dirty="0"/>
              <a:t> </a:t>
            </a:r>
            <a:r>
              <a:rPr lang="en-US" altLang="zh-CN" dirty="0"/>
              <a:t>0x1001</a:t>
            </a:r>
            <a:r>
              <a:rPr lang="zh-CN" altLang="en-US" dirty="0"/>
              <a:t> </a:t>
            </a:r>
            <a:r>
              <a:rPr lang="en-US" altLang="zh-CN" dirty="0"/>
              <a:t>0000)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555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2979-F5E1-B648-AE2A-1CC462F09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1E543-090A-884B-A885-CE98FDBA7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12" y="1562354"/>
            <a:ext cx="6327583" cy="37655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877A72-978B-8045-9E58-FC3636D68736}"/>
              </a:ext>
            </a:extLst>
          </p:cNvPr>
          <p:cNvCxnSpPr/>
          <p:nvPr/>
        </p:nvCxnSpPr>
        <p:spPr>
          <a:xfrm>
            <a:off x="604012" y="1562354"/>
            <a:ext cx="0" cy="3765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1173598-E218-D948-BE55-9A3F8F137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19" y="1813548"/>
            <a:ext cx="4688819" cy="35143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692B687-D94F-9048-9550-54116F684536}"/>
              </a:ext>
            </a:extLst>
          </p:cNvPr>
          <p:cNvSpPr/>
          <p:nvPr/>
        </p:nvSpPr>
        <p:spPr>
          <a:xfrm>
            <a:off x="3913531" y="639024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B705CC-5FED-9F4B-9FA7-F9005D16471B}"/>
              </a:ext>
            </a:extLst>
          </p:cNvPr>
          <p:cNvSpPr/>
          <p:nvPr/>
        </p:nvSpPr>
        <p:spPr>
          <a:xfrm>
            <a:off x="9196042" y="566241"/>
            <a:ext cx="561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1A6259-A0C0-644F-8053-18FB14CF97B9}"/>
              </a:ext>
            </a:extLst>
          </p:cNvPr>
          <p:cNvSpPr/>
          <p:nvPr/>
        </p:nvSpPr>
        <p:spPr>
          <a:xfrm>
            <a:off x="2523744" y="2036064"/>
            <a:ext cx="2718816" cy="487680"/>
          </a:xfrm>
          <a:prstGeom prst="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5A75C7-A293-5C43-BD9A-9FE868D8EE2B}"/>
              </a:ext>
            </a:extLst>
          </p:cNvPr>
          <p:cNvSpPr/>
          <p:nvPr/>
        </p:nvSpPr>
        <p:spPr>
          <a:xfrm>
            <a:off x="7467534" y="2036064"/>
            <a:ext cx="2718816" cy="487680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54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F130-199B-944D-903A-F6F8A1F65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Linker,</a:t>
            </a:r>
            <a:r>
              <a:rPr lang="zh-CN" altLang="en-US" dirty="0"/>
              <a:t> </a:t>
            </a:r>
            <a:r>
              <a:rPr lang="en-US" altLang="zh-CN" dirty="0"/>
              <a:t>Cont’d</a:t>
            </a:r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E3C8DD1B-D07F-3749-8DFD-D7E77DC166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82949"/>
            <a:ext cx="5181600" cy="40366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84F76F5-CE01-AD46-92ED-CBB05A889C72}"/>
              </a:ext>
            </a:extLst>
          </p:cNvPr>
          <p:cNvGrpSpPr/>
          <p:nvPr/>
        </p:nvGrpSpPr>
        <p:grpSpPr>
          <a:xfrm>
            <a:off x="622046" y="2093815"/>
            <a:ext cx="5550154" cy="3925824"/>
            <a:chOff x="604012" y="1562354"/>
            <a:chExt cx="6327583" cy="37655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CE65056-DF72-0D4D-A42F-B92471399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4012" y="1562354"/>
              <a:ext cx="6327583" cy="376555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2DEAEA-A72D-AB47-894F-C261DC9F18F0}"/>
                </a:ext>
              </a:extLst>
            </p:cNvPr>
            <p:cNvSpPr/>
            <p:nvPr/>
          </p:nvSpPr>
          <p:spPr>
            <a:xfrm>
              <a:off x="2523744" y="2036064"/>
              <a:ext cx="2718816" cy="487680"/>
            </a:xfrm>
            <a:prstGeom prst="rect">
              <a:avLst/>
            </a:prstGeom>
            <a:noFill/>
            <a:ln w="762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C9C60EAD-314E-6240-AFC7-32D94F415B53}"/>
              </a:ext>
            </a:extLst>
          </p:cNvPr>
          <p:cNvSpPr/>
          <p:nvPr/>
        </p:nvSpPr>
        <p:spPr>
          <a:xfrm>
            <a:off x="8802624" y="5142016"/>
            <a:ext cx="2316480" cy="137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100Hex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6D3E3E-F1FF-F646-BDF2-A438EE8FE4E9}"/>
              </a:ext>
            </a:extLst>
          </p:cNvPr>
          <p:cNvSpPr/>
          <p:nvPr/>
        </p:nvSpPr>
        <p:spPr>
          <a:xfrm>
            <a:off x="8802624" y="4583874"/>
            <a:ext cx="2316480" cy="10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20Hex</a:t>
            </a:r>
          </a:p>
        </p:txBody>
      </p:sp>
    </p:spTree>
    <p:extLst>
      <p:ext uri="{BB962C8B-B14F-4D97-AF65-F5344CB8AC3E}">
        <p14:creationId xmlns:p14="http://schemas.microsoft.com/office/powerpoint/2010/main" val="2889720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8ED1-7E49-254B-A087-B69F3B5D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Linker,</a:t>
            </a:r>
            <a:r>
              <a:rPr lang="zh-CN" altLang="en-US" dirty="0"/>
              <a:t> </a:t>
            </a:r>
            <a:r>
              <a:rPr lang="en-US" altLang="zh-CN" dirty="0"/>
              <a:t>Cont’d</a:t>
            </a:r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D37EFD9-125C-984D-B91D-8431F7A6F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982949"/>
            <a:ext cx="5181600" cy="40366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BE4BAB-B42A-F54E-AABB-98061B4C7926}"/>
              </a:ext>
            </a:extLst>
          </p:cNvPr>
          <p:cNvSpPr/>
          <p:nvPr/>
        </p:nvSpPr>
        <p:spPr>
          <a:xfrm>
            <a:off x="8802624" y="5184486"/>
            <a:ext cx="2316480" cy="94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100Hex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70086F-0641-8640-AE2D-7F24DF060BBE}"/>
              </a:ext>
            </a:extLst>
          </p:cNvPr>
          <p:cNvSpPr/>
          <p:nvPr/>
        </p:nvSpPr>
        <p:spPr>
          <a:xfrm>
            <a:off x="8802624" y="4620768"/>
            <a:ext cx="2316480" cy="67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20Hex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1984F2-A548-D44B-B2BE-F161187CBD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059442"/>
            <a:ext cx="5181600" cy="38837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795451-9D98-604C-AA49-6BBDE67257BC}"/>
              </a:ext>
            </a:extLst>
          </p:cNvPr>
          <p:cNvSpPr/>
          <p:nvPr/>
        </p:nvSpPr>
        <p:spPr>
          <a:xfrm>
            <a:off x="1347150" y="2328672"/>
            <a:ext cx="2718816" cy="487680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9BE679-89D3-324D-8E89-769540261C16}"/>
              </a:ext>
            </a:extLst>
          </p:cNvPr>
          <p:cNvSpPr/>
          <p:nvPr/>
        </p:nvSpPr>
        <p:spPr>
          <a:xfrm>
            <a:off x="8802624" y="4367969"/>
            <a:ext cx="2316480" cy="243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30hex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28CDFD-3AC3-D94F-BF29-B1611D12FB85}"/>
              </a:ext>
            </a:extLst>
          </p:cNvPr>
          <p:cNvSpPr/>
          <p:nvPr/>
        </p:nvSpPr>
        <p:spPr>
          <a:xfrm>
            <a:off x="8802624" y="4940646"/>
            <a:ext cx="2316480" cy="243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200hex</a:t>
            </a:r>
          </a:p>
        </p:txBody>
      </p:sp>
    </p:spTree>
    <p:extLst>
      <p:ext uri="{BB962C8B-B14F-4D97-AF65-F5344CB8AC3E}">
        <p14:creationId xmlns:p14="http://schemas.microsoft.com/office/powerpoint/2010/main" val="4093074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2979-F5E1-B648-AE2A-1CC462F09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Linker,</a:t>
            </a:r>
            <a:r>
              <a:rPr lang="zh-CN" altLang="en-US" dirty="0"/>
              <a:t> </a:t>
            </a:r>
            <a:r>
              <a:rPr lang="en-US" altLang="zh-CN" dirty="0"/>
              <a:t>Cont’d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1E543-090A-884B-A885-CE98FDBA7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12" y="1562354"/>
            <a:ext cx="6327583" cy="37655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877A72-978B-8045-9E58-FC3636D68736}"/>
              </a:ext>
            </a:extLst>
          </p:cNvPr>
          <p:cNvCxnSpPr/>
          <p:nvPr/>
        </p:nvCxnSpPr>
        <p:spPr>
          <a:xfrm>
            <a:off x="604012" y="1562354"/>
            <a:ext cx="0" cy="3765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1173598-E218-D948-BE55-9A3F8F137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19" y="1813548"/>
            <a:ext cx="4688819" cy="35143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692B687-D94F-9048-9550-54116F684536}"/>
              </a:ext>
            </a:extLst>
          </p:cNvPr>
          <p:cNvSpPr/>
          <p:nvPr/>
        </p:nvSpPr>
        <p:spPr>
          <a:xfrm>
            <a:off x="3913531" y="639024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B705CC-5FED-9F4B-9FA7-F9005D16471B}"/>
              </a:ext>
            </a:extLst>
          </p:cNvPr>
          <p:cNvSpPr/>
          <p:nvPr/>
        </p:nvSpPr>
        <p:spPr>
          <a:xfrm>
            <a:off x="9196042" y="566241"/>
            <a:ext cx="561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84A332C-F14D-8D4B-BBDC-9E9106CD9721}"/>
              </a:ext>
            </a:extLst>
          </p:cNvPr>
          <p:cNvCxnSpPr>
            <a:cxnSpLocks/>
          </p:cNvCxnSpPr>
          <p:nvPr/>
        </p:nvCxnSpPr>
        <p:spPr>
          <a:xfrm>
            <a:off x="4498948" y="2913888"/>
            <a:ext cx="1341020" cy="13655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58994F-696E-2D4F-8E9B-D09079DF0DAC}"/>
              </a:ext>
            </a:extLst>
          </p:cNvPr>
          <p:cNvCxnSpPr/>
          <p:nvPr/>
        </p:nvCxnSpPr>
        <p:spPr>
          <a:xfrm flipH="1" flipV="1">
            <a:off x="4596384" y="3572256"/>
            <a:ext cx="1085088" cy="7071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651FAC-135E-F241-A1DC-9EF335D5BCED}"/>
              </a:ext>
            </a:extLst>
          </p:cNvPr>
          <p:cNvCxnSpPr/>
          <p:nvPr/>
        </p:nvCxnSpPr>
        <p:spPr>
          <a:xfrm flipH="1">
            <a:off x="3194304" y="3547872"/>
            <a:ext cx="9753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45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EA1E1-7E5D-114F-B6A4-949AC4F5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B0BDA-EFC9-8A43-870E-8930A3975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Performance</a:t>
            </a:r>
          </a:p>
          <a:p>
            <a:r>
              <a:rPr lang="en-US" altLang="zh-CN" dirty="0"/>
              <a:t>Assembly</a:t>
            </a:r>
            <a:r>
              <a:rPr lang="zh-CN" altLang="en-US" dirty="0"/>
              <a:t> </a:t>
            </a:r>
            <a:r>
              <a:rPr lang="en-US" altLang="zh-CN" dirty="0"/>
              <a:t>Basic</a:t>
            </a:r>
            <a:endParaRPr lang="en-US" dirty="0"/>
          </a:p>
          <a:p>
            <a:r>
              <a:rPr lang="en-US" dirty="0"/>
              <a:t>Convention between Assembly and C</a:t>
            </a:r>
          </a:p>
          <a:p>
            <a:r>
              <a:rPr lang="en-US" dirty="0"/>
              <a:t>Memory related operations</a:t>
            </a:r>
          </a:p>
          <a:p>
            <a:r>
              <a:rPr lang="en-US" dirty="0"/>
              <a:t>Addressing</a:t>
            </a:r>
          </a:p>
          <a:p>
            <a:r>
              <a:rPr lang="en-US" dirty="0"/>
              <a:t>Function Call Convention</a:t>
            </a:r>
          </a:p>
          <a:p>
            <a:r>
              <a:rPr lang="en-US" dirty="0"/>
              <a:t>Linker</a:t>
            </a:r>
          </a:p>
        </p:txBody>
      </p:sp>
    </p:spTree>
    <p:extLst>
      <p:ext uri="{BB962C8B-B14F-4D97-AF65-F5344CB8AC3E}">
        <p14:creationId xmlns:p14="http://schemas.microsoft.com/office/powerpoint/2010/main" val="3032533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2979-F5E1-B648-AE2A-1CC462F09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Linker,</a:t>
            </a:r>
            <a:r>
              <a:rPr lang="zh-CN" altLang="en-US" dirty="0"/>
              <a:t> </a:t>
            </a:r>
            <a:r>
              <a:rPr lang="en-US" altLang="zh-CN" dirty="0"/>
              <a:t>Cont’d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1E543-090A-884B-A885-CE98FDBA7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12" y="1562354"/>
            <a:ext cx="6327583" cy="37655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877A72-978B-8045-9E58-FC3636D68736}"/>
              </a:ext>
            </a:extLst>
          </p:cNvPr>
          <p:cNvCxnSpPr/>
          <p:nvPr/>
        </p:nvCxnSpPr>
        <p:spPr>
          <a:xfrm>
            <a:off x="604012" y="1562354"/>
            <a:ext cx="0" cy="3765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1173598-E218-D948-BE55-9A3F8F137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19" y="1813548"/>
            <a:ext cx="4688819" cy="35143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692B687-D94F-9048-9550-54116F684536}"/>
              </a:ext>
            </a:extLst>
          </p:cNvPr>
          <p:cNvSpPr/>
          <p:nvPr/>
        </p:nvSpPr>
        <p:spPr>
          <a:xfrm>
            <a:off x="3913531" y="639024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B705CC-5FED-9F4B-9FA7-F9005D16471B}"/>
              </a:ext>
            </a:extLst>
          </p:cNvPr>
          <p:cNvSpPr/>
          <p:nvPr/>
        </p:nvSpPr>
        <p:spPr>
          <a:xfrm>
            <a:off x="9196042" y="566241"/>
            <a:ext cx="561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D323A5-9199-BD49-A60C-36B390DFFE7A}"/>
              </a:ext>
            </a:extLst>
          </p:cNvPr>
          <p:cNvCxnSpPr>
            <a:cxnSpLocks/>
          </p:cNvCxnSpPr>
          <p:nvPr/>
        </p:nvCxnSpPr>
        <p:spPr>
          <a:xfrm>
            <a:off x="4498948" y="3194304"/>
            <a:ext cx="1475132" cy="136550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DC06F9-85D0-A548-8E2E-6FB4B76FBAC8}"/>
              </a:ext>
            </a:extLst>
          </p:cNvPr>
          <p:cNvCxnSpPr>
            <a:cxnSpLocks/>
          </p:cNvCxnSpPr>
          <p:nvPr/>
        </p:nvCxnSpPr>
        <p:spPr>
          <a:xfrm flipV="1">
            <a:off x="6205728" y="1962912"/>
            <a:ext cx="2621280" cy="253593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92FD2B-CDC6-A145-A839-0B2BC575550E}"/>
              </a:ext>
            </a:extLst>
          </p:cNvPr>
          <p:cNvCxnSpPr>
            <a:cxnSpLocks/>
          </p:cNvCxnSpPr>
          <p:nvPr/>
        </p:nvCxnSpPr>
        <p:spPr>
          <a:xfrm flipH="1">
            <a:off x="8253984" y="2048256"/>
            <a:ext cx="573024" cy="87782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406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2979-F5E1-B648-AE2A-1CC462F09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Linker,</a:t>
            </a:r>
            <a:r>
              <a:rPr lang="zh-CN" altLang="en-US" dirty="0"/>
              <a:t> </a:t>
            </a:r>
            <a:r>
              <a:rPr lang="en-US" altLang="zh-CN" dirty="0"/>
              <a:t>Cont’d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1E543-090A-884B-A885-CE98FDBA7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12" y="1562354"/>
            <a:ext cx="6327583" cy="37655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877A72-978B-8045-9E58-FC3636D68736}"/>
              </a:ext>
            </a:extLst>
          </p:cNvPr>
          <p:cNvCxnSpPr/>
          <p:nvPr/>
        </p:nvCxnSpPr>
        <p:spPr>
          <a:xfrm>
            <a:off x="604012" y="1562354"/>
            <a:ext cx="0" cy="3765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1173598-E218-D948-BE55-9A3F8F137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19" y="1813548"/>
            <a:ext cx="4688819" cy="35143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692B687-D94F-9048-9550-54116F684536}"/>
              </a:ext>
            </a:extLst>
          </p:cNvPr>
          <p:cNvSpPr/>
          <p:nvPr/>
        </p:nvSpPr>
        <p:spPr>
          <a:xfrm>
            <a:off x="3913531" y="639024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B705CC-5FED-9F4B-9FA7-F9005D16471B}"/>
              </a:ext>
            </a:extLst>
          </p:cNvPr>
          <p:cNvSpPr/>
          <p:nvPr/>
        </p:nvSpPr>
        <p:spPr>
          <a:xfrm>
            <a:off x="9196042" y="566241"/>
            <a:ext cx="561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F05E91-E690-0142-AA36-E9B9D1898213}"/>
              </a:ext>
            </a:extLst>
          </p:cNvPr>
          <p:cNvCxnSpPr>
            <a:cxnSpLocks/>
          </p:cNvCxnSpPr>
          <p:nvPr/>
        </p:nvCxnSpPr>
        <p:spPr>
          <a:xfrm>
            <a:off x="9424876" y="2962656"/>
            <a:ext cx="1341020" cy="13655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6773E2-D153-D24D-8C4D-87472C2FE531}"/>
              </a:ext>
            </a:extLst>
          </p:cNvPr>
          <p:cNvCxnSpPr/>
          <p:nvPr/>
        </p:nvCxnSpPr>
        <p:spPr>
          <a:xfrm flipH="1" flipV="1">
            <a:off x="9522312" y="3621024"/>
            <a:ext cx="1085088" cy="7071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99A06F-9F46-3D4D-ACE9-3A88837EFA8D}"/>
              </a:ext>
            </a:extLst>
          </p:cNvPr>
          <p:cNvCxnSpPr/>
          <p:nvPr/>
        </p:nvCxnSpPr>
        <p:spPr>
          <a:xfrm flipH="1">
            <a:off x="8120232" y="3596640"/>
            <a:ext cx="9753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206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2979-F5E1-B648-AE2A-1CC462F09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Linker,</a:t>
            </a:r>
            <a:r>
              <a:rPr lang="zh-CN" altLang="en-US" dirty="0"/>
              <a:t> </a:t>
            </a:r>
            <a:r>
              <a:rPr lang="en-US" altLang="zh-CN" dirty="0"/>
              <a:t>Cont’d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1E543-090A-884B-A885-CE98FDBA7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12" y="1562354"/>
            <a:ext cx="6327583" cy="37655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877A72-978B-8045-9E58-FC3636D68736}"/>
              </a:ext>
            </a:extLst>
          </p:cNvPr>
          <p:cNvCxnSpPr/>
          <p:nvPr/>
        </p:nvCxnSpPr>
        <p:spPr>
          <a:xfrm>
            <a:off x="604012" y="1562354"/>
            <a:ext cx="0" cy="3765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1173598-E218-D948-BE55-9A3F8F137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19" y="1813548"/>
            <a:ext cx="4688819" cy="35143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692B687-D94F-9048-9550-54116F684536}"/>
              </a:ext>
            </a:extLst>
          </p:cNvPr>
          <p:cNvSpPr/>
          <p:nvPr/>
        </p:nvSpPr>
        <p:spPr>
          <a:xfrm>
            <a:off x="3913531" y="639024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B705CC-5FED-9F4B-9FA7-F9005D16471B}"/>
              </a:ext>
            </a:extLst>
          </p:cNvPr>
          <p:cNvSpPr/>
          <p:nvPr/>
        </p:nvSpPr>
        <p:spPr>
          <a:xfrm>
            <a:off x="9196042" y="566241"/>
            <a:ext cx="561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D323A5-9199-BD49-A60C-36B390DFFE7A}"/>
              </a:ext>
            </a:extLst>
          </p:cNvPr>
          <p:cNvCxnSpPr>
            <a:cxnSpLocks/>
          </p:cNvCxnSpPr>
          <p:nvPr/>
        </p:nvCxnSpPr>
        <p:spPr>
          <a:xfrm>
            <a:off x="9631680" y="3145536"/>
            <a:ext cx="1207008" cy="135331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DC06F9-85D0-A548-8E2E-6FB4B76FBAC8}"/>
              </a:ext>
            </a:extLst>
          </p:cNvPr>
          <p:cNvCxnSpPr>
            <a:cxnSpLocks/>
          </p:cNvCxnSpPr>
          <p:nvPr/>
        </p:nvCxnSpPr>
        <p:spPr>
          <a:xfrm flipH="1" flipV="1">
            <a:off x="4998720" y="1901952"/>
            <a:ext cx="5737228" cy="259689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84074E-2517-FC4A-B6F3-B762F9E38987}"/>
              </a:ext>
            </a:extLst>
          </p:cNvPr>
          <p:cNvCxnSpPr>
            <a:cxnSpLocks/>
          </p:cNvCxnSpPr>
          <p:nvPr/>
        </p:nvCxnSpPr>
        <p:spPr>
          <a:xfrm flipH="1">
            <a:off x="2567295" y="1964587"/>
            <a:ext cx="1346235" cy="88928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715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D714-C0BB-E84A-8DE7-BD3C56AD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Linker</a:t>
            </a:r>
            <a:r>
              <a:rPr lang="zh-CN" altLang="en-US" dirty="0"/>
              <a:t> </a:t>
            </a:r>
            <a:r>
              <a:rPr lang="en-US" altLang="zh-CN" dirty="0"/>
              <a:t>Cont’d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829026-F3AC-F94A-AF42-B2467D942F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98536" y="1690688"/>
            <a:ext cx="6989064" cy="43324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6A2E8B-E5B1-3641-8CC0-AE5FAC852613}"/>
              </a:ext>
            </a:extLst>
          </p:cNvPr>
          <p:cNvSpPr/>
          <p:nvPr/>
        </p:nvSpPr>
        <p:spPr>
          <a:xfrm>
            <a:off x="8587600" y="2800807"/>
            <a:ext cx="2005869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2’s</a:t>
            </a:r>
            <a:r>
              <a:rPr lang="zh-CN" altLang="en-US" sz="2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2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complement</a:t>
            </a:r>
            <a:endParaRPr lang="en-US" sz="2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8C1079-6B6E-D247-9C3F-CD3B698C12F2}"/>
              </a:ext>
            </a:extLst>
          </p:cNvPr>
          <p:cNvSpPr/>
          <p:nvPr/>
        </p:nvSpPr>
        <p:spPr>
          <a:xfrm>
            <a:off x="8882133" y="3641444"/>
            <a:ext cx="2177134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Absolute</a:t>
            </a:r>
            <a:r>
              <a:rPr lang="zh-CN" altLang="en-US" sz="2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2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Address</a:t>
            </a:r>
            <a:endParaRPr lang="en-US" sz="2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98EC71-5E8A-C04B-8587-2F9801047169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8205216" y="3016250"/>
            <a:ext cx="38238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4D7AA9-FDD5-5041-94D5-41E6B52E4C90}"/>
              </a:ext>
            </a:extLst>
          </p:cNvPr>
          <p:cNvCxnSpPr>
            <a:cxnSpLocks/>
          </p:cNvCxnSpPr>
          <p:nvPr/>
        </p:nvCxnSpPr>
        <p:spPr>
          <a:xfrm flipH="1">
            <a:off x="7583424" y="3016250"/>
            <a:ext cx="1004176" cy="840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AF73AD-7393-2846-A9EB-19C8B1473EB4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8084271" y="3856888"/>
            <a:ext cx="797862" cy="348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ECDF03-DA34-514A-A34A-9046411467E7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7997477" y="3369986"/>
            <a:ext cx="884656" cy="486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919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03C5B-4DA3-5D44-A62C-A4CE2C7F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Performance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A9B7C-70B5-3F47-A03E-04EBCC601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CPI, IC, Tc</a:t>
            </a:r>
          </a:p>
          <a:p>
            <a:r>
              <a:rPr lang="en-US" dirty="0"/>
              <a:t>Pay attention to the unit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39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8570-93B5-F847-BB0D-EAA9C4F5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Performance	</a:t>
            </a:r>
          </a:p>
        </p:txBody>
      </p:sp>
      <p:pic>
        <p:nvPicPr>
          <p:cNvPr id="1031" name="Picture 7" descr="Attachment.jpeg">
            <a:extLst>
              <a:ext uri="{FF2B5EF4-FFF2-40B4-BE49-F238E27FC236}">
                <a16:creationId xmlns:a16="http://schemas.microsoft.com/office/drawing/2014/main" id="{E1A61BF9-9ECF-0946-BA71-7F8BF9A1C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52" y="5464262"/>
            <a:ext cx="8178635" cy="119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ttachment_1.jpeg">
            <a:extLst>
              <a:ext uri="{FF2B5EF4-FFF2-40B4-BE49-F238E27FC236}">
                <a16:creationId xmlns:a16="http://schemas.microsoft.com/office/drawing/2014/main" id="{24866B7A-C4C8-9A44-9AF6-7036D602E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52" y="3875193"/>
            <a:ext cx="8038605" cy="154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Attachment_2.jpeg">
            <a:extLst>
              <a:ext uri="{FF2B5EF4-FFF2-40B4-BE49-F238E27FC236}">
                <a16:creationId xmlns:a16="http://schemas.microsoft.com/office/drawing/2014/main" id="{1D3324C7-3479-9D43-BE9B-7E6E245E9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54" y="2779156"/>
            <a:ext cx="7006442" cy="109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ttachment_3.jpeg">
            <a:extLst>
              <a:ext uri="{FF2B5EF4-FFF2-40B4-BE49-F238E27FC236}">
                <a16:creationId xmlns:a16="http://schemas.microsoft.com/office/drawing/2014/main" id="{52AE8B2F-A5BE-A244-A47B-EADE7F7BA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52" y="1963738"/>
            <a:ext cx="7501082" cy="88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72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BF3D-AB6E-654C-AF19-3DB11295E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Assembly</a:t>
            </a:r>
            <a:r>
              <a:rPr lang="zh-CN" altLang="en-US" dirty="0"/>
              <a:t> </a:t>
            </a:r>
            <a:r>
              <a:rPr lang="en-US" altLang="zh-CN" dirty="0"/>
              <a:t>Basic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BC7557-1F46-514D-A382-C156ACD22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principles:</a:t>
            </a:r>
          </a:p>
          <a:p>
            <a:pPr lvl="1"/>
            <a:r>
              <a:rPr lang="en-US" altLang="zh-CN" dirty="0"/>
              <a:t>Simplicity</a:t>
            </a:r>
          </a:p>
          <a:p>
            <a:pPr lvl="1"/>
            <a:r>
              <a:rPr lang="en-US" altLang="zh-CN" dirty="0"/>
              <a:t>Smaller</a:t>
            </a:r>
          </a:p>
          <a:p>
            <a:pPr lvl="1"/>
            <a:r>
              <a:rPr lang="en-US" altLang="zh-CN" dirty="0"/>
              <a:t>Fast</a:t>
            </a:r>
            <a:r>
              <a:rPr lang="zh-CN" altLang="en-US" dirty="0"/>
              <a:t> </a:t>
            </a:r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case</a:t>
            </a:r>
          </a:p>
          <a:p>
            <a:pPr lvl="1"/>
            <a:r>
              <a:rPr lang="en-US" dirty="0"/>
              <a:t>Co</a:t>
            </a:r>
            <a:r>
              <a:rPr lang="en-US" altLang="zh-CN" dirty="0"/>
              <a:t>mpromise</a:t>
            </a:r>
            <a:r>
              <a:rPr lang="zh-CN" altLang="en-US" dirty="0"/>
              <a:t> </a:t>
            </a:r>
            <a:r>
              <a:rPr lang="en-US" altLang="zh-CN" dirty="0"/>
              <a:t>(similar</a:t>
            </a:r>
            <a:r>
              <a:rPr lang="zh-CN" altLang="en-US" dirty="0"/>
              <a:t> </a:t>
            </a:r>
            <a:r>
              <a:rPr lang="en-US" altLang="zh-CN" dirty="0"/>
              <a:t>formats)</a:t>
            </a:r>
          </a:p>
          <a:p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Blocks</a:t>
            </a:r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load</a:t>
            </a:r>
            <a:r>
              <a:rPr lang="zh-CN" altLang="en-US" dirty="0"/>
              <a:t> </a:t>
            </a:r>
            <a:r>
              <a:rPr lang="en-US" altLang="zh-CN" dirty="0"/>
              <a:t>32-bit</a:t>
            </a:r>
            <a:r>
              <a:rPr lang="zh-CN" altLang="en-US" dirty="0"/>
              <a:t> </a:t>
            </a:r>
            <a:r>
              <a:rPr lang="en-US" altLang="zh-CN" dirty="0"/>
              <a:t>Constants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44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3AB76-229A-4D4D-B50C-2AAEAD3E7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Assembly</a:t>
            </a:r>
            <a:r>
              <a:rPr lang="zh-CN" altLang="en-US" dirty="0"/>
              <a:t> </a:t>
            </a:r>
            <a:r>
              <a:rPr lang="en-US" altLang="zh-CN" dirty="0"/>
              <a:t>Basic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0B47C-02D1-504E-BB67-A293AA573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R-type,</a:t>
            </a:r>
            <a:r>
              <a:rPr lang="zh-CN" altLang="en-US" dirty="0"/>
              <a:t> </a:t>
            </a:r>
            <a:r>
              <a:rPr lang="en-US" altLang="zh-CN" dirty="0"/>
              <a:t>J-type,</a:t>
            </a:r>
            <a:r>
              <a:rPr lang="zh-CN" altLang="en-US" dirty="0"/>
              <a:t> </a:t>
            </a:r>
            <a:r>
              <a:rPr lang="en-US" altLang="zh-CN" dirty="0"/>
              <a:t>I-type</a:t>
            </a:r>
          </a:p>
          <a:p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positions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rs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rt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rd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MIPS</a:t>
            </a:r>
            <a:r>
              <a:rPr lang="zh-CN" altLang="en-US" dirty="0"/>
              <a:t> </a:t>
            </a:r>
            <a:r>
              <a:rPr lang="en-US" altLang="zh-CN" dirty="0"/>
              <a:t>vs.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95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E46F-FC0C-2647-A8D6-C0245658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altLang="zh-CN" dirty="0"/>
              <a:t>ssembly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72C310-C4D2-D045-83E4-812A3D64E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1008" y="2697092"/>
            <a:ext cx="7065345" cy="2752732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69CDBD5-2289-674A-A727-A79C52513E3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Array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66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7D258-5CD7-E745-9A76-A548DEC4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Assembly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E3911-0434-5B44-A799-698B02B6D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A[B[g]+1];</a:t>
            </a:r>
          </a:p>
          <a:p>
            <a:pPr marL="0" indent="0">
              <a:buNone/>
            </a:pPr>
            <a:r>
              <a:rPr lang="en-US" altLang="zh-CN" dirty="0"/>
              <a:t>g:</a:t>
            </a:r>
            <a:r>
              <a:rPr lang="zh-CN" altLang="en-US" dirty="0"/>
              <a:t> </a:t>
            </a:r>
            <a:r>
              <a:rPr lang="en-US" altLang="zh-CN" dirty="0"/>
              <a:t>$s1</a:t>
            </a:r>
          </a:p>
          <a:p>
            <a:pPr marL="0" indent="0">
              <a:buNone/>
            </a:pPr>
            <a:r>
              <a:rPr lang="en-US" altLang="zh-CN" dirty="0"/>
              <a:t>B:</a:t>
            </a:r>
            <a:r>
              <a:rPr lang="zh-CN" altLang="en-US" dirty="0"/>
              <a:t> </a:t>
            </a:r>
            <a:r>
              <a:rPr lang="en-US" altLang="zh-CN" dirty="0"/>
              <a:t>$s7</a:t>
            </a:r>
          </a:p>
          <a:p>
            <a:pPr marL="0" indent="0">
              <a:buNone/>
            </a:pPr>
            <a:r>
              <a:rPr lang="en-US" altLang="zh-CN" dirty="0"/>
              <a:t>A:</a:t>
            </a:r>
            <a:r>
              <a:rPr lang="zh-CN" altLang="en-US" dirty="0"/>
              <a:t> </a:t>
            </a:r>
            <a:r>
              <a:rPr lang="en-US" altLang="zh-CN" dirty="0"/>
              <a:t>$s6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B3FE0B-E754-524C-8CF8-F57E891DC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096" y="1825625"/>
            <a:ext cx="6370458" cy="441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50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9A034-FA4D-8349-8144-CC4E4B987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</a:t>
            </a:r>
            <a:r>
              <a:rPr lang="en-US" altLang="zh-CN" dirty="0"/>
              <a:t>ry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9C22F-CC4B-EB44-BAAC-50A4EC189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289"/>
            <a:ext cx="10515600" cy="612775"/>
          </a:xfrm>
        </p:spPr>
        <p:txBody>
          <a:bodyPr/>
          <a:lstStyle/>
          <a:p>
            <a:r>
              <a:rPr lang="en-US" altLang="zh-CN" dirty="0" err="1"/>
              <a:t>lw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lh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lb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sign</a:t>
            </a:r>
            <a:r>
              <a:rPr lang="zh-CN" altLang="en-US" dirty="0"/>
              <a:t> </a:t>
            </a:r>
            <a:r>
              <a:rPr lang="en-US" altLang="zh-CN" dirty="0"/>
              <a:t>extended</a:t>
            </a:r>
          </a:p>
          <a:p>
            <a:endParaRPr lang="en-US" dirty="0"/>
          </a:p>
        </p:txBody>
      </p:sp>
      <p:pic>
        <p:nvPicPr>
          <p:cNvPr id="4098" name="Picture 2" descr="Attachment.jpeg">
            <a:extLst>
              <a:ext uri="{FF2B5EF4-FFF2-40B4-BE49-F238E27FC236}">
                <a16:creationId xmlns:a16="http://schemas.microsoft.com/office/drawing/2014/main" id="{0A5DC0D2-4256-1A49-9DFF-D2140FC7B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2036064"/>
            <a:ext cx="96393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04B0BFF-0D25-5C4F-A1F9-5C0025E10EEC}"/>
              </a:ext>
            </a:extLst>
          </p:cNvPr>
          <p:cNvSpPr/>
          <p:nvPr/>
        </p:nvSpPr>
        <p:spPr>
          <a:xfrm>
            <a:off x="9144000" y="2273839"/>
            <a:ext cx="1072896" cy="2499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06DC9F-FE90-7C4F-BCA1-530020FF28B3}"/>
              </a:ext>
            </a:extLst>
          </p:cNvPr>
          <p:cNvSpPr/>
          <p:nvPr/>
        </p:nvSpPr>
        <p:spPr>
          <a:xfrm>
            <a:off x="9144000" y="2770408"/>
            <a:ext cx="1072896" cy="2499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7EF16B-6C50-5447-AAFA-78606963DD98}"/>
              </a:ext>
            </a:extLst>
          </p:cNvPr>
          <p:cNvSpPr/>
          <p:nvPr/>
        </p:nvSpPr>
        <p:spPr>
          <a:xfrm>
            <a:off x="8479536" y="3262533"/>
            <a:ext cx="1072896" cy="2499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553AAB-B77A-9047-9367-9E3F5D45B7B2}"/>
              </a:ext>
            </a:extLst>
          </p:cNvPr>
          <p:cNvSpPr txBox="1">
            <a:spLocks/>
          </p:cNvSpPr>
          <p:nvPr/>
        </p:nvSpPr>
        <p:spPr>
          <a:xfrm>
            <a:off x="838200" y="4467380"/>
            <a:ext cx="10683240" cy="2028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E.g.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lui</a:t>
            </a:r>
            <a:r>
              <a:rPr lang="zh-CN" altLang="en-US" dirty="0"/>
              <a:t> </a:t>
            </a:r>
            <a:r>
              <a:rPr lang="en-US" altLang="zh-CN" dirty="0"/>
              <a:t>$t0,</a:t>
            </a:r>
            <a:r>
              <a:rPr lang="zh-CN" altLang="en-US" dirty="0"/>
              <a:t> </a:t>
            </a:r>
            <a:r>
              <a:rPr lang="en-US" altLang="zh-CN" dirty="0"/>
              <a:t>4096</a:t>
            </a:r>
            <a:r>
              <a:rPr lang="zh-CN" altLang="en-US" dirty="0"/>
              <a:t> </a:t>
            </a:r>
            <a:r>
              <a:rPr lang="en-US" altLang="zh-CN" dirty="0"/>
              <a:t>#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0x1000</a:t>
            </a:r>
            <a:r>
              <a:rPr lang="zh-CN" altLang="en-US" dirty="0"/>
              <a:t> </a:t>
            </a:r>
            <a:r>
              <a:rPr lang="en-US" altLang="zh-CN" dirty="0"/>
              <a:t>0000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lb</a:t>
            </a:r>
            <a:r>
              <a:rPr lang="zh-CN" altLang="en-US" dirty="0"/>
              <a:t> </a:t>
            </a:r>
            <a:r>
              <a:rPr lang="en-US" altLang="zh-CN" dirty="0"/>
              <a:t>$s1,</a:t>
            </a:r>
            <a:r>
              <a:rPr lang="zh-CN" altLang="en-US" dirty="0"/>
              <a:t> </a:t>
            </a:r>
            <a:r>
              <a:rPr lang="en-US" altLang="zh-CN" dirty="0"/>
              <a:t>2($t0)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6E1582-273D-2A4E-9E03-A68B8624F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448" y="4467380"/>
            <a:ext cx="5613654" cy="78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79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437</Words>
  <Application>Microsoft Macintosh PowerPoint</Application>
  <PresentationFormat>Widescreen</PresentationFormat>
  <Paragraphs>117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等线</vt:lpstr>
      <vt:lpstr>等线 Light</vt:lpstr>
      <vt:lpstr>Arial</vt:lpstr>
      <vt:lpstr>Calibri</vt:lpstr>
      <vt:lpstr>Calibri Light</vt:lpstr>
      <vt:lpstr>Office Theme</vt:lpstr>
      <vt:lpstr>VE370 Mid Review</vt:lpstr>
      <vt:lpstr>Part 1: Context</vt:lpstr>
      <vt:lpstr>CPU Performance </vt:lpstr>
      <vt:lpstr>CPU Performance </vt:lpstr>
      <vt:lpstr>Assembly Basic</vt:lpstr>
      <vt:lpstr>Assembly Basic</vt:lpstr>
      <vt:lpstr>Assembly to C</vt:lpstr>
      <vt:lpstr>Assembly to C</vt:lpstr>
      <vt:lpstr>Memory related</vt:lpstr>
      <vt:lpstr>Memory related</vt:lpstr>
      <vt:lpstr>Memory Related</vt:lpstr>
      <vt:lpstr>Addressing</vt:lpstr>
      <vt:lpstr>Addressing</vt:lpstr>
      <vt:lpstr>Function Call Convention</vt:lpstr>
      <vt:lpstr>Linker</vt:lpstr>
      <vt:lpstr>Linker</vt:lpstr>
      <vt:lpstr>Linker, Cont’d</vt:lpstr>
      <vt:lpstr>Linker, Cont’d</vt:lpstr>
      <vt:lpstr>Linker, Cont’d</vt:lpstr>
      <vt:lpstr>Linker, Cont’d</vt:lpstr>
      <vt:lpstr>Linker, Cont’d</vt:lpstr>
      <vt:lpstr>Linker, Cont’d</vt:lpstr>
      <vt:lpstr>Linker Cont’d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VE370 Mid Review</dc:title>
  <dc:creator>WangPeter</dc:creator>
  <cp:lastModifiedBy>WangPeter</cp:lastModifiedBy>
  <cp:revision>39</cp:revision>
  <dcterms:created xsi:type="dcterms:W3CDTF">2018-10-27T14:01:17Z</dcterms:created>
  <dcterms:modified xsi:type="dcterms:W3CDTF">2018-10-28T05:06:04Z</dcterms:modified>
</cp:coreProperties>
</file>