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38"/>
    <p:restoredTop sz="94523"/>
  </p:normalViewPr>
  <p:slideViewPr>
    <p:cSldViewPr snapToGrid="0" snapToObjects="1">
      <p:cViewPr varScale="1">
        <p:scale>
          <a:sx n="98" d="100"/>
          <a:sy n="98" d="100"/>
        </p:scale>
        <p:origin x="192" y="320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AB537-087C-F649-8FAF-906FB7D6122C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42A46-0CBE-3041-A620-302CCCF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2A46-0CBE-3041-A620-302CCCFE47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2A46-0CBE-3041-A620-302CCCFE47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2A46-0CBE-3041-A620-302CCCFE47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2A46-0CBE-3041-A620-302CCCFE47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6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42A46-0CBE-3041-A620-302CCCFE47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6B7D-663B-5446-B728-2E48D8A4EA5D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B5F5-6B03-9046-914E-BE52565E79B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A20F-E016-5E4F-8FFB-F3AB35329B2E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5EB7-97AA-8C4F-A41A-7967F5189C72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5EA1-421B-754C-A9FC-CFA44F3884E2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1082-7C6C-0D4B-9C0A-2E2772EA106B}" type="datetime1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E7E1-942D-8C4B-A40F-65A106A2A4D7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9691-910F-1A48-954A-6C75D39069FF}" type="datetime1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5B201E-1B9D-CC49-BDB8-D846556CE2C0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A5F-77F1-0C4F-BFE3-B5E447801D7A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86B766-90D2-0741-8EF2-BF00142C62A9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428EAB-6A7A-D844-B051-9744BB29C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VE370</a:t>
            </a:r>
            <a:r>
              <a:rPr lang="zh-CN" altLang="en-US" dirty="0"/>
              <a:t> </a:t>
            </a:r>
            <a:r>
              <a:rPr lang="en-US" altLang="zh-CN" dirty="0"/>
              <a:t>RC7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Yuxin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/>
              <a:t>Tianze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92E7-A0EE-BD4B-8EE3-C1CBF6152195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5.3.4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0078"/>
            <a:ext cx="6485548" cy="38442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5.3.4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79" y="1846263"/>
            <a:ext cx="8024767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3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5.3.4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C050F34-61C7-304F-A84C-93B2E9258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32</a:t>
                </a:r>
                <a:r>
                  <a:rPr lang="zh-CN" altLang="en-US" dirty="0"/>
                  <a:t>* </a:t>
                </a:r>
                <a:r>
                  <a:rPr lang="en-US" altLang="zh-CN" dirty="0"/>
                  <a:t>2^(10)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bytes</a:t>
                </a:r>
              </a:p>
              <a:p>
                <a:r>
                  <a:rPr lang="en-US" altLang="zh-CN" b="0" dirty="0"/>
                  <a:t>Index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𝑏𝑙𝑜𝑐𝑘𝑠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𝑏𝑦𝑡𝑒𝑠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𝑏𝑦𝑡𝑒𝑠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den>
                        </m:f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b="0" dirty="0"/>
                  <a:t> </a:t>
                </a:r>
                <a:endParaRPr lang="en-US" altLang="zh-CN" b="0" dirty="0"/>
              </a:p>
              <a:p>
                <a:r>
                  <a:rPr lang="en-US" altLang="zh-CN" b="0" dirty="0"/>
                  <a:t>Tag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field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32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–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(n+m+2)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32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–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(12</a:t>
                </a:r>
                <a:r>
                  <a:rPr lang="zh-CN" altLang="en-US" b="0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+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2)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17</a:t>
                </a:r>
              </a:p>
              <a:p>
                <a:r>
                  <a:rPr lang="en-US" altLang="zh-CN" b="0" dirty="0"/>
                  <a:t>Total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size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of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the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cache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𝑏𝑖𝑡𝑠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𝑏𝑦𝑡𝑒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+17+1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=335872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bits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=328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𝑘𝑏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reason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slower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performance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is, the larger cache may have a longer access time which will lead to a lower performance.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C050F34-61C7-304F-A84C-93B2E9258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4" t="-1572" r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93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5.4.1-5.4.3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8857"/>
            <a:ext cx="6109307" cy="314689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206587" y="2168885"/>
                <a:ext cx="4210700" cy="35588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(a)</a:t>
                </a:r>
              </a:p>
              <a:p>
                <a:pPr lvl="1"/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5.4.1: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charset="0"/>
                      </a:rPr>
                      <m:t>=8</m:t>
                    </m:r>
                  </m:oMath>
                </a14:m>
                <a:endParaRPr lang="en-US" altLang="zh-CN" b="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5.4.2: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charset="0"/>
                      </a:rPr>
                      <m:t>32</m:t>
                    </m:r>
                  </m:oMath>
                </a14:m>
                <a:endParaRPr lang="en-US" altLang="zh-CN" b="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5.4.3: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1+22/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8/32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=1.086</a:t>
                </a:r>
              </a:p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(b)</a:t>
                </a:r>
              </a:p>
              <a:p>
                <a:pPr lvl="1"/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5.4.1: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charset="0"/>
                      </a:rPr>
                      <m:t>16</m:t>
                    </m:r>
                  </m:oMath>
                </a14:m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5.4.2: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charset="0"/>
                      </a:rPr>
                      <m:t>64</m:t>
                    </m:r>
                  </m:oMath>
                </a14:m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5.4.3: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1+20/16/32=1.039</a:t>
                </a:r>
              </a:p>
              <a:p>
                <a:pPr lvl="1"/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7" y="2168885"/>
                <a:ext cx="4210700" cy="3558881"/>
              </a:xfrm>
              <a:prstGeom prst="rect">
                <a:avLst/>
              </a:prstGeom>
              <a:blipFill>
                <a:blip r:embed="rId3"/>
                <a:stretch>
                  <a:fillRect l="-1201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3EEDB8-C0CF-5D49-9C59-6D33F064336C}"/>
              </a:ext>
            </a:extLst>
          </p:cNvPr>
          <p:cNvSpPr txBox="1"/>
          <p:nvPr/>
        </p:nvSpPr>
        <p:spPr>
          <a:xfrm>
            <a:off x="7025568" y="3422302"/>
            <a:ext cx="4186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Each tag corresponds to: # of blocks* # of words/ block</a:t>
            </a:r>
          </a:p>
        </p:txBody>
      </p:sp>
    </p:spTree>
    <p:extLst>
      <p:ext uri="{BB962C8B-B14F-4D97-AF65-F5344CB8AC3E}">
        <p14:creationId xmlns:p14="http://schemas.microsoft.com/office/powerpoint/2010/main" val="72434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5.4.4-5.4.5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608031" y="2180036"/>
                <a:ext cx="4210700" cy="35588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5.4.4: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</a:p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5.4.5: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charset="0"/>
                      </a:rPr>
                      <m:t>=0.</m:t>
                    </m:r>
                    <m:r>
                      <a:rPr lang="en-US" altLang="zh-CN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31" y="2180036"/>
                <a:ext cx="4210700" cy="3558881"/>
              </a:xfrm>
              <a:prstGeom prst="rect">
                <a:avLst/>
              </a:prstGeom>
              <a:blipFill>
                <a:blip r:embed="rId2"/>
                <a:stretch>
                  <a:fillRect l="-1201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2871"/>
            <a:ext cx="6224351" cy="2291499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32362"/>
              </p:ext>
            </p:extLst>
          </p:nvPr>
        </p:nvGraphicFramePr>
        <p:xfrm>
          <a:off x="1097280" y="4408549"/>
          <a:ext cx="10115209" cy="147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8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4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altLang="zh-CN" dirty="0"/>
                        <a:t>H/M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Replace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6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5.4.6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2871"/>
            <a:ext cx="6224351" cy="2291499"/>
          </a:xfr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7280" y="4408549"/>
          <a:ext cx="10115209" cy="147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80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8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54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altLang="zh-CN" dirty="0"/>
                        <a:t>H/M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Replace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29962"/>
              </p:ext>
            </p:extLst>
          </p:nvPr>
        </p:nvGraphicFramePr>
        <p:xfrm>
          <a:off x="7321631" y="1187198"/>
          <a:ext cx="4407762" cy="278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754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754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Mem[3072]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754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Mem[2176]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754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Mem[160]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754">
                <a:tc>
                  <a:txBody>
                    <a:bodyPr/>
                    <a:lstStyle/>
                    <a:p>
                      <a:r>
                        <a:rPr lang="en-US" altLang="zh-CN" dirty="0"/>
                        <a:t>00111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Mem[224]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36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5.6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9716"/>
            <a:ext cx="6032114" cy="35286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77669"/>
              </p:ext>
            </p:extLst>
          </p:nvPr>
        </p:nvGraphicFramePr>
        <p:xfrm>
          <a:off x="7129394" y="1651997"/>
          <a:ext cx="49821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093458" y="2465155"/>
                <a:ext cx="5018048" cy="393739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5.6.1: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miss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rate.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It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does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not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have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any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relationship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with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size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of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cache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or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working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set.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They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are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cold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misses,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which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cannot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be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avoided.</a:t>
                </a:r>
              </a:p>
              <a:p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5.6.2:</a:t>
                </a:r>
              </a:p>
              <a:p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16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bytes: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 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64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bytes: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 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128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bytes: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64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Spatial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locality</a:t>
                </a:r>
              </a:p>
              <a:p>
                <a:pPr lvl="1"/>
                <a:endParaRPr lang="en-US" altLang="zh-CN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58" y="2465155"/>
                <a:ext cx="5018048" cy="3937393"/>
              </a:xfrm>
              <a:prstGeom prst="rect">
                <a:avLst/>
              </a:prstGeom>
              <a:blipFill rotWithShape="0">
                <a:blip r:embed="rId3"/>
                <a:stretch>
                  <a:fillRect l="-1337" t="-1548" r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85797"/>
              </p:ext>
            </p:extLst>
          </p:nvPr>
        </p:nvGraphicFramePr>
        <p:xfrm>
          <a:off x="7129394" y="4068092"/>
          <a:ext cx="49821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5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74019" y="3250290"/>
            <a:ext cx="21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2FB2-3909-C74E-A7DD-69E2AAD767D2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E11358-1B75-9845-8540-DE32351FBA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Local/Spatial</a:t>
            </a:r>
            <a:r>
              <a:rPr lang="zh-CN" altLang="en-US"/>
              <a:t> </a:t>
            </a:r>
            <a:r>
              <a:rPr lang="en-US" altLang="zh-CN"/>
              <a:t>Locality</a:t>
            </a:r>
          </a:p>
          <a:p>
            <a:r>
              <a:rPr lang="en-US" altLang="zh-CN"/>
              <a:t>Block,</a:t>
            </a:r>
            <a:r>
              <a:rPr lang="zh-CN" altLang="en-US"/>
              <a:t> </a:t>
            </a:r>
            <a:r>
              <a:rPr lang="en-US" altLang="zh-CN"/>
              <a:t>word,</a:t>
            </a:r>
            <a:r>
              <a:rPr lang="zh-CN" altLang="en-US"/>
              <a:t> </a:t>
            </a:r>
            <a:r>
              <a:rPr lang="en-US" altLang="zh-CN"/>
              <a:t>byte</a:t>
            </a:r>
            <a:r>
              <a:rPr lang="zh-CN" altLang="en-US"/>
              <a:t> </a:t>
            </a:r>
            <a:r>
              <a:rPr lang="en-US" altLang="zh-CN"/>
              <a:t>address</a:t>
            </a:r>
          </a:p>
          <a:p>
            <a:pPr lvl="1"/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does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addressable</a:t>
            </a:r>
            <a:r>
              <a:rPr lang="zh-CN" altLang="en-US"/>
              <a:t> </a:t>
            </a:r>
            <a:r>
              <a:rPr lang="en-US" altLang="zh-CN"/>
              <a:t>mean?</a:t>
            </a:r>
          </a:p>
          <a:p>
            <a:r>
              <a:rPr lang="en-US" altLang="zh-CN"/>
              <a:t>Hit</a:t>
            </a:r>
            <a:r>
              <a:rPr lang="zh-CN" altLang="en-US"/>
              <a:t> </a:t>
            </a:r>
            <a:r>
              <a:rPr lang="en-US" altLang="zh-CN"/>
              <a:t>vs.</a:t>
            </a:r>
            <a:r>
              <a:rPr lang="zh-CN" altLang="en-US"/>
              <a:t> </a:t>
            </a:r>
            <a:r>
              <a:rPr lang="en-US" altLang="zh-CN"/>
              <a:t>Miss</a:t>
            </a:r>
          </a:p>
          <a:p>
            <a:r>
              <a:rPr lang="en-US" altLang="zh-CN"/>
              <a:t>Direct</a:t>
            </a:r>
            <a:r>
              <a:rPr lang="zh-CN" altLang="en-US"/>
              <a:t> </a:t>
            </a:r>
            <a:r>
              <a:rPr lang="en-US" altLang="zh-CN"/>
              <a:t>Mapped,</a:t>
            </a:r>
            <a:r>
              <a:rPr lang="zh-CN" altLang="en-US"/>
              <a:t> </a:t>
            </a:r>
            <a:r>
              <a:rPr lang="en-US" altLang="zh-CN"/>
              <a:t>set</a:t>
            </a:r>
            <a:r>
              <a:rPr lang="zh-CN" altLang="en-US"/>
              <a:t> </a:t>
            </a:r>
            <a:r>
              <a:rPr lang="en-US" altLang="zh-CN"/>
              <a:t>associative,</a:t>
            </a:r>
            <a:r>
              <a:rPr lang="zh-CN" altLang="en-US"/>
              <a:t> </a:t>
            </a:r>
            <a:r>
              <a:rPr lang="en-US" altLang="zh-CN"/>
              <a:t>fully</a:t>
            </a:r>
            <a:r>
              <a:rPr lang="zh-CN" altLang="en-US"/>
              <a:t> </a:t>
            </a:r>
            <a:r>
              <a:rPr lang="en-US" altLang="zh-CN"/>
              <a:t>associative</a:t>
            </a:r>
          </a:p>
          <a:p>
            <a:r>
              <a:rPr lang="en-US" altLang="zh-CN"/>
              <a:t>Write</a:t>
            </a:r>
            <a:r>
              <a:rPr lang="zh-CN" altLang="en-US"/>
              <a:t> </a:t>
            </a:r>
            <a:r>
              <a:rPr lang="en-US" altLang="zh-CN"/>
              <a:t>back,</a:t>
            </a:r>
            <a:r>
              <a:rPr lang="zh-CN" altLang="en-US"/>
              <a:t> </a:t>
            </a:r>
            <a:r>
              <a:rPr lang="en-US" altLang="zh-CN"/>
              <a:t>write</a:t>
            </a:r>
            <a:r>
              <a:rPr lang="zh-CN" altLang="en-US"/>
              <a:t> </a:t>
            </a:r>
            <a:r>
              <a:rPr lang="en-US" altLang="zh-CN"/>
              <a:t>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5.2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221C-2AB9-4041-95BA-90286564BC29}" type="datetime1">
              <a:rPr lang="en-US" smtClean="0"/>
              <a:t>11/26/18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3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7599405" y="1927734"/>
            <a:ext cx="4361935" cy="4023359"/>
          </a:xfrm>
        </p:spPr>
        <p:txBody>
          <a:bodyPr/>
          <a:lstStyle/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5.2.1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5.2.2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(a).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J,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B[I][0]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(b).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J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5.2.3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(a).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A[I][J]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(b).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A[J][I]</a:t>
            </a:r>
          </a:p>
          <a:p>
            <a:pPr lvl="1"/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3" y="1883231"/>
            <a:ext cx="6843132" cy="40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4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5.3.1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5112"/>
            <a:ext cx="5704964" cy="44687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1DA2E2FD-8086-3C46-BA83-A3294564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213" y="2594138"/>
            <a:ext cx="1841500" cy="3378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758F147-5AE6-2447-8724-B6404EAD459A}"/>
              </a:ext>
            </a:extLst>
          </p:cNvPr>
          <p:cNvGrpSpPr/>
          <p:nvPr/>
        </p:nvGrpSpPr>
        <p:grpSpPr>
          <a:xfrm>
            <a:off x="7794651" y="2224806"/>
            <a:ext cx="1967595" cy="3446719"/>
            <a:chOff x="4356302" y="1587860"/>
            <a:chExt cx="1967595" cy="3446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45DB3A-E551-1845-9C90-9E8205D27B06}"/>
                </a:ext>
              </a:extLst>
            </p:cNvPr>
            <p:cNvSpPr/>
            <p:nvPr/>
          </p:nvSpPr>
          <p:spPr>
            <a:xfrm>
              <a:off x="5065253" y="1957192"/>
              <a:ext cx="548640" cy="30773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3BBB4C-2420-B945-9F55-0EE33DFF5A26}"/>
                </a:ext>
              </a:extLst>
            </p:cNvPr>
            <p:cNvSpPr txBox="1"/>
            <p:nvPr/>
          </p:nvSpPr>
          <p:spPr>
            <a:xfrm>
              <a:off x="5057460" y="1587860"/>
              <a:ext cx="126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Word Index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603B58-6DCA-AD44-B381-DCA0A31633D6}"/>
                </a:ext>
              </a:extLst>
            </p:cNvPr>
            <p:cNvSpPr/>
            <p:nvPr/>
          </p:nvSpPr>
          <p:spPr>
            <a:xfrm>
              <a:off x="4495097" y="1957192"/>
              <a:ext cx="548640" cy="307738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49C95F-9CDC-0E4C-8FC1-1D45D2EA848D}"/>
                </a:ext>
              </a:extLst>
            </p:cNvPr>
            <p:cNvSpPr txBox="1"/>
            <p:nvPr/>
          </p:nvSpPr>
          <p:spPr>
            <a:xfrm>
              <a:off x="4356302" y="1587860"/>
              <a:ext cx="47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57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3975"/>
              </p:ext>
            </p:extLst>
          </p:nvPr>
        </p:nvGraphicFramePr>
        <p:xfrm>
          <a:off x="1151142" y="621688"/>
          <a:ext cx="48368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Binary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h/m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883111"/>
                  </p:ext>
                </p:extLst>
              </p:nvPr>
            </p:nvGraphicFramePr>
            <p:xfrm>
              <a:off x="6537092" y="64130"/>
              <a:ext cx="3075260" cy="624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6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8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Index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253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190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191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883111"/>
                  </p:ext>
                </p:extLst>
              </p:nvPr>
            </p:nvGraphicFramePr>
            <p:xfrm>
              <a:off x="6537092" y="64130"/>
              <a:ext cx="3075260" cy="624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6957"/>
                    <a:gridCol w="2308303"/>
                  </a:tblGrid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Index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180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181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186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253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509" t="-1490164" r="-1055" b="-122951"/>
                          </a:stretch>
                        </a:blipFill>
                      </a:tcPr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191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532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940902"/>
                  </p:ext>
                </p:extLst>
              </p:nvPr>
            </p:nvGraphicFramePr>
            <p:xfrm>
              <a:off x="6537092" y="64130"/>
              <a:ext cx="3075260" cy="624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69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8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Index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144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133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166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143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111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143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940902"/>
                  </p:ext>
                </p:extLst>
              </p:nvPr>
            </p:nvGraphicFramePr>
            <p:xfrm>
              <a:off x="6537092" y="64130"/>
              <a:ext cx="3075260" cy="624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6957"/>
                    <a:gridCol w="2308303"/>
                  </a:tblGrid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Index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509" t="-611667" r="-1055" b="-1030000"/>
                          </a:stretch>
                        </a:blipFill>
                      </a:tcPr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166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720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509" t="-1616667" r="-1055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81061"/>
              </p:ext>
            </p:extLst>
          </p:nvPr>
        </p:nvGraphicFramePr>
        <p:xfrm>
          <a:off x="1248013" y="655141"/>
          <a:ext cx="48368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Binary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h/m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3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56441"/>
              </p:ext>
            </p:extLst>
          </p:nvPr>
        </p:nvGraphicFramePr>
        <p:xfrm>
          <a:off x="1151142" y="978527"/>
          <a:ext cx="48368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Binary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h/m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486732"/>
                  </p:ext>
                </p:extLst>
              </p:nvPr>
            </p:nvGraphicFramePr>
            <p:xfrm>
              <a:off x="6358673" y="1335366"/>
              <a:ext cx="4686542" cy="3897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1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51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094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422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Index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187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44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252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253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190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191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486732"/>
                  </p:ext>
                </p:extLst>
              </p:nvPr>
            </p:nvGraphicFramePr>
            <p:xfrm>
              <a:off x="6358673" y="1335366"/>
              <a:ext cx="4686542" cy="3897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1922"/>
                    <a:gridCol w="1765178"/>
                    <a:gridCol w="2009442"/>
                  </a:tblGrid>
                  <a:tr h="404225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Index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181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89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49" t="-597222" r="-115917" b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333" t="-597222" r="-1515" b="-204167"/>
                          </a:stretch>
                        </a:blipFill>
                      </a:tcPr>
                    </a:tc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49" t="-707042" r="-115917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333" t="-707042" r="-1515" b="-107042"/>
                          </a:stretch>
                        </a:blipFill>
                      </a:tcPr>
                    </a:tc>
                  </a:tr>
                  <a:tr h="4367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249" t="-795833" r="-115917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3333" t="-795833" r="-1515" b="-55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607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96926"/>
              </p:ext>
            </p:extLst>
          </p:nvPr>
        </p:nvGraphicFramePr>
        <p:xfrm>
          <a:off x="1248013" y="655141"/>
          <a:ext cx="48368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Binary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h/m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3449803"/>
                  </p:ext>
                </p:extLst>
              </p:nvPr>
            </p:nvGraphicFramePr>
            <p:xfrm>
              <a:off x="6314068" y="1127788"/>
              <a:ext cx="5138234" cy="3968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2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445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74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925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Index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144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145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133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167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63525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142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62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110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142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143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63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111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dirty="0"/>
                            <a:t>143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3449803"/>
                  </p:ext>
                </p:extLst>
              </p:nvPr>
            </p:nvGraphicFramePr>
            <p:xfrm>
              <a:off x="6314068" y="1127788"/>
              <a:ext cx="5138234" cy="3968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229"/>
                    <a:gridCol w="2044509"/>
                    <a:gridCol w="2037496"/>
                  </a:tblGrid>
                  <a:tr h="389259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Index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145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786" t="-300000" r="-100893" b="-555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239" t="-300000" r="-1194" b="-555072"/>
                          </a:stretch>
                        </a:blipFill>
                      </a:tcPr>
                    </a:tc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167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201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054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61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35251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786" t="-530769" r="-100893" b="-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239" t="-530769" r="-1194" b="-28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237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5.3.3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32B-77CE-914B-9D33-F837EBC456C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28EAB-6A7A-D844-B051-9744BB29C3B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79665"/>
              </p:ext>
            </p:extLst>
          </p:nvPr>
        </p:nvGraphicFramePr>
        <p:xfrm>
          <a:off x="4616605" y="758283"/>
          <a:ext cx="7437864" cy="51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1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39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Binary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for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for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190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484">
                <a:tc>
                  <a:txBody>
                    <a:bodyPr/>
                    <a:lstStyle/>
                    <a:p>
                      <a:r>
                        <a:rPr lang="en-US" altLang="zh-CN" dirty="0"/>
                        <a:t>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88478"/>
            <a:ext cx="4361935" cy="1636751"/>
          </a:xfrm>
        </p:spPr>
        <p:txBody>
          <a:bodyPr/>
          <a:lstStyle/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C1: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hit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stall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time=27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12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C2:2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hits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stall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time=25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10+3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12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C3: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hit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stall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time=25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11+5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12</a:t>
            </a:r>
          </a:p>
          <a:p>
            <a:pPr lvl="1"/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98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2086</TotalTime>
  <Words>1035</Words>
  <Application>Microsoft Macintosh PowerPoint</Application>
  <PresentationFormat>Widescreen</PresentationFormat>
  <Paragraphs>699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Calibri</vt:lpstr>
      <vt:lpstr>Calibri Light</vt:lpstr>
      <vt:lpstr>Cambria Math</vt:lpstr>
      <vt:lpstr>Retrospect</vt:lpstr>
      <vt:lpstr>VE370 RC7</vt:lpstr>
      <vt:lpstr>Lecture Slides</vt:lpstr>
      <vt:lpstr>Exercise 5.2</vt:lpstr>
      <vt:lpstr>Exercise 5.3.1</vt:lpstr>
      <vt:lpstr>PowerPoint Presentation</vt:lpstr>
      <vt:lpstr>PowerPoint Presentation</vt:lpstr>
      <vt:lpstr>PowerPoint Presentation</vt:lpstr>
      <vt:lpstr>PowerPoint Presentation</vt:lpstr>
      <vt:lpstr>Exercise 5.3.3</vt:lpstr>
      <vt:lpstr>Exercise 5.3.4</vt:lpstr>
      <vt:lpstr>Exercise 5.3.4</vt:lpstr>
      <vt:lpstr>Exercise 5.3.4</vt:lpstr>
      <vt:lpstr>Exercise 5.4.1-5.4.3</vt:lpstr>
      <vt:lpstr>Exercise 5.4.4-5.4.5</vt:lpstr>
      <vt:lpstr>Exercise 5.4.6</vt:lpstr>
      <vt:lpstr>Exercise 5.6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VE370 RC4</dc:title>
  <dc:creator>Microsoft Office User</dc:creator>
  <cp:lastModifiedBy>Microsoft Office User</cp:lastModifiedBy>
  <cp:revision>49</cp:revision>
  <cp:lastPrinted>2018-10-21T06:57:30Z</cp:lastPrinted>
  <dcterms:created xsi:type="dcterms:W3CDTF">2018-10-20T12:21:35Z</dcterms:created>
  <dcterms:modified xsi:type="dcterms:W3CDTF">2018-11-26T09:12:09Z</dcterms:modified>
</cp:coreProperties>
</file>