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90" r:id="rId3"/>
    <p:sldId id="291" r:id="rId4"/>
    <p:sldId id="292" r:id="rId5"/>
    <p:sldId id="25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84807-E799-C240-AF24-4594C0B7C180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25B43-2A4E-1747-BD70-22EAD4BFA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Ve370</a:t>
            </a:r>
            <a:r>
              <a:rPr lang="zh-CN" altLang="en-US" dirty="0" smtClean="0"/>
              <a:t> </a:t>
            </a:r>
            <a:r>
              <a:rPr lang="en-US" altLang="zh-CN" cap="none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2" y="379998"/>
            <a:ext cx="7629557" cy="83886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mr-IN" altLang="zh-CN" cap="none" dirty="0" smtClean="0"/>
              <a:t>–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Set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Associative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84" y="2008210"/>
            <a:ext cx="7406574" cy="456261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95171" y="15296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16 </a:t>
            </a:r>
            <a:r>
              <a:rPr lang="en-US"/>
              <a:t>KB </a:t>
            </a:r>
            <a:r>
              <a:rPr lang="en-US" smtClean="0"/>
              <a:t>cache contain</a:t>
            </a:r>
            <a:r>
              <a:rPr lang="en-US" altLang="zh-CN" smtClean="0"/>
              <a:t>s</a:t>
            </a:r>
            <a:r>
              <a:rPr lang="en-US" smtClean="0"/>
              <a:t> </a:t>
            </a:r>
            <a:r>
              <a:rPr lang="en-US" dirty="0"/>
              <a:t>256 blocks with 16 words per block.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39416" y="3103265"/>
            <a:ext cx="1953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Tag:</a:t>
            </a:r>
            <a:r>
              <a:rPr lang="zh-CN" altLang="en-US" dirty="0" smtClean="0"/>
              <a:t> </a:t>
            </a:r>
            <a:r>
              <a:rPr lang="en-US" altLang="zh-CN" dirty="0" smtClean="0"/>
              <a:t>18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bits</a:t>
            </a:r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Index:</a:t>
            </a:r>
            <a:r>
              <a:rPr lang="zh-CN" altLang="en-US" dirty="0" smtClean="0"/>
              <a:t> </a:t>
            </a:r>
            <a:r>
              <a:rPr lang="en-US" altLang="zh-CN" dirty="0" smtClean="0"/>
              <a:t>8bits</a:t>
            </a:r>
          </a:p>
          <a:p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bits</a:t>
            </a:r>
          </a:p>
          <a:p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2" y="379998"/>
            <a:ext cx="7629557" cy="83886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mr-IN" altLang="zh-CN" cap="none" dirty="0" smtClean="0"/>
              <a:t>–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Block Size</a:t>
            </a:r>
            <a:endParaRPr lang="en-US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7166919" y="4363654"/>
            <a:ext cx="4090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Leading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HW7</a:t>
            </a:r>
            <a:r>
              <a:rPr lang="zh-CN" altLang="en-US" dirty="0" smtClean="0"/>
              <a:t> </a:t>
            </a:r>
            <a:r>
              <a:rPr lang="en-US" altLang="zh-CN" dirty="0" smtClean="0"/>
              <a:t>5.3.4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" y="1430756"/>
            <a:ext cx="6604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2" y="379998"/>
            <a:ext cx="9112367" cy="83886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mr-IN" altLang="zh-CN" cap="none" dirty="0" smtClean="0"/>
              <a:t>–</a:t>
            </a:r>
            <a:r>
              <a:rPr lang="zh-CN" altLang="en-US" cap="none" dirty="0" smtClean="0"/>
              <a:t> </a:t>
            </a:r>
            <a:r>
              <a:rPr lang="en-US" altLang="zh-CN" cap="none" dirty="0"/>
              <a:t>Keeping Track of Modified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2507" y="1435102"/>
            <a:ext cx="8794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Naive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version: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tolerate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inconsistency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Pay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/>
              <a:t>A</a:t>
            </a:r>
            <a:r>
              <a:rPr lang="en-US" altLang="zh-CN" dirty="0"/>
              <a:t> write hit actually acts like a </a:t>
            </a:r>
            <a:r>
              <a:rPr lang="en-US" altLang="zh-CN" dirty="0" smtClean="0"/>
              <a:t>miss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 </a:t>
            </a:r>
            <a:r>
              <a:rPr lang="en-US" altLang="zh-CN" dirty="0"/>
              <a:t>version:</a:t>
            </a:r>
            <a:r>
              <a:rPr lang="zh-CN" altLang="en-US" dirty="0"/>
              <a:t>  </a:t>
            </a:r>
            <a:endParaRPr lang="en-US" altLang="zh-CN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The write buffer's job is to keep track of all the pending updates to L2, so that L1 can move </a:t>
            </a:r>
            <a:r>
              <a:rPr lang="en-US" dirty="0" smtClean="0"/>
              <a:t>on</a:t>
            </a:r>
            <a:r>
              <a:rPr lang="en-US" altLang="zh-CN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 </a:t>
            </a:r>
            <a:r>
              <a:rPr lang="en-US" altLang="zh-CN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write buffer is </a:t>
            </a:r>
            <a:r>
              <a:rPr lang="en-US" dirty="0" smtClean="0"/>
              <a:t>finite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/>
              <a:t>CPU stalls if buffer is full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2507" y="4020425"/>
            <a:ext cx="8794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dirty bits, update memory only when to be </a:t>
            </a:r>
            <a:r>
              <a:rPr lang="en-US" altLang="zh-CN" dirty="0" smtClean="0"/>
              <a:t>replaced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check match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write </a:t>
            </a:r>
            <a:r>
              <a:rPr lang="en-US" altLang="zh-CN" dirty="0"/>
              <a:t>data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block: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L2.</a:t>
            </a:r>
            <a:r>
              <a:rPr lang="zh-CN" altLang="en-US" dirty="0" smtClean="0"/>
              <a:t>  </a:t>
            </a:r>
            <a:r>
              <a:rPr lang="en-US" altLang="zh-CN" dirty="0" smtClean="0"/>
              <a:t>D</a:t>
            </a:r>
            <a:r>
              <a:rPr lang="en-US" dirty="0" smtClean="0"/>
              <a:t>ouble </a:t>
            </a:r>
            <a:r>
              <a:rPr lang="en-US" dirty="0"/>
              <a:t>miss penalty.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to let it know about the modified data in the dirty </a:t>
            </a:r>
            <a:r>
              <a:rPr lang="en-US" dirty="0" smtClean="0"/>
              <a:t>block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Another </a:t>
            </a:r>
            <a:r>
              <a:rPr lang="en-US" dirty="0"/>
              <a:t>to fetch the actual missed data.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28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2" y="379998"/>
            <a:ext cx="9112367" cy="83886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mr-IN" altLang="zh-CN" cap="none" dirty="0" smtClean="0"/>
              <a:t>–</a:t>
            </a:r>
            <a:r>
              <a:rPr lang="zh-CN" altLang="en-US" cap="none" dirty="0" smtClean="0"/>
              <a:t> </a:t>
            </a:r>
            <a:r>
              <a:rPr lang="en-US" altLang="zh-CN" cap="none" dirty="0"/>
              <a:t>Write </a:t>
            </a:r>
            <a:r>
              <a:rPr lang="en-US" altLang="zh-CN" cap="none" dirty="0" smtClean="0"/>
              <a:t>Misses</a:t>
            </a:r>
            <a:endParaRPr lang="en-US" altLang="zh-CN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732507" y="1690999"/>
            <a:ext cx="879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Write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M</a:t>
            </a:r>
            <a:r>
              <a:rPr lang="en-US" dirty="0" smtClean="0"/>
              <a:t>ake </a:t>
            </a:r>
            <a:r>
              <a:rPr lang="en-US" dirty="0"/>
              <a:t>room for the new data on a write </a:t>
            </a:r>
            <a:r>
              <a:rPr lang="en-US" dirty="0" smtClean="0"/>
              <a:t>miss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507" y="2813942"/>
            <a:ext cx="8794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Write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Write </a:t>
            </a:r>
            <a:r>
              <a:rPr lang="en-US" altLang="zh-CN" dirty="0"/>
              <a:t>directly to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732506" y="3866804"/>
            <a:ext cx="9103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Generally, write-allocate makes more sense for write-back caches and no-write-allocate makes more sense for write-through caches, but the other combinations are possible too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HW8</a:t>
            </a:r>
            <a:r>
              <a:rPr lang="zh-CN" altLang="en-US" dirty="0" smtClean="0"/>
              <a:t> </a:t>
            </a:r>
            <a:r>
              <a:rPr lang="en-US" altLang="zh-CN" dirty="0" smtClean="0"/>
              <a:t>5.5.2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2" y="379998"/>
            <a:ext cx="9112367" cy="83886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mr-IN" altLang="zh-CN" cap="none" dirty="0" smtClean="0"/>
              <a:t>–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Combination</a:t>
            </a:r>
            <a:endParaRPr lang="en-US" altLang="zh-CN" cap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78" y="1411074"/>
            <a:ext cx="7538308" cy="34489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305986" y="1755964"/>
            <a:ext cx="2088292" cy="5478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L1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05986" y="2380665"/>
            <a:ext cx="2088292" cy="5478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05986" y="3026912"/>
            <a:ext cx="2088292" cy="5478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Allocate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L2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victim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05986" y="3679119"/>
            <a:ext cx="2088292" cy="5478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Victim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75671" y="3606933"/>
            <a:ext cx="2613797" cy="69226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buffer.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05986" y="4345383"/>
            <a:ext cx="2088292" cy="5478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Issue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emory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305986" y="5011647"/>
            <a:ext cx="2088292" cy="5478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05986" y="5677911"/>
            <a:ext cx="2088292" cy="5478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installed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05986" y="6288551"/>
            <a:ext cx="2088292" cy="5478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  <a:endParaRPr lang="en-US" dirty="0"/>
          </a:p>
        </p:txBody>
      </p:sp>
      <p:cxnSp>
        <p:nvCxnSpPr>
          <p:cNvPr id="25" name="Elbow Connector 24"/>
          <p:cNvCxnSpPr>
            <a:stCxn id="12" idx="3"/>
            <a:endCxn id="18" idx="3"/>
          </p:cNvCxnSpPr>
          <p:nvPr/>
        </p:nvCxnSpPr>
        <p:spPr>
          <a:xfrm>
            <a:off x="6394278" y="2654612"/>
            <a:ext cx="12700" cy="3297246"/>
          </a:xfrm>
          <a:prstGeom prst="bentConnector3">
            <a:avLst>
              <a:gd name="adj1" fmla="val 35562165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5" idx="1"/>
          </p:cNvCxnSpPr>
          <p:nvPr/>
        </p:nvCxnSpPr>
        <p:spPr>
          <a:xfrm flipV="1">
            <a:off x="6394278" y="3953065"/>
            <a:ext cx="78139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5" idx="2"/>
            <a:endCxn id="16" idx="3"/>
          </p:cNvCxnSpPr>
          <p:nvPr/>
        </p:nvCxnSpPr>
        <p:spPr>
          <a:xfrm rot="5400000">
            <a:off x="7278357" y="3415117"/>
            <a:ext cx="320134" cy="20882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57750" y="2273643"/>
            <a:ext cx="33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Y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10865" y="36081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2" y="379998"/>
            <a:ext cx="9112367" cy="83886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mr-IN" altLang="zh-CN" cap="none" dirty="0" smtClean="0"/>
              <a:t>–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Combination</a:t>
            </a:r>
            <a:endParaRPr lang="en-US" altLang="zh-CN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91" y="1737740"/>
            <a:ext cx="3697519" cy="5120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66" y="1699042"/>
            <a:ext cx="4122419" cy="5158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2191" y="1293637"/>
            <a:ext cx="385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0380" y="1258109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2" y="379998"/>
            <a:ext cx="9112367" cy="83886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mr-IN" altLang="zh-CN" cap="none" dirty="0" smtClean="0"/>
              <a:t>–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Miss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Penalty</a:t>
            </a:r>
            <a:endParaRPr lang="en-US" altLang="zh-CN" cap="none" dirty="0"/>
          </a:p>
        </p:txBody>
      </p:sp>
      <p:sp>
        <p:nvSpPr>
          <p:cNvPr id="4" name="Rectangle 3"/>
          <p:cNvSpPr/>
          <p:nvPr/>
        </p:nvSpPr>
        <p:spPr>
          <a:xfrm>
            <a:off x="729145" y="1897447"/>
            <a:ext cx="544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CPI = base CPI + Miss (stall) cycles per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29145" y="22667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Average memory access time (</a:t>
            </a:r>
            <a:r>
              <a:rPr lang="en-US" b="1" dirty="0" smtClean="0"/>
              <a:t>AMAT)</a:t>
            </a:r>
          </a:p>
          <a:p>
            <a:r>
              <a:rPr lang="en-US" dirty="0" smtClean="0"/>
              <a:t>AMAT </a:t>
            </a:r>
            <a:r>
              <a:rPr lang="en-US" dirty="0"/>
              <a:t>= Hit time + Miss rate × Miss </a:t>
            </a:r>
            <a:r>
              <a:rPr lang="en-US" dirty="0" smtClean="0"/>
              <a:t>penalty</a:t>
            </a:r>
          </a:p>
          <a:p>
            <a:r>
              <a:rPr lang="en-US" altLang="zh-CN" dirty="0" smtClean="0"/>
              <a:t>HW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5.5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9145" y="3646963"/>
            <a:ext cx="1113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Multilevel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Cache</a:t>
            </a:r>
          </a:p>
          <a:p>
            <a:r>
              <a:rPr lang="en-US" dirty="0"/>
              <a:t>CPI = base CPI + </a:t>
            </a:r>
            <a:r>
              <a:rPr lang="en-US" dirty="0" smtClean="0"/>
              <a:t>L1 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*</a:t>
            </a:r>
            <a:r>
              <a:rPr lang="en-US" dirty="0" smtClean="0"/>
              <a:t> L2 </a:t>
            </a:r>
            <a:r>
              <a:rPr lang="en-US" dirty="0"/>
              <a:t>hit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* </a:t>
            </a:r>
            <a:r>
              <a:rPr lang="en-US" altLang="zh-CN" dirty="0" smtClean="0"/>
              <a:t>L1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penalty</a:t>
            </a:r>
            <a:r>
              <a:rPr lang="zh-CN" altLang="en-US" dirty="0" smtClean="0"/>
              <a:t> </a:t>
            </a:r>
            <a:r>
              <a:rPr lang="en-US" dirty="0" smtClean="0"/>
              <a:t>(cycles </a:t>
            </a:r>
            <a:r>
              <a:rPr lang="en-US" dirty="0"/>
              <a:t>per instruction) + </a:t>
            </a:r>
            <a:r>
              <a:rPr lang="en-US" dirty="0" smtClean="0"/>
              <a:t>L1 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*</a:t>
            </a:r>
            <a:r>
              <a:rPr lang="en-US" dirty="0" smtClean="0"/>
              <a:t> L2 </a:t>
            </a:r>
            <a:r>
              <a:rPr lang="en-US" dirty="0"/>
              <a:t>miss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(L1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penalty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L2</a:t>
            </a:r>
            <a:r>
              <a:rPr lang="zh-CN" altLang="en-US" dirty="0" smtClean="0"/>
              <a:t> 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penalty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time)</a:t>
            </a:r>
            <a:r>
              <a:rPr lang="en-US" dirty="0" smtClean="0"/>
              <a:t>(cycles </a:t>
            </a:r>
            <a:r>
              <a:rPr lang="en-US" dirty="0"/>
              <a:t>per instruction</a:t>
            </a:r>
            <a:r>
              <a:rPr lang="en-US" dirty="0" smtClean="0"/>
              <a:t>)</a:t>
            </a:r>
          </a:p>
          <a:p>
            <a:r>
              <a:rPr lang="en-US" altLang="zh-CN" dirty="0" smtClean="0"/>
              <a:t>HW8</a:t>
            </a:r>
            <a:r>
              <a:rPr lang="zh-CN" altLang="en-US" dirty="0" smtClean="0"/>
              <a:t> </a:t>
            </a:r>
            <a:r>
              <a:rPr lang="en-US" altLang="zh-CN" dirty="0" smtClean="0"/>
              <a:t>5.7,</a:t>
            </a:r>
            <a:r>
              <a:rPr lang="zh-CN" altLang="en-US" dirty="0" smtClean="0"/>
              <a:t> </a:t>
            </a:r>
            <a:r>
              <a:rPr lang="en-US" altLang="zh-CN" dirty="0" smtClean="0"/>
              <a:t>5.8.4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9" y="5031291"/>
            <a:ext cx="8763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276" y="2484573"/>
            <a:ext cx="7729728" cy="1188720"/>
          </a:xfrm>
        </p:spPr>
        <p:txBody>
          <a:bodyPr/>
          <a:lstStyle/>
          <a:p>
            <a:r>
              <a:rPr lang="en-US" altLang="zh-CN" cap="none" dirty="0" smtClean="0"/>
              <a:t>exception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961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3" y="379998"/>
            <a:ext cx="3786605" cy="802324"/>
          </a:xfrm>
        </p:spPr>
        <p:txBody>
          <a:bodyPr/>
          <a:lstStyle/>
          <a:p>
            <a:r>
              <a:rPr lang="en-US" altLang="zh-CN" cap="none" dirty="0" smtClean="0"/>
              <a:t>Exception</a:t>
            </a:r>
            <a:endParaRPr lang="en-US" cap="none" dirty="0"/>
          </a:p>
        </p:txBody>
      </p:sp>
      <p:sp>
        <p:nvSpPr>
          <p:cNvPr id="12" name="Rectangle 11"/>
          <p:cNvSpPr/>
          <p:nvPr/>
        </p:nvSpPr>
        <p:spPr>
          <a:xfrm>
            <a:off x="701336" y="1737935"/>
            <a:ext cx="91164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32-bit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MIPS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Exception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Program Counter (EPC) = address of interrupted instruction +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CAUSE: Service the exception or interrupt according to the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causes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Cause and EPC not necessarily in EX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stage.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After exception is handled: PC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EPC-4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Vectored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Interrupts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：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Single Entry Point: MIPS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Multiple Entry Point: each entry point for one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cause</a:t>
            </a: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43800" cy="2741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00" y="1936887"/>
            <a:ext cx="8048200" cy="4921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5515" y="4346327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EPC=50</a:t>
            </a:r>
          </a:p>
          <a:p>
            <a:r>
              <a:rPr lang="en-US" altLang="zh-CN" dirty="0" smtClean="0"/>
              <a:t>PC=80000180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276" y="2484573"/>
            <a:ext cx="7729728" cy="1188720"/>
          </a:xfrm>
        </p:spPr>
        <p:txBody>
          <a:bodyPr/>
          <a:lstStyle/>
          <a:p>
            <a:r>
              <a:rPr lang="en-US" altLang="zh-CN" cap="none" dirty="0" smtClean="0"/>
              <a:t>cache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24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3" y="379998"/>
            <a:ext cx="3786605" cy="802324"/>
          </a:xfrm>
        </p:spPr>
        <p:txBody>
          <a:bodyPr/>
          <a:lstStyle/>
          <a:p>
            <a:r>
              <a:rPr lang="en-US" altLang="zh-CN" cap="none" dirty="0" smtClean="0"/>
              <a:t>Locality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3" y="1281176"/>
            <a:ext cx="4923426" cy="2499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67"/>
          <a:stretch/>
        </p:blipFill>
        <p:spPr>
          <a:xfrm>
            <a:off x="5262371" y="1281176"/>
            <a:ext cx="5891258" cy="2365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87"/>
          <a:stretch/>
        </p:blipFill>
        <p:spPr>
          <a:xfrm>
            <a:off x="5348868" y="3571480"/>
            <a:ext cx="5804761" cy="7492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33758" y="43207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5.2.2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(a).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J,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B[I][0]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(b).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I,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J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5.2.3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(a).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A[I][J]</a:t>
            </a:r>
          </a:p>
          <a:p>
            <a:pPr lvl="1"/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(b).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A[J][I]</a:t>
            </a:r>
          </a:p>
        </p:txBody>
      </p:sp>
    </p:spTree>
    <p:extLst>
      <p:ext uri="{BB962C8B-B14F-4D97-AF65-F5344CB8AC3E}">
        <p14:creationId xmlns:p14="http://schemas.microsoft.com/office/powerpoint/2010/main" val="2378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3" y="379998"/>
            <a:ext cx="3786605" cy="802324"/>
          </a:xfrm>
        </p:spPr>
        <p:txBody>
          <a:bodyPr/>
          <a:lstStyle/>
          <a:p>
            <a:r>
              <a:rPr lang="en-US" altLang="zh-CN" cap="none" dirty="0" smtClean="0"/>
              <a:t>Address</a:t>
            </a:r>
            <a:endParaRPr lang="en-US" cap="none" dirty="0"/>
          </a:p>
        </p:txBody>
      </p:sp>
      <p:sp>
        <p:nvSpPr>
          <p:cNvPr id="7" name="TextBox 6"/>
          <p:cNvSpPr txBox="1"/>
          <p:nvPr/>
        </p:nvSpPr>
        <p:spPr>
          <a:xfrm>
            <a:off x="532650" y="2109830"/>
            <a:ext cx="412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  </a:t>
            </a:r>
            <a:r>
              <a:rPr lang="cs-CZ" dirty="0" smtClean="0"/>
              <a:t>1111_1111_0000_00</a:t>
            </a:r>
            <a:r>
              <a:rPr lang="cs-CZ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649" y="2567427"/>
            <a:ext cx="702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</a:t>
            </a:r>
            <a:r>
              <a:rPr lang="cs-CZ" dirty="0" smtClean="0"/>
              <a:t>1111_1111_0000_0</a:t>
            </a:r>
            <a:r>
              <a:rPr lang="cs-CZ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/>
              <a:t>words/block)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91" y="3025024"/>
            <a:ext cx="624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 </a:t>
            </a:r>
            <a:r>
              <a:rPr lang="cs-CZ" dirty="0" smtClean="0"/>
              <a:t>1111_1111_000</a:t>
            </a:r>
            <a:r>
              <a:rPr lang="cs-CZ" dirty="0" smtClean="0">
                <a:solidFill>
                  <a:srgbClr val="FF0000"/>
                </a:solidFill>
              </a:rPr>
              <a:t>0_0</a:t>
            </a:r>
            <a:r>
              <a:rPr lang="zh-CN" altLang="en-US" dirty="0" smtClean="0"/>
              <a:t>   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2649" y="1643210"/>
            <a:ext cx="702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Direct-mapped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Cache,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block,</a:t>
            </a:r>
            <a:r>
              <a:rPr lang="zh-CN" altLang="en-US" b="1" dirty="0" smtClean="0"/>
              <a:t> </a:t>
            </a:r>
            <a:r>
              <a:rPr lang="en-US" altLang="zh-CN" b="1" dirty="0"/>
              <a:t>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blocks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cache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87" y="3209690"/>
            <a:ext cx="6185017" cy="3439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649" y="36713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• Divided by 4 = shift left two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• </a:t>
            </a:r>
            <a:r>
              <a:rPr lang="en-US" dirty="0"/>
              <a:t>modulo 4 = take the last two bits</a:t>
            </a:r>
          </a:p>
        </p:txBody>
      </p:sp>
    </p:spTree>
    <p:extLst>
      <p:ext uri="{BB962C8B-B14F-4D97-AF65-F5344CB8AC3E}">
        <p14:creationId xmlns:p14="http://schemas.microsoft.com/office/powerpoint/2010/main" val="9759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2" y="379998"/>
            <a:ext cx="7431849" cy="83886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mr-IN" altLang="zh-CN" cap="none" dirty="0" smtClean="0"/>
              <a:t>–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Direct-mapped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Cache</a:t>
            </a:r>
            <a:endParaRPr lang="en-US" cap="none" dirty="0"/>
          </a:p>
        </p:txBody>
      </p:sp>
      <p:sp>
        <p:nvSpPr>
          <p:cNvPr id="7" name="TextBox 6"/>
          <p:cNvSpPr txBox="1"/>
          <p:nvPr/>
        </p:nvSpPr>
        <p:spPr>
          <a:xfrm>
            <a:off x="414693" y="1924478"/>
            <a:ext cx="412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  </a:t>
            </a:r>
            <a:r>
              <a:rPr lang="cs-CZ" dirty="0" smtClean="0"/>
              <a:t>1111_1111_0000_00</a:t>
            </a:r>
            <a:r>
              <a:rPr lang="cs-CZ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92" y="2382075"/>
            <a:ext cx="702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</a:t>
            </a:r>
            <a:r>
              <a:rPr lang="cs-CZ" dirty="0" smtClean="0"/>
              <a:t>1111_1111_0000_0</a:t>
            </a:r>
            <a:r>
              <a:rPr lang="cs-CZ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/>
              <a:t>words/block)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734" y="2839672"/>
            <a:ext cx="624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</a:t>
            </a:r>
            <a:r>
              <a:rPr lang="cs-CZ" dirty="0" smtClean="0"/>
              <a:t>1111_1111_000</a:t>
            </a:r>
            <a:r>
              <a:rPr lang="cs-CZ" dirty="0" smtClean="0">
                <a:solidFill>
                  <a:srgbClr val="FF0000"/>
                </a:solidFill>
              </a:rPr>
              <a:t>0_0</a:t>
            </a:r>
            <a:r>
              <a:rPr lang="zh-CN" altLang="en-US" dirty="0" smtClean="0"/>
              <a:t>  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4692" y="3209004"/>
            <a:ext cx="5026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Index:</a:t>
            </a:r>
            <a:r>
              <a:rPr lang="zh-CN" altLang="en-US" dirty="0" smtClean="0"/>
              <a:t> </a:t>
            </a:r>
            <a:r>
              <a:rPr lang="cs-CZ" dirty="0" smtClean="0"/>
              <a:t>0_0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(4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block/cache)</a:t>
            </a:r>
          </a:p>
          <a:p>
            <a:r>
              <a:rPr lang="en-US" altLang="zh-CN" dirty="0" smtClean="0"/>
              <a:t>Tag:</a:t>
            </a:r>
            <a:r>
              <a:rPr lang="zh-CN" altLang="en-US" dirty="0" smtClean="0"/>
              <a:t> </a:t>
            </a:r>
            <a:r>
              <a:rPr lang="cs-CZ" dirty="0" smtClean="0"/>
              <a:t>1111_1111_0</a:t>
            </a:r>
            <a:r>
              <a:rPr lang="en-US" altLang="zh-CN" dirty="0" smtClean="0"/>
              <a:t>00</a:t>
            </a:r>
          </a:p>
          <a:p>
            <a:r>
              <a:rPr lang="en-US" dirty="0" smtClean="0"/>
              <a:t>Check Hw7 5.3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692" y="1457858"/>
            <a:ext cx="702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Direct-mapped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Cache,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block,</a:t>
            </a:r>
            <a:r>
              <a:rPr lang="zh-CN" altLang="en-US" b="1" dirty="0" smtClean="0"/>
              <a:t> </a:t>
            </a:r>
            <a:r>
              <a:rPr lang="en-US" altLang="zh-CN" b="1" dirty="0"/>
              <a:t>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blocks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cache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041836" y="3205251"/>
            <a:ext cx="7587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</a:t>
            </a:r>
            <a:r>
              <a:rPr lang="en-US" smtClean="0"/>
              <a:t>ache index </a:t>
            </a:r>
            <a:r>
              <a:rPr lang="en-US"/>
              <a:t>= (Block address in memory) modulo (Number of blocks in cache)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55" y="3647113"/>
            <a:ext cx="5379645" cy="31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2" y="379998"/>
            <a:ext cx="7629557" cy="838868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Design</a:t>
            </a:r>
            <a:r>
              <a:rPr lang="zh-CN" altLang="en-US" cap="none" dirty="0" smtClean="0"/>
              <a:t> </a:t>
            </a:r>
            <a:r>
              <a:rPr lang="mr-IN" altLang="zh-CN" cap="none" dirty="0" smtClean="0"/>
              <a:t>–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Set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Associative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Cache</a:t>
            </a:r>
            <a:r>
              <a:rPr lang="zh-CN" altLang="en-US" cap="none" dirty="0" smtClean="0"/>
              <a:t> </a:t>
            </a:r>
            <a:endParaRPr lang="en-US" cap="none" dirty="0"/>
          </a:p>
        </p:txBody>
      </p:sp>
      <p:sp>
        <p:nvSpPr>
          <p:cNvPr id="10" name="TextBox 9"/>
          <p:cNvSpPr txBox="1"/>
          <p:nvPr/>
        </p:nvSpPr>
        <p:spPr>
          <a:xfrm>
            <a:off x="538261" y="2295448"/>
            <a:ext cx="412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  </a:t>
            </a:r>
            <a:r>
              <a:rPr lang="cs-CZ" dirty="0" smtClean="0"/>
              <a:t>1111_1111_0000_00</a:t>
            </a:r>
            <a:r>
              <a:rPr lang="cs-CZ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260" y="2753045"/>
            <a:ext cx="702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</a:t>
            </a:r>
            <a:r>
              <a:rPr lang="cs-CZ" dirty="0" smtClean="0"/>
              <a:t>1111_1111_0000_0</a:t>
            </a:r>
            <a:r>
              <a:rPr lang="cs-CZ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word/block</a:t>
            </a:r>
            <a:r>
              <a:rPr lang="en-US" altLang="zh-CN" dirty="0"/>
              <a:t>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4302" y="3210642"/>
            <a:ext cx="624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address:</a:t>
            </a:r>
            <a:r>
              <a:rPr lang="zh-CN" altLang="en-US" dirty="0" smtClean="0"/>
              <a:t> </a:t>
            </a:r>
            <a:r>
              <a:rPr lang="cs-CZ" dirty="0" smtClean="0"/>
              <a:t>1111_1111_000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0_</a:t>
            </a:r>
            <a:r>
              <a:rPr lang="cs-CZ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/>
              <a:t>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8260" y="3579974"/>
            <a:ext cx="5026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Index: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(2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sets/cache)</a:t>
            </a:r>
          </a:p>
          <a:p>
            <a:r>
              <a:rPr lang="en-US" altLang="zh-CN" dirty="0" smtClean="0"/>
              <a:t>Tag:</a:t>
            </a:r>
            <a:r>
              <a:rPr lang="zh-CN" altLang="en-US" dirty="0" smtClean="0"/>
              <a:t> </a:t>
            </a:r>
            <a:r>
              <a:rPr lang="cs-CZ" dirty="0" smtClean="0"/>
              <a:t>1111_1111_0</a:t>
            </a:r>
            <a:r>
              <a:rPr lang="en-US" altLang="zh-CN" dirty="0" smtClean="0"/>
              <a:t>000</a:t>
            </a:r>
          </a:p>
          <a:p>
            <a:r>
              <a:rPr lang="en-US" altLang="zh-CN" dirty="0" smtClean="0"/>
              <a:t>Block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Offset: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260" y="1828828"/>
            <a:ext cx="789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Two-way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associative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Cache,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block,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total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size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38260" y="4683902"/>
            <a:ext cx="8593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block offset is the address of the desired data within the 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HW 8 5.8</a:t>
            </a:r>
          </a:p>
          <a:p>
            <a:endParaRPr lang="en-US" dirty="0"/>
          </a:p>
          <a:p>
            <a:r>
              <a:rPr lang="en-US" altLang="zh-CN" dirty="0" smtClean="0"/>
              <a:t>Replacement:</a:t>
            </a:r>
            <a:r>
              <a:rPr lang="zh-CN" altLang="en-US" dirty="0" smtClean="0"/>
              <a:t> </a:t>
            </a:r>
            <a:r>
              <a:rPr lang="en-US" altLang="zh-CN" dirty="0" smtClean="0"/>
              <a:t>LRU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MRU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65724" y="3626982"/>
            <a:ext cx="735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 address = (Block address) modulo (number of sets in cache</a:t>
            </a:r>
            <a:r>
              <a:rPr lang="en-US" dirty="0" smtClean="0"/>
              <a:t>)</a:t>
            </a:r>
          </a:p>
          <a:p>
            <a:r>
              <a:rPr lang="en-US" altLang="zh-CN" dirty="0" smtClean="0"/>
              <a:t>T</a:t>
            </a:r>
            <a:r>
              <a:rPr lang="en-US" dirty="0" smtClean="0"/>
              <a:t>o </a:t>
            </a:r>
            <a:r>
              <a:rPr lang="en-US" dirty="0"/>
              <a:t>locate a block in a set, need to compare n times</a:t>
            </a:r>
          </a:p>
        </p:txBody>
      </p:sp>
    </p:spTree>
    <p:extLst>
      <p:ext uri="{BB962C8B-B14F-4D97-AF65-F5344CB8AC3E}">
        <p14:creationId xmlns:p14="http://schemas.microsoft.com/office/powerpoint/2010/main" val="11458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949</TotalTime>
  <Words>689</Words>
  <Application>Microsoft Macintosh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Gill Sans MT</vt:lpstr>
      <vt:lpstr>Mangal</vt:lpstr>
      <vt:lpstr>华文中宋</vt:lpstr>
      <vt:lpstr>Arial</vt:lpstr>
      <vt:lpstr>Parcel</vt:lpstr>
      <vt:lpstr>Ve370 Review</vt:lpstr>
      <vt:lpstr>exception</vt:lpstr>
      <vt:lpstr>Exception</vt:lpstr>
      <vt:lpstr>PowerPoint Presentation</vt:lpstr>
      <vt:lpstr>cache</vt:lpstr>
      <vt:lpstr>Locality</vt:lpstr>
      <vt:lpstr>Address</vt:lpstr>
      <vt:lpstr>Cache Design – Direct-mapped Cache</vt:lpstr>
      <vt:lpstr>Cache Design – Set Associative Cache </vt:lpstr>
      <vt:lpstr>Cache Design – Set Associative Cache </vt:lpstr>
      <vt:lpstr>Cache Design – Block Size</vt:lpstr>
      <vt:lpstr>Cache Design – Keeping Track of Modified Data</vt:lpstr>
      <vt:lpstr>Cache Design – Write Misses</vt:lpstr>
      <vt:lpstr>Cache Design – Design Combination</vt:lpstr>
      <vt:lpstr>Cache Design – Design Combination</vt:lpstr>
      <vt:lpstr>Cache Design – Miss Penalty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Ve370 rEVIEW</dc:title>
  <dc:creator>Microsoft Office User</dc:creator>
  <cp:lastModifiedBy>Microsoft Office User</cp:lastModifiedBy>
  <cp:revision>35</cp:revision>
  <dcterms:created xsi:type="dcterms:W3CDTF">2018-10-26T16:11:13Z</dcterms:created>
  <dcterms:modified xsi:type="dcterms:W3CDTF">2018-12-11T10:17:51Z</dcterms:modified>
</cp:coreProperties>
</file>