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1"/>
  </p:sldMasterIdLst>
  <p:notesMasterIdLst>
    <p:notesMasterId r:id="rId22"/>
  </p:notesMasterIdLst>
  <p:sldIdLst>
    <p:sldId id="256" r:id="rId2"/>
    <p:sldId id="258" r:id="rId3"/>
    <p:sldId id="271" r:id="rId4"/>
    <p:sldId id="272" r:id="rId5"/>
    <p:sldId id="275" r:id="rId6"/>
    <p:sldId id="274" r:id="rId7"/>
    <p:sldId id="277" r:id="rId8"/>
    <p:sldId id="276" r:id="rId9"/>
    <p:sldId id="278" r:id="rId10"/>
    <p:sldId id="279" r:id="rId11"/>
    <p:sldId id="280" r:id="rId12"/>
    <p:sldId id="281" r:id="rId13"/>
    <p:sldId id="282" r:id="rId14"/>
    <p:sldId id="283" r:id="rId15"/>
    <p:sldId id="284" r:id="rId16"/>
    <p:sldId id="287" r:id="rId17"/>
    <p:sldId id="285" r:id="rId18"/>
    <p:sldId id="288" r:id="rId19"/>
    <p:sldId id="289" r:id="rId20"/>
    <p:sldId id="29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0818"/>
    <p:restoredTop sz="93836"/>
  </p:normalViewPr>
  <p:slideViewPr>
    <p:cSldViewPr snapToGrid="0" snapToObjects="1">
      <p:cViewPr>
        <p:scale>
          <a:sx n="109" d="100"/>
          <a:sy n="109" d="100"/>
        </p:scale>
        <p:origin x="-688" y="64"/>
      </p:cViewPr>
      <p:guideLst/>
    </p:cSldViewPr>
  </p:slideViewPr>
  <p:notesTextViewPr>
    <p:cViewPr>
      <p:scale>
        <a:sx n="90" d="100"/>
        <a:sy n="9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0AB537-087C-F649-8FAF-906FB7D6122C}" type="datetimeFigureOut">
              <a:rPr lang="en-US" smtClean="0"/>
              <a:t>12/3/18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C42A46-0CBE-3041-A620-302CCCFE47EC}" type="slidenum">
              <a:rPr lang="en-US" smtClean="0"/>
              <a:t>‹#›</a:t>
            </a:fld>
            <a:endParaRPr lang="en-US"/>
          </a:p>
        </p:txBody>
      </p:sp>
    </p:spTree>
    <p:extLst>
      <p:ext uri="{BB962C8B-B14F-4D97-AF65-F5344CB8AC3E}">
        <p14:creationId xmlns:p14="http://schemas.microsoft.com/office/powerpoint/2010/main" val="1956497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C42A46-0CBE-3041-A620-302CCCFE47EC}" type="slidenum">
              <a:rPr lang="en-US" smtClean="0"/>
              <a:t>2</a:t>
            </a:fld>
            <a:endParaRPr lang="en-US"/>
          </a:p>
        </p:txBody>
      </p:sp>
    </p:spTree>
    <p:extLst>
      <p:ext uri="{BB962C8B-B14F-4D97-AF65-F5344CB8AC3E}">
        <p14:creationId xmlns:p14="http://schemas.microsoft.com/office/powerpoint/2010/main" val="588165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82C6B7D-663B-5446-B728-2E48D8A4EA5D}" type="datetime1">
              <a:rPr lang="en-US" smtClean="0"/>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28EAB-6A7A-D844-B051-9744BB29C3B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D1B5F5-6B03-9046-914E-BE52565E79B3}" type="datetime1">
              <a:rPr lang="en-US" smtClean="0"/>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28EAB-6A7A-D844-B051-9744BB29C3B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05A20F-E016-5E4F-8FFB-F3AB35329B2E}" type="datetime1">
              <a:rPr lang="en-US" smtClean="0"/>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28EAB-6A7A-D844-B051-9744BB29C3B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DC632B-77CE-914B-9D33-F837EBC456C3}" type="datetime1">
              <a:rPr lang="en-US" smtClean="0"/>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28EAB-6A7A-D844-B051-9744BB29C3B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0F5EB7-97AA-8C4F-A41A-7967F5189C72}" type="datetime1">
              <a:rPr lang="en-US" smtClean="0"/>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28EAB-6A7A-D844-B051-9744BB29C3B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8E5EA1-421B-754C-A9FC-CFA44F3884E2}" type="datetime1">
              <a:rPr lang="en-US" smtClean="0"/>
              <a:t>12/3/18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428EAB-6A7A-D844-B051-9744BB29C3B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96C1082-7C6C-0D4B-9C0A-2E2772EA106B}" type="datetime1">
              <a:rPr lang="en-US" smtClean="0"/>
              <a:t>12/3/18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428EAB-6A7A-D844-B051-9744BB29C3B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6AFE7E1-942D-8C4B-A40F-65A106A2A4D7}" type="datetime1">
              <a:rPr lang="en-US" smtClean="0"/>
              <a:t>12/3/18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428EAB-6A7A-D844-B051-9744BB29C3B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1EB9691-910F-1A48-954A-6C75D39069FF}" type="datetime1">
              <a:rPr lang="en-US" smtClean="0"/>
              <a:t>12/3/18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C428EAB-6A7A-D844-B051-9744BB29C3B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B5B201E-1B9D-CC49-BDB8-D846556CE2C0}" type="datetime1">
              <a:rPr lang="en-US" smtClean="0"/>
              <a:t>12/3/18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C428EAB-6A7A-D844-B051-9744BB29C3B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817A5F-77F1-0C4F-BFE3-B5E447801D7A}" type="datetime1">
              <a:rPr lang="en-US" smtClean="0"/>
              <a:t>12/3/18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428EAB-6A7A-D844-B051-9744BB29C3B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A86B766-90D2-0741-8EF2-BF00142C62A9}" type="datetime1">
              <a:rPr lang="en-US" smtClean="0"/>
              <a:t>12/3/18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C428EAB-6A7A-D844-B051-9744BB29C3B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0252015"/>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png"/><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png"/><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6.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VE370</a:t>
            </a:r>
            <a:r>
              <a:rPr lang="zh-CN" altLang="en-US" dirty="0" smtClean="0"/>
              <a:t> </a:t>
            </a:r>
            <a:r>
              <a:rPr lang="en-US" altLang="zh-CN" dirty="0" smtClean="0"/>
              <a:t>RC8</a:t>
            </a:r>
            <a:endParaRPr lang="en-US" dirty="0"/>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921492E7-A0EE-BD4B-8EE3-C1CBF6152195}" type="datetime1">
              <a:rPr lang="en-US" smtClean="0"/>
              <a:t>12/3/18</a:t>
            </a:fld>
            <a:endParaRPr lang="en-US"/>
          </a:p>
        </p:txBody>
      </p:sp>
      <p:sp>
        <p:nvSpPr>
          <p:cNvPr id="5" name="Slide Number Placeholder 4"/>
          <p:cNvSpPr>
            <a:spLocks noGrp="1"/>
          </p:cNvSpPr>
          <p:nvPr>
            <p:ph type="sldNum" sz="quarter" idx="12"/>
          </p:nvPr>
        </p:nvSpPr>
        <p:spPr/>
        <p:txBody>
          <a:bodyPr/>
          <a:lstStyle/>
          <a:p>
            <a:fld id="{9C428EAB-6A7A-D844-B051-9744BB29C3BA}" type="slidenum">
              <a:rPr lang="en-US" smtClean="0"/>
              <a:t>1</a:t>
            </a:fld>
            <a:endParaRPr lang="en-US"/>
          </a:p>
        </p:txBody>
      </p:sp>
    </p:spTree>
    <p:extLst>
      <p:ext uri="{BB962C8B-B14F-4D97-AF65-F5344CB8AC3E}">
        <p14:creationId xmlns:p14="http://schemas.microsoft.com/office/powerpoint/2010/main" val="1678879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Exercise</a:t>
            </a:r>
            <a:r>
              <a:rPr lang="zh-CN" altLang="en-US" dirty="0" smtClean="0"/>
              <a:t> </a:t>
            </a:r>
            <a:r>
              <a:rPr lang="en-US" altLang="zh-CN" dirty="0" smtClean="0"/>
              <a:t>5.7.3</a:t>
            </a:r>
            <a:endParaRPr lang="en-US" dirty="0"/>
          </a:p>
        </p:txBody>
      </p:sp>
      <p:sp>
        <p:nvSpPr>
          <p:cNvPr id="3" name="Date Placeholder 2"/>
          <p:cNvSpPr>
            <a:spLocks noGrp="1"/>
          </p:cNvSpPr>
          <p:nvPr>
            <p:ph type="dt" sz="half" idx="10"/>
          </p:nvPr>
        </p:nvSpPr>
        <p:spPr/>
        <p:txBody>
          <a:bodyPr/>
          <a:lstStyle/>
          <a:p>
            <a:fld id="{D6AFE7E1-942D-8C4B-A40F-65A106A2A4D7}" type="datetime1">
              <a:rPr lang="en-US" smtClean="0"/>
              <a:t>12/3/18</a:t>
            </a:fld>
            <a:endParaRPr lang="en-US"/>
          </a:p>
        </p:txBody>
      </p:sp>
      <p:sp>
        <p:nvSpPr>
          <p:cNvPr id="4" name="Slide Number Placeholder 3"/>
          <p:cNvSpPr>
            <a:spLocks noGrp="1"/>
          </p:cNvSpPr>
          <p:nvPr>
            <p:ph type="sldNum" sz="quarter" idx="12"/>
          </p:nvPr>
        </p:nvSpPr>
        <p:spPr/>
        <p:txBody>
          <a:bodyPr/>
          <a:lstStyle/>
          <a:p>
            <a:fld id="{9C428EAB-6A7A-D844-B051-9744BB29C3BA}" type="slidenum">
              <a:rPr lang="en-US" smtClean="0"/>
              <a:t>10</a:t>
            </a:fld>
            <a:endParaRPr lang="en-US"/>
          </a:p>
        </p:txBody>
      </p:sp>
      <p:sp>
        <p:nvSpPr>
          <p:cNvPr id="5" name="Rectangle 2"/>
          <p:cNvSpPr>
            <a:spLocks noChangeArrowheads="1"/>
          </p:cNvSpPr>
          <p:nvPr/>
        </p:nvSpPr>
        <p:spPr bwMode="auto">
          <a:xfrm>
            <a:off x="1260763" y="19268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1260763" y="37551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1260763" y="1900252"/>
            <a:ext cx="1443172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9" name="Rectangle 2"/>
          <p:cNvSpPr>
            <a:spLocks noChangeArrowheads="1"/>
          </p:cNvSpPr>
          <p:nvPr/>
        </p:nvSpPr>
        <p:spPr bwMode="auto">
          <a:xfrm>
            <a:off x="1097280" y="1900251"/>
            <a:ext cx="1285333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19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1900251"/>
            <a:ext cx="7892042" cy="80230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2" name="Rectangle 11"/>
              <p:cNvSpPr/>
              <p:nvPr/>
            </p:nvSpPr>
            <p:spPr>
              <a:xfrm>
                <a:off x="1563207" y="2702554"/>
                <a:ext cx="8730719" cy="3255763"/>
              </a:xfrm>
              <a:prstGeom prst="rect">
                <a:avLst/>
              </a:prstGeom>
            </p:spPr>
            <p:txBody>
              <a:bodyPr wrap="square">
                <a:spAutoFit/>
              </a:bodyPr>
              <a:lstStyle/>
              <a:p>
                <a:r>
                  <a:rPr lang="en-US" altLang="zh-CN" dirty="0" smtClean="0">
                    <a:latin typeface="Cambria Math" charset="0"/>
                  </a:rPr>
                  <a:t>5.7.3</a:t>
                </a:r>
                <a:endParaRPr lang="en-US" dirty="0" smtClean="0">
                  <a:latin typeface="Cambria Math" charset="0"/>
                </a:endParaRPr>
              </a:p>
              <a:p>
                <a:pPr marL="342900" indent="-342900">
                  <a:buAutoNum type="alphaLcPeriod"/>
                </a:pPr>
                <a:r>
                  <a:rPr lang="zh-CN" altLang="en-US" dirty="0" smtClean="0"/>
                  <a:t> </a:t>
                </a:r>
                <a:endParaRPr lang="en-US" altLang="zh-CN" dirty="0" smtClean="0"/>
              </a:p>
              <a:p>
                <a:r>
                  <a:rPr lang="en-US" altLang="zh-CN" dirty="0" smtClean="0"/>
                  <a:t>first </a:t>
                </a:r>
                <a:r>
                  <a:rPr lang="en-US" altLang="zh-CN" dirty="0"/>
                  <a:t>calculate AMAT for P1 &amp;</a:t>
                </a:r>
                <a:r>
                  <a:rPr lang="en-US" altLang="zh-CN" dirty="0" smtClean="0"/>
                  <a:t>P2</a:t>
                </a:r>
              </a:p>
              <a:p>
                <a:r>
                  <a:rPr lang="en-US" altLang="zh-CN" dirty="0" smtClean="0"/>
                  <a:t>P1</a:t>
                </a:r>
                <a:r>
                  <a:rPr lang="en-US" altLang="zh-CN" dirty="0"/>
                  <a:t>: </a:t>
                </a:r>
                <a14:m>
                  <m:oMath xmlns:m="http://schemas.openxmlformats.org/officeDocument/2006/math">
                    <m:r>
                      <a:rPr lang="en-US" altLang="zh-CN" i="1" dirty="0" smtClean="0">
                        <a:latin typeface="Cambria Math" charset="0"/>
                      </a:rPr>
                      <m:t>0.</m:t>
                    </m:r>
                    <m:r>
                      <a:rPr lang="en-US" altLang="zh-CN" b="0" i="1" dirty="0" smtClean="0">
                        <a:latin typeface="Cambria Math" charset="0"/>
                      </a:rPr>
                      <m:t>08</m:t>
                    </m:r>
                    <m:r>
                      <a:rPr lang="en-US" altLang="zh-CN" i="1" dirty="0" smtClean="0">
                        <a:latin typeface="Cambria Math" charset="0"/>
                      </a:rPr>
                      <m:t>∗70 + 1∗0.6</m:t>
                    </m:r>
                    <m:r>
                      <a:rPr lang="en-US" altLang="zh-CN" b="0" i="1" dirty="0" smtClean="0">
                        <a:latin typeface="Cambria Math" charset="0"/>
                      </a:rPr>
                      <m:t>6</m:t>
                    </m:r>
                    <m:r>
                      <a:rPr lang="en-US" altLang="zh-CN" i="1" dirty="0" smtClean="0">
                        <a:latin typeface="Cambria Math" charset="0"/>
                      </a:rPr>
                      <m:t> =</m:t>
                    </m:r>
                    <m:r>
                      <a:rPr lang="en-US" altLang="zh-CN" b="0" i="1" dirty="0" smtClean="0">
                        <a:latin typeface="Cambria Math" charset="0"/>
                      </a:rPr>
                      <m:t>6.26</m:t>
                    </m:r>
                    <m:r>
                      <a:rPr lang="en-US" altLang="zh-CN" i="1" dirty="0" smtClean="0">
                        <a:latin typeface="Cambria Math" charset="0"/>
                      </a:rPr>
                      <m:t>𝑛𝑠</m:t>
                    </m:r>
                  </m:oMath>
                </a14:m>
                <a:r>
                  <a:rPr lang="en-US" altLang="zh-CN" dirty="0"/>
                  <a:t>, </a:t>
                </a:r>
                <a:r>
                  <a:rPr lang="en-US" altLang="zh-CN" dirty="0" smtClean="0"/>
                  <a:t>using </a:t>
                </a:r>
                <a14:m>
                  <m:oMath xmlns:m="http://schemas.openxmlformats.org/officeDocument/2006/math">
                    <m:f>
                      <m:fPr>
                        <m:ctrlPr>
                          <a:rPr lang="en-US" altLang="zh-CN" i="1" dirty="0" smtClean="0">
                            <a:latin typeface="Cambria Math" charset="0"/>
                          </a:rPr>
                        </m:ctrlPr>
                      </m:fPr>
                      <m:num>
                        <m:r>
                          <a:rPr lang="en-US" altLang="zh-CN" b="0" i="1" dirty="0" smtClean="0">
                            <a:latin typeface="Cambria Math" charset="0"/>
                          </a:rPr>
                          <m:t>6.26</m:t>
                        </m:r>
                      </m:num>
                      <m:den>
                        <m:r>
                          <a:rPr lang="en-US" altLang="zh-CN" i="1" dirty="0" smtClean="0">
                            <a:latin typeface="Cambria Math" charset="0"/>
                          </a:rPr>
                          <m:t>0.6</m:t>
                        </m:r>
                        <m:r>
                          <a:rPr lang="en-US" altLang="zh-CN" b="0" i="1" dirty="0" smtClean="0">
                            <a:latin typeface="Cambria Math" charset="0"/>
                          </a:rPr>
                          <m:t>6</m:t>
                        </m:r>
                      </m:den>
                    </m:f>
                    <m:r>
                      <a:rPr lang="en-US" altLang="zh-CN" i="1" dirty="0" smtClean="0">
                        <a:latin typeface="Cambria Math" charset="0"/>
                      </a:rPr>
                      <m:t> =</m:t>
                    </m:r>
                    <m:r>
                      <a:rPr lang="en-US" altLang="zh-CN" b="0" i="1" dirty="0" smtClean="0">
                        <a:latin typeface="Cambria Math" charset="0"/>
                      </a:rPr>
                      <m:t>9.48</m:t>
                    </m:r>
                    <m:r>
                      <a:rPr lang="en-US" altLang="zh-CN" i="1" dirty="0" smtClean="0">
                        <a:latin typeface="Cambria Math" charset="0"/>
                      </a:rPr>
                      <m:t> </m:t>
                    </m:r>
                  </m:oMath>
                </a14:m>
                <a:r>
                  <a:rPr lang="en-US" altLang="zh-CN" dirty="0"/>
                  <a:t>clock </a:t>
                </a:r>
                <a:r>
                  <a:rPr lang="en-US" altLang="zh-CN" dirty="0" smtClean="0"/>
                  <a:t>cycles;</a:t>
                </a:r>
                <a:r>
                  <a:rPr lang="zh-CN" altLang="en-US" dirty="0" smtClean="0"/>
                  <a:t> </a:t>
                </a:r>
                <a:endParaRPr lang="en-US" altLang="zh-CN" dirty="0" smtClean="0"/>
              </a:p>
              <a:p>
                <a:r>
                  <a:rPr lang="en-US" altLang="zh-CN" dirty="0" smtClean="0"/>
                  <a:t>P2 </a:t>
                </a:r>
                <a:r>
                  <a:rPr lang="en-US" altLang="zh-CN" dirty="0"/>
                  <a:t>similarly. Answer is </a:t>
                </a:r>
                <a:r>
                  <a:rPr lang="en-US" altLang="zh-CN" dirty="0" smtClean="0"/>
                  <a:t>5.1ns</a:t>
                </a:r>
                <a:r>
                  <a:rPr lang="en-US" altLang="zh-CN" dirty="0"/>
                  <a:t>, using </a:t>
                </a:r>
                <a:r>
                  <a:rPr lang="en-US" altLang="zh-CN" dirty="0" smtClean="0"/>
                  <a:t>5.67 </a:t>
                </a:r>
                <a:r>
                  <a:rPr lang="en-US" altLang="zh-CN" dirty="0"/>
                  <a:t>clock cycles</a:t>
                </a:r>
                <a:r>
                  <a:rPr lang="en-US" altLang="zh-CN" dirty="0" smtClean="0"/>
                  <a:t>.</a:t>
                </a:r>
                <a:r>
                  <a:rPr lang="zh-CN" altLang="en-US" dirty="0" smtClean="0"/>
                  <a:t> </a:t>
                </a:r>
                <a:endParaRPr lang="en-US" altLang="zh-CN" dirty="0" smtClean="0"/>
              </a:p>
              <a:p>
                <a:r>
                  <a:rPr lang="en-US" altLang="zh-CN" dirty="0" smtClean="0"/>
                  <a:t>Second</a:t>
                </a:r>
                <a:r>
                  <a:rPr lang="en-US" altLang="zh-CN" dirty="0"/>
                  <a:t>, P1: </a:t>
                </a:r>
                <a:endParaRPr lang="en-US" altLang="zh-CN" i="1" dirty="0" smtClean="0">
                  <a:latin typeface="Cambria Math" charset="0"/>
                </a:endParaRPr>
              </a:p>
              <a:p>
                <a:pPr/>
                <a14:m>
                  <m:oMathPara xmlns:m="http://schemas.openxmlformats.org/officeDocument/2006/math">
                    <m:oMathParaPr>
                      <m:jc m:val="centerGroup"/>
                    </m:oMathParaPr>
                    <m:oMath xmlns:m="http://schemas.openxmlformats.org/officeDocument/2006/math">
                      <m:r>
                        <a:rPr lang="en-US" altLang="zh-CN" i="1" dirty="0" smtClean="0">
                          <a:latin typeface="Cambria Math" charset="0"/>
                        </a:rPr>
                        <m:t>9.48</m:t>
                      </m:r>
                      <m:r>
                        <a:rPr lang="en-US" altLang="zh-CN" i="1" dirty="0" smtClean="0">
                          <a:latin typeface="Cambria Math" charset="0"/>
                          <a:ea typeface="Cambria Math" charset="0"/>
                          <a:cs typeface="Cambria Math" charset="0"/>
                        </a:rPr>
                        <m:t>×</m:t>
                      </m:r>
                      <m:r>
                        <a:rPr lang="en-US" altLang="zh-CN" i="1" dirty="0" smtClean="0">
                          <a:latin typeface="Cambria Math" charset="0"/>
                        </a:rPr>
                        <m:t>0.36 </m:t>
                      </m:r>
                      <m:r>
                        <a:rPr lang="en-US" altLang="zh-CN" i="1" dirty="0">
                          <a:latin typeface="Cambria Math" charset="0"/>
                        </a:rPr>
                        <m:t>+ 1</m:t>
                      </m:r>
                      <m:r>
                        <a:rPr lang="en-US" altLang="zh-CN" i="1" dirty="0" smtClean="0">
                          <a:latin typeface="Cambria Math" charset="0"/>
                          <a:ea typeface="Cambria Math" charset="0"/>
                          <a:cs typeface="Cambria Math" charset="0"/>
                        </a:rPr>
                        <m:t>×</m:t>
                      </m:r>
                      <m:r>
                        <a:rPr lang="en-US" altLang="zh-CN" i="1" dirty="0">
                          <a:latin typeface="Cambria Math" charset="0"/>
                        </a:rPr>
                        <m:t>0.6</m:t>
                      </m:r>
                      <m:r>
                        <a:rPr lang="en-US" altLang="zh-CN" b="0" i="1" dirty="0" smtClean="0">
                          <a:latin typeface="Cambria Math" charset="0"/>
                        </a:rPr>
                        <m:t>4</m:t>
                      </m:r>
                      <m:r>
                        <a:rPr lang="en-US" altLang="zh-CN" i="1" dirty="0">
                          <a:latin typeface="Cambria Math" charset="0"/>
                        </a:rPr>
                        <m:t> =</m:t>
                      </m:r>
                      <m:r>
                        <a:rPr lang="en-US" altLang="zh-CN" b="0" i="1" dirty="0" smtClean="0">
                          <a:latin typeface="Cambria Math" charset="0"/>
                        </a:rPr>
                        <m:t>4.05</m:t>
                      </m:r>
                      <m:r>
                        <a:rPr lang="en-US" altLang="zh-CN" i="1" dirty="0" smtClean="0">
                          <a:latin typeface="Cambria Math" charset="0"/>
                        </a:rPr>
                        <m:t> </m:t>
                      </m:r>
                      <m:r>
                        <a:rPr lang="en-US" altLang="zh-CN" i="1" dirty="0">
                          <a:latin typeface="Cambria Math" charset="0"/>
                        </a:rPr>
                        <m:t>𝑐𝑙𝑜𝑐𝑘</m:t>
                      </m:r>
                      <m:r>
                        <a:rPr lang="en-US" altLang="zh-CN" i="1" dirty="0">
                          <a:latin typeface="Cambria Math" charset="0"/>
                        </a:rPr>
                        <m:t> </m:t>
                      </m:r>
                      <m:r>
                        <a:rPr lang="en-US" altLang="zh-CN" i="1" dirty="0" smtClean="0">
                          <a:latin typeface="Cambria Math" charset="0"/>
                        </a:rPr>
                        <m:t>𝑐𝑦𝑐𝑙𝑒𝑠</m:t>
                      </m:r>
                      <m:r>
                        <a:rPr lang="en-US" altLang="zh-CN" i="1" dirty="0" smtClean="0">
                          <a:latin typeface="Cambria Math" charset="0"/>
                        </a:rPr>
                        <m:t>. </m:t>
                      </m:r>
                    </m:oMath>
                  </m:oMathPara>
                </a14:m>
                <a:endParaRPr lang="en-US" altLang="zh-CN" i="1" dirty="0" smtClean="0">
                  <a:latin typeface="Cambria Math" charset="0"/>
                </a:endParaRPr>
              </a:p>
              <a:p>
                <a:pPr/>
                <a14:m>
                  <m:oMathPara xmlns:m="http://schemas.openxmlformats.org/officeDocument/2006/math">
                    <m:oMathParaPr>
                      <m:jc m:val="centerGroup"/>
                    </m:oMathParaPr>
                    <m:oMath xmlns:m="http://schemas.openxmlformats.org/officeDocument/2006/math">
                      <m:r>
                        <a:rPr lang="en-US" altLang="zh-CN" i="1" dirty="0" smtClean="0">
                          <a:latin typeface="Cambria Math" charset="0"/>
                        </a:rPr>
                        <m:t>4.05</m:t>
                      </m:r>
                      <m:r>
                        <a:rPr lang="zh-CN" altLang="en-US" i="1" dirty="0">
                          <a:latin typeface="Cambria Math" charset="0"/>
                          <a:ea typeface="Cambria Math" charset="0"/>
                          <a:cs typeface="Cambria Math" charset="0"/>
                        </a:rPr>
                        <m:t>×</m:t>
                      </m:r>
                      <m:r>
                        <a:rPr lang="en-US" altLang="zh-CN" b="0" i="1" dirty="0" smtClean="0">
                          <a:latin typeface="Cambria Math" charset="0"/>
                        </a:rPr>
                        <m:t>0.66</m:t>
                      </m:r>
                      <m:r>
                        <a:rPr lang="en-US" altLang="zh-CN" i="1" dirty="0" smtClean="0">
                          <a:latin typeface="Cambria Math" charset="0"/>
                        </a:rPr>
                        <m:t>(</m:t>
                      </m:r>
                      <m:r>
                        <a:rPr lang="en-US" altLang="zh-CN" i="1" dirty="0" smtClean="0">
                          <a:latin typeface="Cambria Math" charset="0"/>
                        </a:rPr>
                        <m:t>𝑛𝑠</m:t>
                      </m:r>
                      <m:r>
                        <a:rPr lang="en-US" altLang="zh-CN" i="1" dirty="0" smtClean="0">
                          <a:latin typeface="Cambria Math" charset="0"/>
                        </a:rPr>
                        <m:t>/</m:t>
                      </m:r>
                      <m:r>
                        <a:rPr lang="en-US" altLang="zh-CN" i="1" dirty="0" smtClean="0">
                          <a:latin typeface="Cambria Math" charset="0"/>
                        </a:rPr>
                        <m:t>𝑐𝑙𝑜𝑐𝑘</m:t>
                      </m:r>
                      <m:r>
                        <a:rPr lang="en-US" altLang="zh-CN" i="1" dirty="0">
                          <a:latin typeface="Cambria Math" charset="0"/>
                        </a:rPr>
                        <m:t>) =</m:t>
                      </m:r>
                      <m:r>
                        <a:rPr lang="en-US" altLang="zh-CN" b="0" i="1" dirty="0" smtClean="0">
                          <a:latin typeface="Cambria Math" charset="0"/>
                        </a:rPr>
                        <m:t>2.673</m:t>
                      </m:r>
                      <m:r>
                        <a:rPr lang="en-US" altLang="zh-CN" i="1" dirty="0">
                          <a:latin typeface="Cambria Math" charset="0"/>
                        </a:rPr>
                        <m:t> </m:t>
                      </m:r>
                      <m:r>
                        <a:rPr lang="en-US" altLang="zh-CN" i="1" dirty="0">
                          <a:latin typeface="Cambria Math" charset="0"/>
                        </a:rPr>
                        <m:t>𝑛𝑠</m:t>
                      </m:r>
                    </m:oMath>
                  </m:oMathPara>
                </a14:m>
                <a:endParaRPr lang="en-US" altLang="zh-CN" dirty="0" smtClean="0"/>
              </a:p>
              <a:p>
                <a:r>
                  <a:rPr lang="en-US" altLang="zh-CN" dirty="0" smtClean="0"/>
                  <a:t>	P2</a:t>
                </a:r>
                <a:r>
                  <a:rPr lang="en-US" altLang="zh-CN" dirty="0"/>
                  <a:t>: </a:t>
                </a:r>
                <a:endParaRPr lang="en-US" altLang="zh-CN" dirty="0" smtClean="0"/>
              </a:p>
              <a:p>
                <a:pPr/>
                <a14:m>
                  <m:oMathPara xmlns:m="http://schemas.openxmlformats.org/officeDocument/2006/math">
                    <m:oMathParaPr>
                      <m:jc m:val="centerGroup"/>
                    </m:oMathParaPr>
                    <m:oMath xmlns:m="http://schemas.openxmlformats.org/officeDocument/2006/math">
                      <m:r>
                        <a:rPr lang="en-US" altLang="zh-CN" i="1" dirty="0" smtClean="0">
                          <a:latin typeface="Cambria Math" charset="0"/>
                        </a:rPr>
                        <m:t>5.67</m:t>
                      </m:r>
                      <m:r>
                        <a:rPr lang="en-US" altLang="zh-CN" i="1" dirty="0" smtClean="0">
                          <a:latin typeface="Cambria Math" charset="0"/>
                          <a:ea typeface="Cambria Math" charset="0"/>
                          <a:cs typeface="Cambria Math" charset="0"/>
                        </a:rPr>
                        <m:t>×</m:t>
                      </m:r>
                      <m:r>
                        <a:rPr lang="en-US" altLang="zh-CN" i="1" dirty="0" smtClean="0">
                          <a:latin typeface="Cambria Math" charset="0"/>
                        </a:rPr>
                        <m:t>0.36 </m:t>
                      </m:r>
                      <m:r>
                        <a:rPr lang="en-US" altLang="zh-CN" i="1" dirty="0">
                          <a:latin typeface="Cambria Math" charset="0"/>
                        </a:rPr>
                        <m:t>+ 1</m:t>
                      </m:r>
                      <m:r>
                        <a:rPr lang="en-US" altLang="zh-CN" i="1" dirty="0" smtClean="0">
                          <a:latin typeface="Cambria Math" charset="0"/>
                          <a:ea typeface="Cambria Math" charset="0"/>
                          <a:cs typeface="Cambria Math" charset="0"/>
                        </a:rPr>
                        <m:t>×</m:t>
                      </m:r>
                      <m:r>
                        <a:rPr lang="en-US" altLang="zh-CN" i="1" dirty="0">
                          <a:latin typeface="Cambria Math" charset="0"/>
                        </a:rPr>
                        <m:t>0.64 =</m:t>
                      </m:r>
                      <m:r>
                        <a:rPr lang="en-US" altLang="zh-CN" b="0" i="1" dirty="0" smtClean="0">
                          <a:latin typeface="Cambria Math" charset="0"/>
                        </a:rPr>
                        <m:t>2.68</m:t>
                      </m:r>
                      <m:r>
                        <a:rPr lang="en-US" altLang="zh-CN" i="1" dirty="0">
                          <a:latin typeface="Cambria Math" charset="0"/>
                        </a:rPr>
                        <m:t> </m:t>
                      </m:r>
                      <m:r>
                        <a:rPr lang="en-US" altLang="zh-CN" i="1" dirty="0">
                          <a:latin typeface="Cambria Math" charset="0"/>
                        </a:rPr>
                        <m:t>𝑐𝑙𝑜𝑐𝑘</m:t>
                      </m:r>
                      <m:r>
                        <a:rPr lang="en-US" altLang="zh-CN" i="1" dirty="0">
                          <a:latin typeface="Cambria Math" charset="0"/>
                        </a:rPr>
                        <m:t> </m:t>
                      </m:r>
                      <m:r>
                        <a:rPr lang="en-US" altLang="zh-CN" i="1" dirty="0">
                          <a:latin typeface="Cambria Math" charset="0"/>
                        </a:rPr>
                        <m:t>𝑐𝑦𝑐𝑙𝑒𝑠</m:t>
                      </m:r>
                    </m:oMath>
                  </m:oMathPara>
                </a14:m>
                <a:endParaRPr lang="en-US" altLang="zh-CN" dirty="0" smtClean="0"/>
              </a:p>
              <a:p>
                <a:pPr/>
                <a14:m>
                  <m:oMathPara xmlns:m="http://schemas.openxmlformats.org/officeDocument/2006/math">
                    <m:oMathParaPr>
                      <m:jc m:val="centerGroup"/>
                    </m:oMathParaPr>
                    <m:oMath xmlns:m="http://schemas.openxmlformats.org/officeDocument/2006/math">
                      <m:r>
                        <a:rPr lang="en-US" altLang="zh-CN" i="1" dirty="0">
                          <a:latin typeface="Cambria Math" charset="0"/>
                        </a:rPr>
                        <m:t>2</m:t>
                      </m:r>
                      <m:r>
                        <a:rPr lang="en-US" altLang="zh-CN" b="0" i="1" dirty="0" smtClean="0">
                          <a:latin typeface="Cambria Math" charset="0"/>
                        </a:rPr>
                        <m:t>.68</m:t>
                      </m:r>
                      <m:r>
                        <a:rPr lang="en-US" altLang="zh-CN" i="1" dirty="0">
                          <a:latin typeface="Cambria Math" charset="0"/>
                          <a:ea typeface="Cambria Math" charset="0"/>
                          <a:cs typeface="Cambria Math" charset="0"/>
                        </a:rPr>
                        <m:t>×</m:t>
                      </m:r>
                      <m:r>
                        <a:rPr lang="en-US" altLang="zh-CN" i="1" dirty="0" smtClean="0">
                          <a:latin typeface="Cambria Math" charset="0"/>
                        </a:rPr>
                        <m:t>0.</m:t>
                      </m:r>
                      <m:r>
                        <a:rPr lang="en-US" altLang="zh-CN" b="0" i="1" dirty="0" smtClean="0">
                          <a:latin typeface="Cambria Math" charset="0"/>
                        </a:rPr>
                        <m:t>9</m:t>
                      </m:r>
                      <m:r>
                        <a:rPr lang="en-US" altLang="zh-CN" i="1" dirty="0">
                          <a:latin typeface="Cambria Math" charset="0"/>
                        </a:rPr>
                        <m:t>(</m:t>
                      </m:r>
                      <m:r>
                        <a:rPr lang="en-US" altLang="zh-CN" i="1" dirty="0">
                          <a:latin typeface="Cambria Math" charset="0"/>
                        </a:rPr>
                        <m:t>𝑛𝑠</m:t>
                      </m:r>
                      <m:r>
                        <a:rPr lang="en-US" altLang="zh-CN" i="1" dirty="0">
                          <a:latin typeface="Cambria Math" charset="0"/>
                        </a:rPr>
                        <m:t>/</m:t>
                      </m:r>
                      <m:r>
                        <a:rPr lang="en-US" altLang="zh-CN" i="1" dirty="0">
                          <a:latin typeface="Cambria Math" charset="0"/>
                        </a:rPr>
                        <m:t>𝑐𝑙𝑜𝑐𝑘</m:t>
                      </m:r>
                      <m:r>
                        <a:rPr lang="en-US" altLang="zh-CN" i="1" dirty="0">
                          <a:latin typeface="Cambria Math" charset="0"/>
                        </a:rPr>
                        <m:t>)= 2.413 </m:t>
                      </m:r>
                      <m:r>
                        <a:rPr lang="en-US" altLang="zh-CN" i="1" dirty="0">
                          <a:latin typeface="Cambria Math" charset="0"/>
                        </a:rPr>
                        <m:t>𝑛𝑠</m:t>
                      </m:r>
                    </m:oMath>
                  </m:oMathPara>
                </a14:m>
                <a:endParaRPr lang="en-US" altLang="zh-CN" dirty="0" smtClean="0"/>
              </a:p>
            </p:txBody>
          </p:sp>
        </mc:Choice>
        <mc:Fallback xmlns="">
          <p:sp>
            <p:nvSpPr>
              <p:cNvPr id="12" name="Rectangle 11"/>
              <p:cNvSpPr>
                <a:spLocks noRot="1" noChangeAspect="1" noMove="1" noResize="1" noEditPoints="1" noAdjustHandles="1" noChangeArrowheads="1" noChangeShapeType="1" noTextEdit="1"/>
              </p:cNvSpPr>
              <p:nvPr/>
            </p:nvSpPr>
            <p:spPr>
              <a:xfrm>
                <a:off x="1563207" y="2702554"/>
                <a:ext cx="8730719" cy="3255763"/>
              </a:xfrm>
              <a:prstGeom prst="rect">
                <a:avLst/>
              </a:prstGeom>
              <a:blipFill rotWithShape="0">
                <a:blip r:embed="rId3"/>
                <a:stretch>
                  <a:fillRect l="-558" t="-1124" b="-13109"/>
                </a:stretch>
              </a:blipFill>
            </p:spPr>
            <p:txBody>
              <a:bodyPr/>
              <a:lstStyle/>
              <a:p>
                <a:r>
                  <a:rPr lang="en-US">
                    <a:noFill/>
                  </a:rPr>
                  <a:t> </a:t>
                </a:r>
              </a:p>
            </p:txBody>
          </p:sp>
        </mc:Fallback>
      </mc:AlternateContent>
    </p:spTree>
    <p:extLst>
      <p:ext uri="{BB962C8B-B14F-4D97-AF65-F5344CB8AC3E}">
        <p14:creationId xmlns:p14="http://schemas.microsoft.com/office/powerpoint/2010/main" val="3701322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Exercise</a:t>
            </a:r>
            <a:r>
              <a:rPr lang="zh-CN" altLang="en-US" dirty="0" smtClean="0"/>
              <a:t> </a:t>
            </a:r>
            <a:r>
              <a:rPr lang="en-US" altLang="zh-CN" dirty="0" smtClean="0"/>
              <a:t>5.7.4-5.7.6</a:t>
            </a:r>
            <a:endParaRPr lang="en-US" dirty="0"/>
          </a:p>
        </p:txBody>
      </p:sp>
      <p:sp>
        <p:nvSpPr>
          <p:cNvPr id="3" name="Date Placeholder 2"/>
          <p:cNvSpPr>
            <a:spLocks noGrp="1"/>
          </p:cNvSpPr>
          <p:nvPr>
            <p:ph type="dt" sz="half" idx="10"/>
          </p:nvPr>
        </p:nvSpPr>
        <p:spPr/>
        <p:txBody>
          <a:bodyPr/>
          <a:lstStyle/>
          <a:p>
            <a:fld id="{D6AFE7E1-942D-8C4B-A40F-65A106A2A4D7}" type="datetime1">
              <a:rPr lang="en-US" smtClean="0"/>
              <a:t>12/3/18</a:t>
            </a:fld>
            <a:endParaRPr lang="en-US"/>
          </a:p>
        </p:txBody>
      </p:sp>
      <p:sp>
        <p:nvSpPr>
          <p:cNvPr id="4" name="Slide Number Placeholder 3"/>
          <p:cNvSpPr>
            <a:spLocks noGrp="1"/>
          </p:cNvSpPr>
          <p:nvPr>
            <p:ph type="sldNum" sz="quarter" idx="12"/>
          </p:nvPr>
        </p:nvSpPr>
        <p:spPr/>
        <p:txBody>
          <a:bodyPr/>
          <a:lstStyle/>
          <a:p>
            <a:fld id="{9C428EAB-6A7A-D844-B051-9744BB29C3BA}" type="slidenum">
              <a:rPr lang="en-US" smtClean="0"/>
              <a:t>11</a:t>
            </a:fld>
            <a:endParaRPr lang="en-US"/>
          </a:p>
        </p:txBody>
      </p:sp>
      <p:sp>
        <p:nvSpPr>
          <p:cNvPr id="5" name="Rectangle 2"/>
          <p:cNvSpPr>
            <a:spLocks noChangeArrowheads="1"/>
          </p:cNvSpPr>
          <p:nvPr/>
        </p:nvSpPr>
        <p:spPr bwMode="auto">
          <a:xfrm>
            <a:off x="1260763" y="19268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1260763" y="37551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1260763" y="1900252"/>
            <a:ext cx="1443172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13" name="Rectangle 12"/>
              <p:cNvSpPr/>
              <p:nvPr/>
            </p:nvSpPr>
            <p:spPr>
              <a:xfrm>
                <a:off x="6459778" y="1855323"/>
                <a:ext cx="5292435" cy="3903120"/>
              </a:xfrm>
              <a:prstGeom prst="rect">
                <a:avLst/>
              </a:prstGeom>
            </p:spPr>
            <p:txBody>
              <a:bodyPr wrap="square">
                <a:spAutoFit/>
              </a:bodyPr>
              <a:lstStyle/>
              <a:p>
                <a:r>
                  <a:rPr lang="en-US" altLang="zh-CN" dirty="0" smtClean="0">
                    <a:latin typeface="Cambria Math" charset="0"/>
                  </a:rPr>
                  <a:t>5.7.4</a:t>
                </a:r>
                <a:endParaRPr lang="en-US" dirty="0" smtClean="0">
                  <a:latin typeface="Cambria Math" charset="0"/>
                </a:endParaRPr>
              </a:p>
              <a:p>
                <a:pPr marL="342900" indent="-342900">
                  <a:buAutoNum type="alphaLcPeriod"/>
                </a:pPr>
                <a:r>
                  <a:rPr lang="zh-CN" altLang="en-US" dirty="0" smtClean="0"/>
                  <a:t> </a:t>
                </a:r>
                <a:endParaRPr lang="en-US" altLang="zh-CN" dirty="0" smtClean="0"/>
              </a:p>
              <a:p>
                <a:r>
                  <a:rPr lang="en-US" altLang="zh-CN" dirty="0" smtClean="0"/>
                  <a:t>first </a:t>
                </a:r>
                <a:r>
                  <a:rPr lang="en-US" altLang="zh-CN" dirty="0"/>
                  <a:t>calculate AMAT for P1 &amp;</a:t>
                </a:r>
                <a:r>
                  <a:rPr lang="en-US" altLang="zh-CN" dirty="0" smtClean="0"/>
                  <a:t>P2</a:t>
                </a:r>
              </a:p>
              <a:p>
                <a:r>
                  <a:rPr lang="en-US" altLang="zh-CN" dirty="0" smtClean="0"/>
                  <a:t>P1</a:t>
                </a:r>
                <a:r>
                  <a:rPr lang="en-US" altLang="zh-CN" dirty="0"/>
                  <a:t>:</a:t>
                </a:r>
                <a14:m>
                  <m:oMath xmlns:m="http://schemas.openxmlformats.org/officeDocument/2006/math">
                    <m:r>
                      <a:rPr lang="mr-IN" altLang="zh-CN" i="1" dirty="0">
                        <a:latin typeface="Cambria Math" charset="0"/>
                      </a:rPr>
                      <m:t> </m:t>
                    </m:r>
                  </m:oMath>
                </a14:m>
                <a:endParaRPr lang="en-US" altLang="zh-CN" i="1" dirty="0" smtClean="0">
                  <a:latin typeface="Cambria Math" charset="0"/>
                </a:endParaRPr>
              </a:p>
              <a:p>
                <a:pPr/>
                <a14:m>
                  <m:oMathPara xmlns:m="http://schemas.openxmlformats.org/officeDocument/2006/math">
                    <m:oMathParaPr>
                      <m:jc m:val="centerGroup"/>
                    </m:oMathParaPr>
                    <m:oMath xmlns:m="http://schemas.openxmlformats.org/officeDocument/2006/math">
                      <m:r>
                        <a:rPr lang="mr-IN" altLang="zh-CN" i="1" dirty="0">
                          <a:latin typeface="Cambria Math" charset="0"/>
                        </a:rPr>
                        <m:t>1</m:t>
                      </m:r>
                      <m:r>
                        <a:rPr lang="mr-IN" altLang="zh-CN" i="1" dirty="0" smtClean="0">
                          <a:latin typeface="Cambria Math" charset="0"/>
                          <a:ea typeface="Cambria Math" charset="0"/>
                          <a:cs typeface="Cambria Math" charset="0"/>
                        </a:rPr>
                        <m:t>×</m:t>
                      </m:r>
                      <m:r>
                        <a:rPr lang="mr-IN" altLang="zh-CN" i="1" dirty="0">
                          <a:latin typeface="Cambria Math" charset="0"/>
                        </a:rPr>
                        <m:t>0.6</m:t>
                      </m:r>
                      <m:r>
                        <a:rPr lang="en-US" altLang="zh-CN" b="0" i="1" dirty="0" smtClean="0">
                          <a:latin typeface="Cambria Math" charset="0"/>
                        </a:rPr>
                        <m:t>6</m:t>
                      </m:r>
                      <m:r>
                        <a:rPr lang="mr-IN" altLang="zh-CN" i="1" dirty="0">
                          <a:latin typeface="Cambria Math" charset="0"/>
                        </a:rPr>
                        <m:t> + 0.</m:t>
                      </m:r>
                      <m:r>
                        <a:rPr lang="en-US" altLang="zh-CN" b="0" i="1" dirty="0" smtClean="0">
                          <a:latin typeface="Cambria Math" charset="0"/>
                        </a:rPr>
                        <m:t>08</m:t>
                      </m:r>
                      <m:r>
                        <a:rPr lang="mr-IN" altLang="zh-CN" i="1" dirty="0" smtClean="0">
                          <a:latin typeface="Cambria Math" charset="0"/>
                          <a:ea typeface="Cambria Math" charset="0"/>
                          <a:cs typeface="Cambria Math" charset="0"/>
                        </a:rPr>
                        <m:t>×</m:t>
                      </m:r>
                      <m:r>
                        <a:rPr lang="en-US" altLang="zh-CN" b="0" i="1" dirty="0" smtClean="0">
                          <a:latin typeface="Cambria Math" charset="0"/>
                          <a:ea typeface="Cambria Math" charset="0"/>
                          <a:cs typeface="Cambria Math" charset="0"/>
                        </a:rPr>
                        <m:t>5.62</m:t>
                      </m:r>
                      <m:r>
                        <a:rPr lang="mr-IN" altLang="zh-CN" i="1" dirty="0">
                          <a:latin typeface="Cambria Math" charset="0"/>
                        </a:rPr>
                        <m:t> + 0.</m:t>
                      </m:r>
                      <m:r>
                        <a:rPr lang="en-US" altLang="zh-CN" b="0" i="1" dirty="0" smtClean="0">
                          <a:latin typeface="Cambria Math" charset="0"/>
                        </a:rPr>
                        <m:t>08</m:t>
                      </m:r>
                      <m:r>
                        <a:rPr lang="mr-IN" altLang="zh-CN" i="1" dirty="0" smtClean="0">
                          <a:latin typeface="Cambria Math" charset="0"/>
                          <a:ea typeface="Cambria Math" charset="0"/>
                          <a:cs typeface="Cambria Math" charset="0"/>
                        </a:rPr>
                        <m:t>×</m:t>
                      </m:r>
                      <m:r>
                        <a:rPr lang="mr-IN" altLang="zh-CN" i="1" dirty="0">
                          <a:latin typeface="Cambria Math" charset="0"/>
                        </a:rPr>
                        <m:t>0.9</m:t>
                      </m:r>
                      <m:r>
                        <a:rPr lang="en-US" altLang="zh-CN" b="0" i="1" dirty="0" smtClean="0">
                          <a:latin typeface="Cambria Math" charset="0"/>
                        </a:rPr>
                        <m:t>5</m:t>
                      </m:r>
                      <m:r>
                        <a:rPr lang="mr-IN" altLang="zh-CN" i="1" dirty="0" smtClean="0">
                          <a:latin typeface="Cambria Math" charset="0"/>
                          <a:ea typeface="Cambria Math" charset="0"/>
                          <a:cs typeface="Cambria Math" charset="0"/>
                        </a:rPr>
                        <m:t>×</m:t>
                      </m:r>
                      <m:r>
                        <a:rPr lang="mr-IN" altLang="zh-CN" i="1" dirty="0">
                          <a:latin typeface="Cambria Math" charset="0"/>
                        </a:rPr>
                        <m:t>70 =</m:t>
                      </m:r>
                      <m:r>
                        <a:rPr lang="en-US" altLang="zh-CN" b="0" i="1" dirty="0" smtClean="0">
                          <a:latin typeface="Cambria Math" charset="0"/>
                        </a:rPr>
                        <m:t>6.43</m:t>
                      </m:r>
                      <m:r>
                        <a:rPr lang="mr-IN" altLang="zh-CN" i="1" dirty="0">
                          <a:latin typeface="Cambria Math" charset="0"/>
                        </a:rPr>
                        <m:t>𝑛𝑠</m:t>
                      </m:r>
                    </m:oMath>
                  </m:oMathPara>
                </a14:m>
                <a:endParaRPr lang="en-US" altLang="zh-CN" i="1" dirty="0" smtClean="0">
                  <a:latin typeface="Cambria Math" charset="0"/>
                </a:endParaRPr>
              </a:p>
              <a:p>
                <a:pPr/>
                <a14:m>
                  <m:oMathPara xmlns:m="http://schemas.openxmlformats.org/officeDocument/2006/math">
                    <m:oMathParaPr>
                      <m:jc m:val="centerGroup"/>
                    </m:oMathParaPr>
                    <m:oMath xmlns:m="http://schemas.openxmlformats.org/officeDocument/2006/math">
                      <m:f>
                        <m:fPr>
                          <m:ctrlPr>
                            <a:rPr lang="mr-IN" altLang="zh-CN" i="1" dirty="0" smtClean="0">
                              <a:latin typeface="Cambria Math" charset="0"/>
                            </a:rPr>
                          </m:ctrlPr>
                        </m:fPr>
                        <m:num>
                          <m:r>
                            <a:rPr lang="en-US" altLang="zh-CN" i="1" dirty="0" smtClean="0">
                              <a:latin typeface="Cambria Math" charset="0"/>
                            </a:rPr>
                            <m:t>6</m:t>
                          </m:r>
                          <m:r>
                            <a:rPr lang="en-US" altLang="zh-CN" b="0" i="1" dirty="0" smtClean="0">
                              <a:latin typeface="Cambria Math" charset="0"/>
                            </a:rPr>
                            <m:t>.43</m:t>
                          </m:r>
                        </m:num>
                        <m:den>
                          <m:r>
                            <a:rPr lang="mr-IN" altLang="zh-CN" i="1" dirty="0">
                              <a:latin typeface="Cambria Math" charset="0"/>
                            </a:rPr>
                            <m:t>0.6</m:t>
                          </m:r>
                          <m:r>
                            <a:rPr lang="en-US" altLang="zh-CN" b="0" i="1" dirty="0" smtClean="0">
                              <a:latin typeface="Cambria Math" charset="0"/>
                            </a:rPr>
                            <m:t>6</m:t>
                          </m:r>
                        </m:den>
                      </m:f>
                      <m:r>
                        <a:rPr lang="mr-IN" altLang="zh-CN" i="1" dirty="0">
                          <a:latin typeface="Cambria Math" charset="0"/>
                        </a:rPr>
                        <m:t>=</m:t>
                      </m:r>
                      <m:r>
                        <a:rPr lang="en-US" altLang="zh-CN" b="0" i="1" dirty="0" smtClean="0">
                          <a:latin typeface="Cambria Math" charset="0"/>
                        </a:rPr>
                        <m:t>9.74&gt;9.48</m:t>
                      </m:r>
                    </m:oMath>
                  </m:oMathPara>
                </a14:m>
                <a:endParaRPr lang="en-US" altLang="zh-CN" dirty="0" smtClean="0"/>
              </a:p>
              <a:p>
                <a:r>
                  <a:rPr lang="en-US" altLang="zh-CN" dirty="0" smtClean="0"/>
                  <a:t>Worse</a:t>
                </a:r>
                <a:endParaRPr lang="en-US" altLang="zh-CN" dirty="0"/>
              </a:p>
              <a:p>
                <a:r>
                  <a:rPr lang="en-US" altLang="zh-CN" dirty="0"/>
                  <a:t>P</a:t>
                </a:r>
                <a:r>
                  <a:rPr lang="en-US" altLang="zh-CN" dirty="0" smtClean="0"/>
                  <a:t>2</a:t>
                </a:r>
                <a:r>
                  <a:rPr lang="en-US" altLang="zh-CN" dirty="0"/>
                  <a:t>:</a:t>
                </a:r>
                <a14:m>
                  <m:oMath xmlns:m="http://schemas.openxmlformats.org/officeDocument/2006/math">
                    <m:r>
                      <a:rPr lang="mr-IN" altLang="zh-CN" i="1" dirty="0">
                        <a:latin typeface="Cambria Math" charset="0"/>
                      </a:rPr>
                      <m:t> </m:t>
                    </m:r>
                  </m:oMath>
                </a14:m>
                <a:endParaRPr lang="en-US" altLang="zh-CN" i="1" dirty="0">
                  <a:latin typeface="Cambria Math" charset="0"/>
                </a:endParaRPr>
              </a:p>
              <a:p>
                <a:pPr/>
                <a14:m>
                  <m:oMathPara xmlns:m="http://schemas.openxmlformats.org/officeDocument/2006/math">
                    <m:oMathParaPr>
                      <m:jc m:val="centerGroup"/>
                    </m:oMathParaPr>
                    <m:oMath xmlns:m="http://schemas.openxmlformats.org/officeDocument/2006/math">
                      <m:r>
                        <a:rPr lang="mr-IN" altLang="zh-CN" i="1" dirty="0">
                          <a:latin typeface="Cambria Math" charset="0"/>
                        </a:rPr>
                        <m:t>1</m:t>
                      </m:r>
                      <m:r>
                        <a:rPr lang="mr-IN" altLang="zh-CN" i="1" dirty="0">
                          <a:latin typeface="Cambria Math" charset="0"/>
                          <a:ea typeface="Cambria Math" charset="0"/>
                          <a:cs typeface="Cambria Math" charset="0"/>
                        </a:rPr>
                        <m:t>×</m:t>
                      </m:r>
                      <m:r>
                        <a:rPr lang="mr-IN" altLang="zh-CN" i="1" dirty="0">
                          <a:latin typeface="Cambria Math" charset="0"/>
                        </a:rPr>
                        <m:t>0.</m:t>
                      </m:r>
                      <m:r>
                        <a:rPr lang="en-US" altLang="zh-CN" b="0" i="1" dirty="0" smtClean="0">
                          <a:latin typeface="Cambria Math" charset="0"/>
                        </a:rPr>
                        <m:t>9</m:t>
                      </m:r>
                      <m:r>
                        <a:rPr lang="mr-IN" altLang="zh-CN" i="1" dirty="0">
                          <a:latin typeface="Cambria Math" charset="0"/>
                        </a:rPr>
                        <m:t> + 0.</m:t>
                      </m:r>
                      <m:r>
                        <a:rPr lang="en-US" altLang="zh-CN" i="1" dirty="0">
                          <a:latin typeface="Cambria Math" charset="0"/>
                        </a:rPr>
                        <m:t>0</m:t>
                      </m:r>
                      <m:r>
                        <a:rPr lang="en-US" altLang="zh-CN" b="0" i="1" dirty="0" smtClean="0">
                          <a:latin typeface="Cambria Math" charset="0"/>
                        </a:rPr>
                        <m:t>6</m:t>
                      </m:r>
                      <m:r>
                        <a:rPr lang="mr-IN" altLang="zh-CN" i="1" dirty="0">
                          <a:latin typeface="Cambria Math" charset="0"/>
                          <a:ea typeface="Cambria Math" charset="0"/>
                          <a:cs typeface="Cambria Math" charset="0"/>
                        </a:rPr>
                        <m:t>×</m:t>
                      </m:r>
                      <m:r>
                        <a:rPr lang="en-US" altLang="zh-CN" i="1" dirty="0">
                          <a:latin typeface="Cambria Math" charset="0"/>
                          <a:ea typeface="Cambria Math" charset="0"/>
                          <a:cs typeface="Cambria Math" charset="0"/>
                        </a:rPr>
                        <m:t>5</m:t>
                      </m:r>
                      <m:r>
                        <a:rPr lang="en-US" altLang="zh-CN" i="1" dirty="0" smtClean="0">
                          <a:latin typeface="Cambria Math" charset="0"/>
                          <a:ea typeface="Cambria Math" charset="0"/>
                          <a:cs typeface="Cambria Math" charset="0"/>
                        </a:rPr>
                        <m:t>.62</m:t>
                      </m:r>
                      <m:r>
                        <a:rPr lang="mr-IN" altLang="zh-CN" i="1" dirty="0">
                          <a:latin typeface="Cambria Math" charset="0"/>
                        </a:rPr>
                        <m:t> + 0.</m:t>
                      </m:r>
                      <m:r>
                        <a:rPr lang="en-US" altLang="zh-CN" i="1" dirty="0">
                          <a:latin typeface="Cambria Math" charset="0"/>
                        </a:rPr>
                        <m:t>0</m:t>
                      </m:r>
                      <m:r>
                        <a:rPr lang="en-US" altLang="zh-CN" b="0" i="1" dirty="0" smtClean="0">
                          <a:latin typeface="Cambria Math" charset="0"/>
                        </a:rPr>
                        <m:t>6</m:t>
                      </m:r>
                      <m:r>
                        <a:rPr lang="mr-IN" altLang="zh-CN" i="1" dirty="0">
                          <a:latin typeface="Cambria Math" charset="0"/>
                          <a:ea typeface="Cambria Math" charset="0"/>
                          <a:cs typeface="Cambria Math" charset="0"/>
                        </a:rPr>
                        <m:t>×</m:t>
                      </m:r>
                      <m:r>
                        <a:rPr lang="mr-IN" altLang="zh-CN" i="1" dirty="0">
                          <a:latin typeface="Cambria Math" charset="0"/>
                        </a:rPr>
                        <m:t>0.9</m:t>
                      </m:r>
                      <m:r>
                        <a:rPr lang="en-US" altLang="zh-CN" i="1" dirty="0">
                          <a:latin typeface="Cambria Math" charset="0"/>
                        </a:rPr>
                        <m:t>5</m:t>
                      </m:r>
                      <m:r>
                        <a:rPr lang="mr-IN" altLang="zh-CN" i="1" dirty="0">
                          <a:latin typeface="Cambria Math" charset="0"/>
                          <a:ea typeface="Cambria Math" charset="0"/>
                          <a:cs typeface="Cambria Math" charset="0"/>
                        </a:rPr>
                        <m:t>×</m:t>
                      </m:r>
                      <m:r>
                        <a:rPr lang="mr-IN" altLang="zh-CN" i="1" dirty="0">
                          <a:latin typeface="Cambria Math" charset="0"/>
                        </a:rPr>
                        <m:t>70 =</m:t>
                      </m:r>
                      <m:r>
                        <a:rPr lang="en-US" altLang="zh-CN" b="0" i="1" dirty="0" smtClean="0">
                          <a:latin typeface="Cambria Math" charset="0"/>
                        </a:rPr>
                        <m:t>5.22</m:t>
                      </m:r>
                      <m:r>
                        <a:rPr lang="mr-IN" altLang="zh-CN" i="1" dirty="0">
                          <a:latin typeface="Cambria Math" charset="0"/>
                        </a:rPr>
                        <m:t>𝑛𝑠</m:t>
                      </m:r>
                    </m:oMath>
                  </m:oMathPara>
                </a14:m>
                <a:endParaRPr lang="en-US" altLang="zh-CN" i="1" dirty="0">
                  <a:latin typeface="Cambria Math" charset="0"/>
                </a:endParaRPr>
              </a:p>
              <a:p>
                <a:pPr/>
                <a14:m>
                  <m:oMathPara xmlns:m="http://schemas.openxmlformats.org/officeDocument/2006/math">
                    <m:oMathParaPr>
                      <m:jc m:val="centerGroup"/>
                    </m:oMathParaPr>
                    <m:oMath xmlns:m="http://schemas.openxmlformats.org/officeDocument/2006/math">
                      <m:f>
                        <m:fPr>
                          <m:ctrlPr>
                            <a:rPr lang="mr-IN" altLang="zh-CN" i="1" dirty="0">
                              <a:latin typeface="Cambria Math" charset="0"/>
                            </a:rPr>
                          </m:ctrlPr>
                        </m:fPr>
                        <m:num>
                          <m:r>
                            <a:rPr lang="en-US" altLang="zh-CN" b="0" i="1" dirty="0" smtClean="0">
                              <a:latin typeface="Cambria Math" charset="0"/>
                            </a:rPr>
                            <m:t>5.22</m:t>
                          </m:r>
                        </m:num>
                        <m:den>
                          <m:r>
                            <a:rPr lang="mr-IN" altLang="zh-CN" i="1" dirty="0">
                              <a:latin typeface="Cambria Math" charset="0"/>
                            </a:rPr>
                            <m:t>0</m:t>
                          </m:r>
                          <m:r>
                            <a:rPr lang="en-US" altLang="zh-CN" b="0" i="1" dirty="0" smtClean="0">
                              <a:latin typeface="Cambria Math" charset="0"/>
                            </a:rPr>
                            <m:t>.9</m:t>
                          </m:r>
                        </m:den>
                      </m:f>
                      <m:r>
                        <a:rPr lang="mr-IN" altLang="zh-CN" i="1" dirty="0">
                          <a:latin typeface="Cambria Math" charset="0"/>
                        </a:rPr>
                        <m:t>=</m:t>
                      </m:r>
                      <m:r>
                        <a:rPr lang="en-US" altLang="zh-CN" b="0" i="1" dirty="0" smtClean="0">
                          <a:latin typeface="Cambria Math" charset="0"/>
                        </a:rPr>
                        <m:t>5.808</m:t>
                      </m:r>
                      <m:r>
                        <a:rPr lang="en-US" altLang="zh-CN" i="1" dirty="0">
                          <a:latin typeface="Cambria Math" charset="0"/>
                        </a:rPr>
                        <m:t>&gt;</m:t>
                      </m:r>
                      <m:r>
                        <a:rPr lang="en-US" altLang="zh-CN" b="0" i="1" dirty="0" smtClean="0">
                          <a:latin typeface="Cambria Math" charset="0"/>
                        </a:rPr>
                        <m:t>5.67</m:t>
                      </m:r>
                    </m:oMath>
                  </m:oMathPara>
                </a14:m>
                <a:endParaRPr lang="en-US" altLang="zh-CN" dirty="0"/>
              </a:p>
              <a:p>
                <a:r>
                  <a:rPr lang="en-US" altLang="zh-CN" dirty="0"/>
                  <a:t>worse</a:t>
                </a:r>
              </a:p>
              <a:p>
                <a:endParaRPr lang="en-US" altLang="zh-CN" dirty="0" smtClean="0"/>
              </a:p>
            </p:txBody>
          </p:sp>
        </mc:Choice>
        <mc:Fallback xmlns="">
          <p:sp>
            <p:nvSpPr>
              <p:cNvPr id="13" name="Rectangle 12"/>
              <p:cNvSpPr>
                <a:spLocks noRot="1" noChangeAspect="1" noMove="1" noResize="1" noEditPoints="1" noAdjustHandles="1" noChangeArrowheads="1" noChangeShapeType="1" noTextEdit="1"/>
              </p:cNvSpPr>
              <p:nvPr/>
            </p:nvSpPr>
            <p:spPr>
              <a:xfrm>
                <a:off x="6459778" y="1855323"/>
                <a:ext cx="5292435" cy="3903120"/>
              </a:xfrm>
              <a:prstGeom prst="rect">
                <a:avLst/>
              </a:prstGeom>
              <a:blipFill rotWithShape="0">
                <a:blip r:embed="rId2"/>
                <a:stretch>
                  <a:fillRect l="-1037" t="-936"/>
                </a:stretch>
              </a:blipFill>
            </p:spPr>
            <p:txBody>
              <a:bodyPr/>
              <a:lstStyle/>
              <a:p>
                <a:r>
                  <a:rPr lang="en-US">
                    <a:noFill/>
                  </a:rPr>
                  <a:t> </a:t>
                </a:r>
              </a:p>
            </p:txBody>
          </p:sp>
        </mc:Fallback>
      </mc:AlternateContent>
      <p:sp>
        <p:nvSpPr>
          <p:cNvPr id="9" name="Rectangle 2"/>
          <p:cNvSpPr>
            <a:spLocks noChangeArrowheads="1"/>
          </p:cNvSpPr>
          <p:nvPr/>
        </p:nvSpPr>
        <p:spPr bwMode="auto">
          <a:xfrm>
            <a:off x="1097280" y="18553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21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378" y="1900252"/>
            <a:ext cx="6121400" cy="412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3103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Exercise</a:t>
            </a:r>
            <a:r>
              <a:rPr lang="zh-CN" altLang="en-US" dirty="0" smtClean="0"/>
              <a:t> </a:t>
            </a:r>
            <a:r>
              <a:rPr lang="en-US" altLang="zh-CN" dirty="0" smtClean="0"/>
              <a:t>5.7.4-5.7.6</a:t>
            </a:r>
            <a:endParaRPr lang="en-US" dirty="0"/>
          </a:p>
        </p:txBody>
      </p:sp>
      <p:sp>
        <p:nvSpPr>
          <p:cNvPr id="3" name="Date Placeholder 2"/>
          <p:cNvSpPr>
            <a:spLocks noGrp="1"/>
          </p:cNvSpPr>
          <p:nvPr>
            <p:ph type="dt" sz="half" idx="10"/>
          </p:nvPr>
        </p:nvSpPr>
        <p:spPr/>
        <p:txBody>
          <a:bodyPr/>
          <a:lstStyle/>
          <a:p>
            <a:fld id="{D6AFE7E1-942D-8C4B-A40F-65A106A2A4D7}" type="datetime1">
              <a:rPr lang="en-US" smtClean="0"/>
              <a:t>12/3/18</a:t>
            </a:fld>
            <a:endParaRPr lang="en-US"/>
          </a:p>
        </p:txBody>
      </p:sp>
      <p:sp>
        <p:nvSpPr>
          <p:cNvPr id="4" name="Slide Number Placeholder 3"/>
          <p:cNvSpPr>
            <a:spLocks noGrp="1"/>
          </p:cNvSpPr>
          <p:nvPr>
            <p:ph type="sldNum" sz="quarter" idx="12"/>
          </p:nvPr>
        </p:nvSpPr>
        <p:spPr/>
        <p:txBody>
          <a:bodyPr/>
          <a:lstStyle/>
          <a:p>
            <a:fld id="{9C428EAB-6A7A-D844-B051-9744BB29C3BA}" type="slidenum">
              <a:rPr lang="en-US" smtClean="0"/>
              <a:t>12</a:t>
            </a:fld>
            <a:endParaRPr lang="en-US"/>
          </a:p>
        </p:txBody>
      </p:sp>
      <p:sp>
        <p:nvSpPr>
          <p:cNvPr id="5" name="Rectangle 2"/>
          <p:cNvSpPr>
            <a:spLocks noChangeArrowheads="1"/>
          </p:cNvSpPr>
          <p:nvPr/>
        </p:nvSpPr>
        <p:spPr bwMode="auto">
          <a:xfrm>
            <a:off x="1260763" y="19268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1260763" y="37551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1260763" y="1900252"/>
            <a:ext cx="1443172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13" name="Rectangle 12"/>
              <p:cNvSpPr/>
              <p:nvPr/>
            </p:nvSpPr>
            <p:spPr>
              <a:xfrm>
                <a:off x="6459778" y="2074725"/>
                <a:ext cx="5292435" cy="2308324"/>
              </a:xfrm>
              <a:prstGeom prst="rect">
                <a:avLst/>
              </a:prstGeom>
            </p:spPr>
            <p:txBody>
              <a:bodyPr wrap="square">
                <a:spAutoFit/>
              </a:bodyPr>
              <a:lstStyle/>
              <a:p>
                <a:r>
                  <a:rPr lang="en-US" altLang="zh-CN" dirty="0" smtClean="0">
                    <a:latin typeface="Cambria Math" charset="0"/>
                  </a:rPr>
                  <a:t>5.7.5</a:t>
                </a:r>
                <a:endParaRPr lang="en-US" dirty="0" smtClean="0">
                  <a:latin typeface="Cambria Math" charset="0"/>
                </a:endParaRPr>
              </a:p>
              <a:p>
                <a:pPr marL="342900" indent="-342900">
                  <a:buAutoNum type="alphaLcPeriod"/>
                </a:pPr>
                <a:r>
                  <a:rPr lang="zh-CN" altLang="en-US" dirty="0" smtClean="0"/>
                  <a:t> </a:t>
                </a:r>
                <a:endParaRPr lang="en-US" altLang="zh-CN" dirty="0" smtClean="0"/>
              </a:p>
              <a:p>
                <a:r>
                  <a:rPr lang="en-US" altLang="zh-CN" dirty="0" smtClean="0"/>
                  <a:t>P1</a:t>
                </a:r>
                <a:r>
                  <a:rPr lang="en-US" altLang="zh-CN" dirty="0"/>
                  <a:t>:</a:t>
                </a:r>
                <a14:m>
                  <m:oMath xmlns:m="http://schemas.openxmlformats.org/officeDocument/2006/math">
                    <m:r>
                      <a:rPr lang="mr-IN" altLang="zh-CN" i="1" dirty="0">
                        <a:latin typeface="Cambria Math" charset="0"/>
                      </a:rPr>
                      <m:t> </m:t>
                    </m:r>
                  </m:oMath>
                </a14:m>
                <a:endParaRPr lang="en-US" altLang="zh-CN" i="1" dirty="0" smtClean="0">
                  <a:latin typeface="Cambria Math" charset="0"/>
                </a:endParaRPr>
              </a:p>
              <a:p>
                <a:pPr/>
                <a14:m>
                  <m:oMathPara xmlns:m="http://schemas.openxmlformats.org/officeDocument/2006/math">
                    <m:oMathParaPr>
                      <m:jc m:val="centerGroup"/>
                    </m:oMathParaPr>
                    <m:oMath xmlns:m="http://schemas.openxmlformats.org/officeDocument/2006/math">
                      <m:r>
                        <a:rPr lang="en-US" altLang="zh-CN" i="1" dirty="0" smtClean="0">
                          <a:latin typeface="Cambria Math" charset="0"/>
                        </a:rPr>
                        <m:t>9</m:t>
                      </m:r>
                      <m:r>
                        <a:rPr lang="en-US" altLang="zh-CN" b="0" i="1" dirty="0" smtClean="0">
                          <a:latin typeface="Cambria Math" charset="0"/>
                        </a:rPr>
                        <m:t>.74</m:t>
                      </m:r>
                      <m:r>
                        <a:rPr lang="en-US" altLang="zh-CN" b="0" i="1" dirty="0" smtClean="0">
                          <a:latin typeface="Cambria Math" charset="0"/>
                          <a:ea typeface="Cambria Math" charset="0"/>
                          <a:cs typeface="Cambria Math" charset="0"/>
                        </a:rPr>
                        <m:t>×0.36+1</m:t>
                      </m:r>
                      <m:r>
                        <a:rPr lang="zh-CN" altLang="en-US" i="1" dirty="0">
                          <a:latin typeface="Cambria Math" charset="0"/>
                          <a:ea typeface="Cambria Math" charset="0"/>
                          <a:cs typeface="Cambria Math" charset="0"/>
                        </a:rPr>
                        <m:t>×</m:t>
                      </m:r>
                      <m:r>
                        <a:rPr lang="en-US" altLang="zh-CN" b="0" i="1" dirty="0" smtClean="0">
                          <a:latin typeface="Cambria Math" charset="0"/>
                          <a:ea typeface="Cambria Math" charset="0"/>
                          <a:cs typeface="Cambria Math" charset="0"/>
                        </a:rPr>
                        <m:t>0.64=4.15</m:t>
                      </m:r>
                    </m:oMath>
                  </m:oMathPara>
                </a14:m>
                <a:endParaRPr lang="en-US" altLang="zh-CN" dirty="0" smtClean="0"/>
              </a:p>
              <a:p>
                <a:endParaRPr lang="en-US" altLang="zh-CN" dirty="0"/>
              </a:p>
              <a:p>
                <a:r>
                  <a:rPr lang="en-US" altLang="zh-CN" dirty="0"/>
                  <a:t>P</a:t>
                </a:r>
                <a:r>
                  <a:rPr lang="en-US" altLang="zh-CN" dirty="0" smtClean="0"/>
                  <a:t>2</a:t>
                </a:r>
                <a:r>
                  <a:rPr lang="en-US" altLang="zh-CN" dirty="0"/>
                  <a:t>:</a:t>
                </a:r>
                <a14:m>
                  <m:oMath xmlns:m="http://schemas.openxmlformats.org/officeDocument/2006/math">
                    <m:r>
                      <a:rPr lang="mr-IN" altLang="zh-CN" i="1" dirty="0">
                        <a:latin typeface="Cambria Math" charset="0"/>
                      </a:rPr>
                      <m:t> </m:t>
                    </m:r>
                  </m:oMath>
                </a14:m>
                <a:endParaRPr lang="en-US" altLang="zh-CN" i="1" dirty="0">
                  <a:latin typeface="Cambria Math" charset="0"/>
                </a:endParaRPr>
              </a:p>
              <a:p>
                <a:pPr/>
                <a14:m>
                  <m:oMathPara xmlns:m="http://schemas.openxmlformats.org/officeDocument/2006/math">
                    <m:oMathParaPr>
                      <m:jc m:val="centerGroup"/>
                    </m:oMathParaPr>
                    <m:oMath xmlns:m="http://schemas.openxmlformats.org/officeDocument/2006/math">
                      <m:r>
                        <a:rPr lang="en-US" altLang="zh-CN" b="0" i="1" dirty="0" smtClean="0">
                          <a:latin typeface="Cambria Math" charset="0"/>
                        </a:rPr>
                        <m:t>5.808</m:t>
                      </m:r>
                      <m:r>
                        <a:rPr lang="en-US" altLang="zh-CN" i="1" dirty="0" smtClean="0">
                          <a:latin typeface="Cambria Math" charset="0"/>
                          <a:ea typeface="Cambria Math" charset="0"/>
                          <a:cs typeface="Cambria Math" charset="0"/>
                        </a:rPr>
                        <m:t>×</m:t>
                      </m:r>
                      <m:r>
                        <a:rPr lang="en-US" altLang="zh-CN" b="0" i="1" dirty="0" smtClean="0">
                          <a:latin typeface="Cambria Math" charset="0"/>
                          <a:ea typeface="Cambria Math" charset="0"/>
                          <a:cs typeface="Cambria Math" charset="0"/>
                        </a:rPr>
                        <m:t>0.36+1×0.64=2.73</m:t>
                      </m:r>
                    </m:oMath>
                  </m:oMathPara>
                </a14:m>
                <a:endParaRPr lang="en-US" altLang="zh-CN" dirty="0"/>
              </a:p>
              <a:p>
                <a:endParaRPr lang="en-US" altLang="zh-CN" dirty="0" smtClean="0"/>
              </a:p>
            </p:txBody>
          </p:sp>
        </mc:Choice>
        <mc:Fallback xmlns="">
          <p:sp>
            <p:nvSpPr>
              <p:cNvPr id="13" name="Rectangle 12"/>
              <p:cNvSpPr>
                <a:spLocks noRot="1" noChangeAspect="1" noMove="1" noResize="1" noEditPoints="1" noAdjustHandles="1" noChangeArrowheads="1" noChangeShapeType="1" noTextEdit="1"/>
              </p:cNvSpPr>
              <p:nvPr/>
            </p:nvSpPr>
            <p:spPr>
              <a:xfrm>
                <a:off x="6459778" y="2074725"/>
                <a:ext cx="5292435" cy="2308324"/>
              </a:xfrm>
              <a:prstGeom prst="rect">
                <a:avLst/>
              </a:prstGeom>
              <a:blipFill rotWithShape="0">
                <a:blip r:embed="rId2"/>
                <a:stretch>
                  <a:fillRect l="-1037" t="-1583"/>
                </a:stretch>
              </a:blipFill>
            </p:spPr>
            <p:txBody>
              <a:bodyPr/>
              <a:lstStyle/>
              <a:p>
                <a:r>
                  <a:rPr lang="en-US">
                    <a:noFill/>
                  </a:rPr>
                  <a:t> </a:t>
                </a:r>
              </a:p>
            </p:txBody>
          </p:sp>
        </mc:Fallback>
      </mc:AlternateContent>
      <p:sp>
        <p:nvSpPr>
          <p:cNvPr id="9" name="Rectangle 2"/>
          <p:cNvSpPr>
            <a:spLocks noChangeArrowheads="1"/>
          </p:cNvSpPr>
          <p:nvPr/>
        </p:nvSpPr>
        <p:spPr bwMode="auto">
          <a:xfrm>
            <a:off x="1097280" y="18553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21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378" y="1900252"/>
            <a:ext cx="6121400" cy="412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709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Exercise</a:t>
            </a:r>
            <a:r>
              <a:rPr lang="zh-CN" altLang="en-US" dirty="0" smtClean="0"/>
              <a:t> </a:t>
            </a:r>
            <a:r>
              <a:rPr lang="en-US" altLang="zh-CN" dirty="0" smtClean="0"/>
              <a:t>5.7.4-5.7.6</a:t>
            </a:r>
            <a:endParaRPr lang="en-US" dirty="0"/>
          </a:p>
        </p:txBody>
      </p:sp>
      <p:sp>
        <p:nvSpPr>
          <p:cNvPr id="3" name="Date Placeholder 2"/>
          <p:cNvSpPr>
            <a:spLocks noGrp="1"/>
          </p:cNvSpPr>
          <p:nvPr>
            <p:ph type="dt" sz="half" idx="10"/>
          </p:nvPr>
        </p:nvSpPr>
        <p:spPr/>
        <p:txBody>
          <a:bodyPr/>
          <a:lstStyle/>
          <a:p>
            <a:fld id="{D6AFE7E1-942D-8C4B-A40F-65A106A2A4D7}" type="datetime1">
              <a:rPr lang="en-US" smtClean="0"/>
              <a:t>12/3/18</a:t>
            </a:fld>
            <a:endParaRPr lang="en-US"/>
          </a:p>
        </p:txBody>
      </p:sp>
      <p:sp>
        <p:nvSpPr>
          <p:cNvPr id="4" name="Slide Number Placeholder 3"/>
          <p:cNvSpPr>
            <a:spLocks noGrp="1"/>
          </p:cNvSpPr>
          <p:nvPr>
            <p:ph type="sldNum" sz="quarter" idx="12"/>
          </p:nvPr>
        </p:nvSpPr>
        <p:spPr/>
        <p:txBody>
          <a:bodyPr/>
          <a:lstStyle/>
          <a:p>
            <a:fld id="{9C428EAB-6A7A-D844-B051-9744BB29C3BA}" type="slidenum">
              <a:rPr lang="en-US" smtClean="0"/>
              <a:t>13</a:t>
            </a:fld>
            <a:endParaRPr lang="en-US"/>
          </a:p>
        </p:txBody>
      </p:sp>
      <p:sp>
        <p:nvSpPr>
          <p:cNvPr id="5" name="Rectangle 2"/>
          <p:cNvSpPr>
            <a:spLocks noChangeArrowheads="1"/>
          </p:cNvSpPr>
          <p:nvPr/>
        </p:nvSpPr>
        <p:spPr bwMode="auto">
          <a:xfrm>
            <a:off x="1260763" y="19268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1260763" y="37551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1260763" y="1900252"/>
            <a:ext cx="1443172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13" name="Rectangle 12"/>
              <p:cNvSpPr/>
              <p:nvPr/>
            </p:nvSpPr>
            <p:spPr>
              <a:xfrm>
                <a:off x="6459778" y="2277850"/>
                <a:ext cx="5292435" cy="1754326"/>
              </a:xfrm>
              <a:prstGeom prst="rect">
                <a:avLst/>
              </a:prstGeom>
            </p:spPr>
            <p:txBody>
              <a:bodyPr wrap="square">
                <a:spAutoFit/>
              </a:bodyPr>
              <a:lstStyle/>
              <a:p>
                <a:r>
                  <a:rPr lang="en-US" altLang="zh-CN" dirty="0" smtClean="0">
                    <a:latin typeface="Cambria Math" charset="0"/>
                  </a:rPr>
                  <a:t>5.7.6</a:t>
                </a:r>
                <a:endParaRPr lang="en-US" dirty="0" smtClean="0">
                  <a:latin typeface="Cambria Math" charset="0"/>
                </a:endParaRPr>
              </a:p>
              <a:p>
                <a:pPr marL="342900" indent="-342900">
                  <a:buAutoNum type="alphaLcPeriod"/>
                </a:pPr>
                <a:r>
                  <a:rPr lang="en-US" altLang="zh-CN" dirty="0" smtClean="0"/>
                  <a:t>P1</a:t>
                </a:r>
                <a:r>
                  <a:rPr lang="zh-CN" altLang="en-US" dirty="0" smtClean="0"/>
                  <a:t> </a:t>
                </a:r>
                <a:r>
                  <a:rPr lang="en-US" altLang="zh-CN" dirty="0" smtClean="0"/>
                  <a:t>(4.15)</a:t>
                </a:r>
                <a:r>
                  <a:rPr lang="zh-CN" altLang="en-US" dirty="0" smtClean="0"/>
                  <a:t> </a:t>
                </a:r>
                <a:r>
                  <a:rPr lang="en-US" altLang="zh-CN" dirty="0" smtClean="0"/>
                  <a:t>is</a:t>
                </a:r>
                <a:r>
                  <a:rPr lang="zh-CN" altLang="en-US" dirty="0" smtClean="0"/>
                  <a:t> </a:t>
                </a:r>
                <a:r>
                  <a:rPr lang="en-US" altLang="zh-CN" dirty="0" smtClean="0"/>
                  <a:t>slower</a:t>
                </a:r>
                <a:r>
                  <a:rPr lang="zh-CN" altLang="en-US" dirty="0" smtClean="0"/>
                  <a:t> </a:t>
                </a:r>
                <a:r>
                  <a:rPr lang="en-US" altLang="zh-CN" dirty="0" smtClean="0"/>
                  <a:t>than</a:t>
                </a:r>
                <a:r>
                  <a:rPr lang="zh-CN" altLang="en-US" dirty="0" smtClean="0"/>
                  <a:t> </a:t>
                </a:r>
                <a:r>
                  <a:rPr lang="en-US" altLang="zh-CN" dirty="0" smtClean="0"/>
                  <a:t>P2</a:t>
                </a:r>
                <a:r>
                  <a:rPr lang="zh-CN" altLang="en-US" dirty="0" smtClean="0"/>
                  <a:t> </a:t>
                </a:r>
                <a:r>
                  <a:rPr lang="en-US" altLang="zh-CN" dirty="0" smtClean="0"/>
                  <a:t>(2.68)</a:t>
                </a:r>
              </a:p>
              <a:p>
                <a:r>
                  <a:rPr lang="en-US" altLang="zh-CN" dirty="0"/>
                  <a:t>L</a:t>
                </a:r>
                <a:r>
                  <a:rPr lang="en-US" altLang="zh-CN" dirty="0" smtClean="0"/>
                  <a:t>et </a:t>
                </a:r>
                <a:r>
                  <a:rPr lang="en-US" altLang="zh-CN" dirty="0"/>
                  <a:t>r be the miss rate</a:t>
                </a:r>
                <a:r>
                  <a:rPr lang="en-US" altLang="zh-CN" dirty="0" smtClean="0"/>
                  <a:t>:</a:t>
                </a:r>
              </a:p>
              <a:p>
                <a:r>
                  <a:rPr lang="en-US" altLang="zh-CN" dirty="0" smtClean="0"/>
                  <a:t>AMAT</a:t>
                </a:r>
                <a:r>
                  <a:rPr lang="en-US" altLang="zh-CN" dirty="0"/>
                  <a:t>: </a:t>
                </a:r>
                <a14:m>
                  <m:oMath xmlns:m="http://schemas.openxmlformats.org/officeDocument/2006/math">
                    <m:r>
                      <a:rPr lang="en-US" altLang="zh-CN" i="1" dirty="0" smtClean="0">
                        <a:latin typeface="Cambria Math" charset="0"/>
                      </a:rPr>
                      <m:t>1</m:t>
                    </m:r>
                    <m:r>
                      <a:rPr lang="en-US" altLang="zh-CN" i="1" dirty="0" smtClean="0">
                        <a:latin typeface="Cambria Math" charset="0"/>
                        <a:ea typeface="Cambria Math" charset="0"/>
                        <a:cs typeface="Cambria Math" charset="0"/>
                      </a:rPr>
                      <m:t>×</m:t>
                    </m:r>
                    <m:r>
                      <a:rPr lang="en-US" altLang="zh-CN" i="1" dirty="0" smtClean="0">
                        <a:latin typeface="Cambria Math" charset="0"/>
                      </a:rPr>
                      <m:t>0.6</m:t>
                    </m:r>
                    <m:r>
                      <a:rPr lang="en-US" altLang="zh-CN" b="0" i="1" dirty="0" smtClean="0">
                        <a:latin typeface="Cambria Math" charset="0"/>
                      </a:rPr>
                      <m:t>6</m:t>
                    </m:r>
                    <m:r>
                      <a:rPr lang="en-US" altLang="zh-CN" i="1" dirty="0" smtClean="0">
                        <a:latin typeface="Cambria Math" charset="0"/>
                      </a:rPr>
                      <m:t> + 0.</m:t>
                    </m:r>
                    <m:r>
                      <a:rPr lang="en-US" altLang="zh-CN" b="0" i="1" dirty="0" smtClean="0">
                        <a:latin typeface="Cambria Math" charset="0"/>
                      </a:rPr>
                      <m:t>08</m:t>
                    </m:r>
                    <m:r>
                      <a:rPr lang="en-US" altLang="zh-CN" i="1" dirty="0">
                        <a:latin typeface="Cambria Math" charset="0"/>
                        <a:ea typeface="Cambria Math" charset="0"/>
                        <a:cs typeface="Cambria Math" charset="0"/>
                      </a:rPr>
                      <m:t>×</m:t>
                    </m:r>
                    <m:r>
                      <a:rPr lang="en-US" altLang="zh-CN" b="0" i="1" dirty="0" smtClean="0">
                        <a:latin typeface="Cambria Math" charset="0"/>
                      </a:rPr>
                      <m:t>5.62</m:t>
                    </m:r>
                    <m:r>
                      <a:rPr lang="en-US" altLang="zh-CN" i="1" dirty="0" smtClean="0">
                        <a:latin typeface="Cambria Math" charset="0"/>
                      </a:rPr>
                      <m:t> + 0.</m:t>
                    </m:r>
                    <m:r>
                      <a:rPr lang="en-US" altLang="zh-CN" b="0" i="1" dirty="0" smtClean="0">
                        <a:latin typeface="Cambria Math" charset="0"/>
                      </a:rPr>
                      <m:t>08</m:t>
                    </m:r>
                    <m:r>
                      <a:rPr lang="en-US" altLang="zh-CN" i="1" dirty="0">
                        <a:latin typeface="Cambria Math" charset="0"/>
                        <a:ea typeface="Cambria Math" charset="0"/>
                        <a:cs typeface="Cambria Math" charset="0"/>
                      </a:rPr>
                      <m:t>×</m:t>
                    </m:r>
                    <m:r>
                      <a:rPr lang="en-US" altLang="zh-CN" i="1" dirty="0" smtClean="0">
                        <a:latin typeface="Cambria Math" charset="0"/>
                      </a:rPr>
                      <m:t>𝑟</m:t>
                    </m:r>
                    <m:r>
                      <a:rPr lang="en-US" altLang="zh-CN" i="1" dirty="0" smtClean="0">
                        <a:latin typeface="Cambria Math" charset="0"/>
                        <a:ea typeface="Cambria Math" charset="0"/>
                        <a:cs typeface="Cambria Math" charset="0"/>
                      </a:rPr>
                      <m:t>×</m:t>
                    </m:r>
                    <m:r>
                      <a:rPr lang="en-US" altLang="zh-CN" i="1" dirty="0" smtClean="0">
                        <a:latin typeface="Cambria Math" charset="0"/>
                      </a:rPr>
                      <m:t>70 </m:t>
                    </m:r>
                  </m:oMath>
                </a14:m>
                <a:r>
                  <a:rPr lang="en-US" altLang="zh-CN" dirty="0"/>
                  <a:t>(ns</a:t>
                </a:r>
                <a:r>
                  <a:rPr lang="en-US" altLang="zh-CN" dirty="0" smtClean="0"/>
                  <a:t>)</a:t>
                </a:r>
              </a:p>
              <a:p>
                <a:pPr/>
                <a14:m>
                  <m:oMathPara xmlns:m="http://schemas.openxmlformats.org/officeDocument/2006/math">
                    <m:oMathParaPr>
                      <m:jc m:val="centerGroup"/>
                    </m:oMathParaPr>
                    <m:oMath xmlns:m="http://schemas.openxmlformats.org/officeDocument/2006/math">
                      <m:r>
                        <a:rPr lang="en-US" altLang="zh-CN" i="1" dirty="0">
                          <a:latin typeface="Cambria Math" charset="0"/>
                        </a:rPr>
                        <m:t>𝐴𝑀𝐴𝑇</m:t>
                      </m:r>
                      <m:r>
                        <a:rPr lang="en-US" altLang="zh-CN" i="1" dirty="0">
                          <a:latin typeface="Cambria Math" charset="0"/>
                        </a:rPr>
                        <m:t>(</m:t>
                      </m:r>
                      <m:r>
                        <a:rPr lang="en-US" altLang="zh-CN" i="1" dirty="0">
                          <a:latin typeface="Cambria Math" charset="0"/>
                        </a:rPr>
                        <m:t>𝑃</m:t>
                      </m:r>
                      <m:r>
                        <a:rPr lang="en-US" altLang="zh-CN" i="1" dirty="0">
                          <a:latin typeface="Cambria Math" charset="0"/>
                        </a:rPr>
                        <m:t>1) ∗0.36 +1∗ 0.64 ≤2.68</m:t>
                      </m:r>
                    </m:oMath>
                  </m:oMathPara>
                </a14:m>
                <a:endParaRPr lang="en-US" altLang="zh-CN" dirty="0" smtClean="0"/>
              </a:p>
              <a:p>
                <a:r>
                  <a:rPr lang="en-US" altLang="zh-CN" dirty="0" smtClean="0"/>
                  <a:t>Solve</a:t>
                </a:r>
                <a:r>
                  <a:rPr lang="zh-CN" altLang="en-US" dirty="0" smtClean="0"/>
                  <a:t> </a:t>
                </a:r>
                <a:r>
                  <a:rPr lang="en-US" altLang="zh-CN" dirty="0" smtClean="0"/>
                  <a:t>the</a:t>
                </a:r>
                <a:r>
                  <a:rPr lang="zh-CN" altLang="en-US" dirty="0" smtClean="0"/>
                  <a:t> </a:t>
                </a:r>
                <a:r>
                  <a:rPr lang="en-US" altLang="zh-CN" dirty="0" smtClean="0"/>
                  <a:t>equation.</a:t>
                </a:r>
              </a:p>
            </p:txBody>
          </p:sp>
        </mc:Choice>
        <mc:Fallback xmlns="">
          <p:sp>
            <p:nvSpPr>
              <p:cNvPr id="13" name="Rectangle 12"/>
              <p:cNvSpPr>
                <a:spLocks noRot="1" noChangeAspect="1" noMove="1" noResize="1" noEditPoints="1" noAdjustHandles="1" noChangeArrowheads="1" noChangeShapeType="1" noTextEdit="1"/>
              </p:cNvSpPr>
              <p:nvPr/>
            </p:nvSpPr>
            <p:spPr>
              <a:xfrm>
                <a:off x="6459778" y="2277850"/>
                <a:ext cx="5292435" cy="1754326"/>
              </a:xfrm>
              <a:prstGeom prst="rect">
                <a:avLst/>
              </a:prstGeom>
              <a:blipFill rotWithShape="0">
                <a:blip r:embed="rId2"/>
                <a:stretch>
                  <a:fillRect l="-1037" t="-2439" b="-9408"/>
                </a:stretch>
              </a:blipFill>
            </p:spPr>
            <p:txBody>
              <a:bodyPr/>
              <a:lstStyle/>
              <a:p>
                <a:r>
                  <a:rPr lang="en-US">
                    <a:noFill/>
                  </a:rPr>
                  <a:t> </a:t>
                </a:r>
              </a:p>
            </p:txBody>
          </p:sp>
        </mc:Fallback>
      </mc:AlternateContent>
      <p:sp>
        <p:nvSpPr>
          <p:cNvPr id="9" name="Rectangle 2"/>
          <p:cNvSpPr>
            <a:spLocks noChangeArrowheads="1"/>
          </p:cNvSpPr>
          <p:nvPr/>
        </p:nvSpPr>
        <p:spPr bwMode="auto">
          <a:xfrm>
            <a:off x="1097280" y="18553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21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378" y="1900252"/>
            <a:ext cx="6121400" cy="412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51407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Exercise</a:t>
            </a:r>
            <a:r>
              <a:rPr lang="zh-CN" altLang="en-US" dirty="0" smtClean="0"/>
              <a:t> </a:t>
            </a:r>
            <a:r>
              <a:rPr lang="en-US" altLang="zh-CN" dirty="0" smtClean="0"/>
              <a:t>5.8.1-5.8.3</a:t>
            </a:r>
            <a:endParaRPr lang="en-US" dirty="0"/>
          </a:p>
        </p:txBody>
      </p:sp>
      <p:sp>
        <p:nvSpPr>
          <p:cNvPr id="3" name="Date Placeholder 2"/>
          <p:cNvSpPr>
            <a:spLocks noGrp="1"/>
          </p:cNvSpPr>
          <p:nvPr>
            <p:ph type="dt" sz="half" idx="10"/>
          </p:nvPr>
        </p:nvSpPr>
        <p:spPr/>
        <p:txBody>
          <a:bodyPr/>
          <a:lstStyle/>
          <a:p>
            <a:fld id="{D6AFE7E1-942D-8C4B-A40F-65A106A2A4D7}" type="datetime1">
              <a:rPr lang="en-US" smtClean="0"/>
              <a:t>12/3/18</a:t>
            </a:fld>
            <a:endParaRPr lang="en-US"/>
          </a:p>
        </p:txBody>
      </p:sp>
      <p:sp>
        <p:nvSpPr>
          <p:cNvPr id="4" name="Slide Number Placeholder 3"/>
          <p:cNvSpPr>
            <a:spLocks noGrp="1"/>
          </p:cNvSpPr>
          <p:nvPr>
            <p:ph type="sldNum" sz="quarter" idx="12"/>
          </p:nvPr>
        </p:nvSpPr>
        <p:spPr/>
        <p:txBody>
          <a:bodyPr/>
          <a:lstStyle/>
          <a:p>
            <a:fld id="{9C428EAB-6A7A-D844-B051-9744BB29C3BA}" type="slidenum">
              <a:rPr lang="en-US" smtClean="0"/>
              <a:t>14</a:t>
            </a:fld>
            <a:endParaRPr lang="en-US"/>
          </a:p>
        </p:txBody>
      </p:sp>
      <p:sp>
        <p:nvSpPr>
          <p:cNvPr id="5" name="Rectangle 2"/>
          <p:cNvSpPr>
            <a:spLocks noChangeArrowheads="1"/>
          </p:cNvSpPr>
          <p:nvPr/>
        </p:nvSpPr>
        <p:spPr bwMode="auto">
          <a:xfrm>
            <a:off x="1260763" y="19268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1260763" y="37551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1260763" y="1900252"/>
            <a:ext cx="1443172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9" name="Rectangle 2"/>
          <p:cNvSpPr>
            <a:spLocks noChangeArrowheads="1"/>
          </p:cNvSpPr>
          <p:nvPr/>
        </p:nvSpPr>
        <p:spPr bwMode="auto">
          <a:xfrm>
            <a:off x="1097280" y="18553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ChangeArrowheads="1"/>
          </p:cNvSpPr>
          <p:nvPr/>
        </p:nvSpPr>
        <p:spPr bwMode="auto">
          <a:xfrm>
            <a:off x="909878" y="19002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2289"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b="51160"/>
          <a:stretch/>
        </p:blipFill>
        <p:spPr bwMode="auto">
          <a:xfrm>
            <a:off x="794601" y="1818516"/>
            <a:ext cx="5549900" cy="3932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6311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EB9691-910F-1A48-954A-6C75D39069FF}" type="datetime1">
              <a:rPr lang="en-US" smtClean="0"/>
              <a:t>12/3/18</a:t>
            </a:fld>
            <a:endParaRPr lang="en-US"/>
          </a:p>
        </p:txBody>
      </p:sp>
      <p:sp>
        <p:nvSpPr>
          <p:cNvPr id="3" name="Slide Number Placeholder 2"/>
          <p:cNvSpPr>
            <a:spLocks noGrp="1"/>
          </p:cNvSpPr>
          <p:nvPr>
            <p:ph type="sldNum" sz="quarter" idx="12"/>
          </p:nvPr>
        </p:nvSpPr>
        <p:spPr/>
        <p:txBody>
          <a:bodyPr/>
          <a:lstStyle/>
          <a:p>
            <a:fld id="{9C428EAB-6A7A-D844-B051-9744BB29C3BA}" type="slidenum">
              <a:rPr lang="en-US" smtClean="0"/>
              <a:t>15</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359193945"/>
              </p:ext>
            </p:extLst>
          </p:nvPr>
        </p:nvGraphicFramePr>
        <p:xfrm>
          <a:off x="279664" y="680073"/>
          <a:ext cx="4836818" cy="4820920"/>
        </p:xfrm>
        <a:graphic>
          <a:graphicData uri="http://schemas.openxmlformats.org/drawingml/2006/table">
            <a:tbl>
              <a:tblPr firstRow="1" bandRow="1">
                <a:tableStyleId>{5C22544A-7EE6-4342-B048-85BDC9FD1C3A}</a:tableStyleId>
              </a:tblPr>
              <a:tblGrid>
                <a:gridCol w="675764">
                  <a:extLst>
                    <a:ext uri="{9D8B030D-6E8A-4147-A177-3AD203B41FA5}">
                      <a16:colId xmlns:a16="http://schemas.microsoft.com/office/drawing/2014/main" xmlns="" val="20000"/>
                    </a:ext>
                  </a:extLst>
                </a:gridCol>
                <a:gridCol w="1694985">
                  <a:extLst>
                    <a:ext uri="{9D8B030D-6E8A-4147-A177-3AD203B41FA5}">
                      <a16:colId xmlns:a16="http://schemas.microsoft.com/office/drawing/2014/main" xmlns="" val="20001"/>
                    </a:ext>
                  </a:extLst>
                </a:gridCol>
                <a:gridCol w="927201">
                  <a:extLst>
                    <a:ext uri="{9D8B030D-6E8A-4147-A177-3AD203B41FA5}">
                      <a16:colId xmlns:a16="http://schemas.microsoft.com/office/drawing/2014/main" xmlns="" val="20002"/>
                    </a:ext>
                  </a:extLst>
                </a:gridCol>
                <a:gridCol w="747131">
                  <a:extLst>
                    <a:ext uri="{9D8B030D-6E8A-4147-A177-3AD203B41FA5}">
                      <a16:colId xmlns:a16="http://schemas.microsoft.com/office/drawing/2014/main" xmlns="" val="20003"/>
                    </a:ext>
                  </a:extLst>
                </a:gridCol>
                <a:gridCol w="791737">
                  <a:extLst>
                    <a:ext uri="{9D8B030D-6E8A-4147-A177-3AD203B41FA5}">
                      <a16:colId xmlns:a16="http://schemas.microsoft.com/office/drawing/2014/main" xmlns="" val="20004"/>
                    </a:ext>
                  </a:extLst>
                </a:gridCol>
              </a:tblGrid>
              <a:tr h="370840">
                <a:tc>
                  <a:txBody>
                    <a:bodyPr/>
                    <a:lstStyle/>
                    <a:p>
                      <a:endParaRPr lang="en-US" dirty="0"/>
                    </a:p>
                  </a:txBody>
                  <a:tcPr/>
                </a:tc>
                <a:tc>
                  <a:txBody>
                    <a:bodyPr/>
                    <a:lstStyle/>
                    <a:p>
                      <a:r>
                        <a:rPr lang="en-US" altLang="zh-CN" dirty="0"/>
                        <a:t>Binary</a:t>
                      </a:r>
                      <a:r>
                        <a:rPr lang="zh-CN" altLang="en-US" dirty="0"/>
                        <a:t> </a:t>
                      </a:r>
                      <a:r>
                        <a:rPr lang="en-US" altLang="zh-CN" dirty="0"/>
                        <a:t>address</a:t>
                      </a:r>
                      <a:endParaRPr lang="en-US" dirty="0"/>
                    </a:p>
                  </a:txBody>
                  <a:tcPr/>
                </a:tc>
                <a:tc>
                  <a:txBody>
                    <a:bodyPr/>
                    <a:lstStyle/>
                    <a:p>
                      <a:r>
                        <a:rPr lang="en-US" altLang="zh-CN" dirty="0"/>
                        <a:t>tag</a:t>
                      </a:r>
                      <a:endParaRPr lang="en-US" dirty="0"/>
                    </a:p>
                  </a:txBody>
                  <a:tcPr/>
                </a:tc>
                <a:tc>
                  <a:txBody>
                    <a:bodyPr/>
                    <a:lstStyle/>
                    <a:p>
                      <a:r>
                        <a:rPr lang="en-US" altLang="zh-CN" dirty="0"/>
                        <a:t>index</a:t>
                      </a:r>
                      <a:endParaRPr lang="en-US" dirty="0"/>
                    </a:p>
                  </a:txBody>
                  <a:tcPr/>
                </a:tc>
                <a:tc>
                  <a:txBody>
                    <a:bodyPr/>
                    <a:lstStyle/>
                    <a:p>
                      <a:r>
                        <a:rPr lang="en-US" altLang="zh-CN" dirty="0"/>
                        <a:t>h/m</a:t>
                      </a:r>
                      <a:endParaRPr lang="en-US" dirty="0"/>
                    </a:p>
                  </a:txBody>
                  <a:tcPr/>
                </a:tc>
                <a:extLst>
                  <a:ext uri="{0D108BD9-81ED-4DB2-BD59-A6C34878D82A}">
                    <a16:rowId xmlns:a16="http://schemas.microsoft.com/office/drawing/2014/main" xmlns="" val="10000"/>
                  </a:ext>
                </a:extLst>
              </a:tr>
              <a:tr h="370840">
                <a:tc>
                  <a:txBody>
                    <a:bodyPr/>
                    <a:lstStyle/>
                    <a:p>
                      <a:r>
                        <a:rPr lang="en-US" altLang="zh-CN" dirty="0"/>
                        <a:t>3</a:t>
                      </a:r>
                      <a:endParaRPr lang="en-US" dirty="0"/>
                    </a:p>
                  </a:txBody>
                  <a:tcPr/>
                </a:tc>
                <a:tc>
                  <a:txBody>
                    <a:bodyPr/>
                    <a:lstStyle/>
                    <a:p>
                      <a:pPr algn="r"/>
                      <a:r>
                        <a:rPr lang="en-US" altLang="zh-CN" dirty="0"/>
                        <a:t>11</a:t>
                      </a:r>
                      <a:endParaRPr lang="en-US" dirty="0"/>
                    </a:p>
                  </a:txBody>
                  <a:tcPr/>
                </a:tc>
                <a:tc>
                  <a:txBody>
                    <a:bodyPr/>
                    <a:lstStyle/>
                    <a:p>
                      <a:r>
                        <a:rPr lang="en-US" altLang="zh-CN" dirty="0"/>
                        <a:t>0</a:t>
                      </a:r>
                      <a:endParaRPr lang="en-US" dirty="0"/>
                    </a:p>
                  </a:txBody>
                  <a:tcPr/>
                </a:tc>
                <a:tc>
                  <a:txBody>
                    <a:bodyPr/>
                    <a:lstStyle/>
                    <a:p>
                      <a:r>
                        <a:rPr lang="en-US" altLang="zh-CN" dirty="0" smtClean="0"/>
                        <a:t>01</a:t>
                      </a:r>
                      <a:endParaRPr lang="en-US" dirty="0"/>
                    </a:p>
                  </a:txBody>
                  <a:tcPr/>
                </a:tc>
                <a:tc>
                  <a:txBody>
                    <a:bodyPr/>
                    <a:lstStyle/>
                    <a:p>
                      <a:r>
                        <a:rPr lang="en-US" altLang="zh-CN" dirty="0"/>
                        <a:t>miss</a:t>
                      </a:r>
                      <a:endParaRPr lang="en-US" dirty="0"/>
                    </a:p>
                  </a:txBody>
                  <a:tcPr/>
                </a:tc>
                <a:extLst>
                  <a:ext uri="{0D108BD9-81ED-4DB2-BD59-A6C34878D82A}">
                    <a16:rowId xmlns:a16="http://schemas.microsoft.com/office/drawing/2014/main" xmlns="" val="10001"/>
                  </a:ext>
                </a:extLst>
              </a:tr>
              <a:tr h="370840">
                <a:tc>
                  <a:txBody>
                    <a:bodyPr/>
                    <a:lstStyle/>
                    <a:p>
                      <a:r>
                        <a:rPr lang="en-US" altLang="zh-CN" dirty="0"/>
                        <a:t>180</a:t>
                      </a:r>
                      <a:endParaRPr lang="en-US" dirty="0"/>
                    </a:p>
                  </a:txBody>
                  <a:tcPr/>
                </a:tc>
                <a:tc>
                  <a:txBody>
                    <a:bodyPr/>
                    <a:lstStyle/>
                    <a:p>
                      <a:pPr algn="r"/>
                      <a:r>
                        <a:rPr lang="en-US" altLang="zh-CN" dirty="0"/>
                        <a:t>10110100</a:t>
                      </a:r>
                      <a:endParaRPr lang="en-US" dirty="0"/>
                    </a:p>
                  </a:txBody>
                  <a:tcPr/>
                </a:tc>
                <a:tc>
                  <a:txBody>
                    <a:bodyPr/>
                    <a:lstStyle/>
                    <a:p>
                      <a:r>
                        <a:rPr lang="en-US" altLang="zh-CN" dirty="0" smtClean="0"/>
                        <a:t>10110</a:t>
                      </a:r>
                      <a:endParaRPr lang="en-US" dirty="0"/>
                    </a:p>
                  </a:txBody>
                  <a:tcPr/>
                </a:tc>
                <a:tc>
                  <a:txBody>
                    <a:bodyPr/>
                    <a:lstStyle/>
                    <a:p>
                      <a:r>
                        <a:rPr lang="en-US" altLang="zh-CN" dirty="0" smtClean="0"/>
                        <a:t>10</a:t>
                      </a:r>
                      <a:endParaRPr lang="en-US" dirty="0"/>
                    </a:p>
                  </a:txBody>
                  <a:tcPr/>
                </a:tc>
                <a:tc>
                  <a:txBody>
                    <a:bodyPr/>
                    <a:lstStyle/>
                    <a:p>
                      <a:r>
                        <a:rPr lang="en-US" altLang="zh-CN" dirty="0"/>
                        <a:t>miss</a:t>
                      </a:r>
                      <a:endParaRPr lang="en-US" dirty="0"/>
                    </a:p>
                  </a:txBody>
                  <a:tcPr/>
                </a:tc>
                <a:extLst>
                  <a:ext uri="{0D108BD9-81ED-4DB2-BD59-A6C34878D82A}">
                    <a16:rowId xmlns:a16="http://schemas.microsoft.com/office/drawing/2014/main" xmlns="" val="10002"/>
                  </a:ext>
                </a:extLst>
              </a:tr>
              <a:tr h="370840">
                <a:tc>
                  <a:txBody>
                    <a:bodyPr/>
                    <a:lstStyle/>
                    <a:p>
                      <a:r>
                        <a:rPr lang="en-US" altLang="zh-CN" dirty="0"/>
                        <a:t>43</a:t>
                      </a:r>
                      <a:endParaRPr lang="en-US" dirty="0"/>
                    </a:p>
                  </a:txBody>
                  <a:tcPr/>
                </a:tc>
                <a:tc>
                  <a:txBody>
                    <a:bodyPr/>
                    <a:lstStyle/>
                    <a:p>
                      <a:pPr algn="r"/>
                      <a:r>
                        <a:rPr lang="en-US" altLang="zh-CN" dirty="0"/>
                        <a:t>101011</a:t>
                      </a:r>
                      <a:endParaRPr lang="en-US" dirty="0"/>
                    </a:p>
                  </a:txBody>
                  <a:tcPr/>
                </a:tc>
                <a:tc>
                  <a:txBody>
                    <a:bodyPr/>
                    <a:lstStyle/>
                    <a:p>
                      <a:r>
                        <a:rPr lang="en-US" altLang="zh-CN" dirty="0" smtClean="0"/>
                        <a:t>101</a:t>
                      </a:r>
                      <a:endParaRPr lang="en-US" dirty="0"/>
                    </a:p>
                  </a:txBody>
                  <a:tcPr/>
                </a:tc>
                <a:tc>
                  <a:txBody>
                    <a:bodyPr/>
                    <a:lstStyle/>
                    <a:p>
                      <a:r>
                        <a:rPr lang="en-US" altLang="zh-CN" dirty="0" smtClean="0"/>
                        <a:t>01</a:t>
                      </a:r>
                      <a:endParaRPr lang="en-US" dirty="0"/>
                    </a:p>
                  </a:txBody>
                  <a:tcPr/>
                </a:tc>
                <a:tc>
                  <a:txBody>
                    <a:bodyPr/>
                    <a:lstStyle/>
                    <a:p>
                      <a:r>
                        <a:rPr lang="en-US" altLang="zh-CN" dirty="0"/>
                        <a:t>miss</a:t>
                      </a:r>
                      <a:endParaRPr lang="en-US" dirty="0"/>
                    </a:p>
                  </a:txBody>
                  <a:tcPr/>
                </a:tc>
                <a:extLst>
                  <a:ext uri="{0D108BD9-81ED-4DB2-BD59-A6C34878D82A}">
                    <a16:rowId xmlns:a16="http://schemas.microsoft.com/office/drawing/2014/main" xmlns="" val="10003"/>
                  </a:ext>
                </a:extLst>
              </a:tr>
              <a:tr h="370840">
                <a:tc>
                  <a:txBody>
                    <a:bodyPr/>
                    <a:lstStyle/>
                    <a:p>
                      <a:r>
                        <a:rPr lang="en-US" altLang="zh-CN" dirty="0"/>
                        <a:t>2</a:t>
                      </a:r>
                      <a:endParaRPr lang="en-US" dirty="0"/>
                    </a:p>
                  </a:txBody>
                  <a:tcPr/>
                </a:tc>
                <a:tc>
                  <a:txBody>
                    <a:bodyPr/>
                    <a:lstStyle/>
                    <a:p>
                      <a:pPr algn="r"/>
                      <a:r>
                        <a:rPr lang="en-US" altLang="zh-CN" dirty="0"/>
                        <a:t>10</a:t>
                      </a:r>
                      <a:endParaRPr lang="en-US" dirty="0"/>
                    </a:p>
                  </a:txBody>
                  <a:tcPr/>
                </a:tc>
                <a:tc>
                  <a:txBody>
                    <a:bodyPr/>
                    <a:lstStyle/>
                    <a:p>
                      <a:r>
                        <a:rPr lang="en-US" altLang="zh-CN" dirty="0"/>
                        <a:t>0</a:t>
                      </a:r>
                      <a:endParaRPr lang="en-US" dirty="0"/>
                    </a:p>
                  </a:txBody>
                  <a:tcPr/>
                </a:tc>
                <a:tc>
                  <a:txBody>
                    <a:bodyPr/>
                    <a:lstStyle/>
                    <a:p>
                      <a:r>
                        <a:rPr lang="en-US" altLang="zh-CN" dirty="0" smtClean="0"/>
                        <a:t>01</a:t>
                      </a:r>
                      <a:endParaRPr lang="en-US" dirty="0"/>
                    </a:p>
                  </a:txBody>
                  <a:tcPr/>
                </a:tc>
                <a:tc>
                  <a:txBody>
                    <a:bodyPr/>
                    <a:lstStyle/>
                    <a:p>
                      <a:r>
                        <a:rPr lang="en-US" altLang="zh-CN" dirty="0"/>
                        <a:t>hit</a:t>
                      </a:r>
                      <a:endParaRPr lang="en-US" dirty="0"/>
                    </a:p>
                  </a:txBody>
                  <a:tcPr/>
                </a:tc>
                <a:extLst>
                  <a:ext uri="{0D108BD9-81ED-4DB2-BD59-A6C34878D82A}">
                    <a16:rowId xmlns:a16="http://schemas.microsoft.com/office/drawing/2014/main" xmlns="" val="10004"/>
                  </a:ext>
                </a:extLst>
              </a:tr>
              <a:tr h="370840">
                <a:tc>
                  <a:txBody>
                    <a:bodyPr/>
                    <a:lstStyle/>
                    <a:p>
                      <a:r>
                        <a:rPr lang="en-US" altLang="zh-CN" dirty="0"/>
                        <a:t>191</a:t>
                      </a:r>
                      <a:endParaRPr lang="en-US" dirty="0"/>
                    </a:p>
                  </a:txBody>
                  <a:tcPr/>
                </a:tc>
                <a:tc>
                  <a:txBody>
                    <a:bodyPr/>
                    <a:lstStyle/>
                    <a:p>
                      <a:pPr algn="r"/>
                      <a:r>
                        <a:rPr lang="en-US" altLang="zh-CN" dirty="0"/>
                        <a:t>10111111</a:t>
                      </a:r>
                      <a:endParaRPr lang="en-US" dirty="0"/>
                    </a:p>
                  </a:txBody>
                  <a:tcPr/>
                </a:tc>
                <a:tc>
                  <a:txBody>
                    <a:bodyPr/>
                    <a:lstStyle/>
                    <a:p>
                      <a:r>
                        <a:rPr lang="en-US" altLang="zh-CN" dirty="0" smtClean="0"/>
                        <a:t>10111</a:t>
                      </a:r>
                      <a:endParaRPr lang="en-US" dirty="0"/>
                    </a:p>
                  </a:txBody>
                  <a:tcPr/>
                </a:tc>
                <a:tc>
                  <a:txBody>
                    <a:bodyPr/>
                    <a:lstStyle/>
                    <a:p>
                      <a:r>
                        <a:rPr lang="en-US" altLang="zh-CN" dirty="0" smtClean="0"/>
                        <a:t>11</a:t>
                      </a:r>
                      <a:endParaRPr lang="en-US" dirty="0"/>
                    </a:p>
                  </a:txBody>
                  <a:tcPr/>
                </a:tc>
                <a:tc>
                  <a:txBody>
                    <a:bodyPr/>
                    <a:lstStyle/>
                    <a:p>
                      <a:r>
                        <a:rPr lang="en-US" altLang="zh-CN" dirty="0"/>
                        <a:t>miss</a:t>
                      </a:r>
                      <a:endParaRPr lang="en-US" dirty="0"/>
                    </a:p>
                  </a:txBody>
                  <a:tcPr/>
                </a:tc>
                <a:extLst>
                  <a:ext uri="{0D108BD9-81ED-4DB2-BD59-A6C34878D82A}">
                    <a16:rowId xmlns:a16="http://schemas.microsoft.com/office/drawing/2014/main" xmlns="" val="10005"/>
                  </a:ext>
                </a:extLst>
              </a:tr>
              <a:tr h="370840">
                <a:tc>
                  <a:txBody>
                    <a:bodyPr/>
                    <a:lstStyle/>
                    <a:p>
                      <a:r>
                        <a:rPr lang="en-US" altLang="zh-CN" dirty="0"/>
                        <a:t>88</a:t>
                      </a:r>
                      <a:endParaRPr lang="en-US" dirty="0"/>
                    </a:p>
                  </a:txBody>
                  <a:tcPr/>
                </a:tc>
                <a:tc>
                  <a:txBody>
                    <a:bodyPr/>
                    <a:lstStyle/>
                    <a:p>
                      <a:pPr algn="r"/>
                      <a:r>
                        <a:rPr lang="en-US" altLang="zh-CN" dirty="0"/>
                        <a:t>1011000</a:t>
                      </a:r>
                      <a:endParaRPr lang="en-US" dirty="0"/>
                    </a:p>
                  </a:txBody>
                  <a:tcPr/>
                </a:tc>
                <a:tc>
                  <a:txBody>
                    <a:bodyPr/>
                    <a:lstStyle/>
                    <a:p>
                      <a:r>
                        <a:rPr lang="en-US" altLang="zh-CN" dirty="0" smtClean="0"/>
                        <a:t>1011</a:t>
                      </a:r>
                      <a:endParaRPr lang="en-US" dirty="0"/>
                    </a:p>
                  </a:txBody>
                  <a:tcPr/>
                </a:tc>
                <a:tc>
                  <a:txBody>
                    <a:bodyPr/>
                    <a:lstStyle/>
                    <a:p>
                      <a:r>
                        <a:rPr lang="en-US" altLang="zh-CN" dirty="0" smtClean="0"/>
                        <a:t>00</a:t>
                      </a:r>
                      <a:endParaRPr lang="en-US" dirty="0"/>
                    </a:p>
                  </a:txBody>
                  <a:tcPr/>
                </a:tc>
                <a:tc>
                  <a:txBody>
                    <a:bodyPr/>
                    <a:lstStyle/>
                    <a:p>
                      <a:r>
                        <a:rPr lang="en-US" altLang="zh-CN" dirty="0"/>
                        <a:t>miss</a:t>
                      </a:r>
                      <a:endParaRPr lang="en-US" dirty="0"/>
                    </a:p>
                  </a:txBody>
                  <a:tcPr/>
                </a:tc>
                <a:extLst>
                  <a:ext uri="{0D108BD9-81ED-4DB2-BD59-A6C34878D82A}">
                    <a16:rowId xmlns:a16="http://schemas.microsoft.com/office/drawing/2014/main" xmlns="" val="10006"/>
                  </a:ext>
                </a:extLst>
              </a:tr>
              <a:tr h="370840">
                <a:tc>
                  <a:txBody>
                    <a:bodyPr/>
                    <a:lstStyle/>
                    <a:p>
                      <a:r>
                        <a:rPr lang="en-US" altLang="zh-CN" dirty="0"/>
                        <a:t>190</a:t>
                      </a:r>
                      <a:endParaRPr lang="en-US" dirty="0"/>
                    </a:p>
                  </a:txBody>
                  <a:tcPr/>
                </a:tc>
                <a:tc>
                  <a:txBody>
                    <a:bodyPr/>
                    <a:lstStyle/>
                    <a:p>
                      <a:pPr algn="r"/>
                      <a:r>
                        <a:rPr lang="en-US" altLang="zh-CN" dirty="0"/>
                        <a:t>10111110</a:t>
                      </a:r>
                      <a:endParaRPr lang="en-US" dirty="0"/>
                    </a:p>
                  </a:txBody>
                  <a:tcPr/>
                </a:tc>
                <a:tc>
                  <a:txBody>
                    <a:bodyPr/>
                    <a:lstStyle/>
                    <a:p>
                      <a:r>
                        <a:rPr lang="en-US" altLang="zh-CN" dirty="0" smtClean="0"/>
                        <a:t>10111</a:t>
                      </a:r>
                      <a:endParaRPr lang="en-US" dirty="0"/>
                    </a:p>
                  </a:txBody>
                  <a:tcPr/>
                </a:tc>
                <a:tc>
                  <a:txBody>
                    <a:bodyPr/>
                    <a:lstStyle/>
                    <a:p>
                      <a:r>
                        <a:rPr lang="en-US" altLang="zh-CN" dirty="0" smtClean="0"/>
                        <a:t>11</a:t>
                      </a:r>
                      <a:endParaRPr lang="en-US" dirty="0"/>
                    </a:p>
                  </a:txBody>
                  <a:tcPr/>
                </a:tc>
                <a:tc>
                  <a:txBody>
                    <a:bodyPr/>
                    <a:lstStyle/>
                    <a:p>
                      <a:r>
                        <a:rPr lang="en-US" altLang="zh-CN" dirty="0"/>
                        <a:t>hit</a:t>
                      </a:r>
                      <a:endParaRPr lang="en-US" dirty="0"/>
                    </a:p>
                  </a:txBody>
                  <a:tcPr/>
                </a:tc>
                <a:extLst>
                  <a:ext uri="{0D108BD9-81ED-4DB2-BD59-A6C34878D82A}">
                    <a16:rowId xmlns:a16="http://schemas.microsoft.com/office/drawing/2014/main" xmlns="" val="10007"/>
                  </a:ext>
                </a:extLst>
              </a:tr>
              <a:tr h="370840">
                <a:tc>
                  <a:txBody>
                    <a:bodyPr/>
                    <a:lstStyle/>
                    <a:p>
                      <a:r>
                        <a:rPr lang="en-US" altLang="zh-CN" dirty="0"/>
                        <a:t>14</a:t>
                      </a:r>
                      <a:endParaRPr lang="en-US" dirty="0"/>
                    </a:p>
                  </a:txBody>
                  <a:tcPr/>
                </a:tc>
                <a:tc>
                  <a:txBody>
                    <a:bodyPr/>
                    <a:lstStyle/>
                    <a:p>
                      <a:pPr algn="r"/>
                      <a:r>
                        <a:rPr lang="en-US" altLang="zh-CN" dirty="0"/>
                        <a:t>1110</a:t>
                      </a:r>
                      <a:endParaRPr lang="en-US" dirty="0"/>
                    </a:p>
                  </a:txBody>
                  <a:tcPr/>
                </a:tc>
                <a:tc>
                  <a:txBody>
                    <a:bodyPr/>
                    <a:lstStyle/>
                    <a:p>
                      <a:r>
                        <a:rPr lang="en-US" altLang="zh-CN" dirty="0" smtClean="0"/>
                        <a:t>1</a:t>
                      </a:r>
                      <a:endParaRPr lang="en-US" dirty="0"/>
                    </a:p>
                  </a:txBody>
                  <a:tcPr/>
                </a:tc>
                <a:tc>
                  <a:txBody>
                    <a:bodyPr/>
                    <a:lstStyle/>
                    <a:p>
                      <a:r>
                        <a:rPr lang="en-US" altLang="zh-CN" dirty="0" smtClean="0"/>
                        <a:t>11</a:t>
                      </a:r>
                      <a:endParaRPr lang="en-US" dirty="0"/>
                    </a:p>
                  </a:txBody>
                  <a:tcPr/>
                </a:tc>
                <a:tc>
                  <a:txBody>
                    <a:bodyPr/>
                    <a:lstStyle/>
                    <a:p>
                      <a:r>
                        <a:rPr lang="en-US" altLang="zh-CN" dirty="0"/>
                        <a:t>miss</a:t>
                      </a:r>
                      <a:endParaRPr lang="en-US" dirty="0"/>
                    </a:p>
                  </a:txBody>
                  <a:tcPr/>
                </a:tc>
                <a:extLst>
                  <a:ext uri="{0D108BD9-81ED-4DB2-BD59-A6C34878D82A}">
                    <a16:rowId xmlns:a16="http://schemas.microsoft.com/office/drawing/2014/main" xmlns="" val="10008"/>
                  </a:ext>
                </a:extLst>
              </a:tr>
              <a:tr h="370840">
                <a:tc>
                  <a:txBody>
                    <a:bodyPr/>
                    <a:lstStyle/>
                    <a:p>
                      <a:r>
                        <a:rPr lang="en-US" altLang="zh-CN" dirty="0"/>
                        <a:t>181</a:t>
                      </a:r>
                      <a:endParaRPr lang="en-US" dirty="0"/>
                    </a:p>
                  </a:txBody>
                  <a:tcPr/>
                </a:tc>
                <a:tc>
                  <a:txBody>
                    <a:bodyPr/>
                    <a:lstStyle/>
                    <a:p>
                      <a:pPr algn="r"/>
                      <a:r>
                        <a:rPr lang="en-US" altLang="zh-CN" dirty="0"/>
                        <a:t>10110101</a:t>
                      </a:r>
                      <a:endParaRPr lang="en-US" dirty="0"/>
                    </a:p>
                  </a:txBody>
                  <a:tcPr/>
                </a:tc>
                <a:tc>
                  <a:txBody>
                    <a:bodyPr/>
                    <a:lstStyle/>
                    <a:p>
                      <a:r>
                        <a:rPr lang="en-US" altLang="zh-CN" dirty="0" smtClean="0"/>
                        <a:t>10110</a:t>
                      </a:r>
                      <a:endParaRPr lang="en-US" dirty="0"/>
                    </a:p>
                  </a:txBody>
                  <a:tcPr/>
                </a:tc>
                <a:tc>
                  <a:txBody>
                    <a:bodyPr/>
                    <a:lstStyle/>
                    <a:p>
                      <a:r>
                        <a:rPr lang="en-US" altLang="zh-CN" dirty="0" smtClean="0"/>
                        <a:t>10</a:t>
                      </a:r>
                      <a:endParaRPr lang="en-US" dirty="0"/>
                    </a:p>
                  </a:txBody>
                  <a:tcPr/>
                </a:tc>
                <a:tc>
                  <a:txBody>
                    <a:bodyPr/>
                    <a:lstStyle/>
                    <a:p>
                      <a:r>
                        <a:rPr lang="en-US" altLang="zh-CN" dirty="0"/>
                        <a:t>hit</a:t>
                      </a:r>
                      <a:endParaRPr lang="en-US" dirty="0"/>
                    </a:p>
                  </a:txBody>
                  <a:tcPr/>
                </a:tc>
                <a:extLst>
                  <a:ext uri="{0D108BD9-81ED-4DB2-BD59-A6C34878D82A}">
                    <a16:rowId xmlns:a16="http://schemas.microsoft.com/office/drawing/2014/main" xmlns="" val="10009"/>
                  </a:ext>
                </a:extLst>
              </a:tr>
              <a:tr h="370840">
                <a:tc>
                  <a:txBody>
                    <a:bodyPr/>
                    <a:lstStyle/>
                    <a:p>
                      <a:r>
                        <a:rPr lang="en-US" altLang="zh-CN" dirty="0"/>
                        <a:t>44</a:t>
                      </a:r>
                      <a:endParaRPr lang="en-US" dirty="0"/>
                    </a:p>
                  </a:txBody>
                  <a:tcPr/>
                </a:tc>
                <a:tc>
                  <a:txBody>
                    <a:bodyPr/>
                    <a:lstStyle/>
                    <a:p>
                      <a:pPr algn="r"/>
                      <a:r>
                        <a:rPr lang="en-US" altLang="zh-CN" dirty="0"/>
                        <a:t>101100</a:t>
                      </a:r>
                      <a:endParaRPr lang="en-US" dirty="0"/>
                    </a:p>
                  </a:txBody>
                  <a:tcPr/>
                </a:tc>
                <a:tc>
                  <a:txBody>
                    <a:bodyPr/>
                    <a:lstStyle/>
                    <a:p>
                      <a:r>
                        <a:rPr lang="en-US" altLang="zh-CN" dirty="0" smtClean="0"/>
                        <a:t>101</a:t>
                      </a:r>
                      <a:endParaRPr lang="en-US" dirty="0"/>
                    </a:p>
                  </a:txBody>
                  <a:tcPr/>
                </a:tc>
                <a:tc>
                  <a:txBody>
                    <a:bodyPr/>
                    <a:lstStyle/>
                    <a:p>
                      <a:r>
                        <a:rPr lang="en-US" altLang="zh-CN" dirty="0" smtClean="0"/>
                        <a:t>10</a:t>
                      </a:r>
                      <a:endParaRPr lang="en-US" dirty="0"/>
                    </a:p>
                  </a:txBody>
                  <a:tcPr/>
                </a:tc>
                <a:tc>
                  <a:txBody>
                    <a:bodyPr/>
                    <a:lstStyle/>
                    <a:p>
                      <a:r>
                        <a:rPr lang="en-US" altLang="zh-CN" dirty="0"/>
                        <a:t>miss</a:t>
                      </a:r>
                      <a:endParaRPr lang="en-US" dirty="0"/>
                    </a:p>
                  </a:txBody>
                  <a:tcPr/>
                </a:tc>
                <a:extLst>
                  <a:ext uri="{0D108BD9-81ED-4DB2-BD59-A6C34878D82A}">
                    <a16:rowId xmlns:a16="http://schemas.microsoft.com/office/drawing/2014/main" xmlns="" val="10010"/>
                  </a:ext>
                </a:extLst>
              </a:tr>
              <a:tr h="370840">
                <a:tc>
                  <a:txBody>
                    <a:bodyPr/>
                    <a:lstStyle/>
                    <a:p>
                      <a:r>
                        <a:rPr lang="en-US" altLang="zh-CN" dirty="0"/>
                        <a:t>186</a:t>
                      </a:r>
                      <a:endParaRPr lang="en-US" dirty="0"/>
                    </a:p>
                  </a:txBody>
                  <a:tcPr/>
                </a:tc>
                <a:tc>
                  <a:txBody>
                    <a:bodyPr/>
                    <a:lstStyle/>
                    <a:p>
                      <a:pPr algn="r"/>
                      <a:r>
                        <a:rPr lang="en-US" altLang="zh-CN" dirty="0"/>
                        <a:t>10111010</a:t>
                      </a:r>
                      <a:endParaRPr lang="en-US" dirty="0"/>
                    </a:p>
                  </a:txBody>
                  <a:tcPr/>
                </a:tc>
                <a:tc>
                  <a:txBody>
                    <a:bodyPr/>
                    <a:lstStyle/>
                    <a:p>
                      <a:r>
                        <a:rPr lang="en-US" altLang="zh-CN" dirty="0" smtClean="0"/>
                        <a:t>10111</a:t>
                      </a:r>
                      <a:endParaRPr lang="en-US" dirty="0"/>
                    </a:p>
                  </a:txBody>
                  <a:tcPr/>
                </a:tc>
                <a:tc>
                  <a:txBody>
                    <a:bodyPr/>
                    <a:lstStyle/>
                    <a:p>
                      <a:r>
                        <a:rPr lang="en-US" altLang="zh-CN" dirty="0" smtClean="0"/>
                        <a:t>01</a:t>
                      </a:r>
                      <a:endParaRPr lang="en-US" dirty="0"/>
                    </a:p>
                  </a:txBody>
                  <a:tcPr/>
                </a:tc>
                <a:tc>
                  <a:txBody>
                    <a:bodyPr/>
                    <a:lstStyle/>
                    <a:p>
                      <a:r>
                        <a:rPr lang="en-US" altLang="zh-CN" dirty="0"/>
                        <a:t>miss</a:t>
                      </a:r>
                      <a:endParaRPr lang="en-US" dirty="0"/>
                    </a:p>
                  </a:txBody>
                  <a:tcPr/>
                </a:tc>
                <a:extLst>
                  <a:ext uri="{0D108BD9-81ED-4DB2-BD59-A6C34878D82A}">
                    <a16:rowId xmlns:a16="http://schemas.microsoft.com/office/drawing/2014/main" xmlns="" val="10011"/>
                  </a:ext>
                </a:extLst>
              </a:tr>
              <a:tr h="370840">
                <a:tc>
                  <a:txBody>
                    <a:bodyPr/>
                    <a:lstStyle/>
                    <a:p>
                      <a:r>
                        <a:rPr lang="en-US" altLang="zh-CN" dirty="0"/>
                        <a:t>253</a:t>
                      </a:r>
                      <a:endParaRPr lang="en-US" dirty="0"/>
                    </a:p>
                  </a:txBody>
                  <a:tcPr/>
                </a:tc>
                <a:tc>
                  <a:txBody>
                    <a:bodyPr/>
                    <a:lstStyle/>
                    <a:p>
                      <a:pPr algn="r"/>
                      <a:r>
                        <a:rPr lang="en-US" altLang="zh-CN" dirty="0"/>
                        <a:t>11111101</a:t>
                      </a:r>
                      <a:endParaRPr lang="en-US" dirty="0"/>
                    </a:p>
                  </a:txBody>
                  <a:tcPr/>
                </a:tc>
                <a:tc>
                  <a:txBody>
                    <a:bodyPr/>
                    <a:lstStyle/>
                    <a:p>
                      <a:r>
                        <a:rPr lang="en-US" altLang="zh-CN" dirty="0" smtClean="0"/>
                        <a:t>11111</a:t>
                      </a:r>
                      <a:endParaRPr lang="en-US" dirty="0"/>
                    </a:p>
                  </a:txBody>
                  <a:tcPr/>
                </a:tc>
                <a:tc>
                  <a:txBody>
                    <a:bodyPr/>
                    <a:lstStyle/>
                    <a:p>
                      <a:r>
                        <a:rPr lang="en-US" altLang="zh-CN" dirty="0" smtClean="0"/>
                        <a:t>10</a:t>
                      </a:r>
                      <a:endParaRPr lang="en-US" dirty="0"/>
                    </a:p>
                  </a:txBody>
                  <a:tcPr/>
                </a:tc>
                <a:tc>
                  <a:txBody>
                    <a:bodyPr/>
                    <a:lstStyle/>
                    <a:p>
                      <a:r>
                        <a:rPr lang="en-US" altLang="zh-CN" dirty="0"/>
                        <a:t>miss</a:t>
                      </a:r>
                      <a:endParaRPr lang="en-US" dirty="0"/>
                    </a:p>
                  </a:txBody>
                  <a:tcPr/>
                </a:tc>
                <a:extLst>
                  <a:ext uri="{0D108BD9-81ED-4DB2-BD59-A6C34878D82A}">
                    <a16:rowId xmlns:a16="http://schemas.microsoft.com/office/drawing/2014/main" xmlns="" val="1001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77210046"/>
              </p:ext>
            </p:extLst>
          </p:nvPr>
        </p:nvGraphicFramePr>
        <p:xfrm>
          <a:off x="5116482" y="2155443"/>
          <a:ext cx="6594765" cy="2278973"/>
        </p:xfrm>
        <a:graphic>
          <a:graphicData uri="http://schemas.openxmlformats.org/drawingml/2006/table">
            <a:tbl>
              <a:tblPr firstRow="1" bandRow="1">
                <a:tableStyleId>{5C22544A-7EE6-4342-B048-85BDC9FD1C3A}</a:tableStyleId>
              </a:tblPr>
              <a:tblGrid>
                <a:gridCol w="806653">
                  <a:extLst>
                    <a:ext uri="{9D8B030D-6E8A-4147-A177-3AD203B41FA5}">
                      <a16:colId xmlns:mc="http://schemas.openxmlformats.org/markup-compatibility/2006" xmlns:a14="http://schemas.microsoft.com/office/drawing/2010/main" xmlns:a16="http://schemas.microsoft.com/office/drawing/2014/main" xmlns="" val="20000"/>
                    </a:ext>
                  </a:extLst>
                </a:gridCol>
                <a:gridCol w="863263">
                  <a:extLst>
                    <a:ext uri="{9D8B030D-6E8A-4147-A177-3AD203B41FA5}">
                      <a16:colId xmlns:mc="http://schemas.openxmlformats.org/markup-compatibility/2006" xmlns:a14="http://schemas.microsoft.com/office/drawing/2010/main" xmlns:a16="http://schemas.microsoft.com/office/drawing/2014/main" xmlns="" val="20001"/>
                    </a:ext>
                  </a:extLst>
                </a:gridCol>
                <a:gridCol w="759029">
                  <a:extLst>
                    <a:ext uri="{9D8B030D-6E8A-4147-A177-3AD203B41FA5}">
                      <a16:colId xmlns:mc="http://schemas.openxmlformats.org/markup-compatibility/2006" xmlns:a14="http://schemas.microsoft.com/office/drawing/2010/main" xmlns:a16="http://schemas.microsoft.com/office/drawing/2014/main" xmlns="" val="20002"/>
                    </a:ext>
                  </a:extLst>
                </a:gridCol>
                <a:gridCol w="1041455"/>
                <a:gridCol w="1041455"/>
                <a:gridCol w="1041455"/>
                <a:gridCol w="1041455"/>
              </a:tblGrid>
              <a:tr h="722601">
                <a:tc>
                  <a:txBody>
                    <a:bodyPr/>
                    <a:lstStyle/>
                    <a:p>
                      <a:r>
                        <a:rPr lang="en-US" altLang="zh-CN" dirty="0"/>
                        <a:t>Index</a:t>
                      </a:r>
                      <a:endParaRPr lang="en-US" dirty="0"/>
                    </a:p>
                  </a:txBody>
                  <a:tcPr/>
                </a:tc>
                <a:tc gridSpan="2">
                  <a:txBody>
                    <a:bodyPr/>
                    <a:lstStyle/>
                    <a:p>
                      <a:endParaRPr lang="en-US" dirty="0"/>
                    </a:p>
                  </a:txBody>
                  <a:tcPr/>
                </a:tc>
                <a:tc hMerge="1">
                  <a:txBody>
                    <a:bodyPr/>
                    <a:lstStyle/>
                    <a:p>
                      <a:endParaRPr lang="en-US" dirty="0"/>
                    </a:p>
                  </a:txBody>
                  <a:tcPr/>
                </a:tc>
                <a:tc gridSpan="2">
                  <a:txBody>
                    <a:bodyPr/>
                    <a:lstStyle/>
                    <a:p>
                      <a:endParaRPr lang="en-US" dirty="0"/>
                    </a:p>
                  </a:txBody>
                  <a:tcPr/>
                </a:tc>
                <a:tc hMerge="1">
                  <a:txBody>
                    <a:bodyPr/>
                    <a:lstStyle/>
                    <a:p>
                      <a:endParaRPr lang="en-US" dirty="0"/>
                    </a:p>
                  </a:txBody>
                  <a:tcPr/>
                </a:tc>
                <a:tc gridSpan="2">
                  <a:txBody>
                    <a:bodyPr/>
                    <a:lstStyle/>
                    <a:p>
                      <a:endParaRPr lang="en-US" dirty="0"/>
                    </a:p>
                  </a:txBody>
                  <a:tcPr/>
                </a:tc>
                <a:tc hMerge="1">
                  <a:txBody>
                    <a:bodyPr/>
                    <a:lstStyle/>
                    <a:p>
                      <a:endParaRPr lang="en-US" dirty="0"/>
                    </a:p>
                  </a:txBody>
                  <a:tcPr/>
                </a:tc>
                <a:extLst>
                  <a:ext uri="{0D108BD9-81ED-4DB2-BD59-A6C34878D82A}">
                    <a16:rowId xmlns:mc="http://schemas.openxmlformats.org/markup-compatibility/2006" xmlns:a14="http://schemas.microsoft.com/office/drawing/2010/main" xmlns:a16="http://schemas.microsoft.com/office/drawing/2014/main" xmlns="" val="10000"/>
                  </a:ext>
                </a:extLst>
              </a:tr>
              <a:tr h="389093">
                <a:tc>
                  <a:txBody>
                    <a:bodyPr/>
                    <a:lstStyle/>
                    <a:p>
                      <a:r>
                        <a:rPr lang="en-US" altLang="zh-CN" dirty="0" smtClean="0"/>
                        <a:t>00</a:t>
                      </a:r>
                      <a:endParaRPr lang="en-US" dirty="0"/>
                    </a:p>
                  </a:txBody>
                  <a:tcPr/>
                </a:tc>
                <a:tc>
                  <a:txBody>
                    <a:bodyPr/>
                    <a:lstStyle/>
                    <a:p>
                      <a:r>
                        <a:rPr lang="en-US" altLang="zh-CN" dirty="0" smtClean="0"/>
                        <a:t>88</a:t>
                      </a:r>
                      <a:endParaRPr lang="en-US" dirty="0"/>
                    </a:p>
                  </a:txBody>
                  <a:tcPr/>
                </a:tc>
                <a:tc>
                  <a:txBody>
                    <a:bodyPr/>
                    <a:lstStyle/>
                    <a:p>
                      <a:r>
                        <a:rPr lang="en-US" altLang="zh-CN" dirty="0" smtClean="0"/>
                        <a:t>89</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mc="http://schemas.openxmlformats.org/markup-compatibility/2006" xmlns:a14="http://schemas.microsoft.com/office/drawing/2010/main" xmlns:a16="http://schemas.microsoft.com/office/drawing/2014/main" xmlns="" val="10001"/>
                  </a:ext>
                </a:extLst>
              </a:tr>
              <a:tr h="389093">
                <a:tc>
                  <a:txBody>
                    <a:bodyPr/>
                    <a:lstStyle/>
                    <a:p>
                      <a:r>
                        <a:rPr lang="en-US" altLang="zh-CN" dirty="0" smtClean="0"/>
                        <a:t>01</a:t>
                      </a:r>
                      <a:endParaRPr lang="en-US" dirty="0"/>
                    </a:p>
                  </a:txBody>
                  <a:tcPr/>
                </a:tc>
                <a:tc>
                  <a:txBody>
                    <a:bodyPr/>
                    <a:lstStyle/>
                    <a:p>
                      <a:r>
                        <a:rPr lang="en-US" altLang="zh-CN" dirty="0" smtClean="0"/>
                        <a:t>2</a:t>
                      </a:r>
                      <a:endParaRPr lang="en-US" dirty="0"/>
                    </a:p>
                  </a:txBody>
                  <a:tcPr/>
                </a:tc>
                <a:tc>
                  <a:txBody>
                    <a:bodyPr/>
                    <a:lstStyle/>
                    <a:p>
                      <a:r>
                        <a:rPr lang="en-US" altLang="zh-CN" dirty="0" smtClean="0"/>
                        <a:t>3</a:t>
                      </a:r>
                      <a:endParaRPr lang="en-US" dirty="0"/>
                    </a:p>
                  </a:txBody>
                  <a:tcPr/>
                </a:tc>
                <a:tc>
                  <a:txBody>
                    <a:bodyPr/>
                    <a:lstStyle/>
                    <a:p>
                      <a:r>
                        <a:rPr lang="en-US" altLang="zh-CN" dirty="0" smtClean="0"/>
                        <a:t>42</a:t>
                      </a:r>
                      <a:endParaRPr lang="en-US" dirty="0"/>
                    </a:p>
                  </a:txBody>
                  <a:tcPr/>
                </a:tc>
                <a:tc>
                  <a:txBody>
                    <a:bodyPr/>
                    <a:lstStyle/>
                    <a:p>
                      <a:r>
                        <a:rPr lang="en-US" altLang="zh-CN" dirty="0" smtClean="0"/>
                        <a:t>43</a:t>
                      </a:r>
                      <a:endParaRPr lang="en-US" dirty="0"/>
                    </a:p>
                  </a:txBody>
                  <a:tcPr/>
                </a:tc>
                <a:tc>
                  <a:txBody>
                    <a:bodyPr/>
                    <a:lstStyle/>
                    <a:p>
                      <a:r>
                        <a:rPr lang="en-US" altLang="zh-CN" dirty="0" smtClean="0"/>
                        <a:t>186</a:t>
                      </a:r>
                      <a:endParaRPr lang="en-US" dirty="0"/>
                    </a:p>
                  </a:txBody>
                  <a:tcPr/>
                </a:tc>
                <a:tc>
                  <a:txBody>
                    <a:bodyPr/>
                    <a:lstStyle/>
                    <a:p>
                      <a:r>
                        <a:rPr lang="en-US" altLang="zh-CN" dirty="0" smtClean="0"/>
                        <a:t>187</a:t>
                      </a:r>
                      <a:endParaRPr lang="en-US" dirty="0"/>
                    </a:p>
                  </a:txBody>
                  <a:tcPr/>
                </a:tc>
                <a:extLst>
                  <a:ext uri="{0D108BD9-81ED-4DB2-BD59-A6C34878D82A}">
                    <a16:rowId xmlns:mc="http://schemas.openxmlformats.org/markup-compatibility/2006" xmlns:a14="http://schemas.microsoft.com/office/drawing/2010/main" xmlns:a16="http://schemas.microsoft.com/office/drawing/2014/main" xmlns="" val="10002"/>
                  </a:ext>
                </a:extLst>
              </a:tr>
              <a:tr h="389093">
                <a:tc>
                  <a:txBody>
                    <a:bodyPr/>
                    <a:lstStyle/>
                    <a:p>
                      <a:r>
                        <a:rPr lang="en-US" altLang="zh-CN" dirty="0" smtClean="0"/>
                        <a:t>10</a:t>
                      </a:r>
                      <a:endParaRPr lang="en-US" dirty="0"/>
                    </a:p>
                  </a:txBody>
                  <a:tcPr/>
                </a:tc>
                <a:tc>
                  <a:txBody>
                    <a:bodyPr/>
                    <a:lstStyle/>
                    <a:p>
                      <a:r>
                        <a:rPr lang="en-US" altLang="zh-CN" dirty="0" smtClean="0"/>
                        <a:t>180</a:t>
                      </a:r>
                      <a:endParaRPr lang="en-US" dirty="0"/>
                    </a:p>
                  </a:txBody>
                  <a:tcPr/>
                </a:tc>
                <a:tc>
                  <a:txBody>
                    <a:bodyPr/>
                    <a:lstStyle/>
                    <a:p>
                      <a:r>
                        <a:rPr lang="en-US" altLang="zh-CN" dirty="0" smtClean="0"/>
                        <a:t>181</a:t>
                      </a:r>
                      <a:endParaRPr lang="en-US" dirty="0"/>
                    </a:p>
                  </a:txBody>
                  <a:tcPr/>
                </a:tc>
                <a:tc>
                  <a:txBody>
                    <a:bodyPr/>
                    <a:lstStyle/>
                    <a:p>
                      <a:r>
                        <a:rPr lang="en-US" altLang="zh-CN" dirty="0" smtClean="0"/>
                        <a:t>44</a:t>
                      </a:r>
                      <a:endParaRPr lang="en-US" dirty="0"/>
                    </a:p>
                  </a:txBody>
                  <a:tcPr/>
                </a:tc>
                <a:tc>
                  <a:txBody>
                    <a:bodyPr/>
                    <a:lstStyle/>
                    <a:p>
                      <a:r>
                        <a:rPr lang="en-US" altLang="zh-CN" dirty="0" smtClean="0"/>
                        <a:t>45</a:t>
                      </a:r>
                      <a:endParaRPr lang="en-US" dirty="0"/>
                    </a:p>
                  </a:txBody>
                  <a:tcPr/>
                </a:tc>
                <a:tc>
                  <a:txBody>
                    <a:bodyPr/>
                    <a:lstStyle/>
                    <a:p>
                      <a:r>
                        <a:rPr lang="en-US" altLang="zh-CN" dirty="0" smtClean="0"/>
                        <a:t>252</a:t>
                      </a:r>
                      <a:endParaRPr lang="en-US" dirty="0"/>
                    </a:p>
                  </a:txBody>
                  <a:tcPr/>
                </a:tc>
                <a:tc>
                  <a:txBody>
                    <a:bodyPr/>
                    <a:lstStyle/>
                    <a:p>
                      <a:r>
                        <a:rPr lang="en-US" altLang="zh-CN" dirty="0" smtClean="0"/>
                        <a:t>253</a:t>
                      </a:r>
                      <a:endParaRPr lang="en-US" dirty="0"/>
                    </a:p>
                  </a:txBody>
                  <a:tcPr/>
                </a:tc>
                <a:extLst>
                  <a:ext uri="{0D108BD9-81ED-4DB2-BD59-A6C34878D82A}">
                    <a16:rowId xmlns:mc="http://schemas.openxmlformats.org/markup-compatibility/2006" xmlns:a14="http://schemas.microsoft.com/office/drawing/2010/main" xmlns:a16="http://schemas.microsoft.com/office/drawing/2014/main" xmlns="" val="10003"/>
                  </a:ext>
                </a:extLst>
              </a:tr>
              <a:tr h="389093">
                <a:tc>
                  <a:txBody>
                    <a:bodyPr/>
                    <a:lstStyle/>
                    <a:p>
                      <a:r>
                        <a:rPr lang="en-US" altLang="zh-CN" dirty="0" smtClean="0"/>
                        <a:t>11</a:t>
                      </a:r>
                      <a:endParaRPr lang="en-US" dirty="0"/>
                    </a:p>
                  </a:txBody>
                  <a:tcPr/>
                </a:tc>
                <a:tc>
                  <a:txBody>
                    <a:bodyPr/>
                    <a:lstStyle/>
                    <a:p>
                      <a:r>
                        <a:rPr lang="en-US" altLang="zh-CN" dirty="0" smtClean="0"/>
                        <a:t>190</a:t>
                      </a:r>
                      <a:endParaRPr lang="en-US" dirty="0"/>
                    </a:p>
                  </a:txBody>
                  <a:tcPr/>
                </a:tc>
                <a:tc>
                  <a:txBody>
                    <a:bodyPr/>
                    <a:lstStyle/>
                    <a:p>
                      <a:r>
                        <a:rPr lang="en-US" altLang="zh-CN" dirty="0" smtClean="0"/>
                        <a:t>191</a:t>
                      </a:r>
                      <a:endParaRPr lang="en-US" dirty="0"/>
                    </a:p>
                  </a:txBody>
                  <a:tcPr/>
                </a:tc>
                <a:tc>
                  <a:txBody>
                    <a:bodyPr/>
                    <a:lstStyle/>
                    <a:p>
                      <a:r>
                        <a:rPr lang="en-US" altLang="zh-CN" dirty="0" smtClean="0"/>
                        <a:t>14</a:t>
                      </a:r>
                      <a:endParaRPr lang="en-US" dirty="0"/>
                    </a:p>
                  </a:txBody>
                  <a:tcPr/>
                </a:tc>
                <a:tc>
                  <a:txBody>
                    <a:bodyPr/>
                    <a:lstStyle/>
                    <a:p>
                      <a:r>
                        <a:rPr lang="en-US" altLang="zh-CN" dirty="0" smtClean="0"/>
                        <a:t>15</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mc="http://schemas.openxmlformats.org/markup-compatibility/2006" xmlns:a14="http://schemas.microsoft.com/office/drawing/2010/main" xmlns:a16="http://schemas.microsoft.com/office/drawing/2014/main" xmlns="" val="10004"/>
                  </a:ext>
                </a:extLst>
              </a:tr>
            </a:tbl>
          </a:graphicData>
        </a:graphic>
      </p:graphicFrame>
      <p:sp>
        <p:nvSpPr>
          <p:cNvPr id="6" name="TextBox 5"/>
          <p:cNvSpPr txBox="1"/>
          <p:nvPr/>
        </p:nvSpPr>
        <p:spPr>
          <a:xfrm>
            <a:off x="5243835" y="4854662"/>
            <a:ext cx="6467412" cy="646331"/>
          </a:xfrm>
          <a:prstGeom prst="rect">
            <a:avLst/>
          </a:prstGeom>
          <a:noFill/>
        </p:spPr>
        <p:txBody>
          <a:bodyPr wrap="none" rtlCol="0">
            <a:spAutoFit/>
          </a:bodyPr>
          <a:lstStyle/>
          <a:p>
            <a:r>
              <a:rPr lang="en-US" dirty="0" smtClean="0"/>
              <a:t>bits </a:t>
            </a:r>
            <a:r>
              <a:rPr lang="en-US" dirty="0"/>
              <a:t>7–3 tag, 2–1 </a:t>
            </a:r>
            <a:r>
              <a:rPr lang="en-US" dirty="0" smtClean="0"/>
              <a:t>index, 0 block offset</a:t>
            </a:r>
          </a:p>
          <a:p>
            <a:r>
              <a:rPr lang="en-US" dirty="0"/>
              <a:t>The block offset is the address of the desired data within the block.</a:t>
            </a:r>
          </a:p>
        </p:txBody>
      </p:sp>
    </p:spTree>
    <p:extLst>
      <p:ext uri="{BB962C8B-B14F-4D97-AF65-F5344CB8AC3E}">
        <p14:creationId xmlns:p14="http://schemas.microsoft.com/office/powerpoint/2010/main" val="7710511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EB9691-910F-1A48-954A-6C75D39069FF}" type="datetime1">
              <a:rPr lang="en-US" smtClean="0"/>
              <a:t>12/3/18</a:t>
            </a:fld>
            <a:endParaRPr lang="en-US"/>
          </a:p>
        </p:txBody>
      </p:sp>
      <p:sp>
        <p:nvSpPr>
          <p:cNvPr id="3" name="Slide Number Placeholder 2"/>
          <p:cNvSpPr>
            <a:spLocks noGrp="1"/>
          </p:cNvSpPr>
          <p:nvPr>
            <p:ph type="sldNum" sz="quarter" idx="12"/>
          </p:nvPr>
        </p:nvSpPr>
        <p:spPr/>
        <p:txBody>
          <a:bodyPr/>
          <a:lstStyle/>
          <a:p>
            <a:fld id="{9C428EAB-6A7A-D844-B051-9744BB29C3BA}" type="slidenum">
              <a:rPr lang="en-US" smtClean="0"/>
              <a:t>16</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116009345"/>
              </p:ext>
            </p:extLst>
          </p:nvPr>
        </p:nvGraphicFramePr>
        <p:xfrm>
          <a:off x="2949502" y="267970"/>
          <a:ext cx="6107281" cy="4931222"/>
        </p:xfrm>
        <a:graphic>
          <a:graphicData uri="http://schemas.openxmlformats.org/drawingml/2006/table">
            <a:tbl>
              <a:tblPr firstRow="1" bandRow="1">
                <a:tableStyleId>{5C22544A-7EE6-4342-B048-85BDC9FD1C3A}</a:tableStyleId>
              </a:tblPr>
              <a:tblGrid>
                <a:gridCol w="853264">
                  <a:extLst>
                    <a:ext uri="{9D8B030D-6E8A-4147-A177-3AD203B41FA5}">
                      <a16:colId xmlns:a16="http://schemas.microsoft.com/office/drawing/2014/main" xmlns="" val="20000"/>
                    </a:ext>
                  </a:extLst>
                </a:gridCol>
                <a:gridCol w="1624128">
                  <a:extLst>
                    <a:ext uri="{9D8B030D-6E8A-4147-A177-3AD203B41FA5}">
                      <a16:colId xmlns:a16="http://schemas.microsoft.com/office/drawing/2014/main" xmlns="" val="20001"/>
                    </a:ext>
                  </a:extLst>
                </a:gridCol>
                <a:gridCol w="1686814">
                  <a:extLst>
                    <a:ext uri="{9D8B030D-6E8A-4147-A177-3AD203B41FA5}">
                      <a16:colId xmlns:a16="http://schemas.microsoft.com/office/drawing/2014/main" xmlns="" val="20002"/>
                    </a:ext>
                  </a:extLst>
                </a:gridCol>
                <a:gridCol w="943376">
                  <a:extLst>
                    <a:ext uri="{9D8B030D-6E8A-4147-A177-3AD203B41FA5}">
                      <a16:colId xmlns:a16="http://schemas.microsoft.com/office/drawing/2014/main" xmlns="" val="20003"/>
                    </a:ext>
                  </a:extLst>
                </a:gridCol>
                <a:gridCol w="999699">
                  <a:extLst>
                    <a:ext uri="{9D8B030D-6E8A-4147-A177-3AD203B41FA5}">
                      <a16:colId xmlns:a16="http://schemas.microsoft.com/office/drawing/2014/main" xmlns="" val="20004"/>
                    </a:ext>
                  </a:extLst>
                </a:gridCol>
              </a:tblGrid>
              <a:tr h="280362">
                <a:tc>
                  <a:txBody>
                    <a:bodyPr/>
                    <a:lstStyle/>
                    <a:p>
                      <a:endParaRPr lang="en-US" dirty="0"/>
                    </a:p>
                  </a:txBody>
                  <a:tcPr/>
                </a:tc>
                <a:tc>
                  <a:txBody>
                    <a:bodyPr/>
                    <a:lstStyle/>
                    <a:p>
                      <a:r>
                        <a:rPr lang="en-US" altLang="zh-CN" dirty="0"/>
                        <a:t>Binary</a:t>
                      </a:r>
                      <a:r>
                        <a:rPr lang="zh-CN" altLang="en-US" dirty="0"/>
                        <a:t> </a:t>
                      </a:r>
                      <a:r>
                        <a:rPr lang="en-US" altLang="zh-CN" dirty="0"/>
                        <a:t>address</a:t>
                      </a:r>
                      <a:endParaRPr lang="en-US" dirty="0"/>
                    </a:p>
                  </a:txBody>
                  <a:tcPr/>
                </a:tc>
                <a:tc>
                  <a:txBody>
                    <a:bodyPr/>
                    <a:lstStyle/>
                    <a:p>
                      <a:pPr algn="r"/>
                      <a:r>
                        <a:rPr lang="en-US" altLang="zh-CN" dirty="0"/>
                        <a:t>tag</a:t>
                      </a:r>
                      <a:endParaRPr lang="en-US" dirty="0"/>
                    </a:p>
                  </a:txBody>
                  <a:tcPr/>
                </a:tc>
                <a:tc>
                  <a:txBody>
                    <a:bodyPr/>
                    <a:lstStyle/>
                    <a:p>
                      <a:r>
                        <a:rPr lang="en-US" altLang="zh-CN" dirty="0"/>
                        <a:t>index</a:t>
                      </a:r>
                      <a:endParaRPr lang="en-US" dirty="0"/>
                    </a:p>
                  </a:txBody>
                  <a:tcPr/>
                </a:tc>
                <a:tc>
                  <a:txBody>
                    <a:bodyPr/>
                    <a:lstStyle/>
                    <a:p>
                      <a:r>
                        <a:rPr lang="en-US" altLang="zh-CN" dirty="0"/>
                        <a:t>h/m</a:t>
                      </a:r>
                      <a:endParaRPr lang="en-US" dirty="0"/>
                    </a:p>
                  </a:txBody>
                  <a:tcPr/>
                </a:tc>
                <a:extLst>
                  <a:ext uri="{0D108BD9-81ED-4DB2-BD59-A6C34878D82A}">
                    <a16:rowId xmlns:a16="http://schemas.microsoft.com/office/drawing/2014/main" xmlns="" val="10000"/>
                  </a:ext>
                </a:extLst>
              </a:tr>
              <a:tr h="280362">
                <a:tc>
                  <a:txBody>
                    <a:bodyPr/>
                    <a:lstStyle/>
                    <a:p>
                      <a:r>
                        <a:rPr lang="en-US" altLang="zh-CN" dirty="0"/>
                        <a:t>3</a:t>
                      </a:r>
                      <a:endParaRPr lang="en-US" dirty="0"/>
                    </a:p>
                  </a:txBody>
                  <a:tcPr/>
                </a:tc>
                <a:tc>
                  <a:txBody>
                    <a:bodyPr/>
                    <a:lstStyle/>
                    <a:p>
                      <a:pPr algn="r"/>
                      <a:r>
                        <a:rPr lang="en-US" altLang="zh-CN" dirty="0"/>
                        <a:t>11</a:t>
                      </a:r>
                      <a:endParaRPr lang="en-US" dirty="0"/>
                    </a:p>
                  </a:txBody>
                  <a:tcPr/>
                </a:tc>
                <a:tc>
                  <a:txBody>
                    <a:bodyPr/>
                    <a:lstStyle/>
                    <a:p>
                      <a:pPr algn="r"/>
                      <a:r>
                        <a:rPr lang="en-US" altLang="zh-CN" dirty="0"/>
                        <a:t>11</a:t>
                      </a:r>
                      <a:endParaRPr lang="en-US" dirty="0"/>
                    </a:p>
                  </a:txBody>
                  <a:tcPr/>
                </a:tc>
                <a:tc>
                  <a:txBody>
                    <a:bodyPr/>
                    <a:lstStyle/>
                    <a:p>
                      <a:r>
                        <a:rPr lang="en-US" altLang="zh-CN" dirty="0" smtClean="0"/>
                        <a:t>N/A</a:t>
                      </a:r>
                      <a:endParaRPr lang="en-US" dirty="0"/>
                    </a:p>
                  </a:txBody>
                  <a:tcPr/>
                </a:tc>
                <a:tc>
                  <a:txBody>
                    <a:bodyPr/>
                    <a:lstStyle/>
                    <a:p>
                      <a:r>
                        <a:rPr lang="en-US" altLang="zh-CN" dirty="0"/>
                        <a:t>miss</a:t>
                      </a:r>
                      <a:endParaRPr lang="en-US" dirty="0"/>
                    </a:p>
                  </a:txBody>
                  <a:tcPr/>
                </a:tc>
                <a:extLst>
                  <a:ext uri="{0D108BD9-81ED-4DB2-BD59-A6C34878D82A}">
                    <a16:rowId xmlns:a16="http://schemas.microsoft.com/office/drawing/2014/main" xmlns="" val="10001"/>
                  </a:ext>
                </a:extLst>
              </a:tr>
              <a:tr h="335280">
                <a:tc>
                  <a:txBody>
                    <a:bodyPr/>
                    <a:lstStyle/>
                    <a:p>
                      <a:r>
                        <a:rPr lang="en-US" altLang="zh-CN" dirty="0"/>
                        <a:t>180</a:t>
                      </a:r>
                      <a:endParaRPr lang="en-US" dirty="0"/>
                    </a:p>
                  </a:txBody>
                  <a:tcPr/>
                </a:tc>
                <a:tc>
                  <a:txBody>
                    <a:bodyPr/>
                    <a:lstStyle/>
                    <a:p>
                      <a:pPr algn="r"/>
                      <a:r>
                        <a:rPr lang="en-US" altLang="zh-CN" dirty="0"/>
                        <a:t>10110100</a:t>
                      </a:r>
                      <a:endParaRPr lang="en-US" dirty="0"/>
                    </a:p>
                  </a:txBody>
                  <a:tcPr/>
                </a:tc>
                <a:tc>
                  <a:txBody>
                    <a:bodyPr/>
                    <a:lstStyle/>
                    <a:p>
                      <a:pPr algn="r"/>
                      <a:r>
                        <a:rPr lang="en-US" altLang="zh-CN" smtClean="0"/>
                        <a:t>10110100</a:t>
                      </a:r>
                      <a:endParaRPr lang="en-US" dirty="0"/>
                    </a:p>
                  </a:txBody>
                  <a:tcPr/>
                </a:tc>
                <a:tc>
                  <a:txBody>
                    <a:bodyPr/>
                    <a:lstStyle/>
                    <a:p>
                      <a:r>
                        <a:rPr lang="en-US" altLang="zh-CN" smtClean="0"/>
                        <a:t>N/A</a:t>
                      </a:r>
                      <a:endParaRPr lang="en-US" dirty="0"/>
                    </a:p>
                  </a:txBody>
                  <a:tcPr/>
                </a:tc>
                <a:tc>
                  <a:txBody>
                    <a:bodyPr/>
                    <a:lstStyle/>
                    <a:p>
                      <a:r>
                        <a:rPr lang="en-US" altLang="zh-CN" dirty="0"/>
                        <a:t>miss</a:t>
                      </a:r>
                      <a:endParaRPr lang="en-US" dirty="0"/>
                    </a:p>
                  </a:txBody>
                  <a:tcPr/>
                </a:tc>
                <a:extLst>
                  <a:ext uri="{0D108BD9-81ED-4DB2-BD59-A6C34878D82A}">
                    <a16:rowId xmlns:a16="http://schemas.microsoft.com/office/drawing/2014/main" xmlns="" val="10002"/>
                  </a:ext>
                </a:extLst>
              </a:tr>
              <a:tr h="280362">
                <a:tc>
                  <a:txBody>
                    <a:bodyPr/>
                    <a:lstStyle/>
                    <a:p>
                      <a:r>
                        <a:rPr lang="en-US" altLang="zh-CN" dirty="0"/>
                        <a:t>43</a:t>
                      </a:r>
                      <a:endParaRPr lang="en-US" dirty="0"/>
                    </a:p>
                  </a:txBody>
                  <a:tcPr/>
                </a:tc>
                <a:tc>
                  <a:txBody>
                    <a:bodyPr/>
                    <a:lstStyle/>
                    <a:p>
                      <a:pPr algn="r"/>
                      <a:r>
                        <a:rPr lang="en-US" altLang="zh-CN" dirty="0"/>
                        <a:t>101011</a:t>
                      </a:r>
                      <a:endParaRPr lang="en-US" dirty="0"/>
                    </a:p>
                  </a:txBody>
                  <a:tcPr/>
                </a:tc>
                <a:tc>
                  <a:txBody>
                    <a:bodyPr/>
                    <a:lstStyle/>
                    <a:p>
                      <a:pPr algn="r"/>
                      <a:r>
                        <a:rPr lang="en-US" altLang="zh-CN" dirty="0"/>
                        <a:t>101011</a:t>
                      </a:r>
                      <a:endParaRPr lang="en-US" dirty="0"/>
                    </a:p>
                  </a:txBody>
                  <a:tcPr/>
                </a:tc>
                <a:tc>
                  <a:txBody>
                    <a:bodyPr/>
                    <a:lstStyle/>
                    <a:p>
                      <a:r>
                        <a:rPr lang="en-US" altLang="zh-CN" smtClean="0"/>
                        <a:t>N/A</a:t>
                      </a:r>
                      <a:endParaRPr lang="en-US" dirty="0"/>
                    </a:p>
                  </a:txBody>
                  <a:tcPr/>
                </a:tc>
                <a:tc>
                  <a:txBody>
                    <a:bodyPr/>
                    <a:lstStyle/>
                    <a:p>
                      <a:r>
                        <a:rPr lang="en-US" altLang="zh-CN" dirty="0"/>
                        <a:t>miss</a:t>
                      </a:r>
                      <a:endParaRPr lang="en-US" dirty="0"/>
                    </a:p>
                  </a:txBody>
                  <a:tcPr/>
                </a:tc>
                <a:extLst>
                  <a:ext uri="{0D108BD9-81ED-4DB2-BD59-A6C34878D82A}">
                    <a16:rowId xmlns:a16="http://schemas.microsoft.com/office/drawing/2014/main" xmlns="" val="10003"/>
                  </a:ext>
                </a:extLst>
              </a:tr>
              <a:tr h="280362">
                <a:tc>
                  <a:txBody>
                    <a:bodyPr/>
                    <a:lstStyle/>
                    <a:p>
                      <a:r>
                        <a:rPr lang="en-US" altLang="zh-CN" dirty="0"/>
                        <a:t>2</a:t>
                      </a:r>
                      <a:endParaRPr lang="en-US" dirty="0"/>
                    </a:p>
                  </a:txBody>
                  <a:tcPr/>
                </a:tc>
                <a:tc>
                  <a:txBody>
                    <a:bodyPr/>
                    <a:lstStyle/>
                    <a:p>
                      <a:pPr algn="r"/>
                      <a:r>
                        <a:rPr lang="en-US" altLang="zh-CN" dirty="0"/>
                        <a:t>10</a:t>
                      </a:r>
                      <a:endParaRPr lang="en-US" dirty="0"/>
                    </a:p>
                  </a:txBody>
                  <a:tcPr/>
                </a:tc>
                <a:tc>
                  <a:txBody>
                    <a:bodyPr/>
                    <a:lstStyle/>
                    <a:p>
                      <a:pPr algn="r"/>
                      <a:r>
                        <a:rPr lang="en-US" altLang="zh-CN" dirty="0"/>
                        <a:t>10</a:t>
                      </a:r>
                      <a:endParaRPr lang="en-US" dirty="0"/>
                    </a:p>
                  </a:txBody>
                  <a:tcPr/>
                </a:tc>
                <a:tc>
                  <a:txBody>
                    <a:bodyPr/>
                    <a:lstStyle/>
                    <a:p>
                      <a:r>
                        <a:rPr lang="en-US" altLang="zh-CN" smtClean="0"/>
                        <a:t>N/A</a:t>
                      </a:r>
                      <a:endParaRPr lang="en-US" dirty="0"/>
                    </a:p>
                  </a:txBody>
                  <a:tcPr/>
                </a:tc>
                <a:tc>
                  <a:txBody>
                    <a:bodyPr/>
                    <a:lstStyle/>
                    <a:p>
                      <a:r>
                        <a:rPr lang="en-US" dirty="0" smtClean="0"/>
                        <a:t>miss</a:t>
                      </a:r>
                      <a:endParaRPr lang="en-US" dirty="0"/>
                    </a:p>
                  </a:txBody>
                  <a:tcPr/>
                </a:tc>
                <a:extLst>
                  <a:ext uri="{0D108BD9-81ED-4DB2-BD59-A6C34878D82A}">
                    <a16:rowId xmlns:a16="http://schemas.microsoft.com/office/drawing/2014/main" xmlns="" val="10004"/>
                  </a:ext>
                </a:extLst>
              </a:tr>
              <a:tr h="387927">
                <a:tc>
                  <a:txBody>
                    <a:bodyPr/>
                    <a:lstStyle/>
                    <a:p>
                      <a:r>
                        <a:rPr lang="en-US" altLang="zh-CN" dirty="0"/>
                        <a:t>191</a:t>
                      </a:r>
                      <a:endParaRPr lang="en-US" dirty="0"/>
                    </a:p>
                  </a:txBody>
                  <a:tcPr/>
                </a:tc>
                <a:tc>
                  <a:txBody>
                    <a:bodyPr/>
                    <a:lstStyle/>
                    <a:p>
                      <a:pPr algn="r"/>
                      <a:r>
                        <a:rPr lang="en-US" altLang="zh-CN" dirty="0"/>
                        <a:t>10111111</a:t>
                      </a:r>
                      <a:endParaRPr lang="en-US" dirty="0"/>
                    </a:p>
                  </a:txBody>
                  <a:tcPr/>
                </a:tc>
                <a:tc>
                  <a:txBody>
                    <a:bodyPr/>
                    <a:lstStyle/>
                    <a:p>
                      <a:pPr algn="r"/>
                      <a:r>
                        <a:rPr lang="en-US" altLang="zh-CN" dirty="0"/>
                        <a:t>10111111</a:t>
                      </a:r>
                      <a:endParaRPr lang="en-US" dirty="0"/>
                    </a:p>
                  </a:txBody>
                  <a:tcPr/>
                </a:tc>
                <a:tc>
                  <a:txBody>
                    <a:bodyPr/>
                    <a:lstStyle/>
                    <a:p>
                      <a:r>
                        <a:rPr lang="en-US" altLang="zh-CN" smtClean="0"/>
                        <a:t>N/A</a:t>
                      </a:r>
                      <a:endParaRPr lang="en-US" dirty="0"/>
                    </a:p>
                  </a:txBody>
                  <a:tcPr/>
                </a:tc>
                <a:tc>
                  <a:txBody>
                    <a:bodyPr/>
                    <a:lstStyle/>
                    <a:p>
                      <a:r>
                        <a:rPr lang="en-US" altLang="zh-CN" dirty="0"/>
                        <a:t>miss</a:t>
                      </a:r>
                      <a:endParaRPr lang="en-US" dirty="0"/>
                    </a:p>
                  </a:txBody>
                  <a:tcPr/>
                </a:tc>
                <a:extLst>
                  <a:ext uri="{0D108BD9-81ED-4DB2-BD59-A6C34878D82A}">
                    <a16:rowId xmlns:a16="http://schemas.microsoft.com/office/drawing/2014/main" xmlns="" val="10005"/>
                  </a:ext>
                </a:extLst>
              </a:tr>
              <a:tr h="332509">
                <a:tc>
                  <a:txBody>
                    <a:bodyPr/>
                    <a:lstStyle/>
                    <a:p>
                      <a:r>
                        <a:rPr lang="en-US" altLang="zh-CN" dirty="0"/>
                        <a:t>88</a:t>
                      </a:r>
                      <a:endParaRPr lang="en-US" dirty="0"/>
                    </a:p>
                  </a:txBody>
                  <a:tcPr/>
                </a:tc>
                <a:tc>
                  <a:txBody>
                    <a:bodyPr/>
                    <a:lstStyle/>
                    <a:p>
                      <a:pPr algn="r"/>
                      <a:r>
                        <a:rPr lang="en-US" altLang="zh-CN" dirty="0"/>
                        <a:t>1011000</a:t>
                      </a:r>
                      <a:endParaRPr lang="en-US" dirty="0"/>
                    </a:p>
                  </a:txBody>
                  <a:tcPr/>
                </a:tc>
                <a:tc>
                  <a:txBody>
                    <a:bodyPr/>
                    <a:lstStyle/>
                    <a:p>
                      <a:pPr algn="r"/>
                      <a:r>
                        <a:rPr lang="en-US" altLang="zh-CN" dirty="0"/>
                        <a:t>1011000</a:t>
                      </a:r>
                      <a:endParaRPr lang="en-US" dirty="0"/>
                    </a:p>
                  </a:txBody>
                  <a:tcPr/>
                </a:tc>
                <a:tc>
                  <a:txBody>
                    <a:bodyPr/>
                    <a:lstStyle/>
                    <a:p>
                      <a:r>
                        <a:rPr lang="en-US" altLang="zh-CN" dirty="0" smtClean="0"/>
                        <a:t>N/A</a:t>
                      </a:r>
                      <a:endParaRPr lang="en-US" dirty="0"/>
                    </a:p>
                  </a:txBody>
                  <a:tcPr/>
                </a:tc>
                <a:tc>
                  <a:txBody>
                    <a:bodyPr/>
                    <a:lstStyle/>
                    <a:p>
                      <a:r>
                        <a:rPr lang="en-US" altLang="zh-CN" dirty="0"/>
                        <a:t>miss</a:t>
                      </a:r>
                      <a:endParaRPr lang="en-US" dirty="0"/>
                    </a:p>
                  </a:txBody>
                  <a:tcPr/>
                </a:tc>
                <a:extLst>
                  <a:ext uri="{0D108BD9-81ED-4DB2-BD59-A6C34878D82A}">
                    <a16:rowId xmlns:a16="http://schemas.microsoft.com/office/drawing/2014/main" xmlns="" val="10006"/>
                  </a:ext>
                </a:extLst>
              </a:tr>
              <a:tr h="354677">
                <a:tc>
                  <a:txBody>
                    <a:bodyPr/>
                    <a:lstStyle/>
                    <a:p>
                      <a:r>
                        <a:rPr lang="en-US" altLang="zh-CN" dirty="0"/>
                        <a:t>190</a:t>
                      </a:r>
                      <a:endParaRPr lang="en-US" dirty="0"/>
                    </a:p>
                  </a:txBody>
                  <a:tcPr/>
                </a:tc>
                <a:tc>
                  <a:txBody>
                    <a:bodyPr/>
                    <a:lstStyle/>
                    <a:p>
                      <a:pPr algn="r"/>
                      <a:r>
                        <a:rPr lang="en-US" altLang="zh-CN" dirty="0"/>
                        <a:t>10111110</a:t>
                      </a:r>
                      <a:endParaRPr lang="en-US" dirty="0"/>
                    </a:p>
                  </a:txBody>
                  <a:tcPr/>
                </a:tc>
                <a:tc>
                  <a:txBody>
                    <a:bodyPr/>
                    <a:lstStyle/>
                    <a:p>
                      <a:pPr algn="r"/>
                      <a:r>
                        <a:rPr lang="en-US" altLang="zh-CN" dirty="0"/>
                        <a:t>10111110</a:t>
                      </a:r>
                      <a:endParaRPr lang="en-US" dirty="0"/>
                    </a:p>
                  </a:txBody>
                  <a:tcPr/>
                </a:tc>
                <a:tc>
                  <a:txBody>
                    <a:bodyPr/>
                    <a:lstStyle/>
                    <a:p>
                      <a:r>
                        <a:rPr lang="en-US" altLang="zh-CN" dirty="0" smtClean="0"/>
                        <a:t>N/A</a:t>
                      </a:r>
                      <a:endParaRPr lang="en-US" dirty="0"/>
                    </a:p>
                  </a:txBody>
                  <a:tcPr/>
                </a:tc>
                <a:tc>
                  <a:txBody>
                    <a:bodyPr/>
                    <a:lstStyle/>
                    <a:p>
                      <a:r>
                        <a:rPr lang="en-US" dirty="0" smtClean="0"/>
                        <a:t>miss</a:t>
                      </a:r>
                      <a:endParaRPr lang="en-US" dirty="0"/>
                    </a:p>
                  </a:txBody>
                  <a:tcPr/>
                </a:tc>
                <a:extLst>
                  <a:ext uri="{0D108BD9-81ED-4DB2-BD59-A6C34878D82A}">
                    <a16:rowId xmlns:a16="http://schemas.microsoft.com/office/drawing/2014/main" xmlns="" val="10007"/>
                  </a:ext>
                </a:extLst>
              </a:tr>
              <a:tr h="280362">
                <a:tc>
                  <a:txBody>
                    <a:bodyPr/>
                    <a:lstStyle/>
                    <a:p>
                      <a:r>
                        <a:rPr lang="en-US" altLang="zh-CN" dirty="0"/>
                        <a:t>14</a:t>
                      </a:r>
                      <a:endParaRPr lang="en-US" dirty="0"/>
                    </a:p>
                  </a:txBody>
                  <a:tcPr/>
                </a:tc>
                <a:tc>
                  <a:txBody>
                    <a:bodyPr/>
                    <a:lstStyle/>
                    <a:p>
                      <a:pPr algn="r"/>
                      <a:r>
                        <a:rPr lang="en-US" altLang="zh-CN" dirty="0"/>
                        <a:t>1110</a:t>
                      </a:r>
                      <a:endParaRPr lang="en-US" dirty="0"/>
                    </a:p>
                  </a:txBody>
                  <a:tcPr/>
                </a:tc>
                <a:tc>
                  <a:txBody>
                    <a:bodyPr/>
                    <a:lstStyle/>
                    <a:p>
                      <a:pPr algn="r"/>
                      <a:r>
                        <a:rPr lang="en-US" altLang="zh-CN" dirty="0"/>
                        <a:t>1110</a:t>
                      </a:r>
                      <a:endParaRPr lang="en-US" dirty="0"/>
                    </a:p>
                  </a:txBody>
                  <a:tcPr/>
                </a:tc>
                <a:tc>
                  <a:txBody>
                    <a:bodyPr/>
                    <a:lstStyle/>
                    <a:p>
                      <a:r>
                        <a:rPr lang="en-US" altLang="zh-CN" dirty="0" smtClean="0"/>
                        <a:t>N/A</a:t>
                      </a:r>
                      <a:endParaRPr lang="en-US" dirty="0"/>
                    </a:p>
                  </a:txBody>
                  <a:tcPr/>
                </a:tc>
                <a:tc>
                  <a:txBody>
                    <a:bodyPr/>
                    <a:lstStyle/>
                    <a:p>
                      <a:r>
                        <a:rPr lang="en-US" altLang="zh-CN" dirty="0"/>
                        <a:t>miss</a:t>
                      </a:r>
                      <a:endParaRPr lang="en-US" dirty="0"/>
                    </a:p>
                  </a:txBody>
                  <a:tcPr/>
                </a:tc>
                <a:extLst>
                  <a:ext uri="{0D108BD9-81ED-4DB2-BD59-A6C34878D82A}">
                    <a16:rowId xmlns:a16="http://schemas.microsoft.com/office/drawing/2014/main" xmlns="" val="10008"/>
                  </a:ext>
                </a:extLst>
              </a:tr>
              <a:tr h="371302">
                <a:tc>
                  <a:txBody>
                    <a:bodyPr/>
                    <a:lstStyle/>
                    <a:p>
                      <a:r>
                        <a:rPr lang="en-US" altLang="zh-CN" dirty="0"/>
                        <a:t>181</a:t>
                      </a:r>
                      <a:endParaRPr lang="en-US" dirty="0"/>
                    </a:p>
                  </a:txBody>
                  <a:tcPr/>
                </a:tc>
                <a:tc>
                  <a:txBody>
                    <a:bodyPr/>
                    <a:lstStyle/>
                    <a:p>
                      <a:pPr algn="r"/>
                      <a:r>
                        <a:rPr lang="en-US" altLang="zh-CN" dirty="0"/>
                        <a:t>10110101</a:t>
                      </a:r>
                      <a:endParaRPr lang="en-US" dirty="0"/>
                    </a:p>
                  </a:txBody>
                  <a:tcPr/>
                </a:tc>
                <a:tc>
                  <a:txBody>
                    <a:bodyPr/>
                    <a:lstStyle/>
                    <a:p>
                      <a:pPr algn="r"/>
                      <a:r>
                        <a:rPr lang="en-US" altLang="zh-CN" dirty="0"/>
                        <a:t>10110101</a:t>
                      </a:r>
                      <a:endParaRPr lang="en-US" dirty="0"/>
                    </a:p>
                  </a:txBody>
                  <a:tcPr/>
                </a:tc>
                <a:tc>
                  <a:txBody>
                    <a:bodyPr/>
                    <a:lstStyle/>
                    <a:p>
                      <a:r>
                        <a:rPr lang="en-US" altLang="zh-CN" dirty="0" smtClean="0"/>
                        <a:t>N/A</a:t>
                      </a:r>
                      <a:endParaRPr lang="en-US" dirty="0"/>
                    </a:p>
                  </a:txBody>
                  <a:tcPr/>
                </a:tc>
                <a:tc>
                  <a:txBody>
                    <a:bodyPr/>
                    <a:lstStyle/>
                    <a:p>
                      <a:r>
                        <a:rPr lang="en-US" dirty="0" smtClean="0"/>
                        <a:t>miss</a:t>
                      </a:r>
                      <a:endParaRPr lang="en-US" dirty="0"/>
                    </a:p>
                  </a:txBody>
                  <a:tcPr/>
                </a:tc>
                <a:extLst>
                  <a:ext uri="{0D108BD9-81ED-4DB2-BD59-A6C34878D82A}">
                    <a16:rowId xmlns:a16="http://schemas.microsoft.com/office/drawing/2014/main" xmlns="" val="10009"/>
                  </a:ext>
                </a:extLst>
              </a:tr>
              <a:tr h="280362">
                <a:tc>
                  <a:txBody>
                    <a:bodyPr/>
                    <a:lstStyle/>
                    <a:p>
                      <a:r>
                        <a:rPr lang="en-US" altLang="zh-CN" dirty="0"/>
                        <a:t>44</a:t>
                      </a:r>
                      <a:endParaRPr lang="en-US" dirty="0"/>
                    </a:p>
                  </a:txBody>
                  <a:tcPr/>
                </a:tc>
                <a:tc>
                  <a:txBody>
                    <a:bodyPr/>
                    <a:lstStyle/>
                    <a:p>
                      <a:pPr algn="r"/>
                      <a:r>
                        <a:rPr lang="en-US" altLang="zh-CN" dirty="0"/>
                        <a:t>101100</a:t>
                      </a:r>
                      <a:endParaRPr lang="en-US" dirty="0"/>
                    </a:p>
                  </a:txBody>
                  <a:tcPr/>
                </a:tc>
                <a:tc>
                  <a:txBody>
                    <a:bodyPr/>
                    <a:lstStyle/>
                    <a:p>
                      <a:pPr algn="r"/>
                      <a:r>
                        <a:rPr lang="en-US" altLang="zh-CN" dirty="0"/>
                        <a:t>101100</a:t>
                      </a:r>
                      <a:endParaRPr lang="en-US" dirty="0"/>
                    </a:p>
                  </a:txBody>
                  <a:tcPr/>
                </a:tc>
                <a:tc>
                  <a:txBody>
                    <a:bodyPr/>
                    <a:lstStyle/>
                    <a:p>
                      <a:r>
                        <a:rPr lang="en-US" altLang="zh-CN" dirty="0" smtClean="0"/>
                        <a:t>N/A</a:t>
                      </a:r>
                      <a:endParaRPr lang="en-US" dirty="0"/>
                    </a:p>
                  </a:txBody>
                  <a:tcPr/>
                </a:tc>
                <a:tc>
                  <a:txBody>
                    <a:bodyPr/>
                    <a:lstStyle/>
                    <a:p>
                      <a:r>
                        <a:rPr lang="en-US" altLang="zh-CN" dirty="0"/>
                        <a:t>miss</a:t>
                      </a:r>
                      <a:endParaRPr lang="en-US" dirty="0"/>
                    </a:p>
                  </a:txBody>
                  <a:tcPr/>
                </a:tc>
                <a:extLst>
                  <a:ext uri="{0D108BD9-81ED-4DB2-BD59-A6C34878D82A}">
                    <a16:rowId xmlns:a16="http://schemas.microsoft.com/office/drawing/2014/main" xmlns="" val="10010"/>
                  </a:ext>
                </a:extLst>
              </a:tr>
              <a:tr h="396240">
                <a:tc>
                  <a:txBody>
                    <a:bodyPr/>
                    <a:lstStyle/>
                    <a:p>
                      <a:r>
                        <a:rPr lang="en-US" altLang="zh-CN" dirty="0"/>
                        <a:t>186</a:t>
                      </a:r>
                      <a:endParaRPr lang="en-US" dirty="0"/>
                    </a:p>
                  </a:txBody>
                  <a:tcPr/>
                </a:tc>
                <a:tc>
                  <a:txBody>
                    <a:bodyPr/>
                    <a:lstStyle/>
                    <a:p>
                      <a:pPr algn="r"/>
                      <a:r>
                        <a:rPr lang="en-US" altLang="zh-CN" dirty="0"/>
                        <a:t>10111010</a:t>
                      </a:r>
                      <a:endParaRPr lang="en-US" dirty="0"/>
                    </a:p>
                  </a:txBody>
                  <a:tcPr/>
                </a:tc>
                <a:tc>
                  <a:txBody>
                    <a:bodyPr/>
                    <a:lstStyle/>
                    <a:p>
                      <a:pPr algn="r"/>
                      <a:r>
                        <a:rPr lang="en-US" altLang="zh-CN" dirty="0"/>
                        <a:t>10111010</a:t>
                      </a:r>
                      <a:endParaRPr lang="en-US" dirty="0"/>
                    </a:p>
                  </a:txBody>
                  <a:tcPr/>
                </a:tc>
                <a:tc>
                  <a:txBody>
                    <a:bodyPr/>
                    <a:lstStyle/>
                    <a:p>
                      <a:r>
                        <a:rPr lang="en-US" altLang="zh-CN" dirty="0" smtClean="0"/>
                        <a:t>N/A</a:t>
                      </a:r>
                      <a:endParaRPr lang="en-US" dirty="0"/>
                    </a:p>
                  </a:txBody>
                  <a:tcPr/>
                </a:tc>
                <a:tc>
                  <a:txBody>
                    <a:bodyPr/>
                    <a:lstStyle/>
                    <a:p>
                      <a:r>
                        <a:rPr lang="en-US" altLang="zh-CN" dirty="0"/>
                        <a:t>miss</a:t>
                      </a:r>
                      <a:endParaRPr lang="en-US" dirty="0"/>
                    </a:p>
                  </a:txBody>
                  <a:tcPr/>
                </a:tc>
                <a:extLst>
                  <a:ext uri="{0D108BD9-81ED-4DB2-BD59-A6C34878D82A}">
                    <a16:rowId xmlns:a16="http://schemas.microsoft.com/office/drawing/2014/main" xmlns="" val="10011"/>
                  </a:ext>
                </a:extLst>
              </a:tr>
              <a:tr h="483913">
                <a:tc>
                  <a:txBody>
                    <a:bodyPr/>
                    <a:lstStyle/>
                    <a:p>
                      <a:r>
                        <a:rPr lang="en-US" altLang="zh-CN" dirty="0"/>
                        <a:t>253</a:t>
                      </a:r>
                      <a:endParaRPr lang="en-US" dirty="0"/>
                    </a:p>
                  </a:txBody>
                  <a:tcPr/>
                </a:tc>
                <a:tc>
                  <a:txBody>
                    <a:bodyPr/>
                    <a:lstStyle/>
                    <a:p>
                      <a:pPr algn="r"/>
                      <a:r>
                        <a:rPr lang="en-US" altLang="zh-CN" dirty="0"/>
                        <a:t>11111101</a:t>
                      </a:r>
                      <a:endParaRPr lang="en-US" dirty="0"/>
                    </a:p>
                  </a:txBody>
                  <a:tcPr/>
                </a:tc>
                <a:tc>
                  <a:txBody>
                    <a:bodyPr/>
                    <a:lstStyle/>
                    <a:p>
                      <a:pPr algn="r"/>
                      <a:r>
                        <a:rPr lang="en-US" altLang="zh-CN" dirty="0"/>
                        <a:t>11111101</a:t>
                      </a:r>
                      <a:endParaRPr lang="en-US" dirty="0"/>
                    </a:p>
                  </a:txBody>
                  <a:tcPr/>
                </a:tc>
                <a:tc>
                  <a:txBody>
                    <a:bodyPr/>
                    <a:lstStyle/>
                    <a:p>
                      <a:r>
                        <a:rPr lang="en-US" altLang="zh-CN" dirty="0" smtClean="0"/>
                        <a:t>N/A</a:t>
                      </a:r>
                      <a:endParaRPr lang="en-US" dirty="0"/>
                    </a:p>
                  </a:txBody>
                  <a:tcPr/>
                </a:tc>
                <a:tc>
                  <a:txBody>
                    <a:bodyPr/>
                    <a:lstStyle/>
                    <a:p>
                      <a:r>
                        <a:rPr lang="en-US" altLang="zh-CN" dirty="0"/>
                        <a:t>miss</a:t>
                      </a:r>
                      <a:endParaRPr lang="en-US" dirty="0"/>
                    </a:p>
                  </a:txBody>
                  <a:tcPr/>
                </a:tc>
                <a:extLst>
                  <a:ext uri="{0D108BD9-81ED-4DB2-BD59-A6C34878D82A}">
                    <a16:rowId xmlns:a16="http://schemas.microsoft.com/office/drawing/2014/main" xmlns="" val="10012"/>
                  </a:ext>
                </a:extLst>
              </a:tr>
            </a:tbl>
          </a:graphicData>
        </a:graphic>
      </p:graphicFrame>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818605594"/>
                  </p:ext>
                </p:extLst>
              </p:nvPr>
            </p:nvGraphicFramePr>
            <p:xfrm>
              <a:off x="1551583" y="5360481"/>
              <a:ext cx="8534952" cy="651887"/>
            </p:xfrm>
            <a:graphic>
              <a:graphicData uri="http://schemas.openxmlformats.org/drawingml/2006/table">
                <a:tbl>
                  <a:tblPr firstRow="1" bandRow="1">
                    <a:tableStyleId>{5C22544A-7EE6-4342-B048-85BDC9FD1C3A}</a:tableStyleId>
                  </a:tblPr>
                  <a:tblGrid>
                    <a:gridCol w="1066869">
                      <a:extLst>
                        <a:ext uri="{9D8B030D-6E8A-4147-A177-3AD203B41FA5}">
                          <a16:colId xmlns:a16="http://schemas.microsoft.com/office/drawing/2014/main" xmlns="" val="20001"/>
                        </a:ext>
                      </a:extLst>
                    </a:gridCol>
                    <a:gridCol w="1066869">
                      <a:extLst>
                        <a:ext uri="{9D8B030D-6E8A-4147-A177-3AD203B41FA5}">
                          <a16:colId xmlns:a16="http://schemas.microsoft.com/office/drawing/2014/main" xmlns="" val="20002"/>
                        </a:ext>
                      </a:extLst>
                    </a:gridCol>
                    <a:gridCol w="1066869"/>
                    <a:gridCol w="1066869"/>
                    <a:gridCol w="1066869"/>
                    <a:gridCol w="1066869"/>
                    <a:gridCol w="1066869"/>
                    <a:gridCol w="1066869"/>
                  </a:tblGrid>
                  <a:tr h="651887">
                    <a:tc>
                      <a:txBody>
                        <a:bodyPr/>
                        <a:lstStyle/>
                        <a:p>
                          <a:r>
                            <a:rPr lang="en-US" altLang="zh-CN" dirty="0" smtClean="0"/>
                            <a:t>3</a:t>
                          </a:r>
                          <a14:m>
                            <m:oMath xmlns:m="http://schemas.openxmlformats.org/officeDocument/2006/math">
                              <m:r>
                                <a:rPr lang="en-US" altLang="zh-CN" b="0" i="1" smtClean="0">
                                  <a:latin typeface="Cambria Math" charset="0"/>
                                </a:rPr>
                                <m:t>→</m:t>
                              </m:r>
                            </m:oMath>
                          </a14:m>
                          <a:r>
                            <a:rPr lang="en-US" dirty="0" smtClean="0"/>
                            <a:t>181</a:t>
                          </a:r>
                          <a:endParaRPr lang="en-US" dirty="0"/>
                        </a:p>
                      </a:txBody>
                      <a:tcPr/>
                    </a:tc>
                    <a:tc>
                      <a:txBody>
                        <a:bodyPr/>
                        <a:lstStyle/>
                        <a:p>
                          <a:r>
                            <a:rPr lang="en-US" dirty="0" smtClean="0"/>
                            <a:t>180</a:t>
                          </a:r>
                          <a14:m>
                            <m:oMath xmlns:m="http://schemas.openxmlformats.org/officeDocument/2006/math">
                              <m:r>
                                <a:rPr lang="en-US" altLang="zh-CN" b="0" i="1" smtClean="0">
                                  <a:latin typeface="Cambria Math" charset="0"/>
                                </a:rPr>
                                <m:t>→</m:t>
                              </m:r>
                            </m:oMath>
                          </a14:m>
                          <a:r>
                            <a:rPr lang="en-US" dirty="0" smtClean="0"/>
                            <a:t>44</a:t>
                          </a:r>
                          <a:endParaRPr lang="en-US" dirty="0"/>
                        </a:p>
                      </a:txBody>
                      <a:tcPr/>
                    </a:tc>
                    <a:tc>
                      <a:txBody>
                        <a:bodyPr/>
                        <a:lstStyle/>
                        <a:p>
                          <a:r>
                            <a:rPr lang="en-US" dirty="0" smtClean="0"/>
                            <a:t>43</a:t>
                          </a:r>
                          <a14:m>
                            <m:oMath xmlns:m="http://schemas.openxmlformats.org/officeDocument/2006/math">
                              <m:r>
                                <a:rPr lang="en-US" altLang="zh-CN" b="0" i="1" smtClean="0">
                                  <a:latin typeface="Cambria Math" charset="0"/>
                                </a:rPr>
                                <m:t>→</m:t>
                              </m:r>
                            </m:oMath>
                          </a14:m>
                          <a:r>
                            <a:rPr lang="en-US" dirty="0" smtClean="0"/>
                            <a:t>186</a:t>
                          </a:r>
                          <a:endParaRPr lang="en-US" dirty="0"/>
                        </a:p>
                      </a:txBody>
                      <a:tcPr/>
                    </a:tc>
                    <a:tc>
                      <a:txBody>
                        <a:bodyPr/>
                        <a:lstStyle/>
                        <a:p>
                          <a:r>
                            <a:rPr lang="en-US" dirty="0" smtClean="0"/>
                            <a:t>2</a:t>
                          </a:r>
                          <a14:m>
                            <m:oMath xmlns:m="http://schemas.openxmlformats.org/officeDocument/2006/math">
                              <m:r>
                                <a:rPr lang="en-US" altLang="zh-CN" b="0" i="1" smtClean="0">
                                  <a:latin typeface="Cambria Math" charset="0"/>
                                </a:rPr>
                                <m:t>→</m:t>
                              </m:r>
                            </m:oMath>
                          </a14:m>
                          <a:r>
                            <a:rPr lang="en-US" dirty="0" smtClean="0"/>
                            <a:t>253</a:t>
                          </a:r>
                          <a:endParaRPr lang="en-US" dirty="0"/>
                        </a:p>
                      </a:txBody>
                      <a:tcPr/>
                    </a:tc>
                    <a:tc>
                      <a:txBody>
                        <a:bodyPr/>
                        <a:lstStyle/>
                        <a:p>
                          <a:r>
                            <a:rPr lang="en-US" dirty="0" smtClean="0"/>
                            <a:t>191</a:t>
                          </a:r>
                          <a:endParaRPr lang="en-US" dirty="0"/>
                        </a:p>
                      </a:txBody>
                      <a:tcPr/>
                    </a:tc>
                    <a:tc>
                      <a:txBody>
                        <a:bodyPr/>
                        <a:lstStyle/>
                        <a:p>
                          <a:r>
                            <a:rPr lang="en-US" dirty="0" smtClean="0"/>
                            <a:t>88</a:t>
                          </a:r>
                          <a:endParaRPr lang="en-US" dirty="0"/>
                        </a:p>
                      </a:txBody>
                      <a:tcPr/>
                    </a:tc>
                    <a:tc>
                      <a:txBody>
                        <a:bodyPr/>
                        <a:lstStyle/>
                        <a:p>
                          <a:r>
                            <a:rPr lang="en-US" dirty="0" smtClean="0"/>
                            <a:t>190</a:t>
                          </a:r>
                          <a:endParaRPr lang="en-US" dirty="0"/>
                        </a:p>
                      </a:txBody>
                      <a:tcPr/>
                    </a:tc>
                    <a:tc>
                      <a:txBody>
                        <a:bodyPr/>
                        <a:lstStyle/>
                        <a:p>
                          <a:r>
                            <a:rPr lang="en-US" dirty="0" smtClean="0"/>
                            <a:t>14</a:t>
                          </a:r>
                          <a:endParaRPr lang="en-US" dirty="0"/>
                        </a:p>
                      </a:txBody>
                      <a:tcPr/>
                    </a:tc>
                    <a:extLst>
                      <a:ext uri="{0D108BD9-81ED-4DB2-BD59-A6C34878D82A}">
                        <a16:rowId xmlns:a16="http://schemas.microsoft.com/office/drawing/2014/main" xmlns="" val="10001"/>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818605594"/>
                  </p:ext>
                </p:extLst>
              </p:nvPr>
            </p:nvGraphicFramePr>
            <p:xfrm>
              <a:off x="1551583" y="5360481"/>
              <a:ext cx="8534952" cy="651887"/>
            </p:xfrm>
            <a:graphic>
              <a:graphicData uri="http://schemas.openxmlformats.org/drawingml/2006/table">
                <a:tbl>
                  <a:tblPr firstRow="1" bandRow="1">
                    <a:tableStyleId>{5C22544A-7EE6-4342-B048-85BDC9FD1C3A}</a:tableStyleId>
                  </a:tblPr>
                  <a:tblGrid>
                    <a:gridCol w="1066869">
                      <a:extLst>
                        <a:ext uri="{9D8B030D-6E8A-4147-A177-3AD203B41FA5}">
                          <a16:colId xmlns="" xmlns:a16="http://schemas.microsoft.com/office/drawing/2014/main" xmlns:a14="http://schemas.microsoft.com/office/drawing/2010/main" val="20001"/>
                        </a:ext>
                      </a:extLst>
                    </a:gridCol>
                    <a:gridCol w="1066869">
                      <a:extLst>
                        <a:ext uri="{9D8B030D-6E8A-4147-A177-3AD203B41FA5}">
                          <a16:colId xmlns="" xmlns:a16="http://schemas.microsoft.com/office/drawing/2014/main" xmlns:a14="http://schemas.microsoft.com/office/drawing/2010/main" val="20002"/>
                        </a:ext>
                      </a:extLst>
                    </a:gridCol>
                    <a:gridCol w="1066869"/>
                    <a:gridCol w="1066869"/>
                    <a:gridCol w="1066869"/>
                    <a:gridCol w="1066869"/>
                    <a:gridCol w="1066869"/>
                    <a:gridCol w="1066869"/>
                  </a:tblGrid>
                  <a:tr h="651887">
                    <a:tc>
                      <a:txBody>
                        <a:bodyPr/>
                        <a:lstStyle/>
                        <a:p>
                          <a:endParaRPr lang="en-US"/>
                        </a:p>
                      </a:txBody>
                      <a:tcPr>
                        <a:blipFill rotWithShape="0">
                          <a:blip r:embed="rId2"/>
                          <a:stretch>
                            <a:fillRect l="-571" t="-4630" r="-702857" b="-3704"/>
                          </a:stretch>
                        </a:blipFill>
                      </a:tcPr>
                    </a:tc>
                    <a:tc>
                      <a:txBody>
                        <a:bodyPr/>
                        <a:lstStyle/>
                        <a:p>
                          <a:endParaRPr lang="en-US"/>
                        </a:p>
                      </a:txBody>
                      <a:tcPr>
                        <a:blipFill rotWithShape="0">
                          <a:blip r:embed="rId2"/>
                          <a:stretch>
                            <a:fillRect l="-100571" t="-4630" r="-602857" b="-3704"/>
                          </a:stretch>
                        </a:blipFill>
                      </a:tcPr>
                    </a:tc>
                    <a:tc>
                      <a:txBody>
                        <a:bodyPr/>
                        <a:lstStyle/>
                        <a:p>
                          <a:endParaRPr lang="en-US"/>
                        </a:p>
                      </a:txBody>
                      <a:tcPr>
                        <a:blipFill rotWithShape="0">
                          <a:blip r:embed="rId2"/>
                          <a:stretch>
                            <a:fillRect l="-200571" t="-4630" r="-502857" b="-3704"/>
                          </a:stretch>
                        </a:blipFill>
                      </a:tcPr>
                    </a:tc>
                    <a:tc>
                      <a:txBody>
                        <a:bodyPr/>
                        <a:lstStyle/>
                        <a:p>
                          <a:endParaRPr lang="en-US"/>
                        </a:p>
                      </a:txBody>
                      <a:tcPr>
                        <a:blipFill rotWithShape="0">
                          <a:blip r:embed="rId2"/>
                          <a:stretch>
                            <a:fillRect l="-298864" t="-4630" r="-400000" b="-3704"/>
                          </a:stretch>
                        </a:blipFill>
                      </a:tcPr>
                    </a:tc>
                    <a:tc>
                      <a:txBody>
                        <a:bodyPr/>
                        <a:lstStyle/>
                        <a:p>
                          <a:r>
                            <a:rPr lang="en-US" dirty="0" smtClean="0"/>
                            <a:t>191</a:t>
                          </a:r>
                          <a:endParaRPr lang="en-US" dirty="0"/>
                        </a:p>
                      </a:txBody>
                      <a:tcPr/>
                    </a:tc>
                    <a:tc>
                      <a:txBody>
                        <a:bodyPr/>
                        <a:lstStyle/>
                        <a:p>
                          <a:r>
                            <a:rPr lang="en-US" dirty="0" smtClean="0"/>
                            <a:t>88</a:t>
                          </a:r>
                          <a:endParaRPr lang="en-US" dirty="0"/>
                        </a:p>
                      </a:txBody>
                      <a:tcPr/>
                    </a:tc>
                    <a:tc>
                      <a:txBody>
                        <a:bodyPr/>
                        <a:lstStyle/>
                        <a:p>
                          <a:r>
                            <a:rPr lang="en-US" dirty="0" smtClean="0"/>
                            <a:t>190</a:t>
                          </a:r>
                          <a:endParaRPr lang="en-US" dirty="0"/>
                        </a:p>
                      </a:txBody>
                      <a:tcPr/>
                    </a:tc>
                    <a:tc>
                      <a:txBody>
                        <a:bodyPr/>
                        <a:lstStyle/>
                        <a:p>
                          <a:r>
                            <a:rPr lang="en-US" dirty="0" smtClean="0"/>
                            <a:t>14</a:t>
                          </a:r>
                          <a:endParaRPr lang="en-US" dirty="0"/>
                        </a:p>
                      </a:txBody>
                      <a:tcPr/>
                    </a:tc>
                    <a:extLst>
                      <a:ext uri="{0D108BD9-81ED-4DB2-BD59-A6C34878D82A}">
                        <a16:rowId xmlns="" xmlns:a16="http://schemas.microsoft.com/office/drawing/2014/main" xmlns:a14="http://schemas.microsoft.com/office/drawing/2010/main" val="10001"/>
                      </a:ext>
                    </a:extLst>
                  </a:tr>
                </a:tbl>
              </a:graphicData>
            </a:graphic>
          </p:graphicFrame>
        </mc:Fallback>
      </mc:AlternateContent>
    </p:spTree>
    <p:extLst>
      <p:ext uri="{BB962C8B-B14F-4D97-AF65-F5344CB8AC3E}">
        <p14:creationId xmlns:p14="http://schemas.microsoft.com/office/powerpoint/2010/main" val="7255865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EB9691-910F-1A48-954A-6C75D39069FF}" type="datetime1">
              <a:rPr lang="en-US" smtClean="0"/>
              <a:t>12/3/18</a:t>
            </a:fld>
            <a:endParaRPr lang="en-US"/>
          </a:p>
        </p:txBody>
      </p:sp>
      <p:sp>
        <p:nvSpPr>
          <p:cNvPr id="3" name="Slide Number Placeholder 2"/>
          <p:cNvSpPr>
            <a:spLocks noGrp="1"/>
          </p:cNvSpPr>
          <p:nvPr>
            <p:ph type="sldNum" sz="quarter" idx="12"/>
          </p:nvPr>
        </p:nvSpPr>
        <p:spPr/>
        <p:txBody>
          <a:bodyPr/>
          <a:lstStyle/>
          <a:p>
            <a:fld id="{9C428EAB-6A7A-D844-B051-9744BB29C3BA}" type="slidenum">
              <a:rPr lang="en-US" smtClean="0"/>
              <a:t>17</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996543407"/>
              </p:ext>
            </p:extLst>
          </p:nvPr>
        </p:nvGraphicFramePr>
        <p:xfrm>
          <a:off x="2949502" y="267970"/>
          <a:ext cx="6107281" cy="4931222"/>
        </p:xfrm>
        <a:graphic>
          <a:graphicData uri="http://schemas.openxmlformats.org/drawingml/2006/table">
            <a:tbl>
              <a:tblPr firstRow="1" bandRow="1">
                <a:tableStyleId>{5C22544A-7EE6-4342-B048-85BDC9FD1C3A}</a:tableStyleId>
              </a:tblPr>
              <a:tblGrid>
                <a:gridCol w="853264">
                  <a:extLst>
                    <a:ext uri="{9D8B030D-6E8A-4147-A177-3AD203B41FA5}">
                      <a16:colId xmlns:a16="http://schemas.microsoft.com/office/drawing/2014/main" xmlns="" val="20000"/>
                    </a:ext>
                  </a:extLst>
                </a:gridCol>
                <a:gridCol w="1624128">
                  <a:extLst>
                    <a:ext uri="{9D8B030D-6E8A-4147-A177-3AD203B41FA5}">
                      <a16:colId xmlns:a16="http://schemas.microsoft.com/office/drawing/2014/main" xmlns="" val="20001"/>
                    </a:ext>
                  </a:extLst>
                </a:gridCol>
                <a:gridCol w="1686814">
                  <a:extLst>
                    <a:ext uri="{9D8B030D-6E8A-4147-A177-3AD203B41FA5}">
                      <a16:colId xmlns:a16="http://schemas.microsoft.com/office/drawing/2014/main" xmlns="" val="20002"/>
                    </a:ext>
                  </a:extLst>
                </a:gridCol>
                <a:gridCol w="943376">
                  <a:extLst>
                    <a:ext uri="{9D8B030D-6E8A-4147-A177-3AD203B41FA5}">
                      <a16:colId xmlns:a16="http://schemas.microsoft.com/office/drawing/2014/main" xmlns="" val="20003"/>
                    </a:ext>
                  </a:extLst>
                </a:gridCol>
                <a:gridCol w="999699">
                  <a:extLst>
                    <a:ext uri="{9D8B030D-6E8A-4147-A177-3AD203B41FA5}">
                      <a16:colId xmlns:a16="http://schemas.microsoft.com/office/drawing/2014/main" xmlns="" val="20004"/>
                    </a:ext>
                  </a:extLst>
                </a:gridCol>
              </a:tblGrid>
              <a:tr h="280362">
                <a:tc>
                  <a:txBody>
                    <a:bodyPr/>
                    <a:lstStyle/>
                    <a:p>
                      <a:endParaRPr lang="en-US" dirty="0"/>
                    </a:p>
                  </a:txBody>
                  <a:tcPr/>
                </a:tc>
                <a:tc>
                  <a:txBody>
                    <a:bodyPr/>
                    <a:lstStyle/>
                    <a:p>
                      <a:r>
                        <a:rPr lang="en-US" altLang="zh-CN" dirty="0"/>
                        <a:t>Binary</a:t>
                      </a:r>
                      <a:r>
                        <a:rPr lang="zh-CN" altLang="en-US" dirty="0"/>
                        <a:t> </a:t>
                      </a:r>
                      <a:r>
                        <a:rPr lang="en-US" altLang="zh-CN" dirty="0"/>
                        <a:t>address</a:t>
                      </a:r>
                      <a:endParaRPr lang="en-US" dirty="0"/>
                    </a:p>
                  </a:txBody>
                  <a:tcPr/>
                </a:tc>
                <a:tc>
                  <a:txBody>
                    <a:bodyPr/>
                    <a:lstStyle/>
                    <a:p>
                      <a:pPr algn="r"/>
                      <a:r>
                        <a:rPr lang="en-US" altLang="zh-CN" dirty="0"/>
                        <a:t>tag</a:t>
                      </a:r>
                      <a:endParaRPr lang="en-US" dirty="0"/>
                    </a:p>
                  </a:txBody>
                  <a:tcPr/>
                </a:tc>
                <a:tc>
                  <a:txBody>
                    <a:bodyPr/>
                    <a:lstStyle/>
                    <a:p>
                      <a:r>
                        <a:rPr lang="en-US" altLang="zh-CN" dirty="0"/>
                        <a:t>index</a:t>
                      </a:r>
                      <a:endParaRPr lang="en-US" dirty="0"/>
                    </a:p>
                  </a:txBody>
                  <a:tcPr/>
                </a:tc>
                <a:tc>
                  <a:txBody>
                    <a:bodyPr/>
                    <a:lstStyle/>
                    <a:p>
                      <a:r>
                        <a:rPr lang="en-US" altLang="zh-CN" dirty="0"/>
                        <a:t>h/m</a:t>
                      </a:r>
                      <a:endParaRPr lang="en-US" dirty="0"/>
                    </a:p>
                  </a:txBody>
                  <a:tcPr/>
                </a:tc>
                <a:extLst>
                  <a:ext uri="{0D108BD9-81ED-4DB2-BD59-A6C34878D82A}">
                    <a16:rowId xmlns:a16="http://schemas.microsoft.com/office/drawing/2014/main" xmlns="" val="10000"/>
                  </a:ext>
                </a:extLst>
              </a:tr>
              <a:tr h="280362">
                <a:tc>
                  <a:txBody>
                    <a:bodyPr/>
                    <a:lstStyle/>
                    <a:p>
                      <a:r>
                        <a:rPr lang="en-US" altLang="zh-CN" dirty="0"/>
                        <a:t>3</a:t>
                      </a:r>
                      <a:endParaRPr lang="en-US" dirty="0"/>
                    </a:p>
                  </a:txBody>
                  <a:tcPr/>
                </a:tc>
                <a:tc>
                  <a:txBody>
                    <a:bodyPr/>
                    <a:lstStyle/>
                    <a:p>
                      <a:pPr algn="r"/>
                      <a:r>
                        <a:rPr lang="en-US" altLang="zh-CN" dirty="0"/>
                        <a:t>11</a:t>
                      </a:r>
                      <a:endParaRPr lang="en-US" dirty="0"/>
                    </a:p>
                  </a:txBody>
                  <a:tcPr/>
                </a:tc>
                <a:tc>
                  <a:txBody>
                    <a:bodyPr/>
                    <a:lstStyle/>
                    <a:p>
                      <a:pPr algn="r"/>
                      <a:r>
                        <a:rPr lang="en-US" altLang="zh-CN" dirty="0"/>
                        <a:t>11</a:t>
                      </a:r>
                      <a:endParaRPr lang="en-US" dirty="0"/>
                    </a:p>
                  </a:txBody>
                  <a:tcPr/>
                </a:tc>
                <a:tc>
                  <a:txBody>
                    <a:bodyPr/>
                    <a:lstStyle/>
                    <a:p>
                      <a:r>
                        <a:rPr lang="en-US" altLang="zh-CN" dirty="0" smtClean="0"/>
                        <a:t>N/A</a:t>
                      </a:r>
                      <a:endParaRPr lang="en-US" dirty="0"/>
                    </a:p>
                  </a:txBody>
                  <a:tcPr/>
                </a:tc>
                <a:tc>
                  <a:txBody>
                    <a:bodyPr/>
                    <a:lstStyle/>
                    <a:p>
                      <a:r>
                        <a:rPr lang="en-US" altLang="zh-CN" dirty="0"/>
                        <a:t>miss</a:t>
                      </a:r>
                      <a:endParaRPr lang="en-US" dirty="0"/>
                    </a:p>
                  </a:txBody>
                  <a:tcPr/>
                </a:tc>
                <a:extLst>
                  <a:ext uri="{0D108BD9-81ED-4DB2-BD59-A6C34878D82A}">
                    <a16:rowId xmlns:a16="http://schemas.microsoft.com/office/drawing/2014/main" xmlns="" val="10001"/>
                  </a:ext>
                </a:extLst>
              </a:tr>
              <a:tr h="335280">
                <a:tc>
                  <a:txBody>
                    <a:bodyPr/>
                    <a:lstStyle/>
                    <a:p>
                      <a:r>
                        <a:rPr lang="en-US" altLang="zh-CN" dirty="0"/>
                        <a:t>180</a:t>
                      </a:r>
                      <a:endParaRPr lang="en-US" dirty="0"/>
                    </a:p>
                  </a:txBody>
                  <a:tcPr/>
                </a:tc>
                <a:tc>
                  <a:txBody>
                    <a:bodyPr/>
                    <a:lstStyle/>
                    <a:p>
                      <a:pPr algn="r"/>
                      <a:r>
                        <a:rPr lang="en-US" altLang="zh-CN" dirty="0"/>
                        <a:t>10110100</a:t>
                      </a:r>
                      <a:endParaRPr lang="en-US" dirty="0"/>
                    </a:p>
                  </a:txBody>
                  <a:tcPr/>
                </a:tc>
                <a:tc>
                  <a:txBody>
                    <a:bodyPr/>
                    <a:lstStyle/>
                    <a:p>
                      <a:pPr algn="r"/>
                      <a:r>
                        <a:rPr lang="en-US" altLang="zh-CN" smtClean="0"/>
                        <a:t>10110100</a:t>
                      </a:r>
                      <a:endParaRPr lang="en-US" dirty="0"/>
                    </a:p>
                  </a:txBody>
                  <a:tcPr/>
                </a:tc>
                <a:tc>
                  <a:txBody>
                    <a:bodyPr/>
                    <a:lstStyle/>
                    <a:p>
                      <a:r>
                        <a:rPr lang="en-US" altLang="zh-CN" smtClean="0"/>
                        <a:t>N/A</a:t>
                      </a:r>
                      <a:endParaRPr lang="en-US" dirty="0"/>
                    </a:p>
                  </a:txBody>
                  <a:tcPr/>
                </a:tc>
                <a:tc>
                  <a:txBody>
                    <a:bodyPr/>
                    <a:lstStyle/>
                    <a:p>
                      <a:r>
                        <a:rPr lang="en-US" altLang="zh-CN" dirty="0"/>
                        <a:t>miss</a:t>
                      </a:r>
                      <a:endParaRPr lang="en-US" dirty="0"/>
                    </a:p>
                  </a:txBody>
                  <a:tcPr/>
                </a:tc>
                <a:extLst>
                  <a:ext uri="{0D108BD9-81ED-4DB2-BD59-A6C34878D82A}">
                    <a16:rowId xmlns:a16="http://schemas.microsoft.com/office/drawing/2014/main" xmlns="" val="10002"/>
                  </a:ext>
                </a:extLst>
              </a:tr>
              <a:tr h="280362">
                <a:tc>
                  <a:txBody>
                    <a:bodyPr/>
                    <a:lstStyle/>
                    <a:p>
                      <a:r>
                        <a:rPr lang="en-US" altLang="zh-CN" dirty="0"/>
                        <a:t>43</a:t>
                      </a:r>
                      <a:endParaRPr lang="en-US" dirty="0"/>
                    </a:p>
                  </a:txBody>
                  <a:tcPr/>
                </a:tc>
                <a:tc>
                  <a:txBody>
                    <a:bodyPr/>
                    <a:lstStyle/>
                    <a:p>
                      <a:pPr algn="r"/>
                      <a:r>
                        <a:rPr lang="en-US" altLang="zh-CN" dirty="0"/>
                        <a:t>101011</a:t>
                      </a:r>
                      <a:endParaRPr lang="en-US" dirty="0"/>
                    </a:p>
                  </a:txBody>
                  <a:tcPr/>
                </a:tc>
                <a:tc>
                  <a:txBody>
                    <a:bodyPr/>
                    <a:lstStyle/>
                    <a:p>
                      <a:pPr algn="r"/>
                      <a:r>
                        <a:rPr lang="en-US" altLang="zh-CN" dirty="0"/>
                        <a:t>101011</a:t>
                      </a:r>
                      <a:endParaRPr lang="en-US" dirty="0"/>
                    </a:p>
                  </a:txBody>
                  <a:tcPr/>
                </a:tc>
                <a:tc>
                  <a:txBody>
                    <a:bodyPr/>
                    <a:lstStyle/>
                    <a:p>
                      <a:r>
                        <a:rPr lang="en-US" altLang="zh-CN" smtClean="0"/>
                        <a:t>N/A</a:t>
                      </a:r>
                      <a:endParaRPr lang="en-US" dirty="0"/>
                    </a:p>
                  </a:txBody>
                  <a:tcPr/>
                </a:tc>
                <a:tc>
                  <a:txBody>
                    <a:bodyPr/>
                    <a:lstStyle/>
                    <a:p>
                      <a:r>
                        <a:rPr lang="en-US" altLang="zh-CN" dirty="0"/>
                        <a:t>miss</a:t>
                      </a:r>
                      <a:endParaRPr lang="en-US" dirty="0"/>
                    </a:p>
                  </a:txBody>
                  <a:tcPr/>
                </a:tc>
                <a:extLst>
                  <a:ext uri="{0D108BD9-81ED-4DB2-BD59-A6C34878D82A}">
                    <a16:rowId xmlns:a16="http://schemas.microsoft.com/office/drawing/2014/main" xmlns="" val="10003"/>
                  </a:ext>
                </a:extLst>
              </a:tr>
              <a:tr h="280362">
                <a:tc>
                  <a:txBody>
                    <a:bodyPr/>
                    <a:lstStyle/>
                    <a:p>
                      <a:r>
                        <a:rPr lang="en-US" altLang="zh-CN" dirty="0"/>
                        <a:t>2</a:t>
                      </a:r>
                      <a:endParaRPr lang="en-US" dirty="0"/>
                    </a:p>
                  </a:txBody>
                  <a:tcPr/>
                </a:tc>
                <a:tc>
                  <a:txBody>
                    <a:bodyPr/>
                    <a:lstStyle/>
                    <a:p>
                      <a:pPr algn="r"/>
                      <a:r>
                        <a:rPr lang="en-US" altLang="zh-CN" dirty="0"/>
                        <a:t>10</a:t>
                      </a:r>
                      <a:endParaRPr lang="en-US" dirty="0"/>
                    </a:p>
                  </a:txBody>
                  <a:tcPr/>
                </a:tc>
                <a:tc>
                  <a:txBody>
                    <a:bodyPr/>
                    <a:lstStyle/>
                    <a:p>
                      <a:pPr algn="r"/>
                      <a:r>
                        <a:rPr lang="en-US" altLang="zh-CN" dirty="0"/>
                        <a:t>10</a:t>
                      </a:r>
                      <a:endParaRPr lang="en-US" dirty="0"/>
                    </a:p>
                  </a:txBody>
                  <a:tcPr/>
                </a:tc>
                <a:tc>
                  <a:txBody>
                    <a:bodyPr/>
                    <a:lstStyle/>
                    <a:p>
                      <a:r>
                        <a:rPr lang="en-US" altLang="zh-CN" smtClean="0"/>
                        <a:t>N/A</a:t>
                      </a:r>
                      <a:endParaRPr lang="en-US" dirty="0"/>
                    </a:p>
                  </a:txBody>
                  <a:tcPr/>
                </a:tc>
                <a:tc>
                  <a:txBody>
                    <a:bodyPr/>
                    <a:lstStyle/>
                    <a:p>
                      <a:r>
                        <a:rPr lang="en-US" altLang="zh-CN" dirty="0"/>
                        <a:t>hit</a:t>
                      </a:r>
                      <a:endParaRPr lang="en-US" dirty="0"/>
                    </a:p>
                  </a:txBody>
                  <a:tcPr/>
                </a:tc>
                <a:extLst>
                  <a:ext uri="{0D108BD9-81ED-4DB2-BD59-A6C34878D82A}">
                    <a16:rowId xmlns:a16="http://schemas.microsoft.com/office/drawing/2014/main" xmlns="" val="10004"/>
                  </a:ext>
                </a:extLst>
              </a:tr>
              <a:tr h="387927">
                <a:tc>
                  <a:txBody>
                    <a:bodyPr/>
                    <a:lstStyle/>
                    <a:p>
                      <a:r>
                        <a:rPr lang="en-US" altLang="zh-CN" dirty="0"/>
                        <a:t>191</a:t>
                      </a:r>
                      <a:endParaRPr lang="en-US" dirty="0"/>
                    </a:p>
                  </a:txBody>
                  <a:tcPr/>
                </a:tc>
                <a:tc>
                  <a:txBody>
                    <a:bodyPr/>
                    <a:lstStyle/>
                    <a:p>
                      <a:pPr algn="r"/>
                      <a:r>
                        <a:rPr lang="en-US" altLang="zh-CN" dirty="0"/>
                        <a:t>10111111</a:t>
                      </a:r>
                      <a:endParaRPr lang="en-US" dirty="0"/>
                    </a:p>
                  </a:txBody>
                  <a:tcPr/>
                </a:tc>
                <a:tc>
                  <a:txBody>
                    <a:bodyPr/>
                    <a:lstStyle/>
                    <a:p>
                      <a:pPr algn="r"/>
                      <a:r>
                        <a:rPr lang="en-US" altLang="zh-CN" dirty="0"/>
                        <a:t>10111111</a:t>
                      </a:r>
                      <a:endParaRPr lang="en-US" dirty="0"/>
                    </a:p>
                  </a:txBody>
                  <a:tcPr/>
                </a:tc>
                <a:tc>
                  <a:txBody>
                    <a:bodyPr/>
                    <a:lstStyle/>
                    <a:p>
                      <a:r>
                        <a:rPr lang="en-US" altLang="zh-CN" smtClean="0"/>
                        <a:t>N/A</a:t>
                      </a:r>
                      <a:endParaRPr lang="en-US" dirty="0"/>
                    </a:p>
                  </a:txBody>
                  <a:tcPr/>
                </a:tc>
                <a:tc>
                  <a:txBody>
                    <a:bodyPr/>
                    <a:lstStyle/>
                    <a:p>
                      <a:r>
                        <a:rPr lang="en-US" altLang="zh-CN" dirty="0"/>
                        <a:t>miss</a:t>
                      </a:r>
                      <a:endParaRPr lang="en-US" dirty="0"/>
                    </a:p>
                  </a:txBody>
                  <a:tcPr/>
                </a:tc>
                <a:extLst>
                  <a:ext uri="{0D108BD9-81ED-4DB2-BD59-A6C34878D82A}">
                    <a16:rowId xmlns:a16="http://schemas.microsoft.com/office/drawing/2014/main" xmlns="" val="10005"/>
                  </a:ext>
                </a:extLst>
              </a:tr>
              <a:tr h="332509">
                <a:tc>
                  <a:txBody>
                    <a:bodyPr/>
                    <a:lstStyle/>
                    <a:p>
                      <a:r>
                        <a:rPr lang="en-US" altLang="zh-CN" dirty="0"/>
                        <a:t>88</a:t>
                      </a:r>
                      <a:endParaRPr lang="en-US" dirty="0"/>
                    </a:p>
                  </a:txBody>
                  <a:tcPr/>
                </a:tc>
                <a:tc>
                  <a:txBody>
                    <a:bodyPr/>
                    <a:lstStyle/>
                    <a:p>
                      <a:pPr algn="r"/>
                      <a:r>
                        <a:rPr lang="en-US" altLang="zh-CN" dirty="0"/>
                        <a:t>1011000</a:t>
                      </a:r>
                      <a:endParaRPr lang="en-US" dirty="0"/>
                    </a:p>
                  </a:txBody>
                  <a:tcPr/>
                </a:tc>
                <a:tc>
                  <a:txBody>
                    <a:bodyPr/>
                    <a:lstStyle/>
                    <a:p>
                      <a:pPr algn="r"/>
                      <a:r>
                        <a:rPr lang="en-US" altLang="zh-CN" dirty="0"/>
                        <a:t>1011000</a:t>
                      </a:r>
                      <a:endParaRPr lang="en-US" dirty="0"/>
                    </a:p>
                  </a:txBody>
                  <a:tcPr/>
                </a:tc>
                <a:tc>
                  <a:txBody>
                    <a:bodyPr/>
                    <a:lstStyle/>
                    <a:p>
                      <a:r>
                        <a:rPr lang="en-US" altLang="zh-CN" dirty="0" smtClean="0"/>
                        <a:t>N/A</a:t>
                      </a:r>
                      <a:endParaRPr lang="en-US" dirty="0"/>
                    </a:p>
                  </a:txBody>
                  <a:tcPr/>
                </a:tc>
                <a:tc>
                  <a:txBody>
                    <a:bodyPr/>
                    <a:lstStyle/>
                    <a:p>
                      <a:r>
                        <a:rPr lang="en-US" altLang="zh-CN" dirty="0"/>
                        <a:t>miss</a:t>
                      </a:r>
                      <a:endParaRPr lang="en-US" dirty="0"/>
                    </a:p>
                  </a:txBody>
                  <a:tcPr/>
                </a:tc>
                <a:extLst>
                  <a:ext uri="{0D108BD9-81ED-4DB2-BD59-A6C34878D82A}">
                    <a16:rowId xmlns:a16="http://schemas.microsoft.com/office/drawing/2014/main" xmlns="" val="10006"/>
                  </a:ext>
                </a:extLst>
              </a:tr>
              <a:tr h="354677">
                <a:tc>
                  <a:txBody>
                    <a:bodyPr/>
                    <a:lstStyle/>
                    <a:p>
                      <a:r>
                        <a:rPr lang="en-US" altLang="zh-CN" dirty="0"/>
                        <a:t>190</a:t>
                      </a:r>
                      <a:endParaRPr lang="en-US" dirty="0"/>
                    </a:p>
                  </a:txBody>
                  <a:tcPr/>
                </a:tc>
                <a:tc>
                  <a:txBody>
                    <a:bodyPr/>
                    <a:lstStyle/>
                    <a:p>
                      <a:pPr algn="r"/>
                      <a:r>
                        <a:rPr lang="en-US" altLang="zh-CN" dirty="0"/>
                        <a:t>10111110</a:t>
                      </a:r>
                      <a:endParaRPr lang="en-US" dirty="0"/>
                    </a:p>
                  </a:txBody>
                  <a:tcPr/>
                </a:tc>
                <a:tc>
                  <a:txBody>
                    <a:bodyPr/>
                    <a:lstStyle/>
                    <a:p>
                      <a:pPr algn="r"/>
                      <a:r>
                        <a:rPr lang="en-US" altLang="zh-CN" dirty="0"/>
                        <a:t>10111110</a:t>
                      </a:r>
                      <a:endParaRPr lang="en-US" dirty="0"/>
                    </a:p>
                  </a:txBody>
                  <a:tcPr/>
                </a:tc>
                <a:tc>
                  <a:txBody>
                    <a:bodyPr/>
                    <a:lstStyle/>
                    <a:p>
                      <a:r>
                        <a:rPr lang="en-US" altLang="zh-CN" dirty="0" smtClean="0"/>
                        <a:t>N/A</a:t>
                      </a:r>
                      <a:endParaRPr lang="en-US" dirty="0"/>
                    </a:p>
                  </a:txBody>
                  <a:tcPr/>
                </a:tc>
                <a:tc>
                  <a:txBody>
                    <a:bodyPr/>
                    <a:lstStyle/>
                    <a:p>
                      <a:r>
                        <a:rPr lang="en-US" altLang="zh-CN" dirty="0"/>
                        <a:t>hit</a:t>
                      </a:r>
                      <a:endParaRPr lang="en-US" dirty="0"/>
                    </a:p>
                  </a:txBody>
                  <a:tcPr/>
                </a:tc>
                <a:extLst>
                  <a:ext uri="{0D108BD9-81ED-4DB2-BD59-A6C34878D82A}">
                    <a16:rowId xmlns:a16="http://schemas.microsoft.com/office/drawing/2014/main" xmlns="" val="10007"/>
                  </a:ext>
                </a:extLst>
              </a:tr>
              <a:tr h="280362">
                <a:tc>
                  <a:txBody>
                    <a:bodyPr/>
                    <a:lstStyle/>
                    <a:p>
                      <a:r>
                        <a:rPr lang="en-US" altLang="zh-CN" dirty="0"/>
                        <a:t>14</a:t>
                      </a:r>
                      <a:endParaRPr lang="en-US" dirty="0"/>
                    </a:p>
                  </a:txBody>
                  <a:tcPr/>
                </a:tc>
                <a:tc>
                  <a:txBody>
                    <a:bodyPr/>
                    <a:lstStyle/>
                    <a:p>
                      <a:pPr algn="r"/>
                      <a:r>
                        <a:rPr lang="en-US" altLang="zh-CN" dirty="0"/>
                        <a:t>1110</a:t>
                      </a:r>
                      <a:endParaRPr lang="en-US" dirty="0"/>
                    </a:p>
                  </a:txBody>
                  <a:tcPr/>
                </a:tc>
                <a:tc>
                  <a:txBody>
                    <a:bodyPr/>
                    <a:lstStyle/>
                    <a:p>
                      <a:pPr algn="r"/>
                      <a:r>
                        <a:rPr lang="en-US" altLang="zh-CN" dirty="0"/>
                        <a:t>1110</a:t>
                      </a:r>
                      <a:endParaRPr lang="en-US" dirty="0"/>
                    </a:p>
                  </a:txBody>
                  <a:tcPr/>
                </a:tc>
                <a:tc>
                  <a:txBody>
                    <a:bodyPr/>
                    <a:lstStyle/>
                    <a:p>
                      <a:r>
                        <a:rPr lang="en-US" altLang="zh-CN" dirty="0" smtClean="0"/>
                        <a:t>N/A</a:t>
                      </a:r>
                      <a:endParaRPr lang="en-US" dirty="0"/>
                    </a:p>
                  </a:txBody>
                  <a:tcPr/>
                </a:tc>
                <a:tc>
                  <a:txBody>
                    <a:bodyPr/>
                    <a:lstStyle/>
                    <a:p>
                      <a:r>
                        <a:rPr lang="en-US" altLang="zh-CN" dirty="0"/>
                        <a:t>miss</a:t>
                      </a:r>
                      <a:endParaRPr lang="en-US" dirty="0"/>
                    </a:p>
                  </a:txBody>
                  <a:tcPr/>
                </a:tc>
                <a:extLst>
                  <a:ext uri="{0D108BD9-81ED-4DB2-BD59-A6C34878D82A}">
                    <a16:rowId xmlns:a16="http://schemas.microsoft.com/office/drawing/2014/main" xmlns="" val="10008"/>
                  </a:ext>
                </a:extLst>
              </a:tr>
              <a:tr h="371302">
                <a:tc>
                  <a:txBody>
                    <a:bodyPr/>
                    <a:lstStyle/>
                    <a:p>
                      <a:r>
                        <a:rPr lang="en-US" altLang="zh-CN" dirty="0"/>
                        <a:t>181</a:t>
                      </a:r>
                      <a:endParaRPr lang="en-US" dirty="0"/>
                    </a:p>
                  </a:txBody>
                  <a:tcPr/>
                </a:tc>
                <a:tc>
                  <a:txBody>
                    <a:bodyPr/>
                    <a:lstStyle/>
                    <a:p>
                      <a:pPr algn="r"/>
                      <a:r>
                        <a:rPr lang="en-US" altLang="zh-CN" dirty="0"/>
                        <a:t>10110101</a:t>
                      </a:r>
                      <a:endParaRPr lang="en-US" dirty="0"/>
                    </a:p>
                  </a:txBody>
                  <a:tcPr/>
                </a:tc>
                <a:tc>
                  <a:txBody>
                    <a:bodyPr/>
                    <a:lstStyle/>
                    <a:p>
                      <a:pPr algn="r"/>
                      <a:r>
                        <a:rPr lang="en-US" altLang="zh-CN" dirty="0"/>
                        <a:t>10110101</a:t>
                      </a:r>
                      <a:endParaRPr lang="en-US" dirty="0"/>
                    </a:p>
                  </a:txBody>
                  <a:tcPr/>
                </a:tc>
                <a:tc>
                  <a:txBody>
                    <a:bodyPr/>
                    <a:lstStyle/>
                    <a:p>
                      <a:r>
                        <a:rPr lang="en-US" altLang="zh-CN" dirty="0" smtClean="0"/>
                        <a:t>N/A</a:t>
                      </a:r>
                      <a:endParaRPr lang="en-US" dirty="0"/>
                    </a:p>
                  </a:txBody>
                  <a:tcPr/>
                </a:tc>
                <a:tc>
                  <a:txBody>
                    <a:bodyPr/>
                    <a:lstStyle/>
                    <a:p>
                      <a:r>
                        <a:rPr lang="en-US" dirty="0" smtClean="0"/>
                        <a:t>miss</a:t>
                      </a:r>
                      <a:endParaRPr lang="en-US" dirty="0"/>
                    </a:p>
                  </a:txBody>
                  <a:tcPr/>
                </a:tc>
                <a:extLst>
                  <a:ext uri="{0D108BD9-81ED-4DB2-BD59-A6C34878D82A}">
                    <a16:rowId xmlns:a16="http://schemas.microsoft.com/office/drawing/2014/main" xmlns="" val="10009"/>
                  </a:ext>
                </a:extLst>
              </a:tr>
              <a:tr h="280362">
                <a:tc>
                  <a:txBody>
                    <a:bodyPr/>
                    <a:lstStyle/>
                    <a:p>
                      <a:r>
                        <a:rPr lang="en-US" altLang="zh-CN" dirty="0"/>
                        <a:t>44</a:t>
                      </a:r>
                      <a:endParaRPr lang="en-US" dirty="0"/>
                    </a:p>
                  </a:txBody>
                  <a:tcPr/>
                </a:tc>
                <a:tc>
                  <a:txBody>
                    <a:bodyPr/>
                    <a:lstStyle/>
                    <a:p>
                      <a:pPr algn="r"/>
                      <a:r>
                        <a:rPr lang="en-US" altLang="zh-CN" dirty="0"/>
                        <a:t>101100</a:t>
                      </a:r>
                      <a:endParaRPr lang="en-US" dirty="0"/>
                    </a:p>
                  </a:txBody>
                  <a:tcPr/>
                </a:tc>
                <a:tc>
                  <a:txBody>
                    <a:bodyPr/>
                    <a:lstStyle/>
                    <a:p>
                      <a:pPr algn="r"/>
                      <a:r>
                        <a:rPr lang="en-US" altLang="zh-CN" dirty="0"/>
                        <a:t>101100</a:t>
                      </a:r>
                      <a:endParaRPr lang="en-US" dirty="0"/>
                    </a:p>
                  </a:txBody>
                  <a:tcPr/>
                </a:tc>
                <a:tc>
                  <a:txBody>
                    <a:bodyPr/>
                    <a:lstStyle/>
                    <a:p>
                      <a:r>
                        <a:rPr lang="en-US" altLang="zh-CN" dirty="0" smtClean="0"/>
                        <a:t>N/A</a:t>
                      </a:r>
                      <a:endParaRPr lang="en-US" dirty="0"/>
                    </a:p>
                  </a:txBody>
                  <a:tcPr/>
                </a:tc>
                <a:tc>
                  <a:txBody>
                    <a:bodyPr/>
                    <a:lstStyle/>
                    <a:p>
                      <a:r>
                        <a:rPr lang="en-US" altLang="zh-CN" dirty="0"/>
                        <a:t>miss</a:t>
                      </a:r>
                      <a:endParaRPr lang="en-US" dirty="0"/>
                    </a:p>
                  </a:txBody>
                  <a:tcPr/>
                </a:tc>
                <a:extLst>
                  <a:ext uri="{0D108BD9-81ED-4DB2-BD59-A6C34878D82A}">
                    <a16:rowId xmlns:a16="http://schemas.microsoft.com/office/drawing/2014/main" xmlns="" val="10010"/>
                  </a:ext>
                </a:extLst>
              </a:tr>
              <a:tr h="396240">
                <a:tc>
                  <a:txBody>
                    <a:bodyPr/>
                    <a:lstStyle/>
                    <a:p>
                      <a:r>
                        <a:rPr lang="en-US" altLang="zh-CN" dirty="0"/>
                        <a:t>186</a:t>
                      </a:r>
                      <a:endParaRPr lang="en-US" dirty="0"/>
                    </a:p>
                  </a:txBody>
                  <a:tcPr/>
                </a:tc>
                <a:tc>
                  <a:txBody>
                    <a:bodyPr/>
                    <a:lstStyle/>
                    <a:p>
                      <a:pPr algn="r"/>
                      <a:r>
                        <a:rPr lang="en-US" altLang="zh-CN" dirty="0"/>
                        <a:t>10111010</a:t>
                      </a:r>
                      <a:endParaRPr lang="en-US" dirty="0"/>
                    </a:p>
                  </a:txBody>
                  <a:tcPr/>
                </a:tc>
                <a:tc>
                  <a:txBody>
                    <a:bodyPr/>
                    <a:lstStyle/>
                    <a:p>
                      <a:pPr algn="r"/>
                      <a:r>
                        <a:rPr lang="en-US" altLang="zh-CN" dirty="0"/>
                        <a:t>10111010</a:t>
                      </a:r>
                      <a:endParaRPr lang="en-US" dirty="0"/>
                    </a:p>
                  </a:txBody>
                  <a:tcPr/>
                </a:tc>
                <a:tc>
                  <a:txBody>
                    <a:bodyPr/>
                    <a:lstStyle/>
                    <a:p>
                      <a:r>
                        <a:rPr lang="en-US" altLang="zh-CN" dirty="0" smtClean="0"/>
                        <a:t>N/A</a:t>
                      </a:r>
                      <a:endParaRPr lang="en-US" dirty="0"/>
                    </a:p>
                  </a:txBody>
                  <a:tcPr/>
                </a:tc>
                <a:tc>
                  <a:txBody>
                    <a:bodyPr/>
                    <a:lstStyle/>
                    <a:p>
                      <a:r>
                        <a:rPr lang="en-US" altLang="zh-CN" dirty="0"/>
                        <a:t>miss</a:t>
                      </a:r>
                      <a:endParaRPr lang="en-US" dirty="0"/>
                    </a:p>
                  </a:txBody>
                  <a:tcPr/>
                </a:tc>
                <a:extLst>
                  <a:ext uri="{0D108BD9-81ED-4DB2-BD59-A6C34878D82A}">
                    <a16:rowId xmlns:a16="http://schemas.microsoft.com/office/drawing/2014/main" xmlns="" val="10011"/>
                  </a:ext>
                </a:extLst>
              </a:tr>
              <a:tr h="483913">
                <a:tc>
                  <a:txBody>
                    <a:bodyPr/>
                    <a:lstStyle/>
                    <a:p>
                      <a:r>
                        <a:rPr lang="en-US" altLang="zh-CN" dirty="0"/>
                        <a:t>253</a:t>
                      </a:r>
                      <a:endParaRPr lang="en-US" dirty="0"/>
                    </a:p>
                  </a:txBody>
                  <a:tcPr/>
                </a:tc>
                <a:tc>
                  <a:txBody>
                    <a:bodyPr/>
                    <a:lstStyle/>
                    <a:p>
                      <a:pPr algn="r"/>
                      <a:r>
                        <a:rPr lang="en-US" altLang="zh-CN" dirty="0"/>
                        <a:t>11111101</a:t>
                      </a:r>
                      <a:endParaRPr lang="en-US" dirty="0"/>
                    </a:p>
                  </a:txBody>
                  <a:tcPr/>
                </a:tc>
                <a:tc>
                  <a:txBody>
                    <a:bodyPr/>
                    <a:lstStyle/>
                    <a:p>
                      <a:pPr algn="r"/>
                      <a:r>
                        <a:rPr lang="en-US" altLang="zh-CN" dirty="0"/>
                        <a:t>11111101</a:t>
                      </a:r>
                      <a:endParaRPr lang="en-US" dirty="0"/>
                    </a:p>
                  </a:txBody>
                  <a:tcPr/>
                </a:tc>
                <a:tc>
                  <a:txBody>
                    <a:bodyPr/>
                    <a:lstStyle/>
                    <a:p>
                      <a:r>
                        <a:rPr lang="en-US" altLang="zh-CN" dirty="0" smtClean="0"/>
                        <a:t>N/A</a:t>
                      </a:r>
                      <a:endParaRPr lang="en-US" dirty="0"/>
                    </a:p>
                  </a:txBody>
                  <a:tcPr/>
                </a:tc>
                <a:tc>
                  <a:txBody>
                    <a:bodyPr/>
                    <a:lstStyle/>
                    <a:p>
                      <a:r>
                        <a:rPr lang="en-US" altLang="zh-CN" dirty="0"/>
                        <a:t>miss</a:t>
                      </a:r>
                      <a:endParaRPr lang="en-US" dirty="0"/>
                    </a:p>
                  </a:txBody>
                  <a:tcPr/>
                </a:tc>
                <a:extLst>
                  <a:ext uri="{0D108BD9-81ED-4DB2-BD59-A6C34878D82A}">
                    <a16:rowId xmlns:a16="http://schemas.microsoft.com/office/drawing/2014/main" xmlns="" val="10012"/>
                  </a:ext>
                </a:extLst>
              </a:tr>
            </a:tbl>
          </a:graphicData>
        </a:graphic>
      </p:graphicFrame>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2034960278"/>
                  </p:ext>
                </p:extLst>
              </p:nvPr>
            </p:nvGraphicFramePr>
            <p:xfrm>
              <a:off x="215151" y="5226086"/>
              <a:ext cx="11879867" cy="993504"/>
            </p:xfrm>
            <a:graphic>
              <a:graphicData uri="http://schemas.openxmlformats.org/drawingml/2006/table">
                <a:tbl>
                  <a:tblPr firstRow="1" bandRow="1">
                    <a:tableStyleId>{5C22544A-7EE6-4342-B048-85BDC9FD1C3A}</a:tableStyleId>
                  </a:tblPr>
                  <a:tblGrid>
                    <a:gridCol w="1302936">
                      <a:extLst>
                        <a:ext uri="{9D8B030D-6E8A-4147-A177-3AD203B41FA5}">
                          <a16:colId xmlns:a16="http://schemas.microsoft.com/office/drawing/2014/main" xmlns="" val="20001"/>
                        </a:ext>
                      </a:extLst>
                    </a:gridCol>
                    <a:gridCol w="1520948">
                      <a:extLst>
                        <a:ext uri="{9D8B030D-6E8A-4147-A177-3AD203B41FA5}">
                          <a16:colId xmlns:a16="http://schemas.microsoft.com/office/drawing/2014/main" xmlns="" val="20002"/>
                        </a:ext>
                      </a:extLst>
                    </a:gridCol>
                    <a:gridCol w="2662518"/>
                    <a:gridCol w="2232212"/>
                    <a:gridCol w="1075764"/>
                    <a:gridCol w="1048871"/>
                    <a:gridCol w="1075765"/>
                    <a:gridCol w="960853"/>
                  </a:tblGrid>
                  <a:tr h="358711">
                    <a:tc gridSpan="2">
                      <a:txBody>
                        <a:bodyPr/>
                        <a:lstStyle/>
                        <a:p>
                          <a:endParaRPr lang="en-US" dirty="0"/>
                        </a:p>
                      </a:txBody>
                      <a:tcPr/>
                    </a:tc>
                    <a:tc hMerge="1">
                      <a:txBody>
                        <a:bodyPr/>
                        <a:lstStyle/>
                        <a:p>
                          <a:endParaRPr lang="en-US" dirty="0"/>
                        </a:p>
                      </a:txBody>
                      <a:tcPr/>
                    </a:tc>
                    <a:tc gridSpan="2">
                      <a:txBody>
                        <a:bodyPr/>
                        <a:lstStyle/>
                        <a:p>
                          <a:endParaRPr lang="en-US" dirty="0"/>
                        </a:p>
                      </a:txBody>
                      <a:tcPr/>
                    </a:tc>
                    <a:tc hMerge="1">
                      <a:txBody>
                        <a:bodyPr/>
                        <a:lstStyle/>
                        <a:p>
                          <a:endParaRPr lang="en-US" dirty="0"/>
                        </a:p>
                      </a:txBody>
                      <a:tcPr/>
                    </a:tc>
                    <a:tc gridSpan="2">
                      <a:txBody>
                        <a:bodyPr/>
                        <a:lstStyle/>
                        <a:p>
                          <a:endParaRPr lang="en-US" dirty="0"/>
                        </a:p>
                      </a:txBody>
                      <a:tcPr/>
                    </a:tc>
                    <a:tc hMerge="1">
                      <a:txBody>
                        <a:bodyPr/>
                        <a:lstStyle/>
                        <a:p>
                          <a:endParaRPr lang="en-US" dirty="0"/>
                        </a:p>
                      </a:txBody>
                      <a:tcPr/>
                    </a:tc>
                    <a:tc gridSpan="2">
                      <a:txBody>
                        <a:bodyPr/>
                        <a:lstStyle/>
                        <a:p>
                          <a:r>
                            <a:rPr lang="en-US" dirty="0" smtClean="0"/>
                            <a:t> </a:t>
                          </a:r>
                          <a:endParaRPr lang="en-US" dirty="0"/>
                        </a:p>
                      </a:txBody>
                      <a:tcPr/>
                    </a:tc>
                    <a:tc hMerge="1">
                      <a:txBody>
                        <a:bodyPr/>
                        <a:lstStyle/>
                        <a:p>
                          <a:endParaRPr lang="en-US" dirty="0"/>
                        </a:p>
                      </a:txBody>
                      <a:tcPr/>
                    </a:tc>
                    <a:extLst>
                      <a:ext uri="{0D108BD9-81ED-4DB2-BD59-A6C34878D82A}">
                        <a16:rowId xmlns:a16="http://schemas.microsoft.com/office/drawing/2014/main" xmlns="" val="10000"/>
                      </a:ext>
                    </a:extLst>
                  </a:tr>
                  <a:tr h="627744">
                    <a:tc>
                      <a:txBody>
                        <a:bodyPr/>
                        <a:lstStyle/>
                        <a:p>
                          <a:r>
                            <a:rPr lang="en-US" altLang="zh-CN" dirty="0" smtClean="0"/>
                            <a:t>2</a:t>
                          </a:r>
                          <a14:m>
                            <m:oMath xmlns:m="http://schemas.openxmlformats.org/officeDocument/2006/math">
                              <m:r>
                                <a:rPr lang="en-US" altLang="zh-CN" b="0" i="1" smtClean="0">
                                  <a:latin typeface="Cambria Math" charset="0"/>
                                </a:rPr>
                                <m:t>→</m:t>
                              </m:r>
                            </m:oMath>
                          </a14:m>
                          <a:r>
                            <a:rPr lang="en-US" dirty="0" smtClean="0"/>
                            <a:t>14</a:t>
                          </a:r>
                          <a14:m>
                            <m:oMath xmlns:m="http://schemas.openxmlformats.org/officeDocument/2006/math">
                              <m:r>
                                <a:rPr lang="en-US" altLang="zh-CN" b="0" i="1" smtClean="0">
                                  <a:latin typeface="Cambria Math" charset="0"/>
                                </a:rPr>
                                <m:t>→</m:t>
                              </m:r>
                            </m:oMath>
                          </a14:m>
                          <a:r>
                            <a:rPr lang="en-US" dirty="0" smtClean="0"/>
                            <a:t>186</a:t>
                          </a:r>
                          <a:endParaRPr lang="en-US" dirty="0"/>
                        </a:p>
                      </a:txBody>
                      <a:tcPr/>
                    </a:tc>
                    <a:tc>
                      <a:txBody>
                        <a:bodyPr/>
                        <a:lstStyle/>
                        <a:p>
                          <a:r>
                            <a:rPr lang="en-US" dirty="0" smtClean="0"/>
                            <a:t>3</a:t>
                          </a:r>
                          <a14:m>
                            <m:oMath xmlns:m="http://schemas.openxmlformats.org/officeDocument/2006/math">
                              <m:r>
                                <a:rPr lang="en-US" altLang="zh-CN" b="0" i="1" smtClean="0">
                                  <a:latin typeface="Cambria Math" charset="0"/>
                                </a:rPr>
                                <m:t>→</m:t>
                              </m:r>
                            </m:oMath>
                          </a14:m>
                          <a:r>
                            <a:rPr lang="en-US" dirty="0" smtClean="0"/>
                            <a:t>15</a:t>
                          </a:r>
                          <a14:m>
                            <m:oMath xmlns:m="http://schemas.openxmlformats.org/officeDocument/2006/math">
                              <m:r>
                                <a:rPr lang="en-US" altLang="zh-CN" b="0" i="1" smtClean="0">
                                  <a:latin typeface="Cambria Math" charset="0"/>
                                </a:rPr>
                                <m:t>→</m:t>
                              </m:r>
                            </m:oMath>
                          </a14:m>
                          <a:r>
                            <a:rPr lang="en-US" dirty="0" smtClean="0"/>
                            <a:t>187</a:t>
                          </a:r>
                          <a:endParaRPr lang="en-US" dirty="0"/>
                        </a:p>
                      </a:txBody>
                      <a:tcPr/>
                    </a:tc>
                    <a:tc>
                      <a:txBody>
                        <a:bodyPr/>
                        <a:lstStyle/>
                        <a:p>
                          <a:r>
                            <a:rPr lang="en-US" dirty="0" smtClean="0"/>
                            <a:t>180</a:t>
                          </a:r>
                          <a14:m>
                            <m:oMath xmlns:m="http://schemas.openxmlformats.org/officeDocument/2006/math">
                              <m:r>
                                <a:rPr lang="en-US" altLang="zh-CN" b="0" i="1" smtClean="0">
                                  <a:latin typeface="Cambria Math" charset="0"/>
                                </a:rPr>
                                <m:t>→</m:t>
                              </m:r>
                            </m:oMath>
                          </a14:m>
                          <a:r>
                            <a:rPr lang="en-US" dirty="0" smtClean="0"/>
                            <a:t>88</a:t>
                          </a:r>
                          <a14:m>
                            <m:oMath xmlns:m="http://schemas.openxmlformats.org/officeDocument/2006/math">
                              <m:r>
                                <a:rPr lang="en-US" altLang="zh-CN" b="0" i="1" smtClean="0">
                                  <a:latin typeface="Cambria Math" charset="0"/>
                                </a:rPr>
                                <m:t>→</m:t>
                              </m:r>
                            </m:oMath>
                          </a14:m>
                          <a:r>
                            <a:rPr lang="en-US" dirty="0" smtClean="0"/>
                            <a:t>180</a:t>
                          </a:r>
                          <a14:m>
                            <m:oMath xmlns:m="http://schemas.openxmlformats.org/officeDocument/2006/math">
                              <m:r>
                                <a:rPr lang="en-US" altLang="zh-CN" b="0" i="1" smtClean="0">
                                  <a:latin typeface="Cambria Math" charset="0"/>
                                </a:rPr>
                                <m:t>→</m:t>
                              </m:r>
                            </m:oMath>
                          </a14:m>
                          <a:r>
                            <a:rPr lang="en-US" dirty="0" smtClean="0"/>
                            <a:t>252</a:t>
                          </a:r>
                          <a:endParaRPr lang="en-US" dirty="0"/>
                        </a:p>
                      </a:txBody>
                      <a:tcPr/>
                    </a:tc>
                    <a:tc>
                      <a:txBody>
                        <a:bodyPr/>
                        <a:lstStyle/>
                        <a:p>
                          <a:r>
                            <a:rPr lang="en-US" dirty="0" smtClean="0"/>
                            <a:t>181</a:t>
                          </a:r>
                          <a14:m>
                            <m:oMath xmlns:m="http://schemas.openxmlformats.org/officeDocument/2006/math">
                              <m:r>
                                <a:rPr lang="en-US" altLang="zh-CN" b="0" i="1" smtClean="0">
                                  <a:latin typeface="Cambria Math" charset="0"/>
                                </a:rPr>
                                <m:t>→</m:t>
                              </m:r>
                            </m:oMath>
                          </a14:m>
                          <a:r>
                            <a:rPr lang="en-US" dirty="0" smtClean="0"/>
                            <a:t>89</a:t>
                          </a:r>
                          <a14:m>
                            <m:oMath xmlns:m="http://schemas.openxmlformats.org/officeDocument/2006/math">
                              <m:r>
                                <a:rPr lang="en-US" altLang="zh-CN" b="0" i="1" smtClean="0">
                                  <a:latin typeface="Cambria Math" charset="0"/>
                                </a:rPr>
                                <m:t>→</m:t>
                              </m:r>
                            </m:oMath>
                          </a14:m>
                          <a:r>
                            <a:rPr lang="en-US" dirty="0" smtClean="0"/>
                            <a:t>181</a:t>
                          </a:r>
                          <a14:m>
                            <m:oMath xmlns:m="http://schemas.openxmlformats.org/officeDocument/2006/math">
                              <m:r>
                                <a:rPr lang="en-US" altLang="zh-CN" b="0" i="1" smtClean="0">
                                  <a:latin typeface="Cambria Math" charset="0"/>
                                </a:rPr>
                                <m:t>→</m:t>
                              </m:r>
                            </m:oMath>
                          </a14:m>
                          <a:r>
                            <a:rPr lang="en-US" dirty="0" smtClean="0"/>
                            <a:t>253</a:t>
                          </a:r>
                          <a:endParaRPr lang="en-US" dirty="0"/>
                        </a:p>
                      </a:txBody>
                      <a:tcPr/>
                    </a:tc>
                    <a:tc>
                      <a:txBody>
                        <a:bodyPr/>
                        <a:lstStyle/>
                        <a:p>
                          <a:r>
                            <a:rPr lang="en-US" dirty="0" smtClean="0"/>
                            <a:t>42</a:t>
                          </a:r>
                          <a14:m>
                            <m:oMath xmlns:m="http://schemas.openxmlformats.org/officeDocument/2006/math">
                              <m:r>
                                <a:rPr lang="en-US" altLang="zh-CN" b="0" i="1" smtClean="0">
                                  <a:latin typeface="Cambria Math" charset="0"/>
                                </a:rPr>
                                <m:t>→</m:t>
                              </m:r>
                            </m:oMath>
                          </a14:m>
                          <a:r>
                            <a:rPr lang="en-US" dirty="0" smtClean="0"/>
                            <a:t>14</a:t>
                          </a:r>
                          <a:endParaRPr lang="en-US" dirty="0"/>
                        </a:p>
                      </a:txBody>
                      <a:tcPr/>
                    </a:tc>
                    <a:tc>
                      <a:txBody>
                        <a:bodyPr/>
                        <a:lstStyle/>
                        <a:p>
                          <a:r>
                            <a:rPr lang="en-US" dirty="0" smtClean="0"/>
                            <a:t>43</a:t>
                          </a:r>
                          <a14:m>
                            <m:oMath xmlns:m="http://schemas.openxmlformats.org/officeDocument/2006/math">
                              <m:r>
                                <a:rPr lang="en-US" altLang="zh-CN" b="0" i="1" smtClean="0">
                                  <a:latin typeface="Cambria Math" charset="0"/>
                                </a:rPr>
                                <m:t>→</m:t>
                              </m:r>
                            </m:oMath>
                          </a14:m>
                          <a:r>
                            <a:rPr lang="en-US" dirty="0" smtClean="0"/>
                            <a:t>15</a:t>
                          </a:r>
                          <a:endParaRPr lang="en-US" dirty="0"/>
                        </a:p>
                      </a:txBody>
                      <a:tcPr/>
                    </a:tc>
                    <a:tc>
                      <a:txBody>
                        <a:bodyPr/>
                        <a:lstStyle/>
                        <a:p>
                          <a:r>
                            <a:rPr lang="en-US" dirty="0" smtClean="0"/>
                            <a:t>190</a:t>
                          </a:r>
                          <a14:m>
                            <m:oMath xmlns:m="http://schemas.openxmlformats.org/officeDocument/2006/math">
                              <m:r>
                                <a:rPr lang="en-US" altLang="zh-CN" b="0" i="1" smtClean="0">
                                  <a:latin typeface="Cambria Math" charset="0"/>
                                </a:rPr>
                                <m:t>→</m:t>
                              </m:r>
                            </m:oMath>
                          </a14:m>
                          <a:r>
                            <a:rPr lang="en-US" dirty="0" smtClean="0"/>
                            <a:t>44</a:t>
                          </a:r>
                          <a:endParaRPr lang="en-US" dirty="0"/>
                        </a:p>
                      </a:txBody>
                      <a:tcPr/>
                    </a:tc>
                    <a:tc>
                      <a:txBody>
                        <a:bodyPr/>
                        <a:lstStyle/>
                        <a:p>
                          <a:r>
                            <a:rPr lang="en-US" dirty="0" smtClean="0"/>
                            <a:t>191</a:t>
                          </a:r>
                          <a14:m>
                            <m:oMath xmlns:m="http://schemas.openxmlformats.org/officeDocument/2006/math">
                              <m:r>
                                <a:rPr lang="en-US" altLang="zh-CN" b="0" i="1" smtClean="0">
                                  <a:latin typeface="Cambria Math" charset="0"/>
                                </a:rPr>
                                <m:t>→</m:t>
                              </m:r>
                            </m:oMath>
                          </a14:m>
                          <a:r>
                            <a:rPr lang="en-US" dirty="0" smtClean="0"/>
                            <a:t>45</a:t>
                          </a:r>
                          <a:endParaRPr lang="en-US" dirty="0"/>
                        </a:p>
                      </a:txBody>
                      <a:tcPr/>
                    </a:tc>
                    <a:extLst>
                      <a:ext uri="{0D108BD9-81ED-4DB2-BD59-A6C34878D82A}">
                        <a16:rowId xmlns:a16="http://schemas.microsoft.com/office/drawing/2014/main" xmlns="" val="10001"/>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2034960278"/>
                  </p:ext>
                </p:extLst>
              </p:nvPr>
            </p:nvGraphicFramePr>
            <p:xfrm>
              <a:off x="215151" y="5226086"/>
              <a:ext cx="11879867" cy="993504"/>
            </p:xfrm>
            <a:graphic>
              <a:graphicData uri="http://schemas.openxmlformats.org/drawingml/2006/table">
                <a:tbl>
                  <a:tblPr firstRow="1" bandRow="1">
                    <a:tableStyleId>{5C22544A-7EE6-4342-B048-85BDC9FD1C3A}</a:tableStyleId>
                  </a:tblPr>
                  <a:tblGrid>
                    <a:gridCol w="1302936">
                      <a:extLst>
                        <a:ext uri="{9D8B030D-6E8A-4147-A177-3AD203B41FA5}">
                          <a16:colId xmlns="" xmlns:a16="http://schemas.microsoft.com/office/drawing/2014/main" xmlns:a14="http://schemas.microsoft.com/office/drawing/2010/main" val="20001"/>
                        </a:ext>
                      </a:extLst>
                    </a:gridCol>
                    <a:gridCol w="1520948">
                      <a:extLst>
                        <a:ext uri="{9D8B030D-6E8A-4147-A177-3AD203B41FA5}">
                          <a16:colId xmlns="" xmlns:a16="http://schemas.microsoft.com/office/drawing/2014/main" xmlns:a14="http://schemas.microsoft.com/office/drawing/2010/main" val="20002"/>
                        </a:ext>
                      </a:extLst>
                    </a:gridCol>
                    <a:gridCol w="2662518"/>
                    <a:gridCol w="2232212"/>
                    <a:gridCol w="1075764"/>
                    <a:gridCol w="1048871"/>
                    <a:gridCol w="1075765"/>
                    <a:gridCol w="960853"/>
                  </a:tblGrid>
                  <a:tr h="365760">
                    <a:tc gridSpan="2">
                      <a:txBody>
                        <a:bodyPr/>
                        <a:lstStyle/>
                        <a:p>
                          <a:endParaRPr lang="en-US" dirty="0"/>
                        </a:p>
                      </a:txBody>
                      <a:tcPr/>
                    </a:tc>
                    <a:tc hMerge="1">
                      <a:txBody>
                        <a:bodyPr/>
                        <a:lstStyle/>
                        <a:p>
                          <a:endParaRPr lang="en-US" dirty="0"/>
                        </a:p>
                      </a:txBody>
                      <a:tcPr/>
                    </a:tc>
                    <a:tc gridSpan="2">
                      <a:txBody>
                        <a:bodyPr/>
                        <a:lstStyle/>
                        <a:p>
                          <a:endParaRPr lang="en-US" dirty="0"/>
                        </a:p>
                      </a:txBody>
                      <a:tcPr/>
                    </a:tc>
                    <a:tc hMerge="1">
                      <a:txBody>
                        <a:bodyPr/>
                        <a:lstStyle/>
                        <a:p>
                          <a:endParaRPr lang="en-US" dirty="0"/>
                        </a:p>
                      </a:txBody>
                      <a:tcPr/>
                    </a:tc>
                    <a:tc gridSpan="2">
                      <a:txBody>
                        <a:bodyPr/>
                        <a:lstStyle/>
                        <a:p>
                          <a:endParaRPr lang="en-US" dirty="0"/>
                        </a:p>
                      </a:txBody>
                      <a:tcPr/>
                    </a:tc>
                    <a:tc hMerge="1">
                      <a:txBody>
                        <a:bodyPr/>
                        <a:lstStyle/>
                        <a:p>
                          <a:endParaRPr lang="en-US" dirty="0"/>
                        </a:p>
                      </a:txBody>
                      <a:tcPr/>
                    </a:tc>
                    <a:tc gridSpan="2">
                      <a:txBody>
                        <a:bodyPr/>
                        <a:lstStyle/>
                        <a:p>
                          <a:r>
                            <a:rPr lang="en-US" dirty="0" smtClean="0"/>
                            <a:t> </a:t>
                          </a:r>
                          <a:endParaRPr lang="en-US" dirty="0"/>
                        </a:p>
                      </a:txBody>
                      <a:tcPr/>
                    </a:tc>
                    <a:tc hMerge="1">
                      <a:txBody>
                        <a:bodyPr/>
                        <a:lstStyle/>
                        <a:p>
                          <a:endParaRPr lang="en-US" dirty="0"/>
                        </a:p>
                      </a:txBody>
                      <a:tcPr/>
                    </a:tc>
                    <a:extLst>
                      <a:ext uri="{0D108BD9-81ED-4DB2-BD59-A6C34878D82A}">
                        <a16:rowId xmlns="" xmlns:a16="http://schemas.microsoft.com/office/drawing/2014/main" xmlns:a14="http://schemas.microsoft.com/office/drawing/2010/main" val="10000"/>
                      </a:ext>
                    </a:extLst>
                  </a:tr>
                  <a:tr h="627744">
                    <a:tc>
                      <a:txBody>
                        <a:bodyPr/>
                        <a:lstStyle/>
                        <a:p>
                          <a:endParaRPr lang="en-US"/>
                        </a:p>
                      </a:txBody>
                      <a:tcPr>
                        <a:blipFill rotWithShape="0">
                          <a:blip r:embed="rId2"/>
                          <a:stretch>
                            <a:fillRect l="-467" t="-58654" r="-813084" b="-1923"/>
                          </a:stretch>
                        </a:blipFill>
                      </a:tcPr>
                    </a:tc>
                    <a:tc>
                      <a:txBody>
                        <a:bodyPr/>
                        <a:lstStyle/>
                        <a:p>
                          <a:endParaRPr lang="en-US"/>
                        </a:p>
                      </a:txBody>
                      <a:tcPr>
                        <a:blipFill rotWithShape="0">
                          <a:blip r:embed="rId2"/>
                          <a:stretch>
                            <a:fillRect l="-86000" t="-58654" r="-596000" b="-1923"/>
                          </a:stretch>
                        </a:blipFill>
                      </a:tcPr>
                    </a:tc>
                    <a:tc>
                      <a:txBody>
                        <a:bodyPr/>
                        <a:lstStyle/>
                        <a:p>
                          <a:endParaRPr lang="en-US"/>
                        </a:p>
                      </a:txBody>
                      <a:tcPr>
                        <a:blipFill rotWithShape="0">
                          <a:blip r:embed="rId2"/>
                          <a:stretch>
                            <a:fillRect l="-106407" t="-58654" r="-240961" b="-1923"/>
                          </a:stretch>
                        </a:blipFill>
                      </a:tcPr>
                    </a:tc>
                    <a:tc>
                      <a:txBody>
                        <a:bodyPr/>
                        <a:lstStyle/>
                        <a:p>
                          <a:endParaRPr lang="en-US"/>
                        </a:p>
                      </a:txBody>
                      <a:tcPr>
                        <a:blipFill rotWithShape="0">
                          <a:blip r:embed="rId2"/>
                          <a:stretch>
                            <a:fillRect l="-246448" t="-58654" r="-187705" b="-1923"/>
                          </a:stretch>
                        </a:blipFill>
                      </a:tcPr>
                    </a:tc>
                    <a:tc>
                      <a:txBody>
                        <a:bodyPr/>
                        <a:lstStyle/>
                        <a:p>
                          <a:endParaRPr lang="en-US"/>
                        </a:p>
                      </a:txBody>
                      <a:tcPr>
                        <a:blipFill rotWithShape="0">
                          <a:blip r:embed="rId2"/>
                          <a:stretch>
                            <a:fillRect l="-716384" t="-58654" r="-288136" b="-1923"/>
                          </a:stretch>
                        </a:blipFill>
                      </a:tcPr>
                    </a:tc>
                    <a:tc>
                      <a:txBody>
                        <a:bodyPr/>
                        <a:lstStyle/>
                        <a:p>
                          <a:endParaRPr lang="en-US"/>
                        </a:p>
                      </a:txBody>
                      <a:tcPr>
                        <a:blipFill rotWithShape="0">
                          <a:blip r:embed="rId2"/>
                          <a:stretch>
                            <a:fillRect l="-840116" t="-58654" r="-196512" b="-1923"/>
                          </a:stretch>
                        </a:blipFill>
                      </a:tcPr>
                    </a:tc>
                    <a:tc>
                      <a:txBody>
                        <a:bodyPr/>
                        <a:lstStyle/>
                        <a:p>
                          <a:endParaRPr lang="en-US"/>
                        </a:p>
                      </a:txBody>
                      <a:tcPr>
                        <a:blipFill rotWithShape="0">
                          <a:blip r:embed="rId2"/>
                          <a:stretch>
                            <a:fillRect l="-918750" t="-58654" r="-92045" b="-1923"/>
                          </a:stretch>
                        </a:blipFill>
                      </a:tcPr>
                    </a:tc>
                    <a:tc>
                      <a:txBody>
                        <a:bodyPr/>
                        <a:lstStyle/>
                        <a:p>
                          <a:endParaRPr lang="en-US"/>
                        </a:p>
                      </a:txBody>
                      <a:tcPr>
                        <a:blipFill rotWithShape="0">
                          <a:blip r:embed="rId2"/>
                          <a:stretch>
                            <a:fillRect l="-1134810" t="-58654" r="-2532" b="-1923"/>
                          </a:stretch>
                        </a:blipFill>
                      </a:tcPr>
                    </a:tc>
                    <a:extLst>
                      <a:ext uri="{0D108BD9-81ED-4DB2-BD59-A6C34878D82A}">
                        <a16:rowId xmlns="" xmlns:a16="http://schemas.microsoft.com/office/drawing/2014/main" xmlns:a14="http://schemas.microsoft.com/office/drawing/2010/main" val="10001"/>
                      </a:ext>
                    </a:extLst>
                  </a:tr>
                </a:tbl>
              </a:graphicData>
            </a:graphic>
          </p:graphicFrame>
        </mc:Fallback>
      </mc:AlternateContent>
      <p:sp>
        <p:nvSpPr>
          <p:cNvPr id="6" name="TextBox 5"/>
          <p:cNvSpPr txBox="1"/>
          <p:nvPr/>
        </p:nvSpPr>
        <p:spPr>
          <a:xfrm>
            <a:off x="675250" y="998806"/>
            <a:ext cx="554960" cy="369332"/>
          </a:xfrm>
          <a:prstGeom prst="rect">
            <a:avLst/>
          </a:prstGeom>
          <a:noFill/>
        </p:spPr>
        <p:txBody>
          <a:bodyPr wrap="none" rtlCol="0">
            <a:spAutoFit/>
          </a:bodyPr>
          <a:lstStyle/>
          <a:p>
            <a:r>
              <a:rPr lang="en-US" dirty="0" smtClean="0"/>
              <a:t>LRU</a:t>
            </a:r>
            <a:endParaRPr lang="en-US" dirty="0"/>
          </a:p>
        </p:txBody>
      </p:sp>
    </p:spTree>
    <p:extLst>
      <p:ext uri="{BB962C8B-B14F-4D97-AF65-F5344CB8AC3E}">
        <p14:creationId xmlns:p14="http://schemas.microsoft.com/office/powerpoint/2010/main" val="14393746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EB9691-910F-1A48-954A-6C75D39069FF}" type="datetime1">
              <a:rPr lang="en-US" smtClean="0"/>
              <a:t>12/3/18</a:t>
            </a:fld>
            <a:endParaRPr lang="en-US"/>
          </a:p>
        </p:txBody>
      </p:sp>
      <p:sp>
        <p:nvSpPr>
          <p:cNvPr id="3" name="Slide Number Placeholder 2"/>
          <p:cNvSpPr>
            <a:spLocks noGrp="1"/>
          </p:cNvSpPr>
          <p:nvPr>
            <p:ph type="sldNum" sz="quarter" idx="12"/>
          </p:nvPr>
        </p:nvSpPr>
        <p:spPr/>
        <p:txBody>
          <a:bodyPr/>
          <a:lstStyle/>
          <a:p>
            <a:fld id="{9C428EAB-6A7A-D844-B051-9744BB29C3BA}" type="slidenum">
              <a:rPr lang="en-US" smtClean="0"/>
              <a:t>18</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349121760"/>
              </p:ext>
            </p:extLst>
          </p:nvPr>
        </p:nvGraphicFramePr>
        <p:xfrm>
          <a:off x="1486462" y="294864"/>
          <a:ext cx="6107281" cy="4931222"/>
        </p:xfrm>
        <a:graphic>
          <a:graphicData uri="http://schemas.openxmlformats.org/drawingml/2006/table">
            <a:tbl>
              <a:tblPr firstRow="1" bandRow="1">
                <a:tableStyleId>{5C22544A-7EE6-4342-B048-85BDC9FD1C3A}</a:tableStyleId>
              </a:tblPr>
              <a:tblGrid>
                <a:gridCol w="853264">
                  <a:extLst>
                    <a:ext uri="{9D8B030D-6E8A-4147-A177-3AD203B41FA5}">
                      <a16:colId xmlns:a16="http://schemas.microsoft.com/office/drawing/2014/main" xmlns="" val="20000"/>
                    </a:ext>
                  </a:extLst>
                </a:gridCol>
                <a:gridCol w="1624128">
                  <a:extLst>
                    <a:ext uri="{9D8B030D-6E8A-4147-A177-3AD203B41FA5}">
                      <a16:colId xmlns:a16="http://schemas.microsoft.com/office/drawing/2014/main" xmlns="" val="20001"/>
                    </a:ext>
                  </a:extLst>
                </a:gridCol>
                <a:gridCol w="1686814">
                  <a:extLst>
                    <a:ext uri="{9D8B030D-6E8A-4147-A177-3AD203B41FA5}">
                      <a16:colId xmlns:a16="http://schemas.microsoft.com/office/drawing/2014/main" xmlns="" val="20002"/>
                    </a:ext>
                  </a:extLst>
                </a:gridCol>
                <a:gridCol w="943376">
                  <a:extLst>
                    <a:ext uri="{9D8B030D-6E8A-4147-A177-3AD203B41FA5}">
                      <a16:colId xmlns:a16="http://schemas.microsoft.com/office/drawing/2014/main" xmlns="" val="20003"/>
                    </a:ext>
                  </a:extLst>
                </a:gridCol>
                <a:gridCol w="999699">
                  <a:extLst>
                    <a:ext uri="{9D8B030D-6E8A-4147-A177-3AD203B41FA5}">
                      <a16:colId xmlns:a16="http://schemas.microsoft.com/office/drawing/2014/main" xmlns="" val="20004"/>
                    </a:ext>
                  </a:extLst>
                </a:gridCol>
              </a:tblGrid>
              <a:tr h="280362">
                <a:tc>
                  <a:txBody>
                    <a:bodyPr/>
                    <a:lstStyle/>
                    <a:p>
                      <a:endParaRPr lang="en-US" dirty="0"/>
                    </a:p>
                  </a:txBody>
                  <a:tcPr/>
                </a:tc>
                <a:tc>
                  <a:txBody>
                    <a:bodyPr/>
                    <a:lstStyle/>
                    <a:p>
                      <a:r>
                        <a:rPr lang="en-US" altLang="zh-CN" dirty="0"/>
                        <a:t>Binary</a:t>
                      </a:r>
                      <a:r>
                        <a:rPr lang="zh-CN" altLang="en-US" dirty="0"/>
                        <a:t> </a:t>
                      </a:r>
                      <a:r>
                        <a:rPr lang="en-US" altLang="zh-CN" dirty="0"/>
                        <a:t>address</a:t>
                      </a:r>
                      <a:endParaRPr lang="en-US" dirty="0"/>
                    </a:p>
                  </a:txBody>
                  <a:tcPr/>
                </a:tc>
                <a:tc>
                  <a:txBody>
                    <a:bodyPr/>
                    <a:lstStyle/>
                    <a:p>
                      <a:pPr algn="r"/>
                      <a:r>
                        <a:rPr lang="en-US" altLang="zh-CN" dirty="0"/>
                        <a:t>tag</a:t>
                      </a:r>
                      <a:endParaRPr lang="en-US" dirty="0"/>
                    </a:p>
                  </a:txBody>
                  <a:tcPr/>
                </a:tc>
                <a:tc>
                  <a:txBody>
                    <a:bodyPr/>
                    <a:lstStyle/>
                    <a:p>
                      <a:r>
                        <a:rPr lang="en-US" altLang="zh-CN" dirty="0"/>
                        <a:t>index</a:t>
                      </a:r>
                      <a:endParaRPr lang="en-US" dirty="0"/>
                    </a:p>
                  </a:txBody>
                  <a:tcPr/>
                </a:tc>
                <a:tc>
                  <a:txBody>
                    <a:bodyPr/>
                    <a:lstStyle/>
                    <a:p>
                      <a:r>
                        <a:rPr lang="en-US" altLang="zh-CN" dirty="0"/>
                        <a:t>h/m</a:t>
                      </a:r>
                      <a:endParaRPr lang="en-US" dirty="0"/>
                    </a:p>
                  </a:txBody>
                  <a:tcPr/>
                </a:tc>
                <a:extLst>
                  <a:ext uri="{0D108BD9-81ED-4DB2-BD59-A6C34878D82A}">
                    <a16:rowId xmlns:a16="http://schemas.microsoft.com/office/drawing/2014/main" xmlns="" val="10000"/>
                  </a:ext>
                </a:extLst>
              </a:tr>
              <a:tr h="280362">
                <a:tc>
                  <a:txBody>
                    <a:bodyPr/>
                    <a:lstStyle/>
                    <a:p>
                      <a:r>
                        <a:rPr lang="en-US" altLang="zh-CN" dirty="0"/>
                        <a:t>3</a:t>
                      </a:r>
                      <a:endParaRPr lang="en-US" dirty="0"/>
                    </a:p>
                  </a:txBody>
                  <a:tcPr/>
                </a:tc>
                <a:tc>
                  <a:txBody>
                    <a:bodyPr/>
                    <a:lstStyle/>
                    <a:p>
                      <a:pPr algn="r"/>
                      <a:r>
                        <a:rPr lang="en-US" altLang="zh-CN" dirty="0"/>
                        <a:t>11</a:t>
                      </a:r>
                      <a:endParaRPr lang="en-US" dirty="0"/>
                    </a:p>
                  </a:txBody>
                  <a:tcPr/>
                </a:tc>
                <a:tc>
                  <a:txBody>
                    <a:bodyPr/>
                    <a:lstStyle/>
                    <a:p>
                      <a:pPr algn="r"/>
                      <a:r>
                        <a:rPr lang="en-US" altLang="zh-CN" dirty="0"/>
                        <a:t>11</a:t>
                      </a:r>
                      <a:endParaRPr lang="en-US" dirty="0"/>
                    </a:p>
                  </a:txBody>
                  <a:tcPr/>
                </a:tc>
                <a:tc>
                  <a:txBody>
                    <a:bodyPr/>
                    <a:lstStyle/>
                    <a:p>
                      <a:r>
                        <a:rPr lang="en-US" altLang="zh-CN" dirty="0" smtClean="0"/>
                        <a:t>N/A</a:t>
                      </a:r>
                      <a:endParaRPr lang="en-US" dirty="0"/>
                    </a:p>
                  </a:txBody>
                  <a:tcPr/>
                </a:tc>
                <a:tc>
                  <a:txBody>
                    <a:bodyPr/>
                    <a:lstStyle/>
                    <a:p>
                      <a:r>
                        <a:rPr lang="en-US" altLang="zh-CN" dirty="0"/>
                        <a:t>miss</a:t>
                      </a:r>
                      <a:endParaRPr lang="en-US" dirty="0"/>
                    </a:p>
                  </a:txBody>
                  <a:tcPr/>
                </a:tc>
                <a:extLst>
                  <a:ext uri="{0D108BD9-81ED-4DB2-BD59-A6C34878D82A}">
                    <a16:rowId xmlns:a16="http://schemas.microsoft.com/office/drawing/2014/main" xmlns="" val="10001"/>
                  </a:ext>
                </a:extLst>
              </a:tr>
              <a:tr h="335280">
                <a:tc>
                  <a:txBody>
                    <a:bodyPr/>
                    <a:lstStyle/>
                    <a:p>
                      <a:r>
                        <a:rPr lang="en-US" altLang="zh-CN" dirty="0"/>
                        <a:t>180</a:t>
                      </a:r>
                      <a:endParaRPr lang="en-US" dirty="0"/>
                    </a:p>
                  </a:txBody>
                  <a:tcPr/>
                </a:tc>
                <a:tc>
                  <a:txBody>
                    <a:bodyPr/>
                    <a:lstStyle/>
                    <a:p>
                      <a:pPr algn="r"/>
                      <a:r>
                        <a:rPr lang="en-US" altLang="zh-CN" dirty="0"/>
                        <a:t>10110100</a:t>
                      </a:r>
                      <a:endParaRPr lang="en-US" dirty="0"/>
                    </a:p>
                  </a:txBody>
                  <a:tcPr/>
                </a:tc>
                <a:tc>
                  <a:txBody>
                    <a:bodyPr/>
                    <a:lstStyle/>
                    <a:p>
                      <a:pPr algn="r"/>
                      <a:r>
                        <a:rPr lang="en-US" altLang="zh-CN" smtClean="0"/>
                        <a:t>10110100</a:t>
                      </a:r>
                      <a:endParaRPr lang="en-US" dirty="0"/>
                    </a:p>
                  </a:txBody>
                  <a:tcPr/>
                </a:tc>
                <a:tc>
                  <a:txBody>
                    <a:bodyPr/>
                    <a:lstStyle/>
                    <a:p>
                      <a:r>
                        <a:rPr lang="en-US" altLang="zh-CN" smtClean="0"/>
                        <a:t>N/A</a:t>
                      </a:r>
                      <a:endParaRPr lang="en-US" dirty="0"/>
                    </a:p>
                  </a:txBody>
                  <a:tcPr/>
                </a:tc>
                <a:tc>
                  <a:txBody>
                    <a:bodyPr/>
                    <a:lstStyle/>
                    <a:p>
                      <a:r>
                        <a:rPr lang="en-US" altLang="zh-CN" dirty="0"/>
                        <a:t>miss</a:t>
                      </a:r>
                      <a:endParaRPr lang="en-US" dirty="0"/>
                    </a:p>
                  </a:txBody>
                  <a:tcPr/>
                </a:tc>
                <a:extLst>
                  <a:ext uri="{0D108BD9-81ED-4DB2-BD59-A6C34878D82A}">
                    <a16:rowId xmlns:a16="http://schemas.microsoft.com/office/drawing/2014/main" xmlns="" val="10002"/>
                  </a:ext>
                </a:extLst>
              </a:tr>
              <a:tr h="280362">
                <a:tc>
                  <a:txBody>
                    <a:bodyPr/>
                    <a:lstStyle/>
                    <a:p>
                      <a:r>
                        <a:rPr lang="en-US" altLang="zh-CN" dirty="0"/>
                        <a:t>43</a:t>
                      </a:r>
                      <a:endParaRPr lang="en-US" dirty="0"/>
                    </a:p>
                  </a:txBody>
                  <a:tcPr/>
                </a:tc>
                <a:tc>
                  <a:txBody>
                    <a:bodyPr/>
                    <a:lstStyle/>
                    <a:p>
                      <a:pPr algn="r"/>
                      <a:r>
                        <a:rPr lang="en-US" altLang="zh-CN" dirty="0"/>
                        <a:t>101011</a:t>
                      </a:r>
                      <a:endParaRPr lang="en-US" dirty="0"/>
                    </a:p>
                  </a:txBody>
                  <a:tcPr/>
                </a:tc>
                <a:tc>
                  <a:txBody>
                    <a:bodyPr/>
                    <a:lstStyle/>
                    <a:p>
                      <a:pPr algn="r"/>
                      <a:r>
                        <a:rPr lang="en-US" altLang="zh-CN" dirty="0"/>
                        <a:t>101011</a:t>
                      </a:r>
                      <a:endParaRPr lang="en-US" dirty="0"/>
                    </a:p>
                  </a:txBody>
                  <a:tcPr/>
                </a:tc>
                <a:tc>
                  <a:txBody>
                    <a:bodyPr/>
                    <a:lstStyle/>
                    <a:p>
                      <a:r>
                        <a:rPr lang="en-US" altLang="zh-CN" smtClean="0"/>
                        <a:t>N/A</a:t>
                      </a:r>
                      <a:endParaRPr lang="en-US" dirty="0"/>
                    </a:p>
                  </a:txBody>
                  <a:tcPr/>
                </a:tc>
                <a:tc>
                  <a:txBody>
                    <a:bodyPr/>
                    <a:lstStyle/>
                    <a:p>
                      <a:r>
                        <a:rPr lang="en-US" altLang="zh-CN" dirty="0"/>
                        <a:t>miss</a:t>
                      </a:r>
                      <a:endParaRPr lang="en-US" dirty="0"/>
                    </a:p>
                  </a:txBody>
                  <a:tcPr/>
                </a:tc>
                <a:extLst>
                  <a:ext uri="{0D108BD9-81ED-4DB2-BD59-A6C34878D82A}">
                    <a16:rowId xmlns:a16="http://schemas.microsoft.com/office/drawing/2014/main" xmlns="" val="10003"/>
                  </a:ext>
                </a:extLst>
              </a:tr>
              <a:tr h="280362">
                <a:tc>
                  <a:txBody>
                    <a:bodyPr/>
                    <a:lstStyle/>
                    <a:p>
                      <a:r>
                        <a:rPr lang="en-US" altLang="zh-CN" dirty="0"/>
                        <a:t>2</a:t>
                      </a:r>
                      <a:endParaRPr lang="en-US" dirty="0"/>
                    </a:p>
                  </a:txBody>
                  <a:tcPr/>
                </a:tc>
                <a:tc>
                  <a:txBody>
                    <a:bodyPr/>
                    <a:lstStyle/>
                    <a:p>
                      <a:pPr algn="r"/>
                      <a:r>
                        <a:rPr lang="en-US" altLang="zh-CN" dirty="0"/>
                        <a:t>10</a:t>
                      </a:r>
                      <a:endParaRPr lang="en-US" dirty="0"/>
                    </a:p>
                  </a:txBody>
                  <a:tcPr/>
                </a:tc>
                <a:tc>
                  <a:txBody>
                    <a:bodyPr/>
                    <a:lstStyle/>
                    <a:p>
                      <a:pPr algn="r"/>
                      <a:r>
                        <a:rPr lang="en-US" altLang="zh-CN" dirty="0"/>
                        <a:t>10</a:t>
                      </a:r>
                      <a:endParaRPr lang="en-US" dirty="0"/>
                    </a:p>
                  </a:txBody>
                  <a:tcPr/>
                </a:tc>
                <a:tc>
                  <a:txBody>
                    <a:bodyPr/>
                    <a:lstStyle/>
                    <a:p>
                      <a:r>
                        <a:rPr lang="en-US" altLang="zh-CN" smtClean="0"/>
                        <a:t>N/A</a:t>
                      </a:r>
                      <a:endParaRPr lang="en-US" dirty="0"/>
                    </a:p>
                  </a:txBody>
                  <a:tcPr/>
                </a:tc>
                <a:tc>
                  <a:txBody>
                    <a:bodyPr/>
                    <a:lstStyle/>
                    <a:p>
                      <a:r>
                        <a:rPr lang="en-US" altLang="zh-CN" dirty="0"/>
                        <a:t>hit</a:t>
                      </a:r>
                      <a:endParaRPr lang="en-US" dirty="0"/>
                    </a:p>
                  </a:txBody>
                  <a:tcPr/>
                </a:tc>
                <a:extLst>
                  <a:ext uri="{0D108BD9-81ED-4DB2-BD59-A6C34878D82A}">
                    <a16:rowId xmlns:a16="http://schemas.microsoft.com/office/drawing/2014/main" xmlns="" val="10004"/>
                  </a:ext>
                </a:extLst>
              </a:tr>
              <a:tr h="387927">
                <a:tc>
                  <a:txBody>
                    <a:bodyPr/>
                    <a:lstStyle/>
                    <a:p>
                      <a:r>
                        <a:rPr lang="en-US" altLang="zh-CN" dirty="0"/>
                        <a:t>191</a:t>
                      </a:r>
                      <a:endParaRPr lang="en-US" dirty="0"/>
                    </a:p>
                  </a:txBody>
                  <a:tcPr/>
                </a:tc>
                <a:tc>
                  <a:txBody>
                    <a:bodyPr/>
                    <a:lstStyle/>
                    <a:p>
                      <a:pPr algn="r"/>
                      <a:r>
                        <a:rPr lang="en-US" altLang="zh-CN" dirty="0"/>
                        <a:t>10111111</a:t>
                      </a:r>
                      <a:endParaRPr lang="en-US" dirty="0"/>
                    </a:p>
                  </a:txBody>
                  <a:tcPr/>
                </a:tc>
                <a:tc>
                  <a:txBody>
                    <a:bodyPr/>
                    <a:lstStyle/>
                    <a:p>
                      <a:pPr algn="r"/>
                      <a:r>
                        <a:rPr lang="en-US" altLang="zh-CN" dirty="0"/>
                        <a:t>10111111</a:t>
                      </a:r>
                      <a:endParaRPr lang="en-US" dirty="0"/>
                    </a:p>
                  </a:txBody>
                  <a:tcPr/>
                </a:tc>
                <a:tc>
                  <a:txBody>
                    <a:bodyPr/>
                    <a:lstStyle/>
                    <a:p>
                      <a:r>
                        <a:rPr lang="en-US" altLang="zh-CN" smtClean="0"/>
                        <a:t>N/A</a:t>
                      </a:r>
                      <a:endParaRPr lang="en-US" dirty="0"/>
                    </a:p>
                  </a:txBody>
                  <a:tcPr/>
                </a:tc>
                <a:tc>
                  <a:txBody>
                    <a:bodyPr/>
                    <a:lstStyle/>
                    <a:p>
                      <a:r>
                        <a:rPr lang="en-US" altLang="zh-CN" dirty="0"/>
                        <a:t>miss</a:t>
                      </a:r>
                      <a:endParaRPr lang="en-US" dirty="0"/>
                    </a:p>
                  </a:txBody>
                  <a:tcPr/>
                </a:tc>
                <a:extLst>
                  <a:ext uri="{0D108BD9-81ED-4DB2-BD59-A6C34878D82A}">
                    <a16:rowId xmlns:a16="http://schemas.microsoft.com/office/drawing/2014/main" xmlns="" val="10005"/>
                  </a:ext>
                </a:extLst>
              </a:tr>
              <a:tr h="332509">
                <a:tc>
                  <a:txBody>
                    <a:bodyPr/>
                    <a:lstStyle/>
                    <a:p>
                      <a:r>
                        <a:rPr lang="en-US" altLang="zh-CN" dirty="0"/>
                        <a:t>88</a:t>
                      </a:r>
                      <a:endParaRPr lang="en-US" dirty="0"/>
                    </a:p>
                  </a:txBody>
                  <a:tcPr/>
                </a:tc>
                <a:tc>
                  <a:txBody>
                    <a:bodyPr/>
                    <a:lstStyle/>
                    <a:p>
                      <a:pPr algn="r"/>
                      <a:r>
                        <a:rPr lang="en-US" altLang="zh-CN" dirty="0"/>
                        <a:t>1011000</a:t>
                      </a:r>
                      <a:endParaRPr lang="en-US" dirty="0"/>
                    </a:p>
                  </a:txBody>
                  <a:tcPr/>
                </a:tc>
                <a:tc>
                  <a:txBody>
                    <a:bodyPr/>
                    <a:lstStyle/>
                    <a:p>
                      <a:pPr algn="r"/>
                      <a:r>
                        <a:rPr lang="en-US" altLang="zh-CN" dirty="0"/>
                        <a:t>1011000</a:t>
                      </a:r>
                      <a:endParaRPr lang="en-US" dirty="0"/>
                    </a:p>
                  </a:txBody>
                  <a:tcPr/>
                </a:tc>
                <a:tc>
                  <a:txBody>
                    <a:bodyPr/>
                    <a:lstStyle/>
                    <a:p>
                      <a:r>
                        <a:rPr lang="en-US" altLang="zh-CN" dirty="0" smtClean="0"/>
                        <a:t>N/A</a:t>
                      </a:r>
                      <a:endParaRPr lang="en-US" dirty="0"/>
                    </a:p>
                  </a:txBody>
                  <a:tcPr/>
                </a:tc>
                <a:tc>
                  <a:txBody>
                    <a:bodyPr/>
                    <a:lstStyle/>
                    <a:p>
                      <a:r>
                        <a:rPr lang="en-US" altLang="zh-CN" dirty="0"/>
                        <a:t>miss</a:t>
                      </a:r>
                      <a:endParaRPr lang="en-US" dirty="0"/>
                    </a:p>
                  </a:txBody>
                  <a:tcPr/>
                </a:tc>
                <a:extLst>
                  <a:ext uri="{0D108BD9-81ED-4DB2-BD59-A6C34878D82A}">
                    <a16:rowId xmlns:a16="http://schemas.microsoft.com/office/drawing/2014/main" xmlns="" val="10006"/>
                  </a:ext>
                </a:extLst>
              </a:tr>
              <a:tr h="354677">
                <a:tc>
                  <a:txBody>
                    <a:bodyPr/>
                    <a:lstStyle/>
                    <a:p>
                      <a:r>
                        <a:rPr lang="en-US" altLang="zh-CN" dirty="0"/>
                        <a:t>190</a:t>
                      </a:r>
                      <a:endParaRPr lang="en-US" dirty="0"/>
                    </a:p>
                  </a:txBody>
                  <a:tcPr/>
                </a:tc>
                <a:tc>
                  <a:txBody>
                    <a:bodyPr/>
                    <a:lstStyle/>
                    <a:p>
                      <a:pPr algn="r"/>
                      <a:r>
                        <a:rPr lang="en-US" altLang="zh-CN" dirty="0"/>
                        <a:t>10111110</a:t>
                      </a:r>
                      <a:endParaRPr lang="en-US" dirty="0"/>
                    </a:p>
                  </a:txBody>
                  <a:tcPr/>
                </a:tc>
                <a:tc>
                  <a:txBody>
                    <a:bodyPr/>
                    <a:lstStyle/>
                    <a:p>
                      <a:pPr algn="r"/>
                      <a:r>
                        <a:rPr lang="en-US" altLang="zh-CN" dirty="0"/>
                        <a:t>10111110</a:t>
                      </a:r>
                      <a:endParaRPr lang="en-US" dirty="0"/>
                    </a:p>
                  </a:txBody>
                  <a:tcPr/>
                </a:tc>
                <a:tc>
                  <a:txBody>
                    <a:bodyPr/>
                    <a:lstStyle/>
                    <a:p>
                      <a:r>
                        <a:rPr lang="en-US" altLang="zh-CN" dirty="0" smtClean="0"/>
                        <a:t>N/A</a:t>
                      </a:r>
                      <a:endParaRPr lang="en-US" dirty="0"/>
                    </a:p>
                  </a:txBody>
                  <a:tcPr/>
                </a:tc>
                <a:tc>
                  <a:txBody>
                    <a:bodyPr/>
                    <a:lstStyle/>
                    <a:p>
                      <a:r>
                        <a:rPr lang="en-US" dirty="0" smtClean="0"/>
                        <a:t>miss</a:t>
                      </a:r>
                      <a:endParaRPr lang="en-US" dirty="0"/>
                    </a:p>
                  </a:txBody>
                  <a:tcPr/>
                </a:tc>
                <a:extLst>
                  <a:ext uri="{0D108BD9-81ED-4DB2-BD59-A6C34878D82A}">
                    <a16:rowId xmlns:a16="http://schemas.microsoft.com/office/drawing/2014/main" xmlns="" val="10007"/>
                  </a:ext>
                </a:extLst>
              </a:tr>
              <a:tr h="280362">
                <a:tc>
                  <a:txBody>
                    <a:bodyPr/>
                    <a:lstStyle/>
                    <a:p>
                      <a:r>
                        <a:rPr lang="en-US" altLang="zh-CN" dirty="0"/>
                        <a:t>14</a:t>
                      </a:r>
                      <a:endParaRPr lang="en-US" dirty="0"/>
                    </a:p>
                  </a:txBody>
                  <a:tcPr/>
                </a:tc>
                <a:tc>
                  <a:txBody>
                    <a:bodyPr/>
                    <a:lstStyle/>
                    <a:p>
                      <a:pPr algn="r"/>
                      <a:r>
                        <a:rPr lang="en-US" altLang="zh-CN" dirty="0"/>
                        <a:t>1110</a:t>
                      </a:r>
                      <a:endParaRPr lang="en-US" dirty="0"/>
                    </a:p>
                  </a:txBody>
                  <a:tcPr/>
                </a:tc>
                <a:tc>
                  <a:txBody>
                    <a:bodyPr/>
                    <a:lstStyle/>
                    <a:p>
                      <a:pPr algn="r"/>
                      <a:r>
                        <a:rPr lang="en-US" altLang="zh-CN" dirty="0"/>
                        <a:t>1110</a:t>
                      </a:r>
                      <a:endParaRPr lang="en-US" dirty="0"/>
                    </a:p>
                  </a:txBody>
                  <a:tcPr/>
                </a:tc>
                <a:tc>
                  <a:txBody>
                    <a:bodyPr/>
                    <a:lstStyle/>
                    <a:p>
                      <a:r>
                        <a:rPr lang="en-US" altLang="zh-CN" dirty="0" smtClean="0"/>
                        <a:t>N/A</a:t>
                      </a:r>
                      <a:endParaRPr lang="en-US" dirty="0"/>
                    </a:p>
                  </a:txBody>
                  <a:tcPr/>
                </a:tc>
                <a:tc>
                  <a:txBody>
                    <a:bodyPr/>
                    <a:lstStyle/>
                    <a:p>
                      <a:r>
                        <a:rPr lang="en-US" altLang="zh-CN" dirty="0"/>
                        <a:t>miss</a:t>
                      </a:r>
                      <a:endParaRPr lang="en-US" dirty="0"/>
                    </a:p>
                  </a:txBody>
                  <a:tcPr/>
                </a:tc>
                <a:extLst>
                  <a:ext uri="{0D108BD9-81ED-4DB2-BD59-A6C34878D82A}">
                    <a16:rowId xmlns:a16="http://schemas.microsoft.com/office/drawing/2014/main" xmlns="" val="10008"/>
                  </a:ext>
                </a:extLst>
              </a:tr>
              <a:tr h="371302">
                <a:tc>
                  <a:txBody>
                    <a:bodyPr/>
                    <a:lstStyle/>
                    <a:p>
                      <a:r>
                        <a:rPr lang="en-US" altLang="zh-CN" dirty="0"/>
                        <a:t>181</a:t>
                      </a:r>
                      <a:endParaRPr lang="en-US" dirty="0"/>
                    </a:p>
                  </a:txBody>
                  <a:tcPr/>
                </a:tc>
                <a:tc>
                  <a:txBody>
                    <a:bodyPr/>
                    <a:lstStyle/>
                    <a:p>
                      <a:pPr algn="r"/>
                      <a:r>
                        <a:rPr lang="en-US" altLang="zh-CN" dirty="0"/>
                        <a:t>10110101</a:t>
                      </a:r>
                      <a:endParaRPr lang="en-US" dirty="0"/>
                    </a:p>
                  </a:txBody>
                  <a:tcPr/>
                </a:tc>
                <a:tc>
                  <a:txBody>
                    <a:bodyPr/>
                    <a:lstStyle/>
                    <a:p>
                      <a:pPr algn="r"/>
                      <a:r>
                        <a:rPr lang="en-US" altLang="zh-CN" dirty="0"/>
                        <a:t>10110101</a:t>
                      </a:r>
                      <a:endParaRPr lang="en-US" dirty="0"/>
                    </a:p>
                  </a:txBody>
                  <a:tcPr/>
                </a:tc>
                <a:tc>
                  <a:txBody>
                    <a:bodyPr/>
                    <a:lstStyle/>
                    <a:p>
                      <a:r>
                        <a:rPr lang="en-US" altLang="zh-CN" dirty="0" smtClean="0"/>
                        <a:t>N/A</a:t>
                      </a:r>
                      <a:endParaRPr lang="en-US" dirty="0"/>
                    </a:p>
                  </a:txBody>
                  <a:tcPr/>
                </a:tc>
                <a:tc>
                  <a:txBody>
                    <a:bodyPr/>
                    <a:lstStyle/>
                    <a:p>
                      <a:r>
                        <a:rPr lang="en-US" dirty="0" smtClean="0"/>
                        <a:t>hit</a:t>
                      </a:r>
                      <a:endParaRPr lang="en-US" dirty="0"/>
                    </a:p>
                  </a:txBody>
                  <a:tcPr/>
                </a:tc>
                <a:extLst>
                  <a:ext uri="{0D108BD9-81ED-4DB2-BD59-A6C34878D82A}">
                    <a16:rowId xmlns:a16="http://schemas.microsoft.com/office/drawing/2014/main" xmlns="" val="10009"/>
                  </a:ext>
                </a:extLst>
              </a:tr>
              <a:tr h="280362">
                <a:tc>
                  <a:txBody>
                    <a:bodyPr/>
                    <a:lstStyle/>
                    <a:p>
                      <a:r>
                        <a:rPr lang="en-US" altLang="zh-CN" dirty="0"/>
                        <a:t>44</a:t>
                      </a:r>
                      <a:endParaRPr lang="en-US" dirty="0"/>
                    </a:p>
                  </a:txBody>
                  <a:tcPr/>
                </a:tc>
                <a:tc>
                  <a:txBody>
                    <a:bodyPr/>
                    <a:lstStyle/>
                    <a:p>
                      <a:pPr algn="r"/>
                      <a:r>
                        <a:rPr lang="en-US" altLang="zh-CN" dirty="0"/>
                        <a:t>101100</a:t>
                      </a:r>
                      <a:endParaRPr lang="en-US" dirty="0"/>
                    </a:p>
                  </a:txBody>
                  <a:tcPr/>
                </a:tc>
                <a:tc>
                  <a:txBody>
                    <a:bodyPr/>
                    <a:lstStyle/>
                    <a:p>
                      <a:pPr algn="r"/>
                      <a:r>
                        <a:rPr lang="en-US" altLang="zh-CN" dirty="0"/>
                        <a:t>101100</a:t>
                      </a:r>
                      <a:endParaRPr lang="en-US" dirty="0"/>
                    </a:p>
                  </a:txBody>
                  <a:tcPr/>
                </a:tc>
                <a:tc>
                  <a:txBody>
                    <a:bodyPr/>
                    <a:lstStyle/>
                    <a:p>
                      <a:r>
                        <a:rPr lang="en-US" altLang="zh-CN" dirty="0" smtClean="0"/>
                        <a:t>N/A</a:t>
                      </a:r>
                      <a:endParaRPr lang="en-US" dirty="0"/>
                    </a:p>
                  </a:txBody>
                  <a:tcPr/>
                </a:tc>
                <a:tc>
                  <a:txBody>
                    <a:bodyPr/>
                    <a:lstStyle/>
                    <a:p>
                      <a:r>
                        <a:rPr lang="en-US" altLang="zh-CN" dirty="0"/>
                        <a:t>miss</a:t>
                      </a:r>
                      <a:endParaRPr lang="en-US" dirty="0"/>
                    </a:p>
                  </a:txBody>
                  <a:tcPr/>
                </a:tc>
                <a:extLst>
                  <a:ext uri="{0D108BD9-81ED-4DB2-BD59-A6C34878D82A}">
                    <a16:rowId xmlns:a16="http://schemas.microsoft.com/office/drawing/2014/main" xmlns="" val="10010"/>
                  </a:ext>
                </a:extLst>
              </a:tr>
              <a:tr h="396240">
                <a:tc>
                  <a:txBody>
                    <a:bodyPr/>
                    <a:lstStyle/>
                    <a:p>
                      <a:r>
                        <a:rPr lang="en-US" altLang="zh-CN" dirty="0"/>
                        <a:t>186</a:t>
                      </a:r>
                      <a:endParaRPr lang="en-US" dirty="0"/>
                    </a:p>
                  </a:txBody>
                  <a:tcPr/>
                </a:tc>
                <a:tc>
                  <a:txBody>
                    <a:bodyPr/>
                    <a:lstStyle/>
                    <a:p>
                      <a:pPr algn="r"/>
                      <a:r>
                        <a:rPr lang="en-US" altLang="zh-CN" dirty="0"/>
                        <a:t>10111010</a:t>
                      </a:r>
                      <a:endParaRPr lang="en-US" dirty="0"/>
                    </a:p>
                  </a:txBody>
                  <a:tcPr/>
                </a:tc>
                <a:tc>
                  <a:txBody>
                    <a:bodyPr/>
                    <a:lstStyle/>
                    <a:p>
                      <a:pPr algn="r"/>
                      <a:r>
                        <a:rPr lang="en-US" altLang="zh-CN" dirty="0"/>
                        <a:t>10111010</a:t>
                      </a:r>
                      <a:endParaRPr lang="en-US" dirty="0"/>
                    </a:p>
                  </a:txBody>
                  <a:tcPr/>
                </a:tc>
                <a:tc>
                  <a:txBody>
                    <a:bodyPr/>
                    <a:lstStyle/>
                    <a:p>
                      <a:r>
                        <a:rPr lang="en-US" altLang="zh-CN" dirty="0" smtClean="0"/>
                        <a:t>N/A</a:t>
                      </a:r>
                      <a:endParaRPr lang="en-US" dirty="0"/>
                    </a:p>
                  </a:txBody>
                  <a:tcPr/>
                </a:tc>
                <a:tc>
                  <a:txBody>
                    <a:bodyPr/>
                    <a:lstStyle/>
                    <a:p>
                      <a:r>
                        <a:rPr lang="en-US" altLang="zh-CN" dirty="0"/>
                        <a:t>miss</a:t>
                      </a:r>
                      <a:endParaRPr lang="en-US" dirty="0"/>
                    </a:p>
                  </a:txBody>
                  <a:tcPr/>
                </a:tc>
                <a:extLst>
                  <a:ext uri="{0D108BD9-81ED-4DB2-BD59-A6C34878D82A}">
                    <a16:rowId xmlns:a16="http://schemas.microsoft.com/office/drawing/2014/main" xmlns="" val="10011"/>
                  </a:ext>
                </a:extLst>
              </a:tr>
              <a:tr h="483913">
                <a:tc>
                  <a:txBody>
                    <a:bodyPr/>
                    <a:lstStyle/>
                    <a:p>
                      <a:r>
                        <a:rPr lang="en-US" altLang="zh-CN" dirty="0"/>
                        <a:t>253</a:t>
                      </a:r>
                      <a:endParaRPr lang="en-US" dirty="0"/>
                    </a:p>
                  </a:txBody>
                  <a:tcPr/>
                </a:tc>
                <a:tc>
                  <a:txBody>
                    <a:bodyPr/>
                    <a:lstStyle/>
                    <a:p>
                      <a:pPr algn="r"/>
                      <a:r>
                        <a:rPr lang="en-US" altLang="zh-CN" dirty="0"/>
                        <a:t>11111101</a:t>
                      </a:r>
                      <a:endParaRPr lang="en-US" dirty="0"/>
                    </a:p>
                  </a:txBody>
                  <a:tcPr/>
                </a:tc>
                <a:tc>
                  <a:txBody>
                    <a:bodyPr/>
                    <a:lstStyle/>
                    <a:p>
                      <a:pPr algn="r"/>
                      <a:r>
                        <a:rPr lang="en-US" altLang="zh-CN" dirty="0"/>
                        <a:t>11111101</a:t>
                      </a:r>
                      <a:endParaRPr lang="en-US" dirty="0"/>
                    </a:p>
                  </a:txBody>
                  <a:tcPr/>
                </a:tc>
                <a:tc>
                  <a:txBody>
                    <a:bodyPr/>
                    <a:lstStyle/>
                    <a:p>
                      <a:r>
                        <a:rPr lang="en-US" altLang="zh-CN" dirty="0" smtClean="0"/>
                        <a:t>N/A</a:t>
                      </a:r>
                      <a:endParaRPr lang="en-US" dirty="0"/>
                    </a:p>
                  </a:txBody>
                  <a:tcPr/>
                </a:tc>
                <a:tc>
                  <a:txBody>
                    <a:bodyPr/>
                    <a:lstStyle/>
                    <a:p>
                      <a:r>
                        <a:rPr lang="en-US" altLang="zh-CN" dirty="0"/>
                        <a:t>miss</a:t>
                      </a:r>
                      <a:endParaRPr lang="en-US" dirty="0"/>
                    </a:p>
                  </a:txBody>
                  <a:tcPr/>
                </a:tc>
                <a:extLst>
                  <a:ext uri="{0D108BD9-81ED-4DB2-BD59-A6C34878D82A}">
                    <a16:rowId xmlns:a16="http://schemas.microsoft.com/office/drawing/2014/main" xmlns="" val="10012"/>
                  </a:ext>
                </a:extLst>
              </a:tr>
            </a:tbl>
          </a:graphicData>
        </a:graphic>
      </p:graphicFrame>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1976753314"/>
                  </p:ext>
                </p:extLst>
              </p:nvPr>
            </p:nvGraphicFramePr>
            <p:xfrm>
              <a:off x="215151" y="5226086"/>
              <a:ext cx="11879864" cy="1005840"/>
            </p:xfrm>
            <a:graphic>
              <a:graphicData uri="http://schemas.openxmlformats.org/drawingml/2006/table">
                <a:tbl>
                  <a:tblPr firstRow="1" bandRow="1">
                    <a:tableStyleId>{5C22544A-7EE6-4342-B048-85BDC9FD1C3A}</a:tableStyleId>
                  </a:tblPr>
                  <a:tblGrid>
                    <a:gridCol w="1484983">
                      <a:extLst>
                        <a:ext uri="{9D8B030D-6E8A-4147-A177-3AD203B41FA5}">
                          <a16:colId xmlns:a16="http://schemas.microsoft.com/office/drawing/2014/main" xmlns="" val="20001"/>
                        </a:ext>
                      </a:extLst>
                    </a:gridCol>
                    <a:gridCol w="1484983">
                      <a:extLst>
                        <a:ext uri="{9D8B030D-6E8A-4147-A177-3AD203B41FA5}">
                          <a16:colId xmlns:a16="http://schemas.microsoft.com/office/drawing/2014/main" xmlns="" val="20002"/>
                        </a:ext>
                      </a:extLst>
                    </a:gridCol>
                    <a:gridCol w="1484983"/>
                    <a:gridCol w="1484983"/>
                    <a:gridCol w="1484983"/>
                    <a:gridCol w="1484983"/>
                    <a:gridCol w="1484983"/>
                    <a:gridCol w="1484983"/>
                  </a:tblGrid>
                  <a:tr h="358711">
                    <a:tc gridSpan="2">
                      <a:txBody>
                        <a:bodyPr/>
                        <a:lstStyle/>
                        <a:p>
                          <a:endParaRPr lang="en-US" dirty="0"/>
                        </a:p>
                      </a:txBody>
                      <a:tcPr/>
                    </a:tc>
                    <a:tc hMerge="1">
                      <a:txBody>
                        <a:bodyPr/>
                        <a:lstStyle/>
                        <a:p>
                          <a:endParaRPr lang="en-US" dirty="0"/>
                        </a:p>
                      </a:txBody>
                      <a:tcPr/>
                    </a:tc>
                    <a:tc gridSpan="2">
                      <a:txBody>
                        <a:bodyPr/>
                        <a:lstStyle/>
                        <a:p>
                          <a:endParaRPr lang="en-US" dirty="0"/>
                        </a:p>
                      </a:txBody>
                      <a:tcPr/>
                    </a:tc>
                    <a:tc hMerge="1">
                      <a:txBody>
                        <a:bodyPr/>
                        <a:lstStyle/>
                        <a:p>
                          <a:endParaRPr lang="en-US" dirty="0"/>
                        </a:p>
                      </a:txBody>
                      <a:tcPr/>
                    </a:tc>
                    <a:tc gridSpan="2">
                      <a:txBody>
                        <a:bodyPr/>
                        <a:lstStyle/>
                        <a:p>
                          <a:endParaRPr lang="en-US" dirty="0"/>
                        </a:p>
                      </a:txBody>
                      <a:tcPr/>
                    </a:tc>
                    <a:tc hMerge="1">
                      <a:txBody>
                        <a:bodyPr/>
                        <a:lstStyle/>
                        <a:p>
                          <a:endParaRPr lang="en-US" dirty="0"/>
                        </a:p>
                      </a:txBody>
                      <a:tcPr/>
                    </a:tc>
                    <a:tc gridSpan="2">
                      <a:txBody>
                        <a:bodyPr/>
                        <a:lstStyle/>
                        <a:p>
                          <a:r>
                            <a:rPr lang="en-US" dirty="0" smtClean="0"/>
                            <a:t> </a:t>
                          </a:r>
                          <a:endParaRPr lang="en-US" dirty="0"/>
                        </a:p>
                      </a:txBody>
                      <a:tcPr/>
                    </a:tc>
                    <a:tc hMerge="1">
                      <a:txBody>
                        <a:bodyPr/>
                        <a:lstStyle/>
                        <a:p>
                          <a:endParaRPr lang="en-US" dirty="0"/>
                        </a:p>
                      </a:txBody>
                      <a:tcPr/>
                    </a:tc>
                    <a:extLst>
                      <a:ext uri="{0D108BD9-81ED-4DB2-BD59-A6C34878D82A}">
                        <a16:rowId xmlns:a16="http://schemas.microsoft.com/office/drawing/2014/main" xmlns="" val="10000"/>
                      </a:ext>
                    </a:extLst>
                  </a:tr>
                  <a:tr h="627744">
                    <a:tc>
                      <a:txBody>
                        <a:bodyPr/>
                        <a:lstStyle/>
                        <a:p>
                          <a:r>
                            <a:rPr lang="en-US" altLang="zh-CN" dirty="0" smtClean="0"/>
                            <a:t>2</a:t>
                          </a:r>
                          <a:endParaRPr lang="en-US" dirty="0"/>
                        </a:p>
                      </a:txBody>
                      <a:tcPr/>
                    </a:tc>
                    <a:tc>
                      <a:txBody>
                        <a:bodyPr/>
                        <a:lstStyle/>
                        <a:p>
                          <a:r>
                            <a:rPr lang="en-US" dirty="0" smtClean="0"/>
                            <a:t>3</a:t>
                          </a:r>
                          <a:endParaRPr lang="en-US" dirty="0"/>
                        </a:p>
                      </a:txBody>
                      <a:tcPr/>
                    </a:tc>
                    <a:tc>
                      <a:txBody>
                        <a:bodyPr/>
                        <a:lstStyle/>
                        <a:p>
                          <a:r>
                            <a:rPr lang="en-US" dirty="0" smtClean="0"/>
                            <a:t>180</a:t>
                          </a:r>
                          <a14:m>
                            <m:oMath xmlns:m="http://schemas.openxmlformats.org/officeDocument/2006/math">
                              <m:r>
                                <a:rPr lang="en-US" altLang="zh-CN" b="0" i="1" smtClean="0">
                                  <a:latin typeface="Cambria Math" charset="0"/>
                                </a:rPr>
                                <m:t>→</m:t>
                              </m:r>
                            </m:oMath>
                          </a14:m>
                          <a:r>
                            <a:rPr lang="en-US" dirty="0" smtClean="0"/>
                            <a:t>44</a:t>
                          </a:r>
                          <a14:m>
                            <m:oMath xmlns:m="http://schemas.openxmlformats.org/officeDocument/2006/math">
                              <m:r>
                                <a:rPr lang="en-US" altLang="zh-CN" b="0" i="1" smtClean="0">
                                  <a:latin typeface="Cambria Math" charset="0"/>
                                </a:rPr>
                                <m:t>→</m:t>
                              </m:r>
                            </m:oMath>
                          </a14:m>
                          <a:r>
                            <a:rPr lang="en-US" dirty="0" smtClean="0"/>
                            <a:t>186</a:t>
                          </a:r>
                          <a14:m>
                            <m:oMath xmlns:m="http://schemas.openxmlformats.org/officeDocument/2006/math">
                              <m:r>
                                <a:rPr lang="en-US" altLang="zh-CN" b="0" i="1" smtClean="0">
                                  <a:latin typeface="Cambria Math" charset="0"/>
                                </a:rPr>
                                <m:t>→</m:t>
                              </m:r>
                            </m:oMath>
                          </a14:m>
                          <a:r>
                            <a:rPr lang="en-US" dirty="0" smtClean="0"/>
                            <a:t>253</a:t>
                          </a:r>
                          <a:endParaRPr lang="en-US" dirty="0"/>
                        </a:p>
                      </a:txBody>
                      <a:tcPr/>
                    </a:tc>
                    <a:tc>
                      <a:txBody>
                        <a:bodyPr/>
                        <a:lstStyle/>
                        <a:p>
                          <a:r>
                            <a:rPr lang="en-US" dirty="0" smtClean="0"/>
                            <a:t>181</a:t>
                          </a:r>
                          <a14:m>
                            <m:oMath xmlns:m="http://schemas.openxmlformats.org/officeDocument/2006/math">
                              <m:r>
                                <a:rPr lang="en-US" altLang="zh-CN" b="0" i="1" smtClean="0">
                                  <a:latin typeface="Cambria Math" charset="0"/>
                                </a:rPr>
                                <m:t>→</m:t>
                              </m:r>
                            </m:oMath>
                          </a14:m>
                          <a:r>
                            <a:rPr lang="en-US" dirty="0" smtClean="0"/>
                            <a:t>45</a:t>
                          </a:r>
                          <a14:m>
                            <m:oMath xmlns:m="http://schemas.openxmlformats.org/officeDocument/2006/math">
                              <m:r>
                                <a:rPr lang="en-US" altLang="zh-CN" b="0" i="1" smtClean="0">
                                  <a:latin typeface="Cambria Math" charset="0"/>
                                </a:rPr>
                                <m:t>→</m:t>
                              </m:r>
                            </m:oMath>
                          </a14:m>
                          <a:r>
                            <a:rPr lang="en-US" dirty="0" smtClean="0"/>
                            <a:t>187</a:t>
                          </a:r>
                          <a14:m>
                            <m:oMath xmlns:m="http://schemas.openxmlformats.org/officeDocument/2006/math">
                              <m:r>
                                <a:rPr lang="en-US" altLang="zh-CN" b="0" i="1" smtClean="0">
                                  <a:latin typeface="Cambria Math" charset="0"/>
                                </a:rPr>
                                <m:t>→</m:t>
                              </m:r>
                            </m:oMath>
                          </a14:m>
                          <a:r>
                            <a:rPr lang="en-US" dirty="0" smtClean="0"/>
                            <a:t>253</a:t>
                          </a:r>
                          <a:endParaRPr lang="en-US" dirty="0"/>
                        </a:p>
                      </a:txBody>
                      <a:tcPr/>
                    </a:tc>
                    <a:tc>
                      <a:txBody>
                        <a:bodyPr/>
                        <a:lstStyle/>
                        <a:p>
                          <a:r>
                            <a:rPr lang="en-US" dirty="0" smtClean="0"/>
                            <a:t>42</a:t>
                          </a:r>
                          <a:endParaRPr lang="en-US" dirty="0"/>
                        </a:p>
                      </a:txBody>
                      <a:tcPr/>
                    </a:tc>
                    <a:tc>
                      <a:txBody>
                        <a:bodyPr/>
                        <a:lstStyle/>
                        <a:p>
                          <a:r>
                            <a:rPr lang="en-US" dirty="0" smtClean="0"/>
                            <a:t>43</a:t>
                          </a:r>
                          <a:endParaRPr lang="en-US" dirty="0"/>
                        </a:p>
                      </a:txBody>
                      <a:tcPr/>
                    </a:tc>
                    <a:tc>
                      <a:txBody>
                        <a:bodyPr/>
                        <a:lstStyle/>
                        <a:p>
                          <a:r>
                            <a:rPr lang="en-US" dirty="0" smtClean="0"/>
                            <a:t>190</a:t>
                          </a:r>
                          <a14:m>
                            <m:oMath xmlns:m="http://schemas.openxmlformats.org/officeDocument/2006/math">
                              <m:r>
                                <a:rPr lang="en-US" altLang="zh-CN" b="0" i="1" smtClean="0">
                                  <a:latin typeface="Cambria Math" charset="0"/>
                                </a:rPr>
                                <m:t>→</m:t>
                              </m:r>
                            </m:oMath>
                          </a14:m>
                          <a:r>
                            <a:rPr lang="en-US" dirty="0" smtClean="0"/>
                            <a:t>88</a:t>
                          </a:r>
                          <a14:m>
                            <m:oMath xmlns:m="http://schemas.openxmlformats.org/officeDocument/2006/math">
                              <m:r>
                                <a:rPr lang="en-US" altLang="zh-CN" b="0" i="1" smtClean="0">
                                  <a:latin typeface="Cambria Math" charset="0"/>
                                </a:rPr>
                                <m:t>→</m:t>
                              </m:r>
                            </m:oMath>
                          </a14:m>
                          <a:r>
                            <a:rPr lang="en-US" dirty="0" smtClean="0"/>
                            <a:t>190</a:t>
                          </a:r>
                          <a14:m>
                            <m:oMath xmlns:m="http://schemas.openxmlformats.org/officeDocument/2006/math">
                              <m:r>
                                <a:rPr lang="en-US" altLang="zh-CN" b="0" i="1" smtClean="0">
                                  <a:latin typeface="Cambria Math" charset="0"/>
                                </a:rPr>
                                <m:t>→</m:t>
                              </m:r>
                            </m:oMath>
                          </a14:m>
                          <a:r>
                            <a:rPr lang="en-US" dirty="0" smtClean="0"/>
                            <a:t>14</a:t>
                          </a:r>
                          <a:endParaRPr lang="en-US" dirty="0"/>
                        </a:p>
                      </a:txBody>
                      <a:tcPr/>
                    </a:tc>
                    <a:tc>
                      <a:txBody>
                        <a:bodyPr/>
                        <a:lstStyle/>
                        <a:p>
                          <a:r>
                            <a:rPr lang="en-US" dirty="0" smtClean="0"/>
                            <a:t>191</a:t>
                          </a:r>
                          <a14:m>
                            <m:oMath xmlns:m="http://schemas.openxmlformats.org/officeDocument/2006/math">
                              <m:r>
                                <a:rPr lang="en-US" altLang="zh-CN" b="0" i="1" smtClean="0">
                                  <a:latin typeface="Cambria Math" charset="0"/>
                                </a:rPr>
                                <m:t>→</m:t>
                              </m:r>
                            </m:oMath>
                          </a14:m>
                          <a:r>
                            <a:rPr lang="en-US" dirty="0" smtClean="0"/>
                            <a:t>89</a:t>
                          </a:r>
                          <a14:m>
                            <m:oMath xmlns:m="http://schemas.openxmlformats.org/officeDocument/2006/math">
                              <m:r>
                                <a:rPr lang="en-US" altLang="zh-CN" b="0" i="1" smtClean="0">
                                  <a:latin typeface="Cambria Math" charset="0"/>
                                </a:rPr>
                                <m:t>→</m:t>
                              </m:r>
                            </m:oMath>
                          </a14:m>
                          <a:r>
                            <a:rPr lang="en-US" dirty="0" smtClean="0"/>
                            <a:t>191</a:t>
                          </a:r>
                          <a14:m>
                            <m:oMath xmlns:m="http://schemas.openxmlformats.org/officeDocument/2006/math">
                              <m:r>
                                <a:rPr lang="en-US" altLang="zh-CN" b="0" i="1" smtClean="0">
                                  <a:latin typeface="Cambria Math" charset="0"/>
                                </a:rPr>
                                <m:t>→</m:t>
                              </m:r>
                            </m:oMath>
                          </a14:m>
                          <a:r>
                            <a:rPr lang="en-US" dirty="0" smtClean="0"/>
                            <a:t>15</a:t>
                          </a:r>
                          <a:endParaRPr lang="en-US" dirty="0"/>
                        </a:p>
                      </a:txBody>
                      <a:tcPr/>
                    </a:tc>
                    <a:extLst>
                      <a:ext uri="{0D108BD9-81ED-4DB2-BD59-A6C34878D82A}">
                        <a16:rowId xmlns:a16="http://schemas.microsoft.com/office/drawing/2014/main" xmlns="" val="10001"/>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1976753314"/>
                  </p:ext>
                </p:extLst>
              </p:nvPr>
            </p:nvGraphicFramePr>
            <p:xfrm>
              <a:off x="215151" y="5226086"/>
              <a:ext cx="11879864" cy="1005840"/>
            </p:xfrm>
            <a:graphic>
              <a:graphicData uri="http://schemas.openxmlformats.org/drawingml/2006/table">
                <a:tbl>
                  <a:tblPr firstRow="1" bandRow="1">
                    <a:tableStyleId>{5C22544A-7EE6-4342-B048-85BDC9FD1C3A}</a:tableStyleId>
                  </a:tblPr>
                  <a:tblGrid>
                    <a:gridCol w="1484983">
                      <a:extLst>
                        <a:ext uri="{9D8B030D-6E8A-4147-A177-3AD203B41FA5}">
                          <a16:colId xmlns="" xmlns:a16="http://schemas.microsoft.com/office/drawing/2014/main" xmlns:a14="http://schemas.microsoft.com/office/drawing/2010/main" val="20001"/>
                        </a:ext>
                      </a:extLst>
                    </a:gridCol>
                    <a:gridCol w="1484983">
                      <a:extLst>
                        <a:ext uri="{9D8B030D-6E8A-4147-A177-3AD203B41FA5}">
                          <a16:colId xmlns="" xmlns:a16="http://schemas.microsoft.com/office/drawing/2014/main" xmlns:a14="http://schemas.microsoft.com/office/drawing/2010/main" val="20002"/>
                        </a:ext>
                      </a:extLst>
                    </a:gridCol>
                    <a:gridCol w="1484983"/>
                    <a:gridCol w="1484983"/>
                    <a:gridCol w="1484983"/>
                    <a:gridCol w="1484983"/>
                    <a:gridCol w="1484983"/>
                    <a:gridCol w="1484983"/>
                  </a:tblGrid>
                  <a:tr h="365760">
                    <a:tc gridSpan="2">
                      <a:txBody>
                        <a:bodyPr/>
                        <a:lstStyle/>
                        <a:p>
                          <a:endParaRPr lang="en-US" dirty="0"/>
                        </a:p>
                      </a:txBody>
                      <a:tcPr/>
                    </a:tc>
                    <a:tc hMerge="1">
                      <a:txBody>
                        <a:bodyPr/>
                        <a:lstStyle/>
                        <a:p>
                          <a:endParaRPr lang="en-US" dirty="0"/>
                        </a:p>
                      </a:txBody>
                      <a:tcPr/>
                    </a:tc>
                    <a:tc gridSpan="2">
                      <a:txBody>
                        <a:bodyPr/>
                        <a:lstStyle/>
                        <a:p>
                          <a:endParaRPr lang="en-US" dirty="0"/>
                        </a:p>
                      </a:txBody>
                      <a:tcPr/>
                    </a:tc>
                    <a:tc hMerge="1">
                      <a:txBody>
                        <a:bodyPr/>
                        <a:lstStyle/>
                        <a:p>
                          <a:endParaRPr lang="en-US" dirty="0"/>
                        </a:p>
                      </a:txBody>
                      <a:tcPr/>
                    </a:tc>
                    <a:tc gridSpan="2">
                      <a:txBody>
                        <a:bodyPr/>
                        <a:lstStyle/>
                        <a:p>
                          <a:endParaRPr lang="en-US" dirty="0"/>
                        </a:p>
                      </a:txBody>
                      <a:tcPr/>
                    </a:tc>
                    <a:tc hMerge="1">
                      <a:txBody>
                        <a:bodyPr/>
                        <a:lstStyle/>
                        <a:p>
                          <a:endParaRPr lang="en-US" dirty="0"/>
                        </a:p>
                      </a:txBody>
                      <a:tcPr/>
                    </a:tc>
                    <a:tc gridSpan="2">
                      <a:txBody>
                        <a:bodyPr/>
                        <a:lstStyle/>
                        <a:p>
                          <a:r>
                            <a:rPr lang="en-US" dirty="0" smtClean="0"/>
                            <a:t> </a:t>
                          </a:r>
                          <a:endParaRPr lang="en-US" dirty="0"/>
                        </a:p>
                      </a:txBody>
                      <a:tcPr/>
                    </a:tc>
                    <a:tc hMerge="1">
                      <a:txBody>
                        <a:bodyPr/>
                        <a:lstStyle/>
                        <a:p>
                          <a:endParaRPr lang="en-US" dirty="0"/>
                        </a:p>
                      </a:txBody>
                      <a:tcPr/>
                    </a:tc>
                    <a:extLst>
                      <a:ext uri="{0D108BD9-81ED-4DB2-BD59-A6C34878D82A}">
                        <a16:rowId xmlns="" xmlns:a16="http://schemas.microsoft.com/office/drawing/2014/main" xmlns:a14="http://schemas.microsoft.com/office/drawing/2010/main" val="10000"/>
                      </a:ext>
                    </a:extLst>
                  </a:tr>
                  <a:tr h="640080">
                    <a:tc>
                      <a:txBody>
                        <a:bodyPr/>
                        <a:lstStyle/>
                        <a:p>
                          <a:r>
                            <a:rPr lang="en-US" altLang="zh-CN" dirty="0" smtClean="0"/>
                            <a:t>2</a:t>
                          </a:r>
                          <a:endParaRPr lang="en-US" dirty="0"/>
                        </a:p>
                      </a:txBody>
                      <a:tcPr/>
                    </a:tc>
                    <a:tc>
                      <a:txBody>
                        <a:bodyPr/>
                        <a:lstStyle/>
                        <a:p>
                          <a:r>
                            <a:rPr lang="en-US" dirty="0" smtClean="0"/>
                            <a:t>3</a:t>
                          </a:r>
                          <a:endParaRPr lang="en-US" dirty="0"/>
                        </a:p>
                      </a:txBody>
                      <a:tcPr/>
                    </a:tc>
                    <a:tc>
                      <a:txBody>
                        <a:bodyPr/>
                        <a:lstStyle/>
                        <a:p>
                          <a:endParaRPr lang="en-US"/>
                        </a:p>
                      </a:txBody>
                      <a:tcPr>
                        <a:blipFill rotWithShape="0">
                          <a:blip r:embed="rId2"/>
                          <a:stretch>
                            <a:fillRect l="-201235" t="-57547" r="-503292" b="-14151"/>
                          </a:stretch>
                        </a:blipFill>
                      </a:tcPr>
                    </a:tc>
                    <a:tc>
                      <a:txBody>
                        <a:bodyPr/>
                        <a:lstStyle/>
                        <a:p>
                          <a:endParaRPr lang="en-US"/>
                        </a:p>
                      </a:txBody>
                      <a:tcPr>
                        <a:blipFill rotWithShape="0">
                          <a:blip r:embed="rId2"/>
                          <a:stretch>
                            <a:fillRect l="-300000" t="-57547" r="-401230" b="-14151"/>
                          </a:stretch>
                        </a:blipFill>
                      </a:tcPr>
                    </a:tc>
                    <a:tc>
                      <a:txBody>
                        <a:bodyPr/>
                        <a:lstStyle/>
                        <a:p>
                          <a:r>
                            <a:rPr lang="en-US" dirty="0" smtClean="0"/>
                            <a:t>42</a:t>
                          </a:r>
                          <a:endParaRPr lang="en-US" dirty="0"/>
                        </a:p>
                      </a:txBody>
                      <a:tcPr/>
                    </a:tc>
                    <a:tc>
                      <a:txBody>
                        <a:bodyPr/>
                        <a:lstStyle/>
                        <a:p>
                          <a:r>
                            <a:rPr lang="en-US" dirty="0" smtClean="0"/>
                            <a:t>43</a:t>
                          </a:r>
                          <a:endParaRPr lang="en-US" dirty="0"/>
                        </a:p>
                      </a:txBody>
                      <a:tcPr/>
                    </a:tc>
                    <a:tc>
                      <a:txBody>
                        <a:bodyPr/>
                        <a:lstStyle/>
                        <a:p>
                          <a:endParaRPr lang="en-US"/>
                        </a:p>
                      </a:txBody>
                      <a:tcPr>
                        <a:blipFill rotWithShape="0">
                          <a:blip r:embed="rId2"/>
                          <a:stretch>
                            <a:fillRect l="-602469" t="-57547" r="-102058" b="-14151"/>
                          </a:stretch>
                        </a:blipFill>
                      </a:tcPr>
                    </a:tc>
                    <a:tc>
                      <a:txBody>
                        <a:bodyPr/>
                        <a:lstStyle/>
                        <a:p>
                          <a:endParaRPr lang="en-US"/>
                        </a:p>
                      </a:txBody>
                      <a:tcPr>
                        <a:blipFill rotWithShape="0">
                          <a:blip r:embed="rId2"/>
                          <a:stretch>
                            <a:fillRect l="-699590" t="-57547" r="-1639" b="-14151"/>
                          </a:stretch>
                        </a:blipFill>
                      </a:tcPr>
                    </a:tc>
                    <a:extLst>
                      <a:ext uri="{0D108BD9-81ED-4DB2-BD59-A6C34878D82A}">
                        <a16:rowId xmlns="" xmlns:a16="http://schemas.microsoft.com/office/drawing/2014/main" xmlns:a14="http://schemas.microsoft.com/office/drawing/2010/main" val="10001"/>
                      </a:ext>
                    </a:extLst>
                  </a:tr>
                </a:tbl>
              </a:graphicData>
            </a:graphic>
          </p:graphicFrame>
        </mc:Fallback>
      </mc:AlternateContent>
      <p:sp>
        <p:nvSpPr>
          <p:cNvPr id="6" name="TextBox 5"/>
          <p:cNvSpPr txBox="1"/>
          <p:nvPr/>
        </p:nvSpPr>
        <p:spPr>
          <a:xfrm>
            <a:off x="675250" y="998806"/>
            <a:ext cx="654346" cy="369332"/>
          </a:xfrm>
          <a:prstGeom prst="rect">
            <a:avLst/>
          </a:prstGeom>
          <a:noFill/>
        </p:spPr>
        <p:txBody>
          <a:bodyPr wrap="none" rtlCol="0">
            <a:spAutoFit/>
          </a:bodyPr>
          <a:lstStyle/>
          <a:p>
            <a:r>
              <a:rPr lang="en-US" dirty="0"/>
              <a:t>M</a:t>
            </a:r>
            <a:r>
              <a:rPr lang="en-US" dirty="0" smtClean="0"/>
              <a:t>RU</a:t>
            </a:r>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8615159" y="1368138"/>
                <a:ext cx="2329164" cy="484043"/>
              </a:xfrm>
              <a:prstGeom prst="rect">
                <a:avLst/>
              </a:prstGeom>
              <a:noFill/>
            </p:spPr>
            <p:txBody>
              <a:bodyPr wrap="none" rtlCol="0">
                <a:spAutoFit/>
              </a:bodyPr>
              <a:lstStyle/>
              <a:p>
                <a:r>
                  <a:rPr lang="en-US" dirty="0" smtClean="0"/>
                  <a:t>The best miss rate is </a:t>
                </a:r>
                <a14:m>
                  <m:oMath xmlns:m="http://schemas.openxmlformats.org/officeDocument/2006/math">
                    <m:f>
                      <m:fPr>
                        <m:ctrlPr>
                          <a:rPr lang="en-US" b="0" i="1" smtClean="0">
                            <a:latin typeface="Cambria Math" charset="0"/>
                          </a:rPr>
                        </m:ctrlPr>
                      </m:fPr>
                      <m:num>
                        <m:r>
                          <a:rPr lang="en-US" i="1" dirty="0">
                            <a:latin typeface="Cambria Math" charset="0"/>
                          </a:rPr>
                          <m:t>1</m:t>
                        </m:r>
                        <m:r>
                          <a:rPr lang="en-US" b="0" i="1" dirty="0" smtClean="0">
                            <a:latin typeface="Cambria Math" charset="0"/>
                          </a:rPr>
                          <m:t>0</m:t>
                        </m:r>
                      </m:num>
                      <m:den>
                        <m:r>
                          <a:rPr lang="en-US" b="0" i="1" smtClean="0">
                            <a:latin typeface="Cambria Math" charset="0"/>
                          </a:rPr>
                          <m:t>12</m:t>
                        </m:r>
                      </m:den>
                    </m:f>
                  </m:oMath>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8615159" y="1368138"/>
                <a:ext cx="2329164" cy="484043"/>
              </a:xfrm>
              <a:prstGeom prst="rect">
                <a:avLst/>
              </a:prstGeom>
              <a:blipFill rotWithShape="0">
                <a:blip r:embed="rId3"/>
                <a:stretch>
                  <a:fillRect l="-2094" b="-7500"/>
                </a:stretch>
              </a:blipFill>
            </p:spPr>
            <p:txBody>
              <a:bodyPr/>
              <a:lstStyle/>
              <a:p>
                <a:r>
                  <a:rPr lang="en-US">
                    <a:noFill/>
                  </a:rPr>
                  <a:t> </a:t>
                </a:r>
              </a:p>
            </p:txBody>
          </p:sp>
        </mc:Fallback>
      </mc:AlternateContent>
    </p:spTree>
    <p:extLst>
      <p:ext uri="{BB962C8B-B14F-4D97-AF65-F5344CB8AC3E}">
        <p14:creationId xmlns:p14="http://schemas.microsoft.com/office/powerpoint/2010/main" val="6468885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Exercise</a:t>
            </a:r>
            <a:r>
              <a:rPr lang="zh-CN" altLang="en-US" dirty="0" smtClean="0"/>
              <a:t> </a:t>
            </a:r>
            <a:r>
              <a:rPr lang="en-US" altLang="zh-CN" dirty="0" smtClean="0"/>
              <a:t>5.8.4</a:t>
            </a:r>
            <a:endParaRPr lang="en-US" dirty="0"/>
          </a:p>
        </p:txBody>
      </p:sp>
      <p:sp>
        <p:nvSpPr>
          <p:cNvPr id="3" name="Date Placeholder 2"/>
          <p:cNvSpPr>
            <a:spLocks noGrp="1"/>
          </p:cNvSpPr>
          <p:nvPr>
            <p:ph type="dt" sz="half" idx="10"/>
          </p:nvPr>
        </p:nvSpPr>
        <p:spPr/>
        <p:txBody>
          <a:bodyPr/>
          <a:lstStyle/>
          <a:p>
            <a:fld id="{D6AFE7E1-942D-8C4B-A40F-65A106A2A4D7}" type="datetime1">
              <a:rPr lang="en-US" smtClean="0"/>
              <a:t>12/3/18</a:t>
            </a:fld>
            <a:endParaRPr lang="en-US"/>
          </a:p>
        </p:txBody>
      </p:sp>
      <p:sp>
        <p:nvSpPr>
          <p:cNvPr id="4" name="Slide Number Placeholder 3"/>
          <p:cNvSpPr>
            <a:spLocks noGrp="1"/>
          </p:cNvSpPr>
          <p:nvPr>
            <p:ph type="sldNum" sz="quarter" idx="12"/>
          </p:nvPr>
        </p:nvSpPr>
        <p:spPr/>
        <p:txBody>
          <a:bodyPr/>
          <a:lstStyle/>
          <a:p>
            <a:fld id="{9C428EAB-6A7A-D844-B051-9744BB29C3BA}" type="slidenum">
              <a:rPr lang="en-US" smtClean="0"/>
              <a:t>19</a:t>
            </a:fld>
            <a:endParaRPr lang="en-US"/>
          </a:p>
        </p:txBody>
      </p:sp>
      <p:sp>
        <p:nvSpPr>
          <p:cNvPr id="5" name="Rectangle 2"/>
          <p:cNvSpPr>
            <a:spLocks noChangeArrowheads="1"/>
          </p:cNvSpPr>
          <p:nvPr/>
        </p:nvSpPr>
        <p:spPr bwMode="auto">
          <a:xfrm>
            <a:off x="1260763" y="19268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1260763" y="37551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1260763" y="1900252"/>
            <a:ext cx="1443172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9" name="Rectangle 2"/>
          <p:cNvSpPr>
            <a:spLocks noChangeArrowheads="1"/>
          </p:cNvSpPr>
          <p:nvPr/>
        </p:nvSpPr>
        <p:spPr bwMode="auto">
          <a:xfrm>
            <a:off x="1097280" y="18553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ChangeArrowheads="1"/>
          </p:cNvSpPr>
          <p:nvPr/>
        </p:nvSpPr>
        <p:spPr bwMode="auto">
          <a:xfrm>
            <a:off x="909878" y="19002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2289"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t="49571" b="-64"/>
          <a:stretch/>
        </p:blipFill>
        <p:spPr bwMode="auto">
          <a:xfrm>
            <a:off x="1097280" y="2108863"/>
            <a:ext cx="5549900" cy="4065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1652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Lecture</a:t>
            </a:r>
            <a:r>
              <a:rPr lang="zh-CN" altLang="en-US" dirty="0" smtClean="0"/>
              <a:t> </a:t>
            </a:r>
            <a:r>
              <a:rPr lang="en-US" altLang="zh-CN" dirty="0" smtClean="0"/>
              <a:t>Slides</a:t>
            </a:r>
            <a:endParaRPr lang="en-US" dirty="0"/>
          </a:p>
        </p:txBody>
      </p:sp>
      <p:sp>
        <p:nvSpPr>
          <p:cNvPr id="3" name="Date Placeholder 2"/>
          <p:cNvSpPr>
            <a:spLocks noGrp="1"/>
          </p:cNvSpPr>
          <p:nvPr>
            <p:ph type="dt" sz="half" idx="10"/>
          </p:nvPr>
        </p:nvSpPr>
        <p:spPr/>
        <p:txBody>
          <a:bodyPr/>
          <a:lstStyle/>
          <a:p>
            <a:fld id="{9B862FB2-3909-C74E-A7DD-69E2AAD767D2}" type="datetime1">
              <a:rPr lang="en-US" smtClean="0"/>
              <a:t>12/3/18</a:t>
            </a:fld>
            <a:endParaRPr lang="en-US"/>
          </a:p>
        </p:txBody>
      </p:sp>
      <p:sp>
        <p:nvSpPr>
          <p:cNvPr id="4" name="Slide Number Placeholder 3"/>
          <p:cNvSpPr>
            <a:spLocks noGrp="1"/>
          </p:cNvSpPr>
          <p:nvPr>
            <p:ph type="sldNum" sz="quarter" idx="12"/>
          </p:nvPr>
        </p:nvSpPr>
        <p:spPr/>
        <p:txBody>
          <a:bodyPr/>
          <a:lstStyle/>
          <a:p>
            <a:fld id="{9C428EAB-6A7A-D844-B051-9744BB29C3BA}" type="slidenum">
              <a:rPr lang="en-US" smtClean="0"/>
              <a:t>2</a:t>
            </a:fld>
            <a:endParaRPr lang="en-US"/>
          </a:p>
        </p:txBody>
      </p:sp>
    </p:spTree>
    <p:extLst>
      <p:ext uri="{BB962C8B-B14F-4D97-AF65-F5344CB8AC3E}">
        <p14:creationId xmlns:p14="http://schemas.microsoft.com/office/powerpoint/2010/main" val="5284736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EB9691-910F-1A48-954A-6C75D39069FF}" type="datetime1">
              <a:rPr lang="en-US" smtClean="0"/>
              <a:t>12/3/18</a:t>
            </a:fld>
            <a:endParaRPr lang="en-US"/>
          </a:p>
        </p:txBody>
      </p:sp>
      <p:sp>
        <p:nvSpPr>
          <p:cNvPr id="3" name="Slide Number Placeholder 2"/>
          <p:cNvSpPr>
            <a:spLocks noGrp="1"/>
          </p:cNvSpPr>
          <p:nvPr>
            <p:ph type="sldNum" sz="quarter" idx="12"/>
          </p:nvPr>
        </p:nvSpPr>
        <p:spPr/>
        <p:txBody>
          <a:bodyPr/>
          <a:lstStyle/>
          <a:p>
            <a:fld id="{9C428EAB-6A7A-D844-B051-9744BB29C3BA}" type="slidenum">
              <a:rPr lang="en-US" smtClean="0"/>
              <a:t>20</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458" y="829994"/>
            <a:ext cx="8763000" cy="1358900"/>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1097280" y="2593979"/>
                <a:ext cx="7262757" cy="1477328"/>
              </a:xfrm>
              <a:prstGeom prst="rect">
                <a:avLst/>
              </a:prstGeom>
              <a:noFill/>
            </p:spPr>
            <p:txBody>
              <a:bodyPr wrap="none" rtlCol="0">
                <a:spAutoFit/>
              </a:bodyPr>
              <a:lstStyle/>
              <a:p>
                <a:r>
                  <a:rPr lang="en-US" dirty="0" smtClean="0"/>
                  <a:t>Base CPI: 1.5</a:t>
                </a:r>
              </a:p>
              <a:p>
                <a:r>
                  <a:rPr lang="en-US" dirty="0" smtClean="0"/>
                  <a:t>Memory </a:t>
                </a:r>
                <a:r>
                  <a:rPr lang="en-US" dirty="0"/>
                  <a:t>miss cycles: </a:t>
                </a:r>
                <a14:m>
                  <m:oMath xmlns:m="http://schemas.openxmlformats.org/officeDocument/2006/math">
                    <m:r>
                      <a:rPr lang="en-US" i="1" dirty="0" smtClean="0">
                        <a:latin typeface="Cambria Math" charset="0"/>
                      </a:rPr>
                      <m:t>1</m:t>
                    </m:r>
                    <m:r>
                      <a:rPr lang="en-US" b="0" i="1" dirty="0" smtClean="0">
                        <a:latin typeface="Cambria Math" charset="0"/>
                      </a:rPr>
                      <m:t>00</m:t>
                    </m:r>
                    <m:r>
                      <a:rPr lang="en-US" i="1" dirty="0" smtClean="0">
                        <a:latin typeface="Cambria Math" charset="0"/>
                      </a:rPr>
                      <m:t> </m:t>
                    </m:r>
                    <m:r>
                      <a:rPr lang="en-US" b="0" i="1" dirty="0" smtClean="0">
                        <a:latin typeface="Cambria Math" charset="0"/>
                      </a:rPr>
                      <m:t>𝑛𝑠</m:t>
                    </m:r>
                    <m:r>
                      <a:rPr lang="en-US" b="0" i="1" dirty="0" smtClean="0">
                        <a:latin typeface="Cambria Math" charset="0"/>
                        <a:ea typeface="Cambria Math" charset="0"/>
                        <a:cs typeface="Cambria Math" charset="0"/>
                      </a:rPr>
                      <m:t>×</m:t>
                    </m:r>
                    <m:r>
                      <a:rPr lang="en-US" b="0" i="1" dirty="0" smtClean="0">
                        <a:latin typeface="Cambria Math" charset="0"/>
                      </a:rPr>
                      <m:t>3</m:t>
                    </m:r>
                    <m:r>
                      <a:rPr lang="en-US" b="0" i="1" dirty="0" smtClean="0">
                        <a:latin typeface="Cambria Math" charset="0"/>
                      </a:rPr>
                      <m:t>𝐺𝐻𝑧</m:t>
                    </m:r>
                  </m:oMath>
                </a14:m>
                <a:r>
                  <a:rPr lang="en-US" dirty="0"/>
                  <a:t>= </a:t>
                </a:r>
                <a14:m>
                  <m:oMath xmlns:m="http://schemas.openxmlformats.org/officeDocument/2006/math">
                    <m:r>
                      <a:rPr lang="en-US" i="1" dirty="0" smtClean="0">
                        <a:latin typeface="Cambria Math" charset="0"/>
                      </a:rPr>
                      <m:t>3</m:t>
                    </m:r>
                    <m:r>
                      <a:rPr lang="en-US" b="0" i="1" dirty="0" smtClean="0">
                        <a:latin typeface="Cambria Math" charset="0"/>
                      </a:rPr>
                      <m:t>00</m:t>
                    </m:r>
                    <m:r>
                      <a:rPr lang="en-US" i="1" dirty="0" smtClean="0">
                        <a:latin typeface="Cambria Math" charset="0"/>
                      </a:rPr>
                      <m:t> </m:t>
                    </m:r>
                    <m:r>
                      <a:rPr lang="en-US" i="1" dirty="0" smtClean="0">
                        <a:latin typeface="Cambria Math" charset="0"/>
                      </a:rPr>
                      <m:t>𝑐𝑙𝑜𝑐𝑘</m:t>
                    </m:r>
                    <m:r>
                      <a:rPr lang="en-US" i="1" dirty="0" smtClean="0">
                        <a:latin typeface="Cambria Math" charset="0"/>
                      </a:rPr>
                      <m:t> </m:t>
                    </m:r>
                    <m:r>
                      <a:rPr lang="en-US" i="1" dirty="0" smtClean="0">
                        <a:latin typeface="Cambria Math" charset="0"/>
                      </a:rPr>
                      <m:t>𝑐𝑦𝑐𝑙𝑒𝑠</m:t>
                    </m:r>
                  </m:oMath>
                </a14:m>
                <a:endParaRPr lang="en-US" dirty="0" smtClean="0"/>
              </a:p>
              <a:p>
                <a:pPr marL="342900" indent="-342900">
                  <a:buAutoNum type="arabicPeriod"/>
                </a:pPr>
                <a:r>
                  <a:rPr lang="en-US" dirty="0" smtClean="0"/>
                  <a:t>Total </a:t>
                </a:r>
                <a:r>
                  <a:rPr lang="en-US" dirty="0"/>
                  <a:t>CPI</a:t>
                </a:r>
                <a14:m>
                  <m:oMath xmlns:m="http://schemas.openxmlformats.org/officeDocument/2006/math">
                    <m:r>
                      <a:rPr lang="en-US" i="1" dirty="0" smtClean="0">
                        <a:latin typeface="Cambria Math" charset="0"/>
                      </a:rPr>
                      <m:t>:</m:t>
                    </m:r>
                    <m:r>
                      <a:rPr lang="en-US" b="0" i="1" dirty="0" smtClean="0">
                        <a:latin typeface="Cambria Math" charset="0"/>
                      </a:rPr>
                      <m:t>1</m:t>
                    </m:r>
                    <m:r>
                      <a:rPr lang="en-US" i="1" dirty="0" smtClean="0">
                        <a:latin typeface="Cambria Math" charset="0"/>
                      </a:rPr>
                      <m:t>.</m:t>
                    </m:r>
                    <m:r>
                      <a:rPr lang="en-US" b="0" i="1" dirty="0" smtClean="0">
                        <a:latin typeface="Cambria Math" charset="0"/>
                      </a:rPr>
                      <m:t>5</m:t>
                    </m:r>
                    <m:r>
                      <a:rPr lang="en-US" i="1" dirty="0" smtClean="0">
                        <a:latin typeface="Cambria Math" charset="0"/>
                      </a:rPr>
                      <m:t> + 3</m:t>
                    </m:r>
                    <m:r>
                      <a:rPr lang="en-US" b="0" i="1" dirty="0" smtClean="0">
                        <a:latin typeface="Cambria Math" charset="0"/>
                      </a:rPr>
                      <m:t>00</m:t>
                    </m:r>
                    <m:r>
                      <a:rPr lang="en-US" i="1" dirty="0" smtClean="0">
                        <a:latin typeface="Cambria Math" charset="0"/>
                      </a:rPr>
                      <m:t> × </m:t>
                    </m:r>
                    <m:r>
                      <a:rPr lang="en-US" b="0" i="1" dirty="0" smtClean="0">
                        <a:latin typeface="Cambria Math" charset="0"/>
                      </a:rPr>
                      <m:t>7</m:t>
                    </m:r>
                    <m:r>
                      <a:rPr lang="en-US" i="1" dirty="0" smtClean="0">
                        <a:latin typeface="Cambria Math" charset="0"/>
                      </a:rPr>
                      <m:t>% = 2</m:t>
                    </m:r>
                    <m:r>
                      <a:rPr lang="en-US" b="0" i="1" dirty="0" smtClean="0">
                        <a:latin typeface="Cambria Math" charset="0"/>
                      </a:rPr>
                      <m:t>2</m:t>
                    </m:r>
                    <m:r>
                      <a:rPr lang="en-US" i="1" dirty="0" smtClean="0">
                        <a:latin typeface="Cambria Math" charset="0"/>
                      </a:rPr>
                      <m:t>.5/</m:t>
                    </m:r>
                    <m:r>
                      <a:rPr lang="en-US" b="0" i="1" dirty="0" smtClean="0">
                        <a:latin typeface="Cambria Math" charset="0"/>
                      </a:rPr>
                      <m:t>43</m:t>
                    </m:r>
                    <m:r>
                      <a:rPr lang="en-US" i="1" dirty="0" smtClean="0">
                        <a:latin typeface="Cambria Math" charset="0"/>
                      </a:rPr>
                      <m:t>.5/1</m:t>
                    </m:r>
                    <m:r>
                      <a:rPr lang="en-US" b="0" i="1" dirty="0" smtClean="0">
                        <a:latin typeface="Cambria Math" charset="0"/>
                      </a:rPr>
                      <m:t>2</m:t>
                    </m:r>
                    <m:r>
                      <a:rPr lang="en-US" i="1" dirty="0" smtClean="0">
                        <a:latin typeface="Cambria Math" charset="0"/>
                      </a:rPr>
                      <m:t> (</m:t>
                    </m:r>
                    <m:r>
                      <a:rPr lang="en-US" i="1" dirty="0" smtClean="0">
                        <a:latin typeface="Cambria Math" charset="0"/>
                      </a:rPr>
                      <m:t>𝑛𝑜𝑟𝑚𝑎𝑙</m:t>
                    </m:r>
                    <m:r>
                      <a:rPr lang="en-US" i="1" dirty="0" smtClean="0">
                        <a:latin typeface="Cambria Math" charset="0"/>
                      </a:rPr>
                      <m:t>/</m:t>
                    </m:r>
                    <m:r>
                      <a:rPr lang="en-US" i="1" dirty="0" smtClean="0">
                        <a:latin typeface="Cambria Math" charset="0"/>
                      </a:rPr>
                      <m:t>𝑑𝑜𝑢𝑏𝑙𝑒</m:t>
                    </m:r>
                    <m:r>
                      <a:rPr lang="en-US" i="1" dirty="0" smtClean="0">
                        <a:latin typeface="Cambria Math" charset="0"/>
                      </a:rPr>
                      <m:t>/</m:t>
                    </m:r>
                    <m:r>
                      <a:rPr lang="en-US" i="1" dirty="0" smtClean="0">
                        <a:latin typeface="Cambria Math" charset="0"/>
                      </a:rPr>
                      <m:t>h𝑎𝑙𝑓</m:t>
                    </m:r>
                    <m:r>
                      <a:rPr lang="en-US" i="1" dirty="0" smtClean="0">
                        <a:latin typeface="Cambria Math" charset="0"/>
                      </a:rPr>
                      <m:t>)</m:t>
                    </m:r>
                  </m:oMath>
                </a14:m>
                <a:endParaRPr lang="en-US" dirty="0" smtClean="0"/>
              </a:p>
              <a:p>
                <a:pPr marL="342900" indent="-342900">
                  <a:buAutoNum type="arabicPeriod"/>
                </a:pPr>
                <a:r>
                  <a:rPr lang="en-US" dirty="0" smtClean="0"/>
                  <a:t>Total </a:t>
                </a:r>
                <a:r>
                  <a:rPr lang="en-US" dirty="0"/>
                  <a:t>CPI: </a:t>
                </a:r>
                <a14:m>
                  <m:oMath xmlns:m="http://schemas.openxmlformats.org/officeDocument/2006/math">
                    <m:r>
                      <a:rPr lang="en-US" i="1" dirty="0">
                        <a:latin typeface="Cambria Math" charset="0"/>
                      </a:rPr>
                      <m:t>1</m:t>
                    </m:r>
                    <m:r>
                      <a:rPr lang="en-US" i="1" dirty="0" smtClean="0">
                        <a:latin typeface="Cambria Math" charset="0"/>
                      </a:rPr>
                      <m:t>.</m:t>
                    </m:r>
                    <m:r>
                      <a:rPr lang="en-US" b="0" i="1" dirty="0" smtClean="0">
                        <a:latin typeface="Cambria Math" charset="0"/>
                      </a:rPr>
                      <m:t>5</m:t>
                    </m:r>
                    <m:r>
                      <a:rPr lang="en-US" i="1" dirty="0" smtClean="0">
                        <a:latin typeface="Cambria Math" charset="0"/>
                      </a:rPr>
                      <m:t> + 1</m:t>
                    </m:r>
                    <m:r>
                      <a:rPr lang="en-US" b="0" i="1" dirty="0" smtClean="0">
                        <a:latin typeface="Cambria Math" charset="0"/>
                      </a:rPr>
                      <m:t>2</m:t>
                    </m:r>
                    <m:r>
                      <a:rPr lang="en-US" i="1" dirty="0" smtClean="0">
                        <a:latin typeface="Cambria Math" charset="0"/>
                      </a:rPr>
                      <m:t> × </m:t>
                    </m:r>
                    <m:r>
                      <a:rPr lang="en-US" b="0" i="1" dirty="0" smtClean="0">
                        <a:latin typeface="Cambria Math" charset="0"/>
                      </a:rPr>
                      <m:t>7</m:t>
                    </m:r>
                    <m:r>
                      <a:rPr lang="en-US" i="1" dirty="0" smtClean="0">
                        <a:latin typeface="Cambria Math" charset="0"/>
                      </a:rPr>
                      <m:t>% + 3</m:t>
                    </m:r>
                    <m:r>
                      <a:rPr lang="en-US" b="0" i="1" dirty="0" smtClean="0">
                        <a:latin typeface="Cambria Math" charset="0"/>
                      </a:rPr>
                      <m:t>00</m:t>
                    </m:r>
                    <m:r>
                      <a:rPr lang="en-US" i="1" dirty="0" smtClean="0">
                        <a:latin typeface="Cambria Math" charset="0"/>
                      </a:rPr>
                      <m:t> × 3</m:t>
                    </m:r>
                    <m:r>
                      <a:rPr lang="en-US" b="0" i="1" dirty="0" smtClean="0">
                        <a:latin typeface="Cambria Math" charset="0"/>
                      </a:rPr>
                      <m:t>.5</m:t>
                    </m:r>
                    <m:r>
                      <a:rPr lang="en-US" i="1" dirty="0" smtClean="0">
                        <a:latin typeface="Cambria Math" charset="0"/>
                      </a:rPr>
                      <m:t>% = 1</m:t>
                    </m:r>
                    <m:r>
                      <a:rPr lang="en-US" b="0" i="1" dirty="0" smtClean="0">
                        <a:latin typeface="Cambria Math" charset="0"/>
                      </a:rPr>
                      <m:t>2.84</m:t>
                    </m:r>
                    <m:r>
                      <a:rPr lang="en-US" i="1" dirty="0" smtClean="0">
                        <a:latin typeface="Cambria Math" charset="0"/>
                      </a:rPr>
                      <m:t>/2</m:t>
                    </m:r>
                    <m:r>
                      <a:rPr lang="en-US" b="0" i="1" dirty="0" smtClean="0">
                        <a:latin typeface="Cambria Math" charset="0"/>
                      </a:rPr>
                      <m:t>3.34</m:t>
                    </m:r>
                    <m:r>
                      <a:rPr lang="en-US" i="1" dirty="0" smtClean="0">
                        <a:latin typeface="Cambria Math" charset="0"/>
                      </a:rPr>
                      <m:t>/</m:t>
                    </m:r>
                    <m:r>
                      <a:rPr lang="en-US" b="0" i="1" dirty="0" smtClean="0">
                        <a:latin typeface="Cambria Math" charset="0"/>
                      </a:rPr>
                      <m:t>7.59</m:t>
                    </m:r>
                  </m:oMath>
                </a14:m>
                <a:r>
                  <a:rPr lang="en-US" dirty="0"/>
                  <a:t> </a:t>
                </a:r>
              </a:p>
              <a:p>
                <a:pPr marL="342900" indent="-342900">
                  <a:buAutoNum type="arabicPeriod"/>
                </a:pPr>
                <a:r>
                  <a:rPr lang="en-US" dirty="0" smtClean="0"/>
                  <a:t>Total </a:t>
                </a:r>
                <a:r>
                  <a:rPr lang="en-US" dirty="0"/>
                  <a:t>CPI: </a:t>
                </a:r>
                <a14:m>
                  <m:oMath xmlns:m="http://schemas.openxmlformats.org/officeDocument/2006/math">
                    <m:r>
                      <a:rPr lang="en-US" i="1" dirty="0">
                        <a:latin typeface="Cambria Math" charset="0"/>
                      </a:rPr>
                      <m:t>1</m:t>
                    </m:r>
                    <m:r>
                      <a:rPr lang="en-US" i="1" dirty="0" smtClean="0">
                        <a:latin typeface="Cambria Math" charset="0"/>
                      </a:rPr>
                      <m:t>.</m:t>
                    </m:r>
                    <m:r>
                      <a:rPr lang="en-US" b="0" i="1" dirty="0" smtClean="0">
                        <a:latin typeface="Cambria Math" charset="0"/>
                      </a:rPr>
                      <m:t>5</m:t>
                    </m:r>
                    <m:r>
                      <a:rPr lang="en-US" i="1" dirty="0" smtClean="0">
                        <a:latin typeface="Cambria Math" charset="0"/>
                      </a:rPr>
                      <m:t> + 2</m:t>
                    </m:r>
                    <m:r>
                      <a:rPr lang="en-US" b="0" i="1" dirty="0" smtClean="0">
                        <a:latin typeface="Cambria Math" charset="0"/>
                      </a:rPr>
                      <m:t>8</m:t>
                    </m:r>
                    <m:r>
                      <a:rPr lang="en-US" i="1" dirty="0" smtClean="0">
                        <a:latin typeface="Cambria Math" charset="0"/>
                      </a:rPr>
                      <m:t> × </m:t>
                    </m:r>
                    <m:r>
                      <a:rPr lang="en-US" b="0" i="1" dirty="0" smtClean="0">
                        <a:latin typeface="Cambria Math" charset="0"/>
                      </a:rPr>
                      <m:t>7</m:t>
                    </m:r>
                    <m:r>
                      <a:rPr lang="en-US" i="1" dirty="0" smtClean="0">
                        <a:latin typeface="Cambria Math" charset="0"/>
                      </a:rPr>
                      <m:t>% + 3</m:t>
                    </m:r>
                    <m:r>
                      <a:rPr lang="en-US" b="0" i="1" dirty="0" smtClean="0">
                        <a:latin typeface="Cambria Math" charset="0"/>
                      </a:rPr>
                      <m:t>00</m:t>
                    </m:r>
                    <m:r>
                      <a:rPr lang="en-US" i="1" dirty="0" smtClean="0">
                        <a:latin typeface="Cambria Math" charset="0"/>
                      </a:rPr>
                      <m:t> × 1.</m:t>
                    </m:r>
                    <m:r>
                      <a:rPr lang="en-US" b="0" i="1" dirty="0" smtClean="0">
                        <a:latin typeface="Cambria Math" charset="0"/>
                      </a:rPr>
                      <m:t>5</m:t>
                    </m:r>
                    <m:r>
                      <a:rPr lang="en-US" i="1" dirty="0" smtClean="0">
                        <a:latin typeface="Cambria Math" charset="0"/>
                      </a:rPr>
                      <m:t>% =</m:t>
                    </m:r>
                    <m:r>
                      <a:rPr lang="en-US" b="0" i="1" dirty="0" smtClean="0">
                        <a:latin typeface="Cambria Math" charset="0"/>
                      </a:rPr>
                      <m:t>13.96</m:t>
                    </m:r>
                    <m:r>
                      <a:rPr lang="en-US" i="1" dirty="0" smtClean="0">
                        <a:latin typeface="Cambria Math" charset="0"/>
                      </a:rPr>
                      <m:t>/</m:t>
                    </m:r>
                    <m:r>
                      <a:rPr lang="en-US" b="0" i="1" dirty="0" smtClean="0">
                        <a:latin typeface="Cambria Math" charset="0"/>
                      </a:rPr>
                      <m:t>24.46</m:t>
                    </m:r>
                    <m:r>
                      <a:rPr lang="en-US" i="1" dirty="0" smtClean="0">
                        <a:latin typeface="Cambria Math" charset="0"/>
                      </a:rPr>
                      <m:t>/</m:t>
                    </m:r>
                    <m:r>
                      <a:rPr lang="en-US" b="0" i="1" dirty="0" smtClean="0">
                        <a:latin typeface="Cambria Math" charset="0"/>
                      </a:rPr>
                      <m:t>8.71</m:t>
                    </m:r>
                  </m:oMath>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097280" y="2593979"/>
                <a:ext cx="7262757" cy="1477328"/>
              </a:xfrm>
              <a:prstGeom prst="rect">
                <a:avLst/>
              </a:prstGeom>
              <a:blipFill rotWithShape="0">
                <a:blip r:embed="rId3"/>
                <a:stretch>
                  <a:fillRect l="-672" t="-5785" b="-29752"/>
                </a:stretch>
              </a:blipFill>
            </p:spPr>
            <p:txBody>
              <a:bodyPr/>
              <a:lstStyle/>
              <a:p>
                <a:r>
                  <a:rPr lang="en-US">
                    <a:noFill/>
                  </a:rPr>
                  <a:t> </a:t>
                </a:r>
              </a:p>
            </p:txBody>
          </p:sp>
        </mc:Fallback>
      </mc:AlternateContent>
    </p:spTree>
    <p:extLst>
      <p:ext uri="{BB962C8B-B14F-4D97-AF65-F5344CB8AC3E}">
        <p14:creationId xmlns:p14="http://schemas.microsoft.com/office/powerpoint/2010/main" val="4191131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Exercise</a:t>
            </a:r>
            <a:r>
              <a:rPr lang="zh-CN" altLang="en-US" dirty="0" smtClean="0"/>
              <a:t> </a:t>
            </a:r>
            <a:r>
              <a:rPr lang="en-US" altLang="zh-CN" dirty="0" smtClean="0"/>
              <a:t>5.3.5</a:t>
            </a:r>
            <a:endParaRPr lang="en-US" dirty="0"/>
          </a:p>
        </p:txBody>
      </p:sp>
      <p:sp>
        <p:nvSpPr>
          <p:cNvPr id="4" name="Date Placeholder 3"/>
          <p:cNvSpPr>
            <a:spLocks noGrp="1"/>
          </p:cNvSpPr>
          <p:nvPr>
            <p:ph type="dt" sz="half" idx="10"/>
          </p:nvPr>
        </p:nvSpPr>
        <p:spPr/>
        <p:txBody>
          <a:bodyPr/>
          <a:lstStyle/>
          <a:p>
            <a:fld id="{59DC632B-77CE-914B-9D33-F837EBC456C3}" type="datetime1">
              <a:rPr lang="en-US" smtClean="0"/>
              <a:t>12/3/18</a:t>
            </a:fld>
            <a:endParaRPr lang="en-US"/>
          </a:p>
        </p:txBody>
      </p:sp>
      <p:sp>
        <p:nvSpPr>
          <p:cNvPr id="5" name="Slide Number Placeholder 4"/>
          <p:cNvSpPr>
            <a:spLocks noGrp="1"/>
          </p:cNvSpPr>
          <p:nvPr>
            <p:ph type="sldNum" sz="quarter" idx="12"/>
          </p:nvPr>
        </p:nvSpPr>
        <p:spPr/>
        <p:txBody>
          <a:bodyPr/>
          <a:lstStyle/>
          <a:p>
            <a:fld id="{9C428EAB-6A7A-D844-B051-9744BB29C3BA}" type="slidenum">
              <a:rPr lang="en-US" smtClean="0"/>
              <a:t>3</a:t>
            </a:fld>
            <a:endParaRPr lang="en-US"/>
          </a:p>
        </p:txBody>
      </p: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365" y="1740657"/>
            <a:ext cx="6026326" cy="187541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4"/>
          <p:cNvSpPr>
            <a:spLocks noChangeArrowheads="1"/>
          </p:cNvSpPr>
          <p:nvPr/>
        </p:nvSpPr>
        <p:spPr bwMode="auto">
          <a:xfrm>
            <a:off x="1097280" y="42333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365" y="3534048"/>
            <a:ext cx="6493891" cy="115866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7591171" y="3534048"/>
            <a:ext cx="4002317" cy="2585323"/>
          </a:xfrm>
          <a:prstGeom prst="rect">
            <a:avLst/>
          </a:prstGeom>
          <a:noFill/>
        </p:spPr>
        <p:txBody>
          <a:bodyPr wrap="square" rtlCol="0">
            <a:spAutoFit/>
          </a:bodyPr>
          <a:lstStyle/>
          <a:p>
            <a:r>
              <a:rPr lang="en-US" dirty="0" smtClean="0"/>
              <a:t>For </a:t>
            </a:r>
            <a:r>
              <a:rPr lang="en-US" dirty="0"/>
              <a:t>a larger direct-mapped cache to have a lower or equal miss rate than a smaller 2-way set associative cache, it would need to have at least </a:t>
            </a:r>
            <a:r>
              <a:rPr lang="en-US" b="1" dirty="0" smtClean="0"/>
              <a:t>double</a:t>
            </a:r>
            <a:r>
              <a:rPr lang="en-US" dirty="0" smtClean="0"/>
              <a:t> the </a:t>
            </a:r>
            <a:r>
              <a:rPr lang="en-US" dirty="0"/>
              <a:t>cache block size. The </a:t>
            </a:r>
            <a:r>
              <a:rPr lang="en-US" dirty="0" smtClean="0"/>
              <a:t>advantage </a:t>
            </a:r>
            <a:r>
              <a:rPr lang="en-US" dirty="0"/>
              <a:t>of such a solution is less misses for near by addresses (spatial locality), but with the disadvantage of suffering longer access times.</a:t>
            </a:r>
          </a:p>
        </p:txBody>
      </p:sp>
      <p:sp>
        <p:nvSpPr>
          <p:cNvPr id="14" name="TextBox 13"/>
          <p:cNvSpPr txBox="1"/>
          <p:nvPr/>
        </p:nvSpPr>
        <p:spPr>
          <a:xfrm>
            <a:off x="7591170" y="1849643"/>
            <a:ext cx="4002317" cy="1477328"/>
          </a:xfrm>
          <a:prstGeom prst="rect">
            <a:avLst/>
          </a:prstGeom>
          <a:noFill/>
        </p:spPr>
        <p:txBody>
          <a:bodyPr wrap="square" rtlCol="0">
            <a:spAutoFit/>
          </a:bodyPr>
          <a:lstStyle/>
          <a:p>
            <a:r>
              <a:rPr lang="en-US" altLang="zh-CN" dirty="0" smtClean="0"/>
              <a:t>To</a:t>
            </a:r>
            <a:r>
              <a:rPr lang="zh-CN" altLang="en-US" dirty="0" smtClean="0"/>
              <a:t> </a:t>
            </a:r>
            <a:r>
              <a:rPr lang="en-US" altLang="zh-CN" dirty="0" smtClean="0"/>
              <a:t>have</a:t>
            </a:r>
            <a:r>
              <a:rPr lang="zh-CN" altLang="en-US" dirty="0" smtClean="0"/>
              <a:t> </a:t>
            </a:r>
            <a:r>
              <a:rPr lang="en-US" altLang="zh-CN" dirty="0" smtClean="0"/>
              <a:t>a</a:t>
            </a:r>
            <a:r>
              <a:rPr lang="zh-CN" altLang="en-US" dirty="0" smtClean="0"/>
              <a:t> </a:t>
            </a:r>
            <a:r>
              <a:rPr lang="en-US" altLang="zh-CN" dirty="0" smtClean="0"/>
              <a:t>lower</a:t>
            </a:r>
            <a:r>
              <a:rPr lang="zh-CN" altLang="en-US" dirty="0" smtClean="0"/>
              <a:t> </a:t>
            </a:r>
            <a:r>
              <a:rPr lang="en-US" altLang="zh-CN" dirty="0" smtClean="0"/>
              <a:t>miss</a:t>
            </a:r>
            <a:r>
              <a:rPr lang="zh-CN" altLang="en-US" dirty="0" smtClean="0"/>
              <a:t> </a:t>
            </a:r>
            <a:r>
              <a:rPr lang="en-US" altLang="zh-CN" dirty="0" smtClean="0"/>
              <a:t>rate</a:t>
            </a:r>
            <a:r>
              <a:rPr lang="zh-CN" altLang="en-US" dirty="0" smtClean="0"/>
              <a:t> </a:t>
            </a:r>
            <a:r>
              <a:rPr lang="en-US" altLang="zh-CN" dirty="0" smtClean="0"/>
              <a:t>on</a:t>
            </a:r>
            <a:r>
              <a:rPr lang="zh-CN" altLang="en-US" dirty="0" smtClean="0"/>
              <a:t> </a:t>
            </a:r>
            <a:r>
              <a:rPr lang="en-US" altLang="zh-CN" dirty="0" smtClean="0"/>
              <a:t>a</a:t>
            </a:r>
            <a:r>
              <a:rPr lang="zh-CN" altLang="en-US" dirty="0" smtClean="0"/>
              <a:t> </a:t>
            </a:r>
            <a:r>
              <a:rPr lang="en-US" altLang="zh-CN" dirty="0" smtClean="0"/>
              <a:t>2KB</a:t>
            </a:r>
            <a:r>
              <a:rPr lang="zh-CN" altLang="en-US" dirty="0" smtClean="0"/>
              <a:t> </a:t>
            </a:r>
            <a:r>
              <a:rPr lang="en-US" altLang="zh-CN" dirty="0" smtClean="0"/>
              <a:t>2-way</a:t>
            </a:r>
            <a:r>
              <a:rPr lang="zh-CN" altLang="en-US" dirty="0" smtClean="0"/>
              <a:t> </a:t>
            </a:r>
            <a:r>
              <a:rPr lang="en-US" altLang="zh-CN" dirty="0" smtClean="0"/>
              <a:t>set</a:t>
            </a:r>
            <a:r>
              <a:rPr lang="zh-CN" altLang="en-US" dirty="0" smtClean="0"/>
              <a:t> </a:t>
            </a:r>
            <a:r>
              <a:rPr lang="en-US" altLang="zh-CN" dirty="0" smtClean="0"/>
              <a:t>associative</a:t>
            </a:r>
            <a:r>
              <a:rPr lang="zh-CN" altLang="en-US" dirty="0" smtClean="0"/>
              <a:t> </a:t>
            </a:r>
            <a:r>
              <a:rPr lang="en-US" altLang="zh-CN" dirty="0" smtClean="0"/>
              <a:t>cache:</a:t>
            </a:r>
          </a:p>
          <a:p>
            <a:r>
              <a:rPr lang="en-US" altLang="zh-CN" dirty="0" err="1" smtClean="0"/>
              <a:t>Eg</a:t>
            </a:r>
            <a:r>
              <a:rPr lang="en-US" altLang="zh-CN" dirty="0" smtClean="0"/>
              <a:t>.</a:t>
            </a:r>
            <a:r>
              <a:rPr lang="zh-CN" altLang="en-US" dirty="0" smtClean="0"/>
              <a:t> </a:t>
            </a:r>
            <a:r>
              <a:rPr lang="en-US" altLang="zh-CN" dirty="0"/>
              <a:t>2KB cache, 16-word per block, </a:t>
            </a:r>
            <a:r>
              <a:rPr lang="en-US" altLang="zh-CN" dirty="0" smtClean="0"/>
              <a:t>2-set</a:t>
            </a:r>
          </a:p>
          <a:p>
            <a:r>
              <a:rPr lang="en-US" altLang="zh-CN" dirty="0"/>
              <a:t>w</a:t>
            </a:r>
            <a:r>
              <a:rPr lang="en-US" altLang="zh-CN" dirty="0" smtClean="0"/>
              <a:t>ord</a:t>
            </a:r>
            <a:r>
              <a:rPr lang="zh-CN" altLang="en-US" dirty="0" smtClean="0"/>
              <a:t> </a:t>
            </a:r>
            <a:r>
              <a:rPr lang="en-US" altLang="zh-CN" dirty="0" smtClean="0"/>
              <a:t>address:</a:t>
            </a:r>
            <a:r>
              <a:rPr lang="zh-CN" altLang="en-US" dirty="0" smtClean="0"/>
              <a:t> </a:t>
            </a:r>
            <a:r>
              <a:rPr lang="en-US" altLang="zh-CN" dirty="0" smtClean="0"/>
              <a:t>0,</a:t>
            </a:r>
            <a:r>
              <a:rPr lang="zh-CN" altLang="en-US" dirty="0" smtClean="0"/>
              <a:t> </a:t>
            </a:r>
            <a:r>
              <a:rPr lang="en-US" altLang="zh-CN" dirty="0" smtClean="0"/>
              <a:t>64,</a:t>
            </a:r>
            <a:r>
              <a:rPr lang="zh-CN" altLang="en-US" dirty="0" smtClean="0"/>
              <a:t> </a:t>
            </a:r>
            <a:r>
              <a:rPr lang="en-US" altLang="zh-CN" dirty="0" smtClean="0"/>
              <a:t>0,</a:t>
            </a:r>
            <a:r>
              <a:rPr lang="zh-CN" altLang="en-US" dirty="0" smtClean="0"/>
              <a:t> </a:t>
            </a:r>
            <a:r>
              <a:rPr lang="en-US" altLang="zh-CN" dirty="0" smtClean="0"/>
              <a:t>64,</a:t>
            </a:r>
            <a:r>
              <a:rPr lang="zh-CN" altLang="en-US" dirty="0" smtClean="0"/>
              <a:t> </a:t>
            </a:r>
            <a:r>
              <a:rPr lang="mr-IN" altLang="zh-CN" dirty="0" smtClean="0"/>
              <a:t>…</a:t>
            </a:r>
            <a:r>
              <a:rPr lang="en-US" altLang="zh-CN" dirty="0" smtClean="0"/>
              <a:t>.</a:t>
            </a:r>
          </a:p>
          <a:p>
            <a:r>
              <a:rPr lang="en-US" altLang="zh-CN" dirty="0" smtClean="0"/>
              <a:t>0</a:t>
            </a:r>
            <a:r>
              <a:rPr lang="zh-CN" altLang="en-US" dirty="0" smtClean="0"/>
              <a:t> </a:t>
            </a:r>
            <a:r>
              <a:rPr lang="en-US" altLang="zh-CN" dirty="0" smtClean="0"/>
              <a:t>and</a:t>
            </a:r>
            <a:r>
              <a:rPr lang="zh-CN" altLang="en-US" dirty="0" smtClean="0"/>
              <a:t> </a:t>
            </a:r>
            <a:r>
              <a:rPr lang="en-US" altLang="zh-CN" dirty="0" smtClean="0"/>
              <a:t>64</a:t>
            </a:r>
            <a:r>
              <a:rPr lang="zh-CN" altLang="en-US" dirty="0" smtClean="0"/>
              <a:t> </a:t>
            </a:r>
            <a:r>
              <a:rPr lang="en-US" altLang="zh-CN" dirty="0" smtClean="0"/>
              <a:t>are</a:t>
            </a:r>
            <a:r>
              <a:rPr lang="zh-CN" altLang="en-US" dirty="0" smtClean="0"/>
              <a:t> </a:t>
            </a:r>
            <a:r>
              <a:rPr lang="en-US" altLang="zh-CN" dirty="0" smtClean="0"/>
              <a:t>in</a:t>
            </a:r>
            <a:r>
              <a:rPr lang="zh-CN" altLang="en-US" dirty="0" smtClean="0"/>
              <a:t> </a:t>
            </a:r>
            <a:r>
              <a:rPr lang="en-US" altLang="zh-CN" dirty="0" smtClean="0"/>
              <a:t>the</a:t>
            </a:r>
            <a:r>
              <a:rPr lang="zh-CN" altLang="en-US" dirty="0" smtClean="0"/>
              <a:t> </a:t>
            </a:r>
            <a:r>
              <a:rPr lang="en-US" altLang="zh-CN" dirty="0" smtClean="0"/>
              <a:t>same</a:t>
            </a:r>
            <a:r>
              <a:rPr lang="zh-CN" altLang="en-US" dirty="0" smtClean="0"/>
              <a:t> </a:t>
            </a:r>
            <a:r>
              <a:rPr lang="en-US" altLang="zh-CN" dirty="0" smtClean="0"/>
              <a:t>set.</a:t>
            </a:r>
            <a:endParaRPr lang="en-US" dirty="0"/>
          </a:p>
        </p:txBody>
      </p:sp>
    </p:spTree>
    <p:extLst>
      <p:ext uri="{BB962C8B-B14F-4D97-AF65-F5344CB8AC3E}">
        <p14:creationId xmlns:p14="http://schemas.microsoft.com/office/powerpoint/2010/main" val="10593627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Exercise</a:t>
            </a:r>
            <a:r>
              <a:rPr lang="zh-CN" altLang="en-US" dirty="0" smtClean="0"/>
              <a:t> </a:t>
            </a:r>
            <a:r>
              <a:rPr lang="en-US" altLang="zh-CN" dirty="0" smtClean="0"/>
              <a:t>5.5.2</a:t>
            </a:r>
            <a:endParaRPr lang="en-US" dirty="0"/>
          </a:p>
        </p:txBody>
      </p:sp>
      <p:sp>
        <p:nvSpPr>
          <p:cNvPr id="4" name="Date Placeholder 3"/>
          <p:cNvSpPr>
            <a:spLocks noGrp="1"/>
          </p:cNvSpPr>
          <p:nvPr>
            <p:ph type="dt" sz="half" idx="10"/>
          </p:nvPr>
        </p:nvSpPr>
        <p:spPr/>
        <p:txBody>
          <a:bodyPr/>
          <a:lstStyle/>
          <a:p>
            <a:fld id="{59DC632B-77CE-914B-9D33-F837EBC456C3}" type="datetime1">
              <a:rPr lang="en-US" smtClean="0"/>
              <a:t>12/3/18</a:t>
            </a:fld>
            <a:endParaRPr lang="en-US"/>
          </a:p>
        </p:txBody>
      </p:sp>
      <p:sp>
        <p:nvSpPr>
          <p:cNvPr id="5" name="Slide Number Placeholder 4"/>
          <p:cNvSpPr>
            <a:spLocks noGrp="1"/>
          </p:cNvSpPr>
          <p:nvPr>
            <p:ph type="sldNum" sz="quarter" idx="12"/>
          </p:nvPr>
        </p:nvSpPr>
        <p:spPr/>
        <p:txBody>
          <a:bodyPr/>
          <a:lstStyle/>
          <a:p>
            <a:fld id="{9C428EAB-6A7A-D844-B051-9744BB29C3BA}" type="slidenum">
              <a:rPr lang="en-US" smtClean="0"/>
              <a:t>4</a:t>
            </a:fld>
            <a:endParaRPr lang="en-US"/>
          </a:p>
        </p:txBody>
      </p:sp>
      <p:sp>
        <p:nvSpPr>
          <p:cNvPr id="8" name="Content Placeholder 2"/>
          <p:cNvSpPr txBox="1">
            <a:spLocks/>
          </p:cNvSpPr>
          <p:nvPr/>
        </p:nvSpPr>
        <p:spPr>
          <a:xfrm>
            <a:off x="7173952" y="1818998"/>
            <a:ext cx="5018048" cy="464078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dirty="0">
                <a:solidFill>
                  <a:schemeClr val="tx2">
                    <a:lumMod val="75000"/>
                  </a:schemeClr>
                </a:solidFill>
              </a:rPr>
              <a:t>a</a:t>
            </a:r>
            <a:r>
              <a:rPr lang="en-US" altLang="zh-CN" dirty="0" smtClean="0">
                <a:solidFill>
                  <a:schemeClr val="tx2">
                    <a:lumMod val="75000"/>
                  </a:schemeClr>
                </a:solidFill>
              </a:rPr>
              <a:t>.</a:t>
            </a:r>
          </a:p>
          <a:p>
            <a:r>
              <a:rPr lang="en-US" altLang="zh-CN" dirty="0" smtClean="0">
                <a:solidFill>
                  <a:schemeClr val="tx2">
                    <a:lumMod val="75000"/>
                  </a:schemeClr>
                </a:solidFill>
              </a:rPr>
              <a:t>If</a:t>
            </a:r>
            <a:r>
              <a:rPr lang="zh-CN" altLang="en-US" dirty="0" smtClean="0">
                <a:solidFill>
                  <a:schemeClr val="tx2">
                    <a:lumMod val="75000"/>
                  </a:schemeClr>
                </a:solidFill>
              </a:rPr>
              <a:t> </a:t>
            </a:r>
            <a:r>
              <a:rPr lang="en-US" altLang="zh-CN" dirty="0" smtClean="0">
                <a:solidFill>
                  <a:schemeClr val="tx2">
                    <a:lumMod val="75000"/>
                  </a:schemeClr>
                </a:solidFill>
              </a:rPr>
              <a:t>L1</a:t>
            </a:r>
            <a:r>
              <a:rPr lang="zh-CN" altLang="en-US" dirty="0" smtClean="0">
                <a:solidFill>
                  <a:schemeClr val="tx2">
                    <a:lumMod val="75000"/>
                  </a:schemeClr>
                </a:solidFill>
              </a:rPr>
              <a:t> </a:t>
            </a:r>
            <a:r>
              <a:rPr lang="en-US" altLang="zh-CN" dirty="0" smtClean="0">
                <a:solidFill>
                  <a:schemeClr val="tx2">
                    <a:lumMod val="75000"/>
                  </a:schemeClr>
                </a:solidFill>
              </a:rPr>
              <a:t>miss,</a:t>
            </a:r>
            <a:r>
              <a:rPr lang="zh-CN" altLang="en-US" dirty="0" smtClean="0">
                <a:solidFill>
                  <a:schemeClr val="tx2">
                    <a:lumMod val="75000"/>
                  </a:schemeClr>
                </a:solidFill>
              </a:rPr>
              <a:t> </a:t>
            </a:r>
            <a:r>
              <a:rPr lang="en-US" altLang="zh-CN" dirty="0" smtClean="0">
                <a:solidFill>
                  <a:schemeClr val="tx2">
                    <a:lumMod val="75000"/>
                  </a:schemeClr>
                </a:solidFill>
              </a:rPr>
              <a:t>send</a:t>
            </a:r>
            <a:r>
              <a:rPr lang="zh-CN" altLang="en-US" dirty="0" smtClean="0">
                <a:solidFill>
                  <a:schemeClr val="tx2">
                    <a:lumMod val="75000"/>
                  </a:schemeClr>
                </a:solidFill>
              </a:rPr>
              <a:t> </a:t>
            </a:r>
            <a:r>
              <a:rPr lang="en-US" altLang="zh-CN" dirty="0" smtClean="0">
                <a:solidFill>
                  <a:schemeClr val="tx2">
                    <a:lumMod val="75000"/>
                  </a:schemeClr>
                </a:solidFill>
              </a:rPr>
              <a:t>write</a:t>
            </a:r>
            <a:r>
              <a:rPr lang="zh-CN" altLang="en-US" dirty="0" smtClean="0">
                <a:solidFill>
                  <a:schemeClr val="tx2">
                    <a:lumMod val="75000"/>
                  </a:schemeClr>
                </a:solidFill>
              </a:rPr>
              <a:t> </a:t>
            </a:r>
            <a:r>
              <a:rPr lang="en-US" altLang="zh-CN" dirty="0" smtClean="0">
                <a:solidFill>
                  <a:schemeClr val="tx2">
                    <a:lumMod val="75000"/>
                  </a:schemeClr>
                </a:solidFill>
              </a:rPr>
              <a:t>request</a:t>
            </a:r>
            <a:r>
              <a:rPr lang="zh-CN" altLang="en-US" dirty="0" smtClean="0">
                <a:solidFill>
                  <a:schemeClr val="tx2">
                    <a:lumMod val="75000"/>
                  </a:schemeClr>
                </a:solidFill>
              </a:rPr>
              <a:t> </a:t>
            </a:r>
            <a:r>
              <a:rPr lang="en-US" altLang="zh-CN" dirty="0" smtClean="0">
                <a:solidFill>
                  <a:schemeClr val="tx2">
                    <a:lumMod val="75000"/>
                  </a:schemeClr>
                </a:solidFill>
              </a:rPr>
              <a:t>to</a:t>
            </a:r>
            <a:r>
              <a:rPr lang="zh-CN" altLang="en-US" dirty="0" smtClean="0">
                <a:solidFill>
                  <a:schemeClr val="tx2">
                    <a:lumMod val="75000"/>
                  </a:schemeClr>
                </a:solidFill>
              </a:rPr>
              <a:t> </a:t>
            </a:r>
            <a:r>
              <a:rPr lang="en-US" altLang="zh-CN" dirty="0" smtClean="0">
                <a:solidFill>
                  <a:schemeClr val="tx2">
                    <a:lumMod val="75000"/>
                  </a:schemeClr>
                </a:solidFill>
              </a:rPr>
              <a:t>L2.</a:t>
            </a:r>
          </a:p>
          <a:p>
            <a:r>
              <a:rPr lang="en-US" altLang="zh-CN" dirty="0">
                <a:solidFill>
                  <a:schemeClr val="tx2">
                    <a:lumMod val="75000"/>
                  </a:schemeClr>
                </a:solidFill>
              </a:rPr>
              <a:t>If</a:t>
            </a:r>
            <a:r>
              <a:rPr lang="zh-CN" altLang="en-US" dirty="0">
                <a:solidFill>
                  <a:schemeClr val="tx2">
                    <a:lumMod val="75000"/>
                  </a:schemeClr>
                </a:solidFill>
              </a:rPr>
              <a:t> </a:t>
            </a:r>
            <a:r>
              <a:rPr lang="en-US" altLang="zh-CN" dirty="0">
                <a:solidFill>
                  <a:schemeClr val="tx2">
                    <a:lumMod val="75000"/>
                  </a:schemeClr>
                </a:solidFill>
              </a:rPr>
              <a:t>L2</a:t>
            </a:r>
            <a:r>
              <a:rPr lang="zh-CN" altLang="en-US" dirty="0">
                <a:solidFill>
                  <a:schemeClr val="tx2">
                    <a:lumMod val="75000"/>
                  </a:schemeClr>
                </a:solidFill>
              </a:rPr>
              <a:t> </a:t>
            </a:r>
            <a:r>
              <a:rPr lang="en-US" altLang="zh-CN" dirty="0">
                <a:solidFill>
                  <a:schemeClr val="tx2">
                    <a:lumMod val="75000"/>
                  </a:schemeClr>
                </a:solidFill>
              </a:rPr>
              <a:t>hit,</a:t>
            </a:r>
            <a:r>
              <a:rPr lang="zh-CN" altLang="en-US" dirty="0">
                <a:solidFill>
                  <a:schemeClr val="tx2">
                    <a:lumMod val="75000"/>
                  </a:schemeClr>
                </a:solidFill>
              </a:rPr>
              <a:t> </a:t>
            </a:r>
            <a:r>
              <a:rPr lang="en-US" altLang="zh-CN" dirty="0">
                <a:solidFill>
                  <a:schemeClr val="tx2">
                    <a:lumMod val="75000"/>
                  </a:schemeClr>
                </a:solidFill>
              </a:rPr>
              <a:t>write</a:t>
            </a:r>
            <a:r>
              <a:rPr lang="zh-CN" altLang="en-US" dirty="0">
                <a:solidFill>
                  <a:schemeClr val="tx2">
                    <a:lumMod val="75000"/>
                  </a:schemeClr>
                </a:solidFill>
              </a:rPr>
              <a:t> </a:t>
            </a:r>
            <a:r>
              <a:rPr lang="en-US" altLang="zh-CN" dirty="0">
                <a:solidFill>
                  <a:schemeClr val="tx2">
                    <a:lumMod val="75000"/>
                  </a:schemeClr>
                </a:solidFill>
              </a:rPr>
              <a:t>data</a:t>
            </a:r>
            <a:r>
              <a:rPr lang="zh-CN" altLang="en-US" dirty="0">
                <a:solidFill>
                  <a:schemeClr val="tx2">
                    <a:lumMod val="75000"/>
                  </a:schemeClr>
                </a:solidFill>
              </a:rPr>
              <a:t> </a:t>
            </a:r>
            <a:r>
              <a:rPr lang="en-US" altLang="zh-CN" dirty="0">
                <a:solidFill>
                  <a:schemeClr val="tx2">
                    <a:lumMod val="75000"/>
                  </a:schemeClr>
                </a:solidFill>
              </a:rPr>
              <a:t>to</a:t>
            </a:r>
            <a:r>
              <a:rPr lang="zh-CN" altLang="en-US" dirty="0">
                <a:solidFill>
                  <a:schemeClr val="tx2">
                    <a:lumMod val="75000"/>
                  </a:schemeClr>
                </a:solidFill>
              </a:rPr>
              <a:t> </a:t>
            </a:r>
            <a:r>
              <a:rPr lang="en-US" altLang="zh-CN" dirty="0">
                <a:solidFill>
                  <a:schemeClr val="tx2">
                    <a:lumMod val="75000"/>
                  </a:schemeClr>
                </a:solidFill>
              </a:rPr>
              <a:t>L2,</a:t>
            </a:r>
            <a:r>
              <a:rPr lang="zh-CN" altLang="en-US" dirty="0">
                <a:solidFill>
                  <a:schemeClr val="tx2">
                    <a:lumMod val="75000"/>
                  </a:schemeClr>
                </a:solidFill>
              </a:rPr>
              <a:t> </a:t>
            </a:r>
            <a:r>
              <a:rPr lang="en-US" altLang="zh-CN" dirty="0" smtClean="0">
                <a:solidFill>
                  <a:schemeClr val="tx2">
                    <a:lumMod val="75000"/>
                  </a:schemeClr>
                </a:solidFill>
              </a:rPr>
              <a:t>set</a:t>
            </a:r>
            <a:r>
              <a:rPr lang="zh-CN" altLang="en-US" dirty="0" smtClean="0">
                <a:solidFill>
                  <a:schemeClr val="tx2">
                    <a:lumMod val="75000"/>
                  </a:schemeClr>
                </a:solidFill>
              </a:rPr>
              <a:t> </a:t>
            </a:r>
            <a:r>
              <a:rPr lang="en-US" altLang="zh-CN" dirty="0" smtClean="0">
                <a:solidFill>
                  <a:schemeClr val="tx2">
                    <a:lumMod val="75000"/>
                  </a:schemeClr>
                </a:solidFill>
              </a:rPr>
              <a:t>the</a:t>
            </a:r>
            <a:r>
              <a:rPr lang="zh-CN" altLang="en-US" dirty="0" smtClean="0">
                <a:solidFill>
                  <a:schemeClr val="tx2">
                    <a:lumMod val="75000"/>
                  </a:schemeClr>
                </a:solidFill>
              </a:rPr>
              <a:t> </a:t>
            </a:r>
            <a:r>
              <a:rPr lang="en-US" altLang="zh-CN" dirty="0" smtClean="0">
                <a:solidFill>
                  <a:schemeClr val="tx2">
                    <a:lumMod val="75000"/>
                  </a:schemeClr>
                </a:solidFill>
              </a:rPr>
              <a:t>dirty</a:t>
            </a:r>
            <a:r>
              <a:rPr lang="zh-CN" altLang="en-US" dirty="0" smtClean="0">
                <a:solidFill>
                  <a:schemeClr val="tx2">
                    <a:lumMod val="75000"/>
                  </a:schemeClr>
                </a:solidFill>
              </a:rPr>
              <a:t> </a:t>
            </a:r>
            <a:r>
              <a:rPr lang="en-US" altLang="zh-CN" dirty="0" smtClean="0">
                <a:solidFill>
                  <a:schemeClr val="tx2">
                    <a:lumMod val="75000"/>
                  </a:schemeClr>
                </a:solidFill>
              </a:rPr>
              <a:t>bit.</a:t>
            </a:r>
          </a:p>
          <a:p>
            <a:r>
              <a:rPr lang="en-US" altLang="zh-CN" dirty="0" smtClean="0">
                <a:solidFill>
                  <a:schemeClr val="tx2">
                    <a:lumMod val="75000"/>
                  </a:schemeClr>
                </a:solidFill>
              </a:rPr>
              <a:t>If</a:t>
            </a:r>
            <a:r>
              <a:rPr lang="zh-CN" altLang="en-US" dirty="0" smtClean="0">
                <a:solidFill>
                  <a:schemeClr val="tx2">
                    <a:lumMod val="75000"/>
                  </a:schemeClr>
                </a:solidFill>
              </a:rPr>
              <a:t> </a:t>
            </a:r>
            <a:r>
              <a:rPr lang="en-US" altLang="zh-CN" dirty="0" smtClean="0">
                <a:solidFill>
                  <a:schemeClr val="tx2">
                    <a:lumMod val="75000"/>
                  </a:schemeClr>
                </a:solidFill>
              </a:rPr>
              <a:t>L2</a:t>
            </a:r>
            <a:r>
              <a:rPr lang="zh-CN" altLang="en-US" dirty="0" smtClean="0">
                <a:solidFill>
                  <a:schemeClr val="tx2">
                    <a:lumMod val="75000"/>
                  </a:schemeClr>
                </a:solidFill>
              </a:rPr>
              <a:t> </a:t>
            </a:r>
            <a:r>
              <a:rPr lang="en-US" altLang="zh-CN" dirty="0" smtClean="0">
                <a:solidFill>
                  <a:schemeClr val="tx2">
                    <a:lumMod val="75000"/>
                  </a:schemeClr>
                </a:solidFill>
              </a:rPr>
              <a:t>miss,</a:t>
            </a:r>
            <a:r>
              <a:rPr lang="zh-CN" altLang="en-US" dirty="0" smtClean="0">
                <a:solidFill>
                  <a:schemeClr val="tx2">
                    <a:lumMod val="75000"/>
                  </a:schemeClr>
                </a:solidFill>
              </a:rPr>
              <a:t> </a:t>
            </a:r>
            <a:r>
              <a:rPr lang="en-US" altLang="zh-CN" dirty="0" smtClean="0">
                <a:solidFill>
                  <a:schemeClr val="tx2">
                    <a:lumMod val="75000"/>
                  </a:schemeClr>
                </a:solidFill>
              </a:rPr>
              <a:t>allocate </a:t>
            </a:r>
            <a:r>
              <a:rPr lang="en-US" altLang="zh-CN" dirty="0">
                <a:solidFill>
                  <a:schemeClr val="tx2">
                    <a:lumMod val="75000"/>
                  </a:schemeClr>
                </a:solidFill>
              </a:rPr>
              <a:t>cache block for the missing data, select a replacement </a:t>
            </a:r>
            <a:r>
              <a:rPr lang="en-US" altLang="zh-CN" dirty="0" smtClean="0">
                <a:solidFill>
                  <a:schemeClr val="tx2">
                    <a:lumMod val="75000"/>
                  </a:schemeClr>
                </a:solidFill>
              </a:rPr>
              <a:t>victim.</a:t>
            </a:r>
          </a:p>
          <a:p>
            <a:r>
              <a:rPr lang="en-US" altLang="zh-CN" dirty="0">
                <a:solidFill>
                  <a:schemeClr val="tx2">
                    <a:lumMod val="75000"/>
                  </a:schemeClr>
                </a:solidFill>
              </a:rPr>
              <a:t>If victim dirty, put it into the write-back buffer, which will be further forwarded </a:t>
            </a:r>
            <a:r>
              <a:rPr lang="en-US" altLang="zh-CN" dirty="0" smtClean="0">
                <a:solidFill>
                  <a:schemeClr val="tx2">
                    <a:lumMod val="75000"/>
                  </a:schemeClr>
                </a:solidFill>
              </a:rPr>
              <a:t>into</a:t>
            </a:r>
            <a:r>
              <a:rPr lang="zh-CN" altLang="en-US" dirty="0" smtClean="0">
                <a:solidFill>
                  <a:schemeClr val="tx2">
                    <a:lumMod val="75000"/>
                  </a:schemeClr>
                </a:solidFill>
              </a:rPr>
              <a:t> </a:t>
            </a:r>
            <a:r>
              <a:rPr lang="en-US" altLang="zh-CN" dirty="0" smtClean="0">
                <a:solidFill>
                  <a:schemeClr val="tx2">
                    <a:lumMod val="75000"/>
                  </a:schemeClr>
                </a:solidFill>
              </a:rPr>
              <a:t>memory.</a:t>
            </a:r>
          </a:p>
          <a:p>
            <a:r>
              <a:rPr lang="en-US" altLang="zh-CN" dirty="0">
                <a:solidFill>
                  <a:schemeClr val="tx2">
                    <a:lumMod val="75000"/>
                  </a:schemeClr>
                </a:solidFill>
              </a:rPr>
              <a:t>Issue write miss request to the </a:t>
            </a:r>
            <a:r>
              <a:rPr lang="en-US" altLang="zh-CN" dirty="0" smtClean="0">
                <a:solidFill>
                  <a:schemeClr val="tx2">
                    <a:lumMod val="75000"/>
                  </a:schemeClr>
                </a:solidFill>
              </a:rPr>
              <a:t>memory.</a:t>
            </a:r>
          </a:p>
          <a:p>
            <a:r>
              <a:rPr lang="en-US" altLang="zh-CN" dirty="0" smtClean="0">
                <a:solidFill>
                  <a:schemeClr val="tx2">
                    <a:lumMod val="75000"/>
                  </a:schemeClr>
                </a:solidFill>
              </a:rPr>
              <a:t>Data </a:t>
            </a:r>
            <a:r>
              <a:rPr lang="en-US" altLang="zh-CN" dirty="0">
                <a:solidFill>
                  <a:schemeClr val="tx2">
                    <a:lumMod val="75000"/>
                  </a:schemeClr>
                </a:solidFill>
              </a:rPr>
              <a:t>arrives and is installed in </a:t>
            </a:r>
            <a:r>
              <a:rPr lang="en-US" altLang="zh-CN" dirty="0" smtClean="0">
                <a:solidFill>
                  <a:schemeClr val="tx2">
                    <a:lumMod val="75000"/>
                  </a:schemeClr>
                </a:solidFill>
              </a:rPr>
              <a:t>L2 cache.</a:t>
            </a:r>
          </a:p>
          <a:p>
            <a:r>
              <a:rPr lang="en-US" altLang="zh-CN" dirty="0" smtClean="0">
                <a:solidFill>
                  <a:schemeClr val="tx2">
                    <a:lumMod val="75000"/>
                  </a:schemeClr>
                </a:solidFill>
              </a:rPr>
              <a:t>Write</a:t>
            </a:r>
            <a:r>
              <a:rPr lang="zh-CN" altLang="en-US" dirty="0" smtClean="0">
                <a:solidFill>
                  <a:schemeClr val="tx2">
                    <a:lumMod val="75000"/>
                  </a:schemeClr>
                </a:solidFill>
              </a:rPr>
              <a:t> </a:t>
            </a:r>
            <a:r>
              <a:rPr lang="en-US" altLang="zh-CN" dirty="0" smtClean="0">
                <a:solidFill>
                  <a:schemeClr val="tx2">
                    <a:lumMod val="75000"/>
                  </a:schemeClr>
                </a:solidFill>
              </a:rPr>
              <a:t>data</a:t>
            </a:r>
            <a:r>
              <a:rPr lang="zh-CN" altLang="en-US" dirty="0" smtClean="0">
                <a:solidFill>
                  <a:schemeClr val="tx2">
                    <a:lumMod val="75000"/>
                  </a:schemeClr>
                </a:solidFill>
              </a:rPr>
              <a:t> </a:t>
            </a:r>
            <a:r>
              <a:rPr lang="en-US" altLang="zh-CN" dirty="0" smtClean="0">
                <a:solidFill>
                  <a:schemeClr val="tx2">
                    <a:lumMod val="75000"/>
                  </a:schemeClr>
                </a:solidFill>
              </a:rPr>
              <a:t>to</a:t>
            </a:r>
            <a:r>
              <a:rPr lang="zh-CN" altLang="en-US" dirty="0" smtClean="0">
                <a:solidFill>
                  <a:schemeClr val="tx2">
                    <a:lumMod val="75000"/>
                  </a:schemeClr>
                </a:solidFill>
              </a:rPr>
              <a:t> </a:t>
            </a:r>
            <a:r>
              <a:rPr lang="en-US" altLang="zh-CN" dirty="0" smtClean="0">
                <a:solidFill>
                  <a:schemeClr val="tx2">
                    <a:lumMod val="75000"/>
                  </a:schemeClr>
                </a:solidFill>
              </a:rPr>
              <a:t>L2,</a:t>
            </a:r>
            <a:r>
              <a:rPr lang="zh-CN" altLang="en-US" dirty="0" smtClean="0">
                <a:solidFill>
                  <a:schemeClr val="tx2">
                    <a:lumMod val="75000"/>
                  </a:schemeClr>
                </a:solidFill>
              </a:rPr>
              <a:t> </a:t>
            </a:r>
            <a:r>
              <a:rPr lang="en-US" altLang="zh-CN" dirty="0" smtClean="0">
                <a:solidFill>
                  <a:schemeClr val="tx2">
                    <a:lumMod val="75000"/>
                  </a:schemeClr>
                </a:solidFill>
              </a:rPr>
              <a:t>set</a:t>
            </a:r>
            <a:r>
              <a:rPr lang="zh-CN" altLang="en-US" dirty="0" smtClean="0">
                <a:solidFill>
                  <a:schemeClr val="tx2">
                    <a:lumMod val="75000"/>
                  </a:schemeClr>
                </a:solidFill>
              </a:rPr>
              <a:t> </a:t>
            </a:r>
            <a:r>
              <a:rPr lang="en-US" altLang="zh-CN" dirty="0" smtClean="0">
                <a:solidFill>
                  <a:schemeClr val="tx2">
                    <a:lumMod val="75000"/>
                  </a:schemeClr>
                </a:solidFill>
              </a:rPr>
              <a:t>the</a:t>
            </a:r>
            <a:r>
              <a:rPr lang="zh-CN" altLang="en-US" dirty="0" smtClean="0">
                <a:solidFill>
                  <a:schemeClr val="tx2">
                    <a:lumMod val="75000"/>
                  </a:schemeClr>
                </a:solidFill>
              </a:rPr>
              <a:t> </a:t>
            </a:r>
            <a:r>
              <a:rPr lang="en-US" altLang="zh-CN" dirty="0" smtClean="0">
                <a:solidFill>
                  <a:schemeClr val="tx2">
                    <a:lumMod val="75000"/>
                  </a:schemeClr>
                </a:solidFill>
              </a:rPr>
              <a:t>dirty</a:t>
            </a:r>
            <a:r>
              <a:rPr lang="zh-CN" altLang="en-US" dirty="0" smtClean="0">
                <a:solidFill>
                  <a:schemeClr val="tx2">
                    <a:lumMod val="75000"/>
                  </a:schemeClr>
                </a:solidFill>
              </a:rPr>
              <a:t> </a:t>
            </a:r>
            <a:r>
              <a:rPr lang="en-US" altLang="zh-CN" dirty="0" smtClean="0">
                <a:solidFill>
                  <a:schemeClr val="tx2">
                    <a:lumMod val="75000"/>
                  </a:schemeClr>
                </a:solidFill>
              </a:rPr>
              <a:t>bit.</a:t>
            </a:r>
          </a:p>
          <a:p>
            <a:r>
              <a:rPr lang="en-US" altLang="zh-CN" dirty="0" smtClean="0">
                <a:solidFill>
                  <a:schemeClr val="tx2">
                    <a:lumMod val="75000"/>
                  </a:schemeClr>
                </a:solidFill>
              </a:rPr>
              <a:t>Processor </a:t>
            </a:r>
            <a:r>
              <a:rPr lang="en-US" altLang="zh-CN" dirty="0">
                <a:solidFill>
                  <a:schemeClr val="tx2">
                    <a:lumMod val="75000"/>
                  </a:schemeClr>
                </a:solidFill>
              </a:rPr>
              <a:t>resumes </a:t>
            </a:r>
            <a:r>
              <a:rPr lang="en-US" altLang="zh-CN" dirty="0" smtClean="0">
                <a:solidFill>
                  <a:schemeClr val="tx2">
                    <a:lumMod val="75000"/>
                  </a:schemeClr>
                </a:solidFill>
              </a:rPr>
              <a:t>execution.</a:t>
            </a:r>
          </a:p>
        </p:txBody>
      </p:sp>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058" y="1818998"/>
            <a:ext cx="6121400" cy="19431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4"/>
          <p:cNvSpPr>
            <a:spLocks noChangeArrowheads="1"/>
          </p:cNvSpPr>
          <p:nvPr/>
        </p:nvSpPr>
        <p:spPr bwMode="auto">
          <a:xfrm>
            <a:off x="1097280" y="386354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5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3863547"/>
            <a:ext cx="6121400"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945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Exercise</a:t>
            </a:r>
            <a:r>
              <a:rPr lang="zh-CN" altLang="en-US" dirty="0" smtClean="0"/>
              <a:t> </a:t>
            </a:r>
            <a:r>
              <a:rPr lang="en-US" altLang="zh-CN" dirty="0" smtClean="0"/>
              <a:t>5.5.2</a:t>
            </a:r>
            <a:endParaRPr lang="en-US" dirty="0"/>
          </a:p>
        </p:txBody>
      </p:sp>
      <p:sp>
        <p:nvSpPr>
          <p:cNvPr id="4" name="Date Placeholder 3"/>
          <p:cNvSpPr>
            <a:spLocks noGrp="1"/>
          </p:cNvSpPr>
          <p:nvPr>
            <p:ph type="dt" sz="half" idx="10"/>
          </p:nvPr>
        </p:nvSpPr>
        <p:spPr/>
        <p:txBody>
          <a:bodyPr/>
          <a:lstStyle/>
          <a:p>
            <a:fld id="{59DC632B-77CE-914B-9D33-F837EBC456C3}" type="datetime1">
              <a:rPr lang="en-US" smtClean="0"/>
              <a:t>12/3/18</a:t>
            </a:fld>
            <a:endParaRPr lang="en-US"/>
          </a:p>
        </p:txBody>
      </p:sp>
      <p:sp>
        <p:nvSpPr>
          <p:cNvPr id="5" name="Slide Number Placeholder 4"/>
          <p:cNvSpPr>
            <a:spLocks noGrp="1"/>
          </p:cNvSpPr>
          <p:nvPr>
            <p:ph type="sldNum" sz="quarter" idx="12"/>
          </p:nvPr>
        </p:nvSpPr>
        <p:spPr/>
        <p:txBody>
          <a:bodyPr/>
          <a:lstStyle/>
          <a:p>
            <a:fld id="{9C428EAB-6A7A-D844-B051-9744BB29C3BA}" type="slidenum">
              <a:rPr lang="en-US" smtClean="0"/>
              <a:t>5</a:t>
            </a:fld>
            <a:endParaRPr lang="en-US"/>
          </a:p>
        </p:txBody>
      </p:sp>
      <p:sp>
        <p:nvSpPr>
          <p:cNvPr id="8" name="Content Placeholder 2"/>
          <p:cNvSpPr txBox="1">
            <a:spLocks/>
          </p:cNvSpPr>
          <p:nvPr/>
        </p:nvSpPr>
        <p:spPr>
          <a:xfrm>
            <a:off x="6830221" y="1828903"/>
            <a:ext cx="5018048" cy="4640787"/>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dirty="0" smtClean="0">
                <a:solidFill>
                  <a:schemeClr val="tx2">
                    <a:lumMod val="75000"/>
                  </a:schemeClr>
                </a:solidFill>
              </a:rPr>
              <a:t>b.</a:t>
            </a:r>
          </a:p>
          <a:p>
            <a:r>
              <a:rPr lang="en-US" altLang="zh-CN" dirty="0" smtClean="0">
                <a:solidFill>
                  <a:schemeClr val="tx2">
                    <a:lumMod val="75000"/>
                  </a:schemeClr>
                </a:solidFill>
              </a:rPr>
              <a:t>1.</a:t>
            </a:r>
            <a:r>
              <a:rPr lang="zh-CN" altLang="en-US" dirty="0" smtClean="0">
                <a:solidFill>
                  <a:schemeClr val="tx2">
                    <a:lumMod val="75000"/>
                  </a:schemeClr>
                </a:solidFill>
              </a:rPr>
              <a:t> </a:t>
            </a:r>
            <a:r>
              <a:rPr lang="en-US" altLang="zh-CN" dirty="0" smtClean="0">
                <a:solidFill>
                  <a:schemeClr val="tx2">
                    <a:lumMod val="75000"/>
                  </a:schemeClr>
                </a:solidFill>
              </a:rPr>
              <a:t>If</a:t>
            </a:r>
            <a:r>
              <a:rPr lang="zh-CN" altLang="en-US" dirty="0" smtClean="0">
                <a:solidFill>
                  <a:schemeClr val="tx2">
                    <a:lumMod val="75000"/>
                  </a:schemeClr>
                </a:solidFill>
              </a:rPr>
              <a:t> </a:t>
            </a:r>
            <a:r>
              <a:rPr lang="en-US" altLang="zh-CN" dirty="0" smtClean="0">
                <a:solidFill>
                  <a:schemeClr val="tx2">
                    <a:lumMod val="75000"/>
                  </a:schemeClr>
                </a:solidFill>
              </a:rPr>
              <a:t>L1</a:t>
            </a:r>
            <a:r>
              <a:rPr lang="zh-CN" altLang="en-US" dirty="0" smtClean="0">
                <a:solidFill>
                  <a:schemeClr val="tx2">
                    <a:lumMod val="75000"/>
                  </a:schemeClr>
                </a:solidFill>
              </a:rPr>
              <a:t> </a:t>
            </a:r>
            <a:r>
              <a:rPr lang="en-US" altLang="zh-CN" dirty="0" smtClean="0">
                <a:solidFill>
                  <a:schemeClr val="tx2">
                    <a:lumMod val="75000"/>
                  </a:schemeClr>
                </a:solidFill>
              </a:rPr>
              <a:t>miss,</a:t>
            </a:r>
            <a:r>
              <a:rPr lang="zh-CN" altLang="en-US" dirty="0" smtClean="0">
                <a:solidFill>
                  <a:schemeClr val="tx2">
                    <a:lumMod val="75000"/>
                  </a:schemeClr>
                </a:solidFill>
              </a:rPr>
              <a:t> </a:t>
            </a:r>
            <a:r>
              <a:rPr lang="en-US" altLang="zh-CN" dirty="0" smtClean="0">
                <a:solidFill>
                  <a:schemeClr val="tx2">
                    <a:lumMod val="75000"/>
                  </a:schemeClr>
                </a:solidFill>
              </a:rPr>
              <a:t>send</a:t>
            </a:r>
            <a:r>
              <a:rPr lang="zh-CN" altLang="en-US" dirty="0" smtClean="0">
                <a:solidFill>
                  <a:schemeClr val="tx2">
                    <a:lumMod val="75000"/>
                  </a:schemeClr>
                </a:solidFill>
              </a:rPr>
              <a:t> </a:t>
            </a:r>
            <a:r>
              <a:rPr lang="en-US" altLang="zh-CN" dirty="0" smtClean="0">
                <a:solidFill>
                  <a:schemeClr val="tx2">
                    <a:lumMod val="75000"/>
                  </a:schemeClr>
                </a:solidFill>
              </a:rPr>
              <a:t>write</a:t>
            </a:r>
            <a:r>
              <a:rPr lang="zh-CN" altLang="en-US" dirty="0" smtClean="0">
                <a:solidFill>
                  <a:schemeClr val="tx2">
                    <a:lumMod val="75000"/>
                  </a:schemeClr>
                </a:solidFill>
              </a:rPr>
              <a:t> </a:t>
            </a:r>
            <a:r>
              <a:rPr lang="en-US" altLang="zh-CN" dirty="0" smtClean="0">
                <a:solidFill>
                  <a:schemeClr val="tx2">
                    <a:lumMod val="75000"/>
                  </a:schemeClr>
                </a:solidFill>
              </a:rPr>
              <a:t>request</a:t>
            </a:r>
            <a:r>
              <a:rPr lang="zh-CN" altLang="en-US" dirty="0" smtClean="0">
                <a:solidFill>
                  <a:schemeClr val="tx2">
                    <a:lumMod val="75000"/>
                  </a:schemeClr>
                </a:solidFill>
              </a:rPr>
              <a:t> </a:t>
            </a:r>
            <a:r>
              <a:rPr lang="en-US" altLang="zh-CN" dirty="0" smtClean="0">
                <a:solidFill>
                  <a:schemeClr val="tx2">
                    <a:lumMod val="75000"/>
                  </a:schemeClr>
                </a:solidFill>
              </a:rPr>
              <a:t>to</a:t>
            </a:r>
            <a:r>
              <a:rPr lang="zh-CN" altLang="en-US" dirty="0" smtClean="0">
                <a:solidFill>
                  <a:schemeClr val="tx2">
                    <a:lumMod val="75000"/>
                  </a:schemeClr>
                </a:solidFill>
              </a:rPr>
              <a:t> </a:t>
            </a:r>
            <a:r>
              <a:rPr lang="en-US" altLang="zh-CN" dirty="0" smtClean="0">
                <a:solidFill>
                  <a:schemeClr val="tx2">
                    <a:lumMod val="75000"/>
                  </a:schemeClr>
                </a:solidFill>
              </a:rPr>
              <a:t>L2.</a:t>
            </a:r>
          </a:p>
          <a:p>
            <a:r>
              <a:rPr lang="en-US" altLang="zh-CN" dirty="0" smtClean="0">
                <a:solidFill>
                  <a:schemeClr val="tx2">
                    <a:lumMod val="75000"/>
                  </a:schemeClr>
                </a:solidFill>
              </a:rPr>
              <a:t>2.</a:t>
            </a:r>
            <a:r>
              <a:rPr lang="zh-CN" altLang="en-US" dirty="0" smtClean="0">
                <a:solidFill>
                  <a:schemeClr val="tx2">
                    <a:lumMod val="75000"/>
                  </a:schemeClr>
                </a:solidFill>
              </a:rPr>
              <a:t> </a:t>
            </a:r>
            <a:r>
              <a:rPr lang="en-US" altLang="zh-CN" dirty="0" smtClean="0">
                <a:solidFill>
                  <a:schemeClr val="tx2">
                    <a:lumMod val="75000"/>
                  </a:schemeClr>
                </a:solidFill>
              </a:rPr>
              <a:t>If</a:t>
            </a:r>
            <a:r>
              <a:rPr lang="zh-CN" altLang="en-US" dirty="0" smtClean="0">
                <a:solidFill>
                  <a:schemeClr val="tx2">
                    <a:lumMod val="75000"/>
                  </a:schemeClr>
                </a:solidFill>
              </a:rPr>
              <a:t> </a:t>
            </a:r>
            <a:r>
              <a:rPr lang="en-US" altLang="zh-CN" dirty="0">
                <a:solidFill>
                  <a:schemeClr val="tx2">
                    <a:lumMod val="75000"/>
                  </a:schemeClr>
                </a:solidFill>
              </a:rPr>
              <a:t>L2</a:t>
            </a:r>
            <a:r>
              <a:rPr lang="zh-CN" altLang="en-US" dirty="0">
                <a:solidFill>
                  <a:schemeClr val="tx2">
                    <a:lumMod val="75000"/>
                  </a:schemeClr>
                </a:solidFill>
              </a:rPr>
              <a:t> </a:t>
            </a:r>
            <a:r>
              <a:rPr lang="en-US" altLang="zh-CN" dirty="0">
                <a:solidFill>
                  <a:schemeClr val="tx2">
                    <a:lumMod val="75000"/>
                  </a:schemeClr>
                </a:solidFill>
              </a:rPr>
              <a:t>hit,</a:t>
            </a:r>
            <a:r>
              <a:rPr lang="zh-CN" altLang="en-US" dirty="0">
                <a:solidFill>
                  <a:schemeClr val="tx2">
                    <a:lumMod val="75000"/>
                  </a:schemeClr>
                </a:solidFill>
              </a:rPr>
              <a:t> </a:t>
            </a:r>
            <a:r>
              <a:rPr lang="en-US" altLang="zh-CN" dirty="0">
                <a:solidFill>
                  <a:schemeClr val="tx2">
                    <a:lumMod val="75000"/>
                  </a:schemeClr>
                </a:solidFill>
              </a:rPr>
              <a:t>write</a:t>
            </a:r>
            <a:r>
              <a:rPr lang="zh-CN" altLang="en-US" dirty="0">
                <a:solidFill>
                  <a:schemeClr val="tx2">
                    <a:lumMod val="75000"/>
                  </a:schemeClr>
                </a:solidFill>
              </a:rPr>
              <a:t> </a:t>
            </a:r>
            <a:r>
              <a:rPr lang="en-US" altLang="zh-CN" dirty="0">
                <a:solidFill>
                  <a:schemeClr val="tx2">
                    <a:lumMod val="75000"/>
                  </a:schemeClr>
                </a:solidFill>
              </a:rPr>
              <a:t>data</a:t>
            </a:r>
            <a:r>
              <a:rPr lang="zh-CN" altLang="en-US" dirty="0">
                <a:solidFill>
                  <a:schemeClr val="tx2">
                    <a:lumMod val="75000"/>
                  </a:schemeClr>
                </a:solidFill>
              </a:rPr>
              <a:t> </a:t>
            </a:r>
            <a:r>
              <a:rPr lang="en-US" altLang="zh-CN" dirty="0">
                <a:solidFill>
                  <a:schemeClr val="tx2">
                    <a:lumMod val="75000"/>
                  </a:schemeClr>
                </a:solidFill>
              </a:rPr>
              <a:t>to</a:t>
            </a:r>
            <a:r>
              <a:rPr lang="zh-CN" altLang="en-US" dirty="0">
                <a:solidFill>
                  <a:schemeClr val="tx2">
                    <a:lumMod val="75000"/>
                  </a:schemeClr>
                </a:solidFill>
              </a:rPr>
              <a:t> </a:t>
            </a:r>
            <a:r>
              <a:rPr lang="en-US" altLang="zh-CN" dirty="0">
                <a:solidFill>
                  <a:schemeClr val="tx2">
                    <a:lumMod val="75000"/>
                  </a:schemeClr>
                </a:solidFill>
              </a:rPr>
              <a:t>L2,</a:t>
            </a:r>
            <a:r>
              <a:rPr lang="zh-CN" altLang="en-US" dirty="0">
                <a:solidFill>
                  <a:schemeClr val="tx2">
                    <a:lumMod val="75000"/>
                  </a:schemeClr>
                </a:solidFill>
              </a:rPr>
              <a:t> </a:t>
            </a:r>
            <a:r>
              <a:rPr lang="en-US" altLang="zh-CN" dirty="0" smtClean="0">
                <a:solidFill>
                  <a:schemeClr val="tx2">
                    <a:lumMod val="75000"/>
                  </a:schemeClr>
                </a:solidFill>
              </a:rPr>
              <a:t>set</a:t>
            </a:r>
            <a:r>
              <a:rPr lang="zh-CN" altLang="en-US" dirty="0" smtClean="0">
                <a:solidFill>
                  <a:schemeClr val="tx2">
                    <a:lumMod val="75000"/>
                  </a:schemeClr>
                </a:solidFill>
              </a:rPr>
              <a:t> </a:t>
            </a:r>
            <a:r>
              <a:rPr lang="en-US" altLang="zh-CN" dirty="0" smtClean="0">
                <a:solidFill>
                  <a:schemeClr val="tx2">
                    <a:lumMod val="75000"/>
                  </a:schemeClr>
                </a:solidFill>
              </a:rPr>
              <a:t>the</a:t>
            </a:r>
            <a:r>
              <a:rPr lang="zh-CN" altLang="en-US" dirty="0" smtClean="0">
                <a:solidFill>
                  <a:schemeClr val="tx2">
                    <a:lumMod val="75000"/>
                  </a:schemeClr>
                </a:solidFill>
              </a:rPr>
              <a:t> </a:t>
            </a:r>
            <a:r>
              <a:rPr lang="en-US" altLang="zh-CN" dirty="0" smtClean="0">
                <a:solidFill>
                  <a:schemeClr val="tx2">
                    <a:lumMod val="75000"/>
                  </a:schemeClr>
                </a:solidFill>
              </a:rPr>
              <a:t>dirty</a:t>
            </a:r>
            <a:r>
              <a:rPr lang="zh-CN" altLang="en-US" dirty="0" smtClean="0">
                <a:solidFill>
                  <a:schemeClr val="tx2">
                    <a:lumMod val="75000"/>
                  </a:schemeClr>
                </a:solidFill>
              </a:rPr>
              <a:t> </a:t>
            </a:r>
            <a:r>
              <a:rPr lang="en-US" altLang="zh-CN" dirty="0" smtClean="0">
                <a:solidFill>
                  <a:schemeClr val="tx2">
                    <a:lumMod val="75000"/>
                  </a:schemeClr>
                </a:solidFill>
              </a:rPr>
              <a:t>bit.</a:t>
            </a:r>
            <a:r>
              <a:rPr lang="zh-CN" altLang="en-US" dirty="0" smtClean="0">
                <a:solidFill>
                  <a:schemeClr val="tx2">
                    <a:lumMod val="75000"/>
                  </a:schemeClr>
                </a:solidFill>
              </a:rPr>
              <a:t> </a:t>
            </a:r>
            <a:r>
              <a:rPr lang="en-US" altLang="zh-CN" dirty="0" smtClean="0">
                <a:solidFill>
                  <a:schemeClr val="tx2">
                    <a:lumMod val="75000"/>
                  </a:schemeClr>
                </a:solidFill>
              </a:rPr>
              <a:t>(go</a:t>
            </a:r>
            <a:r>
              <a:rPr lang="zh-CN" altLang="en-US" dirty="0" smtClean="0">
                <a:solidFill>
                  <a:schemeClr val="tx2">
                    <a:lumMod val="75000"/>
                  </a:schemeClr>
                </a:solidFill>
              </a:rPr>
              <a:t> </a:t>
            </a:r>
            <a:r>
              <a:rPr lang="en-US" altLang="zh-CN" dirty="0" smtClean="0">
                <a:solidFill>
                  <a:schemeClr val="tx2">
                    <a:lumMod val="75000"/>
                  </a:schemeClr>
                </a:solidFill>
              </a:rPr>
              <a:t>to</a:t>
            </a:r>
            <a:r>
              <a:rPr lang="zh-CN" altLang="en-US" dirty="0" smtClean="0">
                <a:solidFill>
                  <a:schemeClr val="tx2">
                    <a:lumMod val="75000"/>
                  </a:schemeClr>
                </a:solidFill>
              </a:rPr>
              <a:t> </a:t>
            </a:r>
            <a:r>
              <a:rPr lang="en-US" altLang="zh-CN" dirty="0" smtClean="0">
                <a:solidFill>
                  <a:schemeClr val="tx2">
                    <a:lumMod val="75000"/>
                  </a:schemeClr>
                </a:solidFill>
              </a:rPr>
              <a:t>step</a:t>
            </a:r>
            <a:r>
              <a:rPr lang="zh-CN" altLang="en-US" dirty="0" smtClean="0">
                <a:solidFill>
                  <a:schemeClr val="tx2">
                    <a:lumMod val="75000"/>
                  </a:schemeClr>
                </a:solidFill>
              </a:rPr>
              <a:t> </a:t>
            </a:r>
            <a:r>
              <a:rPr lang="en-US" altLang="zh-CN" dirty="0" smtClean="0">
                <a:solidFill>
                  <a:schemeClr val="tx2">
                    <a:lumMod val="75000"/>
                  </a:schemeClr>
                </a:solidFill>
              </a:rPr>
              <a:t>8)</a:t>
            </a:r>
          </a:p>
          <a:p>
            <a:r>
              <a:rPr lang="en-US" altLang="zh-CN" dirty="0" smtClean="0">
                <a:solidFill>
                  <a:schemeClr val="tx2">
                    <a:lumMod val="75000"/>
                  </a:schemeClr>
                </a:solidFill>
              </a:rPr>
              <a:t>3.</a:t>
            </a:r>
            <a:r>
              <a:rPr lang="zh-CN" altLang="en-US" dirty="0" smtClean="0">
                <a:solidFill>
                  <a:schemeClr val="tx2">
                    <a:lumMod val="75000"/>
                  </a:schemeClr>
                </a:solidFill>
              </a:rPr>
              <a:t> </a:t>
            </a:r>
            <a:r>
              <a:rPr lang="en-US" altLang="zh-CN" dirty="0" smtClean="0">
                <a:solidFill>
                  <a:schemeClr val="tx2">
                    <a:lumMod val="75000"/>
                  </a:schemeClr>
                </a:solidFill>
              </a:rPr>
              <a:t>If</a:t>
            </a:r>
            <a:r>
              <a:rPr lang="zh-CN" altLang="en-US" dirty="0" smtClean="0">
                <a:solidFill>
                  <a:schemeClr val="tx2">
                    <a:lumMod val="75000"/>
                  </a:schemeClr>
                </a:solidFill>
              </a:rPr>
              <a:t> </a:t>
            </a:r>
            <a:r>
              <a:rPr lang="en-US" altLang="zh-CN" dirty="0" smtClean="0">
                <a:solidFill>
                  <a:schemeClr val="tx2">
                    <a:lumMod val="75000"/>
                  </a:schemeClr>
                </a:solidFill>
              </a:rPr>
              <a:t>L2</a:t>
            </a:r>
            <a:r>
              <a:rPr lang="zh-CN" altLang="en-US" dirty="0" smtClean="0">
                <a:solidFill>
                  <a:schemeClr val="tx2">
                    <a:lumMod val="75000"/>
                  </a:schemeClr>
                </a:solidFill>
              </a:rPr>
              <a:t> </a:t>
            </a:r>
            <a:r>
              <a:rPr lang="en-US" altLang="zh-CN" dirty="0" smtClean="0">
                <a:solidFill>
                  <a:schemeClr val="tx2">
                    <a:lumMod val="75000"/>
                  </a:schemeClr>
                </a:solidFill>
              </a:rPr>
              <a:t>miss,</a:t>
            </a:r>
            <a:r>
              <a:rPr lang="zh-CN" altLang="en-US" dirty="0" smtClean="0">
                <a:solidFill>
                  <a:schemeClr val="tx2">
                    <a:lumMod val="75000"/>
                  </a:schemeClr>
                </a:solidFill>
              </a:rPr>
              <a:t> </a:t>
            </a:r>
            <a:r>
              <a:rPr lang="en-US" altLang="zh-CN" dirty="0" smtClean="0">
                <a:solidFill>
                  <a:schemeClr val="tx2">
                    <a:lumMod val="75000"/>
                  </a:schemeClr>
                </a:solidFill>
              </a:rPr>
              <a:t>allocate </a:t>
            </a:r>
            <a:r>
              <a:rPr lang="en-US" altLang="zh-CN" dirty="0">
                <a:solidFill>
                  <a:schemeClr val="tx2">
                    <a:lumMod val="75000"/>
                  </a:schemeClr>
                </a:solidFill>
              </a:rPr>
              <a:t>cache block for the missing data, select a replacement </a:t>
            </a:r>
            <a:r>
              <a:rPr lang="en-US" altLang="zh-CN" dirty="0" smtClean="0">
                <a:solidFill>
                  <a:schemeClr val="tx2">
                    <a:lumMod val="75000"/>
                  </a:schemeClr>
                </a:solidFill>
              </a:rPr>
              <a:t>victim.</a:t>
            </a:r>
          </a:p>
          <a:p>
            <a:r>
              <a:rPr lang="en-US" altLang="zh-CN" dirty="0" smtClean="0">
                <a:solidFill>
                  <a:schemeClr val="tx2">
                    <a:lumMod val="75000"/>
                  </a:schemeClr>
                </a:solidFill>
              </a:rPr>
              <a:t>4.</a:t>
            </a:r>
            <a:r>
              <a:rPr lang="zh-CN" altLang="en-US" dirty="0" smtClean="0">
                <a:solidFill>
                  <a:schemeClr val="tx2">
                    <a:lumMod val="75000"/>
                  </a:schemeClr>
                </a:solidFill>
              </a:rPr>
              <a:t> </a:t>
            </a:r>
            <a:r>
              <a:rPr lang="en-US" altLang="zh-CN" dirty="0" smtClean="0">
                <a:solidFill>
                  <a:schemeClr val="tx2">
                    <a:lumMod val="75000"/>
                  </a:schemeClr>
                </a:solidFill>
              </a:rPr>
              <a:t>If </a:t>
            </a:r>
            <a:r>
              <a:rPr lang="en-US" altLang="zh-CN" dirty="0">
                <a:solidFill>
                  <a:schemeClr val="tx2">
                    <a:lumMod val="75000"/>
                  </a:schemeClr>
                </a:solidFill>
              </a:rPr>
              <a:t>victim dirty, put it into the write-back buffer, which will be further forwarded </a:t>
            </a:r>
            <a:r>
              <a:rPr lang="en-US" altLang="zh-CN" dirty="0" smtClean="0">
                <a:solidFill>
                  <a:schemeClr val="tx2">
                    <a:lumMod val="75000"/>
                  </a:schemeClr>
                </a:solidFill>
              </a:rPr>
              <a:t>into</a:t>
            </a:r>
            <a:r>
              <a:rPr lang="zh-CN" altLang="en-US" dirty="0" smtClean="0">
                <a:solidFill>
                  <a:schemeClr val="tx2">
                    <a:lumMod val="75000"/>
                  </a:schemeClr>
                </a:solidFill>
              </a:rPr>
              <a:t> </a:t>
            </a:r>
            <a:r>
              <a:rPr lang="en-US" altLang="zh-CN" dirty="0" smtClean="0">
                <a:solidFill>
                  <a:schemeClr val="tx2">
                    <a:lumMod val="75000"/>
                  </a:schemeClr>
                </a:solidFill>
              </a:rPr>
              <a:t>memory.</a:t>
            </a:r>
          </a:p>
          <a:p>
            <a:r>
              <a:rPr lang="en-US" altLang="zh-CN" dirty="0" smtClean="0">
                <a:solidFill>
                  <a:schemeClr val="tx2">
                    <a:lumMod val="75000"/>
                  </a:schemeClr>
                </a:solidFill>
              </a:rPr>
              <a:t>5.</a:t>
            </a:r>
            <a:r>
              <a:rPr lang="zh-CN" altLang="en-US" dirty="0" smtClean="0">
                <a:solidFill>
                  <a:schemeClr val="tx2">
                    <a:lumMod val="75000"/>
                  </a:schemeClr>
                </a:solidFill>
              </a:rPr>
              <a:t> </a:t>
            </a:r>
            <a:r>
              <a:rPr lang="en-US" altLang="zh-CN" dirty="0" smtClean="0">
                <a:solidFill>
                  <a:schemeClr val="tx2">
                    <a:lumMod val="75000"/>
                  </a:schemeClr>
                </a:solidFill>
              </a:rPr>
              <a:t>Issue </a:t>
            </a:r>
            <a:r>
              <a:rPr lang="en-US" altLang="zh-CN" dirty="0">
                <a:solidFill>
                  <a:schemeClr val="tx2">
                    <a:lumMod val="75000"/>
                  </a:schemeClr>
                </a:solidFill>
              </a:rPr>
              <a:t>write miss request to the </a:t>
            </a:r>
            <a:r>
              <a:rPr lang="en-US" altLang="zh-CN" dirty="0" smtClean="0">
                <a:solidFill>
                  <a:schemeClr val="tx2">
                    <a:lumMod val="75000"/>
                  </a:schemeClr>
                </a:solidFill>
              </a:rPr>
              <a:t>memory.</a:t>
            </a:r>
          </a:p>
          <a:p>
            <a:r>
              <a:rPr lang="en-US" altLang="zh-CN" dirty="0" smtClean="0">
                <a:solidFill>
                  <a:schemeClr val="tx2">
                    <a:lumMod val="75000"/>
                  </a:schemeClr>
                </a:solidFill>
              </a:rPr>
              <a:t>6.</a:t>
            </a:r>
            <a:r>
              <a:rPr lang="zh-CN" altLang="en-US" dirty="0" smtClean="0">
                <a:solidFill>
                  <a:schemeClr val="tx2">
                    <a:lumMod val="75000"/>
                  </a:schemeClr>
                </a:solidFill>
              </a:rPr>
              <a:t> </a:t>
            </a:r>
            <a:r>
              <a:rPr lang="en-US" altLang="zh-CN" dirty="0" smtClean="0">
                <a:solidFill>
                  <a:schemeClr val="tx2">
                    <a:lumMod val="75000"/>
                  </a:schemeClr>
                </a:solidFill>
              </a:rPr>
              <a:t>Data </a:t>
            </a:r>
            <a:r>
              <a:rPr lang="en-US" altLang="zh-CN" dirty="0">
                <a:solidFill>
                  <a:schemeClr val="tx2">
                    <a:lumMod val="75000"/>
                  </a:schemeClr>
                </a:solidFill>
              </a:rPr>
              <a:t>arrives and is installed in </a:t>
            </a:r>
            <a:r>
              <a:rPr lang="en-US" altLang="zh-CN" dirty="0" smtClean="0">
                <a:solidFill>
                  <a:schemeClr val="tx2">
                    <a:lumMod val="75000"/>
                  </a:schemeClr>
                </a:solidFill>
              </a:rPr>
              <a:t>L2 cache.</a:t>
            </a:r>
          </a:p>
          <a:p>
            <a:r>
              <a:rPr lang="en-US" altLang="zh-CN" dirty="0" smtClean="0">
                <a:solidFill>
                  <a:schemeClr val="tx2">
                    <a:lumMod val="75000"/>
                  </a:schemeClr>
                </a:solidFill>
              </a:rPr>
              <a:t>7.</a:t>
            </a:r>
            <a:r>
              <a:rPr lang="zh-CN" altLang="en-US" dirty="0" smtClean="0">
                <a:solidFill>
                  <a:schemeClr val="tx2">
                    <a:lumMod val="75000"/>
                  </a:schemeClr>
                </a:solidFill>
              </a:rPr>
              <a:t> </a:t>
            </a:r>
            <a:r>
              <a:rPr lang="en-US" altLang="zh-CN" dirty="0" smtClean="0">
                <a:solidFill>
                  <a:schemeClr val="tx2">
                    <a:lumMod val="75000"/>
                  </a:schemeClr>
                </a:solidFill>
              </a:rPr>
              <a:t>Write</a:t>
            </a:r>
            <a:r>
              <a:rPr lang="zh-CN" altLang="en-US" dirty="0" smtClean="0">
                <a:solidFill>
                  <a:schemeClr val="tx2">
                    <a:lumMod val="75000"/>
                  </a:schemeClr>
                </a:solidFill>
              </a:rPr>
              <a:t> </a:t>
            </a:r>
            <a:r>
              <a:rPr lang="en-US" altLang="zh-CN" dirty="0" smtClean="0">
                <a:solidFill>
                  <a:schemeClr val="tx2">
                    <a:lumMod val="75000"/>
                  </a:schemeClr>
                </a:solidFill>
              </a:rPr>
              <a:t>data</a:t>
            </a:r>
            <a:r>
              <a:rPr lang="zh-CN" altLang="en-US" dirty="0" smtClean="0">
                <a:solidFill>
                  <a:schemeClr val="tx2">
                    <a:lumMod val="75000"/>
                  </a:schemeClr>
                </a:solidFill>
              </a:rPr>
              <a:t> </a:t>
            </a:r>
            <a:r>
              <a:rPr lang="en-US" altLang="zh-CN" dirty="0" smtClean="0">
                <a:solidFill>
                  <a:schemeClr val="tx2">
                    <a:lumMod val="75000"/>
                  </a:schemeClr>
                </a:solidFill>
              </a:rPr>
              <a:t>to</a:t>
            </a:r>
            <a:r>
              <a:rPr lang="zh-CN" altLang="en-US" dirty="0" smtClean="0">
                <a:solidFill>
                  <a:schemeClr val="tx2">
                    <a:lumMod val="75000"/>
                  </a:schemeClr>
                </a:solidFill>
              </a:rPr>
              <a:t> </a:t>
            </a:r>
            <a:r>
              <a:rPr lang="en-US" altLang="zh-CN" dirty="0" smtClean="0">
                <a:solidFill>
                  <a:schemeClr val="tx2">
                    <a:lumMod val="75000"/>
                  </a:schemeClr>
                </a:solidFill>
              </a:rPr>
              <a:t>L2,</a:t>
            </a:r>
            <a:r>
              <a:rPr lang="zh-CN" altLang="en-US" dirty="0" smtClean="0">
                <a:solidFill>
                  <a:schemeClr val="tx2">
                    <a:lumMod val="75000"/>
                  </a:schemeClr>
                </a:solidFill>
              </a:rPr>
              <a:t> </a:t>
            </a:r>
            <a:r>
              <a:rPr lang="en-US" altLang="zh-CN" dirty="0" smtClean="0">
                <a:solidFill>
                  <a:schemeClr val="tx2">
                    <a:lumMod val="75000"/>
                  </a:schemeClr>
                </a:solidFill>
              </a:rPr>
              <a:t>set</a:t>
            </a:r>
            <a:r>
              <a:rPr lang="zh-CN" altLang="en-US" dirty="0" smtClean="0">
                <a:solidFill>
                  <a:schemeClr val="tx2">
                    <a:lumMod val="75000"/>
                  </a:schemeClr>
                </a:solidFill>
              </a:rPr>
              <a:t> </a:t>
            </a:r>
            <a:r>
              <a:rPr lang="en-US" altLang="zh-CN" dirty="0" smtClean="0">
                <a:solidFill>
                  <a:schemeClr val="tx2">
                    <a:lumMod val="75000"/>
                  </a:schemeClr>
                </a:solidFill>
              </a:rPr>
              <a:t>the</a:t>
            </a:r>
            <a:r>
              <a:rPr lang="zh-CN" altLang="en-US" dirty="0" smtClean="0">
                <a:solidFill>
                  <a:schemeClr val="tx2">
                    <a:lumMod val="75000"/>
                  </a:schemeClr>
                </a:solidFill>
              </a:rPr>
              <a:t> </a:t>
            </a:r>
            <a:r>
              <a:rPr lang="en-US" altLang="zh-CN" dirty="0" smtClean="0">
                <a:solidFill>
                  <a:schemeClr val="tx2">
                    <a:lumMod val="75000"/>
                  </a:schemeClr>
                </a:solidFill>
              </a:rPr>
              <a:t>dirty</a:t>
            </a:r>
            <a:r>
              <a:rPr lang="zh-CN" altLang="en-US" dirty="0" smtClean="0">
                <a:solidFill>
                  <a:schemeClr val="tx2">
                    <a:lumMod val="75000"/>
                  </a:schemeClr>
                </a:solidFill>
              </a:rPr>
              <a:t> </a:t>
            </a:r>
            <a:r>
              <a:rPr lang="en-US" altLang="zh-CN" dirty="0" smtClean="0">
                <a:solidFill>
                  <a:schemeClr val="tx2">
                    <a:lumMod val="75000"/>
                  </a:schemeClr>
                </a:solidFill>
              </a:rPr>
              <a:t>bit.</a:t>
            </a:r>
          </a:p>
          <a:p>
            <a:r>
              <a:rPr lang="en-US" altLang="zh-CN" dirty="0" smtClean="0">
                <a:solidFill>
                  <a:srgbClr val="FF0000"/>
                </a:solidFill>
              </a:rPr>
              <a:t>8.</a:t>
            </a:r>
            <a:r>
              <a:rPr lang="zh-CN" altLang="en-US" dirty="0" smtClean="0">
                <a:solidFill>
                  <a:srgbClr val="FF0000"/>
                </a:solidFill>
              </a:rPr>
              <a:t> </a:t>
            </a:r>
            <a:r>
              <a:rPr lang="en-US" altLang="zh-CN" dirty="0" smtClean="0">
                <a:solidFill>
                  <a:srgbClr val="FF0000"/>
                </a:solidFill>
              </a:rPr>
              <a:t>Data </a:t>
            </a:r>
            <a:r>
              <a:rPr lang="en-US" altLang="zh-CN" dirty="0">
                <a:solidFill>
                  <a:srgbClr val="FF0000"/>
                </a:solidFill>
              </a:rPr>
              <a:t>arrives and is installed in </a:t>
            </a:r>
            <a:r>
              <a:rPr lang="en-US" altLang="zh-CN" dirty="0" smtClean="0">
                <a:solidFill>
                  <a:srgbClr val="FF0000"/>
                </a:solidFill>
              </a:rPr>
              <a:t>L1 </a:t>
            </a:r>
            <a:r>
              <a:rPr lang="en-US" altLang="zh-CN" dirty="0">
                <a:solidFill>
                  <a:srgbClr val="FF0000"/>
                </a:solidFill>
              </a:rPr>
              <a:t>cache</a:t>
            </a:r>
            <a:r>
              <a:rPr lang="en-US" altLang="zh-CN" dirty="0" smtClean="0">
                <a:solidFill>
                  <a:srgbClr val="FF0000"/>
                </a:solidFill>
              </a:rPr>
              <a:t>.</a:t>
            </a:r>
          </a:p>
          <a:p>
            <a:r>
              <a:rPr lang="en-US" altLang="zh-CN" dirty="0" smtClean="0">
                <a:solidFill>
                  <a:schemeClr val="tx2">
                    <a:lumMod val="75000"/>
                  </a:schemeClr>
                </a:solidFill>
              </a:rPr>
              <a:t>9.</a:t>
            </a:r>
            <a:r>
              <a:rPr lang="zh-CN" altLang="en-US" dirty="0" smtClean="0">
                <a:solidFill>
                  <a:schemeClr val="tx2">
                    <a:lumMod val="75000"/>
                  </a:schemeClr>
                </a:solidFill>
              </a:rPr>
              <a:t> </a:t>
            </a:r>
            <a:r>
              <a:rPr lang="en-US" altLang="zh-CN" dirty="0" smtClean="0">
                <a:solidFill>
                  <a:schemeClr val="tx2">
                    <a:lumMod val="75000"/>
                  </a:schemeClr>
                </a:solidFill>
              </a:rPr>
              <a:t>Processor </a:t>
            </a:r>
            <a:r>
              <a:rPr lang="en-US" altLang="zh-CN" dirty="0">
                <a:solidFill>
                  <a:schemeClr val="tx2">
                    <a:lumMod val="75000"/>
                  </a:schemeClr>
                </a:solidFill>
              </a:rPr>
              <a:t>resumes </a:t>
            </a:r>
            <a:r>
              <a:rPr lang="en-US" altLang="zh-CN" dirty="0" smtClean="0">
                <a:solidFill>
                  <a:schemeClr val="tx2">
                    <a:lumMod val="75000"/>
                  </a:schemeClr>
                </a:solidFill>
              </a:rPr>
              <a:t>execution</a:t>
            </a:r>
            <a:r>
              <a:rPr lang="zh-CN" altLang="en-US" dirty="0" smtClean="0">
                <a:solidFill>
                  <a:schemeClr val="tx2">
                    <a:lumMod val="75000"/>
                  </a:schemeClr>
                </a:solidFill>
              </a:rPr>
              <a:t> </a:t>
            </a:r>
            <a:r>
              <a:rPr lang="en-US" altLang="zh-CN" dirty="0" smtClean="0">
                <a:solidFill>
                  <a:schemeClr val="tx2">
                    <a:lumMod val="75000"/>
                  </a:schemeClr>
                </a:solidFill>
              </a:rPr>
              <a:t>and</a:t>
            </a:r>
            <a:r>
              <a:rPr lang="zh-CN" altLang="en-US" dirty="0" smtClean="0">
                <a:solidFill>
                  <a:schemeClr val="tx2">
                    <a:lumMod val="75000"/>
                  </a:schemeClr>
                </a:solidFill>
              </a:rPr>
              <a:t> </a:t>
            </a:r>
            <a:r>
              <a:rPr lang="en-US" altLang="zh-CN" dirty="0">
                <a:solidFill>
                  <a:schemeClr val="tx2">
                    <a:lumMod val="75000"/>
                  </a:schemeClr>
                </a:solidFill>
              </a:rPr>
              <a:t>hits in L1 cache</a:t>
            </a:r>
            <a:endParaRPr lang="en-US" altLang="zh-CN" dirty="0" smtClean="0">
              <a:solidFill>
                <a:schemeClr val="tx2">
                  <a:lumMod val="75000"/>
                </a:schemeClr>
              </a:solidFill>
            </a:endParaRPr>
          </a:p>
        </p:txBody>
      </p:sp>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821" y="1828903"/>
            <a:ext cx="6121400" cy="19431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4"/>
          <p:cNvSpPr>
            <a:spLocks noChangeArrowheads="1"/>
          </p:cNvSpPr>
          <p:nvPr/>
        </p:nvSpPr>
        <p:spPr bwMode="auto">
          <a:xfrm>
            <a:off x="1097280" y="386354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5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821" y="3853641"/>
            <a:ext cx="6121400"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8438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EB9691-910F-1A48-954A-6C75D39069FF}" type="datetime1">
              <a:rPr lang="en-US" smtClean="0"/>
              <a:t>12/3/18</a:t>
            </a:fld>
            <a:endParaRPr lang="en-US"/>
          </a:p>
        </p:txBody>
      </p:sp>
      <p:sp>
        <p:nvSpPr>
          <p:cNvPr id="3" name="Slide Number Placeholder 2"/>
          <p:cNvSpPr>
            <a:spLocks noGrp="1"/>
          </p:cNvSpPr>
          <p:nvPr>
            <p:ph type="sldNum" sz="quarter" idx="12"/>
          </p:nvPr>
        </p:nvSpPr>
        <p:spPr/>
        <p:txBody>
          <a:bodyPr/>
          <a:lstStyle/>
          <a:p>
            <a:fld id="{9C428EAB-6A7A-D844-B051-9744BB29C3BA}" type="slidenum">
              <a:rPr lang="en-US" smtClean="0"/>
              <a:t>6</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6412" y="374070"/>
            <a:ext cx="3986278" cy="552012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6647" y="120771"/>
            <a:ext cx="4815836" cy="6026728"/>
          </a:xfrm>
          <a:prstGeom prst="rect">
            <a:avLst/>
          </a:prstGeom>
        </p:spPr>
      </p:pic>
    </p:spTree>
    <p:extLst>
      <p:ext uri="{BB962C8B-B14F-4D97-AF65-F5344CB8AC3E}">
        <p14:creationId xmlns:p14="http://schemas.microsoft.com/office/powerpoint/2010/main" val="9733325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Exercise</a:t>
            </a:r>
            <a:r>
              <a:rPr lang="zh-CN" altLang="en-US" dirty="0" smtClean="0"/>
              <a:t> </a:t>
            </a:r>
            <a:r>
              <a:rPr lang="en-US" altLang="zh-CN" dirty="0" smtClean="0"/>
              <a:t>5.5.5</a:t>
            </a:r>
            <a:endParaRPr lang="en-US" dirty="0"/>
          </a:p>
        </p:txBody>
      </p:sp>
      <p:sp>
        <p:nvSpPr>
          <p:cNvPr id="3" name="Date Placeholder 2"/>
          <p:cNvSpPr>
            <a:spLocks noGrp="1"/>
          </p:cNvSpPr>
          <p:nvPr>
            <p:ph type="dt" sz="half" idx="10"/>
          </p:nvPr>
        </p:nvSpPr>
        <p:spPr/>
        <p:txBody>
          <a:bodyPr/>
          <a:lstStyle/>
          <a:p>
            <a:fld id="{D6AFE7E1-942D-8C4B-A40F-65A106A2A4D7}" type="datetime1">
              <a:rPr lang="en-US" smtClean="0"/>
              <a:t>12/3/18</a:t>
            </a:fld>
            <a:endParaRPr lang="en-US"/>
          </a:p>
        </p:txBody>
      </p:sp>
      <p:sp>
        <p:nvSpPr>
          <p:cNvPr id="4" name="Slide Number Placeholder 3"/>
          <p:cNvSpPr>
            <a:spLocks noGrp="1"/>
          </p:cNvSpPr>
          <p:nvPr>
            <p:ph type="sldNum" sz="quarter" idx="12"/>
          </p:nvPr>
        </p:nvSpPr>
        <p:spPr/>
        <p:txBody>
          <a:bodyPr/>
          <a:lstStyle/>
          <a:p>
            <a:fld id="{9C428EAB-6A7A-D844-B051-9744BB29C3BA}" type="slidenum">
              <a:rPr lang="en-US" smtClean="0"/>
              <a:t>7</a:t>
            </a:fld>
            <a:endParaRPr lang="en-US"/>
          </a:p>
        </p:txBody>
      </p:sp>
      <p:sp>
        <p:nvSpPr>
          <p:cNvPr id="5" name="Rectangle 2"/>
          <p:cNvSpPr>
            <a:spLocks noChangeArrowheads="1"/>
          </p:cNvSpPr>
          <p:nvPr/>
        </p:nvSpPr>
        <p:spPr bwMode="auto">
          <a:xfrm>
            <a:off x="1260763" y="19268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12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415" y="1982343"/>
            <a:ext cx="8052047" cy="19044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p:cNvSpPr>
            <a:spLocks noChangeArrowheads="1"/>
          </p:cNvSpPr>
          <p:nvPr/>
        </p:nvSpPr>
        <p:spPr bwMode="auto">
          <a:xfrm>
            <a:off x="1260763" y="37551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12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3415" y="3886769"/>
            <a:ext cx="8052047" cy="1019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478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EB9691-910F-1A48-954A-6C75D39069FF}" type="datetime1">
              <a:rPr lang="en-US" smtClean="0"/>
              <a:t>12/3/18</a:t>
            </a:fld>
            <a:endParaRPr lang="en-US"/>
          </a:p>
        </p:txBody>
      </p:sp>
      <p:sp>
        <p:nvSpPr>
          <p:cNvPr id="3" name="Slide Number Placeholder 2"/>
          <p:cNvSpPr>
            <a:spLocks noGrp="1"/>
          </p:cNvSpPr>
          <p:nvPr>
            <p:ph type="sldNum" sz="quarter" idx="12"/>
          </p:nvPr>
        </p:nvSpPr>
        <p:spPr/>
        <p:txBody>
          <a:bodyPr/>
          <a:lstStyle/>
          <a:p>
            <a:fld id="{9C428EAB-6A7A-D844-B051-9744BB29C3BA}" type="slidenum">
              <a:rPr lang="en-US" smtClean="0"/>
              <a:t>8</a:t>
            </a:fld>
            <a:endParaRPr lang="en-US"/>
          </a:p>
        </p:txBody>
      </p:sp>
      <p:sp>
        <p:nvSpPr>
          <p:cNvPr id="4" name="Rectangle 3"/>
          <p:cNvSpPr/>
          <p:nvPr/>
        </p:nvSpPr>
        <p:spPr>
          <a:xfrm>
            <a:off x="1220353" y="609564"/>
            <a:ext cx="9475355" cy="2031325"/>
          </a:xfrm>
          <a:prstGeom prst="rect">
            <a:avLst/>
          </a:prstGeom>
        </p:spPr>
        <p:txBody>
          <a:bodyPr wrap="square">
            <a:spAutoFit/>
          </a:bodyPr>
          <a:lstStyle/>
          <a:p>
            <a:r>
              <a:rPr lang="en-US" dirty="0"/>
              <a:t>With the write back policy, the cache content may be changed and inconsistent with that in the main memory. Thus, upon a read miss, if the replaced block is “dirty”, it will first be written back to the main memory, and then the desired block will be brought into the cache. With write allocation, when a write miss occurs, the corresponding block will be brought to the cache, and then new data will be written into this block. The replaced block, if the dirty bit is set, will need to be written into the main memory first before the write block is brought into the cache</a:t>
            </a:r>
            <a:r>
              <a:rPr lang="en-US" dirty="0" smtClean="0"/>
              <a:t>.</a:t>
            </a:r>
            <a:r>
              <a:rPr lang="zh-CN" altLang="en-US" dirty="0" smtClean="0"/>
              <a:t> </a:t>
            </a:r>
            <a:r>
              <a:rPr lang="en-US" dirty="0" smtClean="0"/>
              <a:t>Suppose </a:t>
            </a:r>
            <a:r>
              <a:rPr lang="en-US" dirty="0"/>
              <a:t>number of instruction is I, band width W, base CPI=1</a:t>
            </a:r>
          </a:p>
        </p:txBody>
      </p:sp>
      <mc:AlternateContent xmlns:mc="http://schemas.openxmlformats.org/markup-compatibility/2006" xmlns:a14="http://schemas.microsoft.com/office/drawing/2010/main">
        <mc:Choice Requires="a14">
          <p:sp>
            <p:nvSpPr>
              <p:cNvPr id="6" name="Rectangle 5"/>
              <p:cNvSpPr/>
              <p:nvPr/>
            </p:nvSpPr>
            <p:spPr>
              <a:xfrm>
                <a:off x="1220353" y="3235814"/>
                <a:ext cx="10112665" cy="2074607"/>
              </a:xfrm>
              <a:prstGeom prst="rect">
                <a:avLst/>
              </a:prstGeom>
            </p:spPr>
            <p:txBody>
              <a:bodyPr wrap="square">
                <a:spAutoFit/>
              </a:bodyPr>
              <a:lstStyle/>
              <a:p>
                <a:r>
                  <a:rPr lang="en-US" dirty="0" smtClean="0"/>
                  <a:t>a.</a:t>
                </a:r>
              </a:p>
              <a:p>
                <a:r>
                  <a:rPr lang="en-US" dirty="0" smtClean="0"/>
                  <a:t>Read </a:t>
                </a:r>
                <a:r>
                  <a:rPr lang="en-US" dirty="0"/>
                  <a:t>miss penalty: </a:t>
                </a:r>
                <a14:m>
                  <m:oMath xmlns:m="http://schemas.openxmlformats.org/officeDocument/2006/math">
                    <m:r>
                      <a:rPr lang="en-US" i="1" dirty="0" smtClean="0">
                        <a:latin typeface="Cambria Math" charset="0"/>
                      </a:rPr>
                      <m:t>𝐼</m:t>
                    </m:r>
                    <m:r>
                      <a:rPr lang="en-US" i="1" dirty="0" smtClean="0">
                        <a:latin typeface="Cambria Math" charset="0"/>
                        <a:ea typeface="Cambria Math" charset="0"/>
                        <a:cs typeface="Cambria Math" charset="0"/>
                      </a:rPr>
                      <m:t>×</m:t>
                    </m:r>
                    <m:r>
                      <a:rPr lang="en-US" i="1" dirty="0" smtClean="0">
                        <a:latin typeface="Cambria Math" charset="0"/>
                      </a:rPr>
                      <m:t>0.2</m:t>
                    </m:r>
                    <m:r>
                      <a:rPr lang="en-US" altLang="zh-CN" i="1" dirty="0" smtClean="0">
                        <a:latin typeface="Cambria Math" charset="0"/>
                      </a:rPr>
                      <m:t>5</m:t>
                    </m:r>
                    <m:r>
                      <a:rPr lang="en-US" altLang="zh-CN" i="1" dirty="0">
                        <a:latin typeface="Cambria Math" charset="0"/>
                        <a:ea typeface="Cambria Math" charset="0"/>
                        <a:cs typeface="Cambria Math" charset="0"/>
                      </a:rPr>
                      <m:t>×</m:t>
                    </m:r>
                    <m:r>
                      <a:rPr lang="en-US" i="1" dirty="0" smtClean="0">
                        <a:latin typeface="Cambria Math" charset="0"/>
                      </a:rPr>
                      <m:t>0.0</m:t>
                    </m:r>
                    <m:r>
                      <a:rPr lang="en-US" altLang="zh-CN" b="0" i="1" dirty="0" smtClean="0">
                        <a:latin typeface="Cambria Math" charset="0"/>
                      </a:rPr>
                      <m:t>2</m:t>
                    </m:r>
                    <m:r>
                      <a:rPr lang="en-US" altLang="zh-CN" i="1" dirty="0">
                        <a:latin typeface="Cambria Math" charset="0"/>
                        <a:ea typeface="Cambria Math" charset="0"/>
                        <a:cs typeface="Cambria Math" charset="0"/>
                      </a:rPr>
                      <m:t>×</m:t>
                    </m:r>
                    <m:r>
                      <a:rPr lang="en-US" i="1" dirty="0" smtClean="0">
                        <a:latin typeface="Cambria Math" charset="0"/>
                      </a:rPr>
                      <m:t>(</m:t>
                    </m:r>
                    <m:r>
                      <a:rPr lang="en-US" i="1" dirty="0">
                        <a:latin typeface="Cambria Math" charset="0"/>
                      </a:rPr>
                      <m:t>1+0.3)</m:t>
                    </m:r>
                    <m:r>
                      <a:rPr lang="en-US" i="1" dirty="0" smtClean="0">
                        <a:latin typeface="Cambria Math" charset="0"/>
                        <a:ea typeface="Cambria Math" charset="0"/>
                        <a:cs typeface="Cambria Math" charset="0"/>
                      </a:rPr>
                      <m:t>×</m:t>
                    </m:r>
                    <m:r>
                      <a:rPr lang="en-US" i="1" dirty="0">
                        <a:latin typeface="Cambria Math" charset="0"/>
                      </a:rPr>
                      <m:t>(</m:t>
                    </m:r>
                    <m:f>
                      <m:fPr>
                        <m:ctrlPr>
                          <a:rPr lang="en-US" i="1" dirty="0" smtClean="0">
                            <a:latin typeface="Cambria Math" charset="0"/>
                          </a:rPr>
                        </m:ctrlPr>
                      </m:fPr>
                      <m:num>
                        <m:r>
                          <a:rPr lang="en-US" altLang="zh-CN" b="0" i="1" dirty="0" smtClean="0">
                            <a:latin typeface="Cambria Math" charset="0"/>
                          </a:rPr>
                          <m:t>64</m:t>
                        </m:r>
                      </m:num>
                      <m:den>
                        <m:r>
                          <a:rPr lang="en-US" i="1" dirty="0" smtClean="0">
                            <a:latin typeface="Cambria Math" charset="0"/>
                          </a:rPr>
                          <m:t>𝑊</m:t>
                        </m:r>
                      </m:den>
                    </m:f>
                    <m:r>
                      <a:rPr lang="en-US" altLang="zh-CN" i="1" dirty="0" smtClean="0">
                        <a:latin typeface="Cambria Math" charset="0"/>
                      </a:rPr>
                      <m:t>)</m:t>
                    </m:r>
                  </m:oMath>
                </a14:m>
                <a:endParaRPr lang="en-US" dirty="0" smtClean="0"/>
              </a:p>
              <a:p>
                <a:r>
                  <a:rPr lang="en-US" dirty="0" smtClean="0"/>
                  <a:t>Write </a:t>
                </a:r>
                <a:r>
                  <a:rPr lang="en-US" dirty="0"/>
                  <a:t>miss penalty: </a:t>
                </a:r>
                <a14:m>
                  <m:oMath xmlns:m="http://schemas.openxmlformats.org/officeDocument/2006/math">
                    <m:r>
                      <a:rPr lang="en-US" i="1" dirty="0" smtClean="0">
                        <a:latin typeface="Cambria Math" charset="0"/>
                      </a:rPr>
                      <m:t>𝐼</m:t>
                    </m:r>
                    <m:r>
                      <a:rPr lang="en-US" i="1" dirty="0" smtClean="0">
                        <a:latin typeface="Cambria Math" charset="0"/>
                        <a:ea typeface="Cambria Math" charset="0"/>
                        <a:cs typeface="Cambria Math" charset="0"/>
                      </a:rPr>
                      <m:t>×</m:t>
                    </m:r>
                    <m:r>
                      <a:rPr lang="en-US" i="1" dirty="0" smtClean="0">
                        <a:latin typeface="Cambria Math" charset="0"/>
                      </a:rPr>
                      <m:t>0.1</m:t>
                    </m:r>
                    <m:r>
                      <a:rPr lang="en-US" i="1" dirty="0" smtClean="0">
                        <a:latin typeface="Cambria Math" charset="0"/>
                        <a:ea typeface="Cambria Math" charset="0"/>
                        <a:cs typeface="Cambria Math" charset="0"/>
                      </a:rPr>
                      <m:t>×</m:t>
                    </m:r>
                    <m:r>
                      <a:rPr lang="en-US" i="1" dirty="0" smtClean="0">
                        <a:latin typeface="Cambria Math" charset="0"/>
                      </a:rPr>
                      <m:t>0.02</m:t>
                    </m:r>
                    <m:r>
                      <a:rPr lang="en-US" i="1" dirty="0" smtClean="0">
                        <a:latin typeface="Cambria Math" charset="0"/>
                        <a:ea typeface="Cambria Math" charset="0"/>
                        <a:cs typeface="Cambria Math" charset="0"/>
                      </a:rPr>
                      <m:t>×</m:t>
                    </m:r>
                    <m:r>
                      <a:rPr lang="en-US" i="1" dirty="0" smtClean="0">
                        <a:latin typeface="Cambria Math" charset="0"/>
                      </a:rPr>
                      <m:t>(1+0.3)</m:t>
                    </m:r>
                    <m:r>
                      <a:rPr lang="en-US" i="1" dirty="0" smtClean="0">
                        <a:latin typeface="Cambria Math" charset="0"/>
                        <a:ea typeface="Cambria Math" charset="0"/>
                        <a:cs typeface="Cambria Math" charset="0"/>
                      </a:rPr>
                      <m:t>×</m:t>
                    </m:r>
                    <m:r>
                      <a:rPr lang="en-US" i="1" dirty="0" smtClean="0">
                        <a:latin typeface="Cambria Math" charset="0"/>
                      </a:rPr>
                      <m:t>(</m:t>
                    </m:r>
                    <m:f>
                      <m:fPr>
                        <m:ctrlPr>
                          <a:rPr lang="en-US" i="1" dirty="0" smtClean="0">
                            <a:latin typeface="Cambria Math" charset="0"/>
                          </a:rPr>
                        </m:ctrlPr>
                      </m:fPr>
                      <m:num>
                        <m:r>
                          <a:rPr lang="en-US" altLang="zh-CN" b="0" i="1" dirty="0" smtClean="0">
                            <a:latin typeface="Cambria Math" charset="0"/>
                          </a:rPr>
                          <m:t>64</m:t>
                        </m:r>
                      </m:num>
                      <m:den>
                        <m:r>
                          <a:rPr lang="en-US" i="1" dirty="0" smtClean="0">
                            <a:latin typeface="Cambria Math" charset="0"/>
                          </a:rPr>
                          <m:t>𝑊</m:t>
                        </m:r>
                      </m:den>
                    </m:f>
                    <m:r>
                      <a:rPr lang="en-US" i="1" dirty="0" smtClean="0">
                        <a:latin typeface="Cambria Math" charset="0"/>
                      </a:rPr>
                      <m:t>)</m:t>
                    </m:r>
                  </m:oMath>
                </a14:m>
                <a:endParaRPr lang="en-US" dirty="0" smtClean="0"/>
              </a:p>
              <a:p>
                <a:r>
                  <a:rPr lang="en-US" dirty="0" smtClean="0"/>
                  <a:t>Instruction </a:t>
                </a:r>
                <a:r>
                  <a:rPr lang="en-US" dirty="0"/>
                  <a:t>miss penalty: </a:t>
                </a:r>
                <a14:m>
                  <m:oMath xmlns:m="http://schemas.openxmlformats.org/officeDocument/2006/math">
                    <m:r>
                      <a:rPr lang="en-US" i="1" dirty="0" smtClean="0">
                        <a:latin typeface="Cambria Math" charset="0"/>
                      </a:rPr>
                      <m:t>𝐼</m:t>
                    </m:r>
                    <m:r>
                      <a:rPr lang="en-US" i="1" dirty="0" smtClean="0">
                        <a:latin typeface="Cambria Math" charset="0"/>
                        <a:ea typeface="Cambria Math" charset="0"/>
                        <a:cs typeface="Cambria Math" charset="0"/>
                      </a:rPr>
                      <m:t>×</m:t>
                    </m:r>
                    <m:r>
                      <a:rPr lang="en-US" i="1" dirty="0" smtClean="0">
                        <a:latin typeface="Cambria Math" charset="0"/>
                      </a:rPr>
                      <m:t>0.00</m:t>
                    </m:r>
                    <m:r>
                      <a:rPr lang="en-US" altLang="zh-CN" b="0" i="1" dirty="0" smtClean="0">
                        <a:latin typeface="Cambria Math" charset="0"/>
                      </a:rPr>
                      <m:t>3</m:t>
                    </m:r>
                    <m:r>
                      <a:rPr lang="en-US" i="1" dirty="0" smtClean="0">
                        <a:latin typeface="Cambria Math" charset="0"/>
                        <a:ea typeface="Cambria Math" charset="0"/>
                        <a:cs typeface="Cambria Math" charset="0"/>
                      </a:rPr>
                      <m:t>×</m:t>
                    </m:r>
                    <m:r>
                      <a:rPr lang="en-US" i="1" dirty="0" smtClean="0">
                        <a:latin typeface="Cambria Math" charset="0"/>
                      </a:rPr>
                      <m:t>(</m:t>
                    </m:r>
                    <m:f>
                      <m:fPr>
                        <m:ctrlPr>
                          <a:rPr lang="en-US" altLang="zh-CN" b="0" i="1" dirty="0" smtClean="0">
                            <a:latin typeface="Cambria Math" charset="0"/>
                          </a:rPr>
                        </m:ctrlPr>
                      </m:fPr>
                      <m:num>
                        <m:r>
                          <a:rPr lang="en-US" altLang="zh-CN" b="0" i="1" dirty="0" smtClean="0">
                            <a:latin typeface="Cambria Math" charset="0"/>
                          </a:rPr>
                          <m:t>64</m:t>
                        </m:r>
                      </m:num>
                      <m:den>
                        <m:r>
                          <a:rPr lang="en-US" i="1" dirty="0" smtClean="0">
                            <a:latin typeface="Cambria Math" charset="0"/>
                          </a:rPr>
                          <m:t>𝑊</m:t>
                        </m:r>
                      </m:den>
                    </m:f>
                    <m:r>
                      <a:rPr lang="en-US" i="1" dirty="0" smtClean="0">
                        <a:latin typeface="Cambria Math" charset="0"/>
                      </a:rPr>
                      <m:t>)</m:t>
                    </m:r>
                  </m:oMath>
                </a14:m>
                <a:endParaRPr lang="en-US" dirty="0" smtClean="0"/>
              </a:p>
              <a:p>
                <a:pPr/>
                <a14:m>
                  <m:oMathPara xmlns:m="http://schemas.openxmlformats.org/officeDocument/2006/math">
                    <m:oMathParaPr>
                      <m:jc m:val="centerGroup"/>
                    </m:oMathParaPr>
                    <m:oMath xmlns:m="http://schemas.openxmlformats.org/officeDocument/2006/math">
                      <m:r>
                        <a:rPr lang="en-US" altLang="zh-CN" b="0" i="1" dirty="0" smtClean="0">
                          <a:latin typeface="Cambria Math" charset="0"/>
                        </a:rPr>
                        <m:t>𝐼</m:t>
                      </m:r>
                      <m:r>
                        <a:rPr lang="en-US" altLang="zh-CN" b="0" i="1" dirty="0" smtClean="0">
                          <a:latin typeface="Cambria Math" charset="0"/>
                        </a:rPr>
                        <m:t>+</m:t>
                      </m:r>
                      <m:r>
                        <a:rPr lang="en-US" i="1" dirty="0">
                          <a:latin typeface="Cambria Math" charset="0"/>
                        </a:rPr>
                        <m:t>𝐼</m:t>
                      </m:r>
                      <m:r>
                        <a:rPr lang="en-US" i="1" dirty="0">
                          <a:latin typeface="Cambria Math" charset="0"/>
                          <a:ea typeface="Cambria Math" charset="0"/>
                          <a:cs typeface="Cambria Math" charset="0"/>
                        </a:rPr>
                        <m:t>×</m:t>
                      </m:r>
                      <m:r>
                        <a:rPr lang="en-US" i="1" dirty="0">
                          <a:latin typeface="Cambria Math" charset="0"/>
                        </a:rPr>
                        <m:t>0.2</m:t>
                      </m:r>
                      <m:r>
                        <a:rPr lang="en-US" altLang="zh-CN" i="1" dirty="0">
                          <a:latin typeface="Cambria Math" charset="0"/>
                        </a:rPr>
                        <m:t>5</m:t>
                      </m:r>
                      <m:r>
                        <a:rPr lang="en-US" altLang="zh-CN" i="1" dirty="0">
                          <a:latin typeface="Cambria Math" charset="0"/>
                          <a:ea typeface="Cambria Math" charset="0"/>
                          <a:cs typeface="Cambria Math" charset="0"/>
                        </a:rPr>
                        <m:t>×</m:t>
                      </m:r>
                      <m:r>
                        <a:rPr lang="en-US" i="1" dirty="0">
                          <a:latin typeface="Cambria Math" charset="0"/>
                        </a:rPr>
                        <m:t>0.0</m:t>
                      </m:r>
                      <m:r>
                        <a:rPr lang="en-US" altLang="zh-CN" i="1" dirty="0">
                          <a:latin typeface="Cambria Math" charset="0"/>
                        </a:rPr>
                        <m:t>2</m:t>
                      </m:r>
                      <m:r>
                        <a:rPr lang="en-US" altLang="zh-CN" i="1" dirty="0">
                          <a:latin typeface="Cambria Math" charset="0"/>
                          <a:ea typeface="Cambria Math" charset="0"/>
                          <a:cs typeface="Cambria Math" charset="0"/>
                        </a:rPr>
                        <m:t>×</m:t>
                      </m:r>
                      <m:d>
                        <m:dPr>
                          <m:ctrlPr>
                            <a:rPr lang="en-US" i="1" dirty="0">
                              <a:latin typeface="Cambria Math" charset="0"/>
                            </a:rPr>
                          </m:ctrlPr>
                        </m:dPr>
                        <m:e>
                          <m:r>
                            <a:rPr lang="en-US" i="1" dirty="0">
                              <a:latin typeface="Cambria Math" charset="0"/>
                            </a:rPr>
                            <m:t>1+0.3</m:t>
                          </m:r>
                        </m:e>
                      </m:d>
                      <m:r>
                        <a:rPr lang="en-US" i="1" dirty="0">
                          <a:latin typeface="Cambria Math" charset="0"/>
                          <a:ea typeface="Cambria Math" charset="0"/>
                          <a:cs typeface="Cambria Math" charset="0"/>
                        </a:rPr>
                        <m:t>×</m:t>
                      </m:r>
                      <m:d>
                        <m:dPr>
                          <m:ctrlPr>
                            <a:rPr lang="en-US" i="1" dirty="0">
                              <a:latin typeface="Cambria Math" charset="0"/>
                            </a:rPr>
                          </m:ctrlPr>
                        </m:dPr>
                        <m:e>
                          <m:f>
                            <m:fPr>
                              <m:ctrlPr>
                                <a:rPr lang="en-US" i="1" dirty="0">
                                  <a:latin typeface="Cambria Math" charset="0"/>
                                </a:rPr>
                              </m:ctrlPr>
                            </m:fPr>
                            <m:num>
                              <m:r>
                                <a:rPr lang="en-US" altLang="zh-CN" i="1" dirty="0">
                                  <a:latin typeface="Cambria Math" charset="0"/>
                                </a:rPr>
                                <m:t>64</m:t>
                              </m:r>
                            </m:num>
                            <m:den>
                              <m:r>
                                <a:rPr lang="en-US" i="1" dirty="0">
                                  <a:latin typeface="Cambria Math" charset="0"/>
                                </a:rPr>
                                <m:t>𝑊</m:t>
                              </m:r>
                            </m:den>
                          </m:f>
                        </m:e>
                      </m:d>
                      <m:r>
                        <a:rPr lang="en-US" altLang="zh-CN" b="0" i="1" dirty="0" smtClean="0">
                          <a:latin typeface="Cambria Math" charset="0"/>
                        </a:rPr>
                        <m:t>+</m:t>
                      </m:r>
                      <m:r>
                        <a:rPr lang="en-US" i="1" dirty="0">
                          <a:latin typeface="Cambria Math" charset="0"/>
                        </a:rPr>
                        <m:t>𝐼</m:t>
                      </m:r>
                      <m:r>
                        <a:rPr lang="en-US" i="1" dirty="0">
                          <a:latin typeface="Cambria Math" charset="0"/>
                          <a:ea typeface="Cambria Math" charset="0"/>
                          <a:cs typeface="Cambria Math" charset="0"/>
                        </a:rPr>
                        <m:t>×</m:t>
                      </m:r>
                      <m:r>
                        <a:rPr lang="en-US" i="1" dirty="0">
                          <a:latin typeface="Cambria Math" charset="0"/>
                        </a:rPr>
                        <m:t>0.1</m:t>
                      </m:r>
                      <m:r>
                        <a:rPr lang="en-US" i="1" dirty="0">
                          <a:latin typeface="Cambria Math" charset="0"/>
                          <a:ea typeface="Cambria Math" charset="0"/>
                          <a:cs typeface="Cambria Math" charset="0"/>
                        </a:rPr>
                        <m:t>×</m:t>
                      </m:r>
                      <m:r>
                        <a:rPr lang="en-US" i="1" dirty="0">
                          <a:latin typeface="Cambria Math" charset="0"/>
                        </a:rPr>
                        <m:t>0.02</m:t>
                      </m:r>
                      <m:r>
                        <a:rPr lang="en-US" i="1" dirty="0">
                          <a:latin typeface="Cambria Math" charset="0"/>
                          <a:ea typeface="Cambria Math" charset="0"/>
                          <a:cs typeface="Cambria Math" charset="0"/>
                        </a:rPr>
                        <m:t>×</m:t>
                      </m:r>
                      <m:d>
                        <m:dPr>
                          <m:ctrlPr>
                            <a:rPr lang="en-US" i="1" dirty="0">
                              <a:latin typeface="Cambria Math" charset="0"/>
                            </a:rPr>
                          </m:ctrlPr>
                        </m:dPr>
                        <m:e>
                          <m:r>
                            <a:rPr lang="en-US" i="1" dirty="0">
                              <a:latin typeface="Cambria Math" charset="0"/>
                            </a:rPr>
                            <m:t>1+0.3</m:t>
                          </m:r>
                        </m:e>
                      </m:d>
                      <m:r>
                        <a:rPr lang="en-US" i="1" dirty="0">
                          <a:latin typeface="Cambria Math" charset="0"/>
                          <a:ea typeface="Cambria Math" charset="0"/>
                          <a:cs typeface="Cambria Math" charset="0"/>
                        </a:rPr>
                        <m:t>×</m:t>
                      </m:r>
                      <m:d>
                        <m:dPr>
                          <m:ctrlPr>
                            <a:rPr lang="en-US" i="1" dirty="0">
                              <a:latin typeface="Cambria Math" charset="0"/>
                            </a:rPr>
                          </m:ctrlPr>
                        </m:dPr>
                        <m:e>
                          <m:f>
                            <m:fPr>
                              <m:ctrlPr>
                                <a:rPr lang="en-US" i="1" dirty="0">
                                  <a:latin typeface="Cambria Math" charset="0"/>
                                </a:rPr>
                              </m:ctrlPr>
                            </m:fPr>
                            <m:num>
                              <m:r>
                                <a:rPr lang="en-US" altLang="zh-CN" i="1" dirty="0">
                                  <a:latin typeface="Cambria Math" charset="0"/>
                                </a:rPr>
                                <m:t>64</m:t>
                              </m:r>
                            </m:num>
                            <m:den>
                              <m:r>
                                <a:rPr lang="en-US" i="1" dirty="0">
                                  <a:latin typeface="Cambria Math" charset="0"/>
                                </a:rPr>
                                <m:t>𝑊</m:t>
                              </m:r>
                            </m:den>
                          </m:f>
                        </m:e>
                      </m:d>
                      <m:r>
                        <a:rPr lang="en-US" altLang="zh-CN" b="0" i="1" dirty="0" smtClean="0">
                          <a:latin typeface="Cambria Math" charset="0"/>
                        </a:rPr>
                        <m:t>+</m:t>
                      </m:r>
                      <m:r>
                        <a:rPr lang="en-US" i="1" dirty="0">
                          <a:latin typeface="Cambria Math" charset="0"/>
                        </a:rPr>
                        <m:t>𝐼</m:t>
                      </m:r>
                      <m:r>
                        <a:rPr lang="en-US" i="1" dirty="0">
                          <a:latin typeface="Cambria Math" charset="0"/>
                          <a:ea typeface="Cambria Math" charset="0"/>
                          <a:cs typeface="Cambria Math" charset="0"/>
                        </a:rPr>
                        <m:t>×</m:t>
                      </m:r>
                      <m:r>
                        <a:rPr lang="en-US" i="1" dirty="0">
                          <a:latin typeface="Cambria Math" charset="0"/>
                        </a:rPr>
                        <m:t>0.00</m:t>
                      </m:r>
                      <m:r>
                        <a:rPr lang="en-US" altLang="zh-CN" i="1" dirty="0">
                          <a:latin typeface="Cambria Math" charset="0"/>
                        </a:rPr>
                        <m:t>3</m:t>
                      </m:r>
                      <m:r>
                        <a:rPr lang="en-US" i="1" dirty="0">
                          <a:latin typeface="Cambria Math" charset="0"/>
                          <a:ea typeface="Cambria Math" charset="0"/>
                          <a:cs typeface="Cambria Math" charset="0"/>
                        </a:rPr>
                        <m:t>×</m:t>
                      </m:r>
                      <m:r>
                        <a:rPr lang="en-US" i="1" dirty="0">
                          <a:latin typeface="Cambria Math" charset="0"/>
                        </a:rPr>
                        <m:t>(</m:t>
                      </m:r>
                      <m:f>
                        <m:fPr>
                          <m:ctrlPr>
                            <a:rPr lang="en-US" altLang="zh-CN" i="1" dirty="0">
                              <a:latin typeface="Cambria Math" charset="0"/>
                            </a:rPr>
                          </m:ctrlPr>
                        </m:fPr>
                        <m:num>
                          <m:r>
                            <a:rPr lang="en-US" altLang="zh-CN" i="1" dirty="0">
                              <a:latin typeface="Cambria Math" charset="0"/>
                            </a:rPr>
                            <m:t>64</m:t>
                          </m:r>
                        </m:num>
                        <m:den>
                          <m:r>
                            <a:rPr lang="en-US" i="1" dirty="0">
                              <a:latin typeface="Cambria Math" charset="0"/>
                            </a:rPr>
                            <m:t>𝑊</m:t>
                          </m:r>
                        </m:den>
                      </m:f>
                      <m:r>
                        <a:rPr lang="en-US" i="1" dirty="0">
                          <a:latin typeface="Cambria Math" charset="0"/>
                        </a:rPr>
                        <m:t>)</m:t>
                      </m:r>
                      <m:r>
                        <a:rPr lang="en-US" i="1" dirty="0" smtClean="0">
                          <a:latin typeface="Cambria Math" charset="0"/>
                          <a:ea typeface="Cambria Math" charset="0"/>
                          <a:cs typeface="Cambria Math" charset="0"/>
                        </a:rPr>
                        <m:t>≤</m:t>
                      </m:r>
                      <m:r>
                        <a:rPr lang="en-US" altLang="zh-CN" b="0" i="1" dirty="0" smtClean="0">
                          <a:latin typeface="Cambria Math" charset="0"/>
                          <a:ea typeface="Cambria Math" charset="0"/>
                          <a:cs typeface="Cambria Math" charset="0"/>
                        </a:rPr>
                        <m:t>2</m:t>
                      </m:r>
                      <m:r>
                        <a:rPr lang="en-US" altLang="zh-CN" b="0" i="1" dirty="0" smtClean="0">
                          <a:latin typeface="Cambria Math" charset="0"/>
                          <a:ea typeface="Cambria Math" charset="0"/>
                          <a:cs typeface="Cambria Math" charset="0"/>
                        </a:rPr>
                        <m:t>𝐼</m:t>
                      </m:r>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220353" y="3235814"/>
                <a:ext cx="10112665" cy="2074607"/>
              </a:xfrm>
              <a:prstGeom prst="rect">
                <a:avLst/>
              </a:prstGeom>
              <a:blipFill rotWithShape="0">
                <a:blip r:embed="rId2"/>
                <a:stretch>
                  <a:fillRect l="-482" t="-1765"/>
                </a:stretch>
              </a:blipFill>
            </p:spPr>
            <p:txBody>
              <a:bodyPr/>
              <a:lstStyle/>
              <a:p>
                <a:r>
                  <a:rPr lang="en-US">
                    <a:noFill/>
                  </a:rPr>
                  <a:t> </a:t>
                </a:r>
              </a:p>
            </p:txBody>
          </p:sp>
        </mc:Fallback>
      </mc:AlternateContent>
    </p:spTree>
    <p:extLst>
      <p:ext uri="{BB962C8B-B14F-4D97-AF65-F5344CB8AC3E}">
        <p14:creationId xmlns:p14="http://schemas.microsoft.com/office/powerpoint/2010/main" val="5871360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Exercise</a:t>
            </a:r>
            <a:r>
              <a:rPr lang="zh-CN" altLang="en-US" dirty="0" smtClean="0"/>
              <a:t> </a:t>
            </a:r>
            <a:r>
              <a:rPr lang="en-US" altLang="zh-CN" dirty="0" smtClean="0"/>
              <a:t>5.7</a:t>
            </a:r>
            <a:endParaRPr lang="en-US" dirty="0"/>
          </a:p>
        </p:txBody>
      </p:sp>
      <p:sp>
        <p:nvSpPr>
          <p:cNvPr id="3" name="Date Placeholder 2"/>
          <p:cNvSpPr>
            <a:spLocks noGrp="1"/>
          </p:cNvSpPr>
          <p:nvPr>
            <p:ph type="dt" sz="half" idx="10"/>
          </p:nvPr>
        </p:nvSpPr>
        <p:spPr/>
        <p:txBody>
          <a:bodyPr/>
          <a:lstStyle/>
          <a:p>
            <a:fld id="{D6AFE7E1-942D-8C4B-A40F-65A106A2A4D7}" type="datetime1">
              <a:rPr lang="en-US" smtClean="0"/>
              <a:t>12/3/18</a:t>
            </a:fld>
            <a:endParaRPr lang="en-US"/>
          </a:p>
        </p:txBody>
      </p:sp>
      <p:sp>
        <p:nvSpPr>
          <p:cNvPr id="4" name="Slide Number Placeholder 3"/>
          <p:cNvSpPr>
            <a:spLocks noGrp="1"/>
          </p:cNvSpPr>
          <p:nvPr>
            <p:ph type="sldNum" sz="quarter" idx="12"/>
          </p:nvPr>
        </p:nvSpPr>
        <p:spPr/>
        <p:txBody>
          <a:bodyPr/>
          <a:lstStyle/>
          <a:p>
            <a:fld id="{9C428EAB-6A7A-D844-B051-9744BB29C3BA}" type="slidenum">
              <a:rPr lang="en-US" smtClean="0"/>
              <a:t>9</a:t>
            </a:fld>
            <a:endParaRPr lang="en-US"/>
          </a:p>
        </p:txBody>
      </p:sp>
      <p:sp>
        <p:nvSpPr>
          <p:cNvPr id="5" name="Rectangle 2"/>
          <p:cNvSpPr>
            <a:spLocks noChangeArrowheads="1"/>
          </p:cNvSpPr>
          <p:nvPr/>
        </p:nvSpPr>
        <p:spPr bwMode="auto">
          <a:xfrm>
            <a:off x="1260763" y="19268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1260763" y="37551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1260763" y="1900252"/>
            <a:ext cx="1443172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16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763" y="1900253"/>
            <a:ext cx="6373092" cy="368898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Rectangle 7"/>
              <p:cNvSpPr/>
              <p:nvPr/>
            </p:nvSpPr>
            <p:spPr>
              <a:xfrm>
                <a:off x="7712411" y="2654843"/>
                <a:ext cx="3188902" cy="1443729"/>
              </a:xfrm>
              <a:prstGeom prst="rect">
                <a:avLst/>
              </a:prstGeom>
            </p:spPr>
            <p:txBody>
              <a:bodyPr wrap="square">
                <a:spAutoFit/>
              </a:bodyPr>
              <a:lstStyle/>
              <a:p>
                <a:r>
                  <a:rPr lang="en-US" altLang="zh-CN" dirty="0" smtClean="0">
                    <a:latin typeface="Cambria Math" charset="0"/>
                  </a:rPr>
                  <a:t>5.7.1</a:t>
                </a:r>
                <a:endParaRPr lang="en-US" dirty="0" smtClean="0">
                  <a:latin typeface="Cambria Math"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charset="0"/>
                        </a:rPr>
                        <m:t>𝐶𝑙𝑜𝑐𝑘</m:t>
                      </m:r>
                      <m:r>
                        <a:rPr lang="en-US" i="1" dirty="0" smtClean="0">
                          <a:latin typeface="Cambria Math" charset="0"/>
                        </a:rPr>
                        <m:t> </m:t>
                      </m:r>
                      <m:r>
                        <a:rPr lang="en-US" i="1" dirty="0" smtClean="0">
                          <a:latin typeface="Cambria Math" charset="0"/>
                        </a:rPr>
                        <m:t>𝑟𝑎𝑡𝑒</m:t>
                      </m:r>
                      <m:r>
                        <a:rPr lang="en-US" i="1" dirty="0" smtClean="0">
                          <a:latin typeface="Cambria Math" charset="0"/>
                        </a:rPr>
                        <m:t> =</m:t>
                      </m:r>
                      <m:f>
                        <m:fPr>
                          <m:ctrlPr>
                            <a:rPr lang="en-US" i="1" dirty="0" smtClean="0">
                              <a:latin typeface="Cambria Math" charset="0"/>
                            </a:rPr>
                          </m:ctrlPr>
                        </m:fPr>
                        <m:num>
                          <m:r>
                            <a:rPr lang="en-US" i="1" dirty="0" smtClean="0">
                              <a:latin typeface="Cambria Math" charset="0"/>
                            </a:rPr>
                            <m:t>1</m:t>
                          </m:r>
                        </m:num>
                        <m:den>
                          <m:r>
                            <a:rPr lang="en-US" i="1" dirty="0" smtClean="0">
                              <a:latin typeface="Cambria Math" charset="0"/>
                            </a:rPr>
                            <m:t>h𝑖𝑡</m:t>
                          </m:r>
                          <m:r>
                            <a:rPr lang="zh-CN" altLang="en-US" b="0" i="1" dirty="0" smtClean="0">
                              <a:latin typeface="Cambria Math" charset="0"/>
                            </a:rPr>
                            <m:t> </m:t>
                          </m:r>
                          <m:r>
                            <a:rPr lang="en-US" altLang="zh-CN" b="0" i="1" dirty="0" smtClean="0">
                              <a:latin typeface="Cambria Math" charset="0"/>
                            </a:rPr>
                            <m:t>𝑡𝑖𝑚𝑒</m:t>
                          </m:r>
                        </m:den>
                      </m:f>
                    </m:oMath>
                  </m:oMathPara>
                </a14:m>
                <a:endParaRPr lang="en-US" dirty="0" smtClean="0"/>
              </a:p>
              <a:p>
                <a:pPr marL="342900" indent="-342900">
                  <a:buAutoNum type="alphaLcPeriod"/>
                </a:pPr>
                <a:r>
                  <a:rPr lang="en-US" altLang="zh-CN" dirty="0" smtClean="0"/>
                  <a:t>P1:</a:t>
                </a:r>
                <a:r>
                  <a:rPr lang="zh-CN" altLang="en-US" dirty="0" smtClean="0"/>
                  <a:t> </a:t>
                </a:r>
                <a:r>
                  <a:rPr lang="en-US" altLang="zh-CN" dirty="0" smtClean="0"/>
                  <a:t>1.51GHz</a:t>
                </a:r>
                <a:r>
                  <a:rPr lang="zh-CN" altLang="en-US" dirty="0" smtClean="0"/>
                  <a:t>   </a:t>
                </a:r>
                <a:r>
                  <a:rPr lang="en-US" altLang="zh-CN" dirty="0" smtClean="0"/>
                  <a:t>P2:</a:t>
                </a:r>
                <a:r>
                  <a:rPr lang="zh-CN" altLang="en-US" dirty="0" smtClean="0"/>
                  <a:t> </a:t>
                </a:r>
                <a:r>
                  <a:rPr lang="en-US" altLang="zh-CN" dirty="0" smtClean="0"/>
                  <a:t>1.11GHz</a:t>
                </a:r>
                <a:endParaRPr lang="en-US" altLang="zh-CN" dirty="0"/>
              </a:p>
              <a:p>
                <a:pPr marL="342900" indent="-342900">
                  <a:buAutoNum type="alphaLcPeriod"/>
                </a:pPr>
                <a:endParaRPr lang="en-US" altLang="zh-CN" dirty="0" smtClean="0"/>
              </a:p>
            </p:txBody>
          </p:sp>
        </mc:Choice>
        <mc:Fallback xmlns="">
          <p:sp>
            <p:nvSpPr>
              <p:cNvPr id="8" name="Rectangle 7"/>
              <p:cNvSpPr>
                <a:spLocks noRot="1" noChangeAspect="1" noMove="1" noResize="1" noEditPoints="1" noAdjustHandles="1" noChangeArrowheads="1" noChangeShapeType="1" noTextEdit="1"/>
              </p:cNvSpPr>
              <p:nvPr/>
            </p:nvSpPr>
            <p:spPr>
              <a:xfrm>
                <a:off x="7712411" y="2654843"/>
                <a:ext cx="3188902" cy="1443729"/>
              </a:xfrm>
              <a:prstGeom prst="rect">
                <a:avLst/>
              </a:prstGeom>
              <a:blipFill rotWithShape="0">
                <a:blip r:embed="rId3"/>
                <a:stretch>
                  <a:fillRect l="-1530" t="-2966"/>
                </a:stretch>
              </a:blipFill>
            </p:spPr>
            <p:txBody>
              <a:bodyPr/>
              <a:lstStyle/>
              <a:p>
                <a:r>
                  <a:rPr lang="en-US">
                    <a:noFill/>
                  </a:rPr>
                  <a:t> </a:t>
                </a:r>
              </a:p>
            </p:txBody>
          </p:sp>
        </mc:Fallback>
      </mc:AlternateContent>
      <p:pic>
        <p:nvPicPr>
          <p:cNvPr id="12"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2207" y="5589242"/>
            <a:ext cx="5832764" cy="592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00587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2361</TotalTime>
  <Words>1127</Words>
  <Application>Microsoft Macintosh PowerPoint</Application>
  <PresentationFormat>Widescreen</PresentationFormat>
  <Paragraphs>437</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Calibri Light</vt:lpstr>
      <vt:lpstr>Cambria Math</vt:lpstr>
      <vt:lpstr>Mangal</vt:lpstr>
      <vt:lpstr>宋体</vt:lpstr>
      <vt:lpstr>Retrospect</vt:lpstr>
      <vt:lpstr>VE370 RC8</vt:lpstr>
      <vt:lpstr>Lecture Slides</vt:lpstr>
      <vt:lpstr>Exercise 5.3.5</vt:lpstr>
      <vt:lpstr>Exercise 5.5.2</vt:lpstr>
      <vt:lpstr>Exercise 5.5.2</vt:lpstr>
      <vt:lpstr>PowerPoint Presentation</vt:lpstr>
      <vt:lpstr>Exercise 5.5.5</vt:lpstr>
      <vt:lpstr>PowerPoint Presentation</vt:lpstr>
      <vt:lpstr>Exercise 5.7</vt:lpstr>
      <vt:lpstr>Exercise 5.7.3</vt:lpstr>
      <vt:lpstr>Exercise 5.7.4-5.7.6</vt:lpstr>
      <vt:lpstr>Exercise 5.7.4-5.7.6</vt:lpstr>
      <vt:lpstr>Exercise 5.7.4-5.7.6</vt:lpstr>
      <vt:lpstr>Exercise 5.8.1-5.8.3</vt:lpstr>
      <vt:lpstr>PowerPoint Presentation</vt:lpstr>
      <vt:lpstr>PowerPoint Presentation</vt:lpstr>
      <vt:lpstr>PowerPoint Presentation</vt:lpstr>
      <vt:lpstr>PowerPoint Presentation</vt:lpstr>
      <vt:lpstr>Exercise 5.8.4</vt:lpstr>
      <vt:lpstr>PowerPoint Presentation</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VE370 RC4</dc:title>
  <dc:creator>Microsoft Office User</dc:creator>
  <cp:lastModifiedBy>Microsoft Office User</cp:lastModifiedBy>
  <cp:revision>59</cp:revision>
  <cp:lastPrinted>2018-10-21T06:57:30Z</cp:lastPrinted>
  <dcterms:created xsi:type="dcterms:W3CDTF">2018-10-20T12:21:35Z</dcterms:created>
  <dcterms:modified xsi:type="dcterms:W3CDTF">2018-12-03T10:57:58Z</dcterms:modified>
</cp:coreProperties>
</file>