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07"/>
  </p:normalViewPr>
  <p:slideViewPr>
    <p:cSldViewPr snapToGrid="0" snapToObjects="1">
      <p:cViewPr varScale="1">
        <p:scale>
          <a:sx n="124" d="100"/>
          <a:sy n="124" d="100"/>
        </p:scale>
        <p:origin x="64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4CE8C-8163-344D-A2F4-9ADBB8316976}" type="datetimeFigureOut">
              <a:rPr lang="en-US" smtClean="0"/>
              <a:t>10/4/18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F9B6B-B600-6041-9AC9-A09801A40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25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VE370</a:t>
            </a:r>
            <a:r>
              <a:rPr lang="zh-CN" altLang="en-US" dirty="0"/>
              <a:t> </a:t>
            </a:r>
            <a:r>
              <a:rPr lang="en-US" altLang="zh-CN" dirty="0"/>
              <a:t>RC1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91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11162" y="0"/>
            <a:ext cx="126897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1044941" y="-145775"/>
            <a:ext cx="1171690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62" y="0"/>
            <a:ext cx="5995254" cy="692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029476"/>
              </p:ext>
            </p:extLst>
          </p:nvPr>
        </p:nvGraphicFramePr>
        <p:xfrm>
          <a:off x="7416228" y="1842651"/>
          <a:ext cx="4505739" cy="2219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3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914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Cores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processor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Execution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time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(s)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r>
                        <a:rPr lang="zh-CN" alt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11352"/>
              </p:ext>
            </p:extLst>
          </p:nvPr>
        </p:nvGraphicFramePr>
        <p:xfrm>
          <a:off x="7416227" y="4201534"/>
          <a:ext cx="4505739" cy="2219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1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0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996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Cores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processor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Execution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time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r>
                        <a:rPr lang="zh-CN" alt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7156029" y="45719"/>
                <a:ext cx="4890198" cy="19745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/>
                  <a:t>1.10.4</a:t>
                </a:r>
              </a:p>
              <a:p>
                <a:pPr lvl="1"/>
                <a:r>
                  <a:rPr lang="en-US" altLang="zh-CN" b="1" i="0" dirty="0" err="1">
                    <a:latin typeface="+mj-lt"/>
                  </a:rPr>
                  <a:t>Eg</a:t>
                </a:r>
                <a:r>
                  <a:rPr lang="en-US" altLang="zh-CN" b="1" i="0" dirty="0">
                    <a:latin typeface="+mj-lt"/>
                  </a:rPr>
                  <a:t>.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processor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with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8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cores</a:t>
                </a:r>
              </a:p>
              <a:p>
                <a:pPr lvl="1"/>
                <a:r>
                  <a:rPr lang="en-US" altLang="zh-CN" b="1" i="0" dirty="0">
                    <a:latin typeface="+mj-lt"/>
                  </a:rPr>
                  <a:t>Execution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time=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𝟐𝟓</m:t>
                        </m:r>
                        <m:r>
                          <a:rPr lang="zh-CN" altLang="en-US" b="1" i="1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𝟏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charset="0"/>
                              </a:rPr>
                              <m:t>𝟗</m:t>
                            </m:r>
                          </m:sup>
                        </m:sSup>
                        <m:r>
                          <a:rPr lang="zh-CN" altLang="en-US" b="1" i="1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𝟔</m:t>
                        </m:r>
                      </m:num>
                      <m:den>
                        <m:r>
                          <a:rPr lang="en-US" altLang="zh-CN" b="1" i="1" smtClean="0">
                            <a:latin typeface="Cambria Math" charset="0"/>
                          </a:rPr>
                          <m:t>𝟑</m:t>
                        </m:r>
                        <m:r>
                          <a:rPr lang="zh-CN" altLang="en-US" b="1" i="1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𝟏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charset="0"/>
                              </a:rPr>
                              <m:t>𝟗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b="1" i="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029" y="45719"/>
                <a:ext cx="4890198" cy="1974570"/>
              </a:xfrm>
              <a:prstGeom prst="rect">
                <a:avLst/>
              </a:prstGeom>
              <a:blipFill rotWithShape="0">
                <a:blip r:embed="rId3"/>
                <a:stretch>
                  <a:fillRect l="-1122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719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11162" y="0"/>
            <a:ext cx="126897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1044941" y="-145775"/>
            <a:ext cx="1171690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62" y="0"/>
            <a:ext cx="5995254" cy="692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881454"/>
              </p:ext>
            </p:extLst>
          </p:nvPr>
        </p:nvGraphicFramePr>
        <p:xfrm>
          <a:off x="7437634" y="2921810"/>
          <a:ext cx="4326986" cy="2219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7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4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4914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Cores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processor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Power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(3GHz)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Power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(500MHz)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r>
                        <a:rPr lang="zh-CN" alt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>
          <a:xfrm>
            <a:off x="7156028" y="947240"/>
            <a:ext cx="4890198" cy="1974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1.10.5</a:t>
            </a:r>
          </a:p>
          <a:p>
            <a:pPr lvl="1"/>
            <a:r>
              <a:rPr lang="en-US" altLang="zh-CN" b="1" i="0" dirty="0">
                <a:latin typeface="+mj-lt"/>
              </a:rPr>
              <a:t>3GHz:</a:t>
            </a:r>
            <a:r>
              <a:rPr lang="zh-CN" altLang="en-US" b="1" i="0" dirty="0">
                <a:latin typeface="+mj-lt"/>
              </a:rPr>
              <a:t> </a:t>
            </a:r>
            <a:r>
              <a:rPr lang="en-US" altLang="zh-CN" b="1" i="0" dirty="0">
                <a:latin typeface="+mj-lt"/>
              </a:rPr>
              <a:t>Voltage=1V</a:t>
            </a:r>
          </a:p>
          <a:p>
            <a:pPr lvl="1"/>
            <a:r>
              <a:rPr lang="en-US" altLang="zh-CN" b="1" i="0" dirty="0">
                <a:latin typeface="+mj-lt"/>
              </a:rPr>
              <a:t>500MHz:</a:t>
            </a:r>
            <a:r>
              <a:rPr lang="zh-CN" altLang="en-US" b="1" i="0" dirty="0">
                <a:latin typeface="+mj-lt"/>
              </a:rPr>
              <a:t> </a:t>
            </a:r>
            <a:r>
              <a:rPr lang="en-US" altLang="zh-CN" b="1" i="0" dirty="0">
                <a:latin typeface="+mj-lt"/>
              </a:rPr>
              <a:t>Voltage=0.5V</a:t>
            </a:r>
          </a:p>
        </p:txBody>
      </p:sp>
    </p:spTree>
    <p:extLst>
      <p:ext uri="{BB962C8B-B14F-4D97-AF65-F5344CB8AC3E}">
        <p14:creationId xmlns:p14="http://schemas.microsoft.com/office/powerpoint/2010/main" val="1741343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11162" y="0"/>
            <a:ext cx="126897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1044941" y="-145775"/>
            <a:ext cx="1171690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764404" y="3278315"/>
            <a:ext cx="7559899" cy="2929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Assume</a:t>
            </a:r>
            <a:r>
              <a:rPr lang="zh-CN" altLang="en-US" b="1" dirty="0"/>
              <a:t> </a:t>
            </a:r>
            <a:r>
              <a:rPr lang="en-US" altLang="zh-CN" b="1" dirty="0"/>
              <a:t>f</a:t>
            </a:r>
            <a:r>
              <a:rPr lang="zh-CN" altLang="en-US" b="1" dirty="0"/>
              <a:t> </a:t>
            </a:r>
            <a:r>
              <a:rPr lang="en-US" altLang="zh-CN" b="1" dirty="0"/>
              <a:t>as</a:t>
            </a:r>
            <a:r>
              <a:rPr lang="zh-CN" altLang="en-US" b="1" dirty="0"/>
              <a:t> </a:t>
            </a:r>
            <a:r>
              <a:rPr lang="en-US" altLang="zh-CN" b="1" dirty="0"/>
              <a:t>$s0,</a:t>
            </a:r>
            <a:r>
              <a:rPr lang="zh-CN" altLang="en-US" b="1" dirty="0"/>
              <a:t> </a:t>
            </a:r>
            <a:r>
              <a:rPr lang="en-US" altLang="zh-CN" b="1" dirty="0"/>
              <a:t>g</a:t>
            </a:r>
            <a:r>
              <a:rPr lang="zh-CN" altLang="en-US" b="1" dirty="0"/>
              <a:t> </a:t>
            </a:r>
            <a:r>
              <a:rPr lang="en-US" altLang="zh-CN" b="1" dirty="0"/>
              <a:t>as</a:t>
            </a:r>
            <a:r>
              <a:rPr lang="zh-CN" altLang="en-US" b="1" dirty="0"/>
              <a:t> </a:t>
            </a:r>
            <a:r>
              <a:rPr lang="en-US" altLang="zh-CN" b="1" dirty="0"/>
              <a:t>$s1</a:t>
            </a:r>
          </a:p>
          <a:p>
            <a:r>
              <a:rPr lang="en-US" altLang="zh-CN" b="1" dirty="0"/>
              <a:t>(a)</a:t>
            </a:r>
          </a:p>
          <a:p>
            <a:pPr lvl="1"/>
            <a:r>
              <a:rPr lang="en-US" altLang="zh-CN" b="1" i="0" dirty="0"/>
              <a:t>sub</a:t>
            </a:r>
            <a:r>
              <a:rPr lang="zh-CN" altLang="en-US" b="1" i="0" dirty="0"/>
              <a:t> </a:t>
            </a:r>
            <a:r>
              <a:rPr lang="en-US" altLang="zh-CN" b="1" i="0" dirty="0"/>
              <a:t>$t0,</a:t>
            </a:r>
            <a:r>
              <a:rPr lang="zh-CN" altLang="en-US" b="1" i="0" dirty="0"/>
              <a:t> </a:t>
            </a:r>
            <a:r>
              <a:rPr lang="en-US" altLang="zh-CN" b="1" i="0" dirty="0"/>
              <a:t>$0,</a:t>
            </a:r>
            <a:r>
              <a:rPr lang="zh-CN" altLang="en-US" b="1" i="0" dirty="0"/>
              <a:t> </a:t>
            </a:r>
            <a:r>
              <a:rPr lang="en-US" altLang="zh-CN" b="1" i="0" dirty="0"/>
              <a:t>$s1		temp=</a:t>
            </a:r>
            <a:r>
              <a:rPr lang="zh-CN" altLang="en-US" b="1" i="0" dirty="0"/>
              <a:t> </a:t>
            </a:r>
            <a:r>
              <a:rPr lang="en-US" altLang="zh-CN" b="1" i="0" dirty="0"/>
              <a:t>-g</a:t>
            </a:r>
          </a:p>
          <a:p>
            <a:pPr lvl="1"/>
            <a:r>
              <a:rPr lang="en-US" altLang="zh-CN" b="1" i="0" dirty="0"/>
              <a:t>sub</a:t>
            </a:r>
            <a:r>
              <a:rPr lang="zh-CN" altLang="en-US" b="1" i="0" dirty="0"/>
              <a:t> </a:t>
            </a:r>
            <a:r>
              <a:rPr lang="en-US" altLang="zh-CN" b="1" i="0" dirty="0"/>
              <a:t>$s0,</a:t>
            </a:r>
            <a:r>
              <a:rPr lang="zh-CN" altLang="en-US" b="1" i="0" dirty="0"/>
              <a:t> </a:t>
            </a:r>
            <a:r>
              <a:rPr lang="en-US" altLang="zh-CN" b="1" i="0" dirty="0"/>
              <a:t>$t0,</a:t>
            </a:r>
            <a:r>
              <a:rPr lang="zh-CN" altLang="en-US" b="1" i="0" dirty="0"/>
              <a:t> </a:t>
            </a:r>
            <a:r>
              <a:rPr lang="en-US" altLang="zh-CN" b="1" i="0" dirty="0"/>
              <a:t>$s0	f=</a:t>
            </a:r>
            <a:r>
              <a:rPr lang="zh-CN" altLang="en-US" b="1" i="0" dirty="0"/>
              <a:t> </a:t>
            </a:r>
            <a:r>
              <a:rPr lang="en-US" altLang="zh-CN" b="1" i="0" dirty="0"/>
              <a:t>temp</a:t>
            </a:r>
            <a:r>
              <a:rPr lang="zh-CN" altLang="en-US" b="1" i="0" dirty="0"/>
              <a:t> </a:t>
            </a:r>
            <a:r>
              <a:rPr lang="en-US" altLang="zh-CN" b="1" i="0" dirty="0"/>
              <a:t>-g</a:t>
            </a:r>
            <a:endParaRPr lang="en-US" altLang="zh-CN" dirty="0"/>
          </a:p>
          <a:p>
            <a:r>
              <a:rPr lang="en-US" altLang="zh-CN" b="1" dirty="0"/>
              <a:t>(b)</a:t>
            </a:r>
          </a:p>
          <a:p>
            <a:pPr lvl="1"/>
            <a:r>
              <a:rPr lang="en-US" altLang="zh-CN" b="1" i="0" dirty="0" err="1"/>
              <a:t>addi</a:t>
            </a:r>
            <a:r>
              <a:rPr lang="zh-CN" altLang="en-US" b="1" i="0" dirty="0"/>
              <a:t> </a:t>
            </a:r>
            <a:r>
              <a:rPr lang="en-US" altLang="zh-CN" b="1" i="0" dirty="0"/>
              <a:t>$t0,</a:t>
            </a:r>
            <a:r>
              <a:rPr lang="zh-CN" altLang="en-US" b="1" i="0" dirty="0"/>
              <a:t> </a:t>
            </a:r>
            <a:r>
              <a:rPr lang="en-US" altLang="zh-CN" b="1" i="0" dirty="0"/>
              <a:t>$s0,</a:t>
            </a:r>
            <a:r>
              <a:rPr lang="zh-CN" altLang="en-US" b="1" i="0" dirty="0"/>
              <a:t> </a:t>
            </a:r>
            <a:r>
              <a:rPr lang="en-US" altLang="zh-CN" b="1" i="0" dirty="0"/>
              <a:t>5		temp=f+5</a:t>
            </a:r>
          </a:p>
          <a:p>
            <a:pPr lvl="1"/>
            <a:r>
              <a:rPr lang="en-US" altLang="zh-CN" b="1" i="0" dirty="0"/>
              <a:t>sub</a:t>
            </a:r>
            <a:r>
              <a:rPr lang="zh-CN" altLang="en-US" b="1" i="0" dirty="0"/>
              <a:t> </a:t>
            </a:r>
            <a:r>
              <a:rPr lang="en-US" altLang="zh-CN" b="1" i="0" dirty="0"/>
              <a:t>$s0,</a:t>
            </a:r>
            <a:r>
              <a:rPr lang="zh-CN" altLang="en-US" b="1" i="0" dirty="0"/>
              <a:t> </a:t>
            </a:r>
            <a:r>
              <a:rPr lang="en-US" altLang="zh-CN" b="1" i="0" dirty="0"/>
              <a:t>$s1,</a:t>
            </a:r>
            <a:r>
              <a:rPr lang="zh-CN" altLang="en-US" b="1" i="0" dirty="0"/>
              <a:t> </a:t>
            </a:r>
            <a:r>
              <a:rPr lang="en-US" altLang="zh-CN" b="1" i="0" dirty="0"/>
              <a:t>$t0	f=g-temp</a:t>
            </a:r>
          </a:p>
          <a:p>
            <a:endParaRPr lang="en-US" altLang="zh-CN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27279" y="24469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4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405" y="244698"/>
            <a:ext cx="8100811" cy="270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88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11162" y="0"/>
            <a:ext cx="126897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 flipV="1">
            <a:off x="1044941" y="-145775"/>
            <a:ext cx="1171690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27279" y="2802359"/>
            <a:ext cx="10856890" cy="40556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(a)</a:t>
            </a:r>
          </a:p>
          <a:p>
            <a:pPr lvl="1"/>
            <a:r>
              <a:rPr lang="en-US" altLang="zh-CN" b="1" i="0" dirty="0" err="1"/>
              <a:t>lw</a:t>
            </a:r>
            <a:r>
              <a:rPr lang="zh-CN" altLang="en-US" b="1" i="0" dirty="0"/>
              <a:t> </a:t>
            </a:r>
            <a:r>
              <a:rPr lang="en-US" altLang="zh-CN" b="1" i="0" dirty="0"/>
              <a:t>$t0,</a:t>
            </a:r>
            <a:r>
              <a:rPr lang="zh-CN" altLang="en-US" b="1" i="0" dirty="0"/>
              <a:t> </a:t>
            </a:r>
            <a:r>
              <a:rPr lang="en-US" altLang="zh-CN" b="1" i="0" dirty="0"/>
              <a:t>8($s6)		temp=A[2]	load</a:t>
            </a:r>
            <a:r>
              <a:rPr lang="zh-CN" altLang="en-US" b="1" i="0" dirty="0"/>
              <a:t> </a:t>
            </a:r>
            <a:r>
              <a:rPr lang="en-US" altLang="zh-CN" b="1" i="0" dirty="0"/>
              <a:t>the</a:t>
            </a:r>
            <a:r>
              <a:rPr lang="zh-CN" altLang="en-US" b="1" i="0" dirty="0"/>
              <a:t> </a:t>
            </a:r>
            <a:r>
              <a:rPr lang="en-US" altLang="zh-CN" b="1" i="0" dirty="0"/>
              <a:t>content</a:t>
            </a:r>
            <a:r>
              <a:rPr lang="zh-CN" altLang="en-US" b="1" i="0" dirty="0"/>
              <a:t> </a:t>
            </a:r>
            <a:r>
              <a:rPr lang="en-US" altLang="zh-CN" b="1" i="0" dirty="0"/>
              <a:t>of</a:t>
            </a:r>
            <a:r>
              <a:rPr lang="zh-CN" altLang="en-US" b="1" i="0" dirty="0"/>
              <a:t> </a:t>
            </a:r>
            <a:r>
              <a:rPr lang="en-US" altLang="zh-CN" b="1" i="0" dirty="0"/>
              <a:t>A[2]</a:t>
            </a:r>
            <a:r>
              <a:rPr lang="zh-CN" altLang="en-US" b="1" i="0" dirty="0"/>
              <a:t> </a:t>
            </a:r>
            <a:endParaRPr lang="en-US" altLang="zh-CN" b="1" i="0" dirty="0"/>
          </a:p>
          <a:p>
            <a:pPr lvl="1"/>
            <a:r>
              <a:rPr lang="en-US" altLang="zh-CN" b="1" i="0" dirty="0"/>
              <a:t>add</a:t>
            </a:r>
            <a:r>
              <a:rPr lang="zh-CN" altLang="en-US" b="1" i="0" dirty="0"/>
              <a:t> </a:t>
            </a:r>
            <a:r>
              <a:rPr lang="en-US" altLang="zh-CN" b="1" i="0" dirty="0"/>
              <a:t>$s0,</a:t>
            </a:r>
            <a:r>
              <a:rPr lang="zh-CN" altLang="en-US" b="1" i="0" dirty="0"/>
              <a:t> </a:t>
            </a:r>
            <a:r>
              <a:rPr lang="en-US" altLang="zh-CN" b="1" i="0" dirty="0"/>
              <a:t>$s0,</a:t>
            </a:r>
            <a:r>
              <a:rPr lang="zh-CN" altLang="en-US" b="1" i="0" dirty="0"/>
              <a:t> </a:t>
            </a:r>
            <a:r>
              <a:rPr lang="en-US" altLang="zh-CN" b="1" i="0" dirty="0"/>
              <a:t>$t0	f=</a:t>
            </a:r>
            <a:r>
              <a:rPr lang="en-US" altLang="zh-CN" b="1" i="0" dirty="0" err="1"/>
              <a:t>f+temp</a:t>
            </a:r>
            <a:r>
              <a:rPr lang="en-US" altLang="zh-CN" b="1" i="0" dirty="0"/>
              <a:t>	f=</a:t>
            </a:r>
            <a:r>
              <a:rPr lang="en-US" altLang="zh-CN" b="1" i="0" dirty="0" err="1"/>
              <a:t>f+A</a:t>
            </a:r>
            <a:r>
              <a:rPr lang="en-US" altLang="zh-CN" b="1" i="0" dirty="0"/>
              <a:t>[2]</a:t>
            </a:r>
          </a:p>
          <a:p>
            <a:r>
              <a:rPr lang="en-US" altLang="zh-CN" b="1" dirty="0"/>
              <a:t>(b)</a:t>
            </a:r>
          </a:p>
          <a:p>
            <a:pPr lvl="1"/>
            <a:r>
              <a:rPr lang="en-US" altLang="zh-CN" b="1" i="0" dirty="0" err="1"/>
              <a:t>sll</a:t>
            </a:r>
            <a:r>
              <a:rPr lang="zh-CN" altLang="en-US" b="1" i="0" dirty="0"/>
              <a:t> </a:t>
            </a:r>
            <a:r>
              <a:rPr lang="en-US" altLang="zh-CN" b="1" i="0" dirty="0"/>
              <a:t>$t0,</a:t>
            </a:r>
            <a:r>
              <a:rPr lang="zh-CN" altLang="en-US" b="1" i="0" dirty="0"/>
              <a:t> </a:t>
            </a:r>
            <a:r>
              <a:rPr lang="en-US" altLang="zh-CN" b="1" i="0" dirty="0"/>
              <a:t>$s3,</a:t>
            </a:r>
            <a:r>
              <a:rPr lang="zh-CN" altLang="en-US" b="1" i="0" dirty="0"/>
              <a:t> </a:t>
            </a:r>
            <a:r>
              <a:rPr lang="en-US" altLang="zh-CN" b="1" i="0" dirty="0"/>
              <a:t>2		temp0=</a:t>
            </a:r>
            <a:r>
              <a:rPr lang="en-US" altLang="zh-CN" b="1" i="0" dirty="0" err="1"/>
              <a:t>i</a:t>
            </a:r>
            <a:r>
              <a:rPr lang="zh-CN" altLang="en-US" b="1" i="0" dirty="0"/>
              <a:t>*</a:t>
            </a:r>
            <a:r>
              <a:rPr lang="en-US" altLang="zh-CN" b="1" i="0" dirty="0"/>
              <a:t>4	get</a:t>
            </a:r>
            <a:r>
              <a:rPr lang="zh-CN" altLang="en-US" b="1" i="0" dirty="0"/>
              <a:t> </a:t>
            </a:r>
            <a:r>
              <a:rPr lang="en-US" altLang="zh-CN" b="1" i="0" dirty="0"/>
              <a:t>the</a:t>
            </a:r>
            <a:r>
              <a:rPr lang="zh-CN" altLang="en-US" b="1" i="0" dirty="0"/>
              <a:t> </a:t>
            </a:r>
            <a:r>
              <a:rPr lang="en-US" altLang="zh-CN" b="1" i="0" dirty="0"/>
              <a:t>offset</a:t>
            </a:r>
            <a:r>
              <a:rPr lang="zh-CN" altLang="en-US" b="1" i="0" dirty="0"/>
              <a:t> </a:t>
            </a:r>
            <a:r>
              <a:rPr lang="en-US" altLang="zh-CN" b="1" i="0" dirty="0"/>
              <a:t>of</a:t>
            </a:r>
            <a:r>
              <a:rPr lang="zh-CN" altLang="en-US" b="1" i="0" dirty="0"/>
              <a:t> </a:t>
            </a:r>
            <a:r>
              <a:rPr lang="en-US" altLang="zh-CN" b="1" i="0" dirty="0"/>
              <a:t>A[</a:t>
            </a:r>
            <a:r>
              <a:rPr lang="en-US" altLang="zh-CN" b="1" i="0" dirty="0" err="1"/>
              <a:t>i</a:t>
            </a:r>
            <a:r>
              <a:rPr lang="en-US" altLang="zh-CN" b="1" i="0" dirty="0"/>
              <a:t>]</a:t>
            </a:r>
          </a:p>
          <a:p>
            <a:pPr lvl="1"/>
            <a:r>
              <a:rPr lang="en-US" altLang="zh-CN" b="1" i="0" dirty="0"/>
              <a:t>add</a:t>
            </a:r>
            <a:r>
              <a:rPr lang="zh-CN" altLang="en-US" b="1" i="0" dirty="0"/>
              <a:t> </a:t>
            </a:r>
            <a:r>
              <a:rPr lang="en-US" altLang="zh-CN" b="1" i="0" dirty="0"/>
              <a:t>$t0,</a:t>
            </a:r>
            <a:r>
              <a:rPr lang="zh-CN" altLang="en-US" b="1" i="0" dirty="0"/>
              <a:t> </a:t>
            </a:r>
            <a:r>
              <a:rPr lang="en-US" altLang="zh-CN" b="1" i="0" dirty="0"/>
              <a:t>$t0,</a:t>
            </a:r>
            <a:r>
              <a:rPr lang="zh-CN" altLang="en-US" b="1" i="0" dirty="0"/>
              <a:t> </a:t>
            </a:r>
            <a:r>
              <a:rPr lang="en-US" altLang="zh-CN" b="1" i="0" dirty="0"/>
              <a:t>$s6		temp0+=A	get</a:t>
            </a:r>
            <a:r>
              <a:rPr lang="zh-CN" altLang="en-US" b="1" i="0" dirty="0"/>
              <a:t> </a:t>
            </a:r>
            <a:r>
              <a:rPr lang="en-US" altLang="zh-CN" b="1" i="0" dirty="0"/>
              <a:t>the</a:t>
            </a:r>
            <a:r>
              <a:rPr lang="zh-CN" altLang="en-US" b="1" i="0" dirty="0"/>
              <a:t> </a:t>
            </a:r>
            <a:r>
              <a:rPr lang="en-US" altLang="zh-CN" b="1" i="0" dirty="0"/>
              <a:t>address</a:t>
            </a:r>
            <a:r>
              <a:rPr lang="zh-CN" altLang="en-US" b="1" i="0" dirty="0"/>
              <a:t> </a:t>
            </a:r>
            <a:r>
              <a:rPr lang="en-US" altLang="zh-CN" b="1" i="0" dirty="0"/>
              <a:t>of</a:t>
            </a:r>
            <a:r>
              <a:rPr lang="zh-CN" altLang="en-US" b="1" i="0" dirty="0"/>
              <a:t> </a:t>
            </a:r>
            <a:r>
              <a:rPr lang="en-US" altLang="zh-CN" b="1" i="0" dirty="0"/>
              <a:t>A[</a:t>
            </a:r>
            <a:r>
              <a:rPr lang="en-US" altLang="zh-CN" b="1" i="0" dirty="0" err="1"/>
              <a:t>i</a:t>
            </a:r>
            <a:r>
              <a:rPr lang="en-US" altLang="zh-CN" b="1" i="0" dirty="0"/>
              <a:t>]</a:t>
            </a:r>
          </a:p>
          <a:p>
            <a:pPr lvl="1"/>
            <a:r>
              <a:rPr lang="en-US" altLang="zh-CN" b="1" i="0" dirty="0" err="1"/>
              <a:t>sll</a:t>
            </a:r>
            <a:r>
              <a:rPr lang="zh-CN" altLang="en-US" b="1" i="0" dirty="0"/>
              <a:t> </a:t>
            </a:r>
            <a:r>
              <a:rPr lang="en-US" altLang="zh-CN" b="1" i="0" dirty="0"/>
              <a:t>$t1,</a:t>
            </a:r>
            <a:r>
              <a:rPr lang="zh-CN" altLang="en-US" b="1" i="0" dirty="0"/>
              <a:t> </a:t>
            </a:r>
            <a:r>
              <a:rPr lang="en-US" altLang="zh-CN" b="1" i="0" dirty="0"/>
              <a:t>$s4,</a:t>
            </a:r>
            <a:r>
              <a:rPr lang="zh-CN" altLang="en-US" b="1" i="0" dirty="0"/>
              <a:t> </a:t>
            </a:r>
            <a:r>
              <a:rPr lang="en-US" altLang="zh-CN" b="1" i="0" dirty="0"/>
              <a:t>2		temp1=j</a:t>
            </a:r>
            <a:r>
              <a:rPr lang="zh-CN" altLang="en-US" b="1" i="0" dirty="0"/>
              <a:t>*</a:t>
            </a:r>
            <a:r>
              <a:rPr lang="en-US" altLang="zh-CN" b="1" i="0" dirty="0"/>
              <a:t>4	get</a:t>
            </a:r>
            <a:r>
              <a:rPr lang="zh-CN" altLang="en-US" b="1" i="0" dirty="0"/>
              <a:t> </a:t>
            </a:r>
            <a:r>
              <a:rPr lang="en-US" altLang="zh-CN" b="1" i="0" dirty="0"/>
              <a:t>the</a:t>
            </a:r>
            <a:r>
              <a:rPr lang="zh-CN" altLang="en-US" b="1" i="0" dirty="0"/>
              <a:t> </a:t>
            </a:r>
            <a:r>
              <a:rPr lang="en-US" altLang="zh-CN" b="1" i="0" dirty="0"/>
              <a:t>offset</a:t>
            </a:r>
            <a:r>
              <a:rPr lang="zh-CN" altLang="en-US" b="1" i="0" dirty="0"/>
              <a:t> </a:t>
            </a:r>
            <a:r>
              <a:rPr lang="en-US" altLang="zh-CN" b="1" i="0" dirty="0"/>
              <a:t>of</a:t>
            </a:r>
            <a:r>
              <a:rPr lang="zh-CN" altLang="en-US" b="1" i="0" dirty="0"/>
              <a:t> </a:t>
            </a:r>
            <a:r>
              <a:rPr lang="en-US" altLang="zh-CN" b="1" i="0" dirty="0"/>
              <a:t>A[j]</a:t>
            </a:r>
          </a:p>
          <a:p>
            <a:pPr lvl="1"/>
            <a:r>
              <a:rPr lang="en-US" altLang="zh-CN" b="1" i="0" dirty="0"/>
              <a:t>add</a:t>
            </a:r>
            <a:r>
              <a:rPr lang="zh-CN" altLang="en-US" b="1" i="0" dirty="0"/>
              <a:t> </a:t>
            </a:r>
            <a:r>
              <a:rPr lang="en-US" altLang="zh-CN" b="1" i="0" dirty="0"/>
              <a:t>$t1,</a:t>
            </a:r>
            <a:r>
              <a:rPr lang="zh-CN" altLang="en-US" b="1" i="0" dirty="0"/>
              <a:t> </a:t>
            </a:r>
            <a:r>
              <a:rPr lang="en-US" altLang="zh-CN" b="1" i="0" dirty="0"/>
              <a:t>$t1,</a:t>
            </a:r>
            <a:r>
              <a:rPr lang="zh-CN" altLang="en-US" b="1" i="0" dirty="0"/>
              <a:t> </a:t>
            </a:r>
            <a:r>
              <a:rPr lang="en-US" altLang="zh-CN" b="1" i="0" dirty="0"/>
              <a:t>$s6		temp1+=A	get</a:t>
            </a:r>
            <a:r>
              <a:rPr lang="zh-CN" altLang="en-US" b="1" i="0" dirty="0"/>
              <a:t> </a:t>
            </a:r>
            <a:r>
              <a:rPr lang="en-US" altLang="zh-CN" b="1" i="0" dirty="0"/>
              <a:t>the</a:t>
            </a:r>
            <a:r>
              <a:rPr lang="zh-CN" altLang="en-US" b="1" i="0" dirty="0"/>
              <a:t> </a:t>
            </a:r>
            <a:r>
              <a:rPr lang="en-US" altLang="zh-CN" b="1" i="0" dirty="0"/>
              <a:t>address</a:t>
            </a:r>
            <a:r>
              <a:rPr lang="zh-CN" altLang="en-US" b="1" i="0" dirty="0"/>
              <a:t> </a:t>
            </a:r>
            <a:r>
              <a:rPr lang="en-US" altLang="zh-CN" b="1" i="0" dirty="0"/>
              <a:t>of</a:t>
            </a:r>
            <a:r>
              <a:rPr lang="zh-CN" altLang="en-US" b="1" i="0" dirty="0"/>
              <a:t> </a:t>
            </a:r>
            <a:r>
              <a:rPr lang="en-US" altLang="zh-CN" b="1" i="0" dirty="0"/>
              <a:t>A[j]</a:t>
            </a:r>
          </a:p>
          <a:p>
            <a:pPr lvl="1"/>
            <a:r>
              <a:rPr lang="en-US" altLang="zh-CN" b="1" i="0" dirty="0" err="1"/>
              <a:t>lw</a:t>
            </a:r>
            <a:r>
              <a:rPr lang="zh-CN" altLang="en-US" b="1" i="0" dirty="0"/>
              <a:t> </a:t>
            </a:r>
            <a:r>
              <a:rPr lang="en-US" altLang="zh-CN" b="1" i="0" dirty="0"/>
              <a:t>$t2,</a:t>
            </a:r>
            <a:r>
              <a:rPr lang="zh-CN" altLang="en-US" b="1" i="0" dirty="0"/>
              <a:t> </a:t>
            </a:r>
            <a:r>
              <a:rPr lang="en-US" altLang="zh-CN" b="1" i="0" dirty="0"/>
              <a:t>0($t0)		temp2=A[</a:t>
            </a:r>
            <a:r>
              <a:rPr lang="en-US" altLang="zh-CN" b="1" i="0" dirty="0" err="1"/>
              <a:t>i</a:t>
            </a:r>
            <a:r>
              <a:rPr lang="en-US" altLang="zh-CN" b="1" i="0" dirty="0"/>
              <a:t>]	load</a:t>
            </a:r>
            <a:r>
              <a:rPr lang="zh-CN" altLang="en-US" b="1" i="0" dirty="0"/>
              <a:t> </a:t>
            </a:r>
            <a:r>
              <a:rPr lang="en-US" altLang="zh-CN" b="1" i="0" dirty="0"/>
              <a:t>the</a:t>
            </a:r>
            <a:r>
              <a:rPr lang="zh-CN" altLang="en-US" b="1" i="0" dirty="0"/>
              <a:t> </a:t>
            </a:r>
            <a:r>
              <a:rPr lang="en-US" altLang="zh-CN" b="1" i="0" dirty="0"/>
              <a:t>content</a:t>
            </a:r>
            <a:r>
              <a:rPr lang="zh-CN" altLang="en-US" b="1" i="0" dirty="0"/>
              <a:t> </a:t>
            </a:r>
            <a:r>
              <a:rPr lang="en-US" altLang="zh-CN" b="1" i="0" dirty="0"/>
              <a:t>of</a:t>
            </a:r>
            <a:r>
              <a:rPr lang="zh-CN" altLang="en-US" b="1" i="0" dirty="0"/>
              <a:t> </a:t>
            </a:r>
            <a:r>
              <a:rPr lang="en-US" altLang="zh-CN" b="1" i="0" dirty="0"/>
              <a:t>A[</a:t>
            </a:r>
            <a:r>
              <a:rPr lang="en-US" altLang="zh-CN" b="1" i="0" dirty="0" err="1"/>
              <a:t>i</a:t>
            </a:r>
            <a:r>
              <a:rPr lang="en-US" altLang="zh-CN" b="1" i="0" dirty="0"/>
              <a:t>]</a:t>
            </a:r>
          </a:p>
          <a:p>
            <a:pPr lvl="1"/>
            <a:r>
              <a:rPr lang="en-US" altLang="zh-CN" b="1" i="0" dirty="0" err="1"/>
              <a:t>lw</a:t>
            </a:r>
            <a:r>
              <a:rPr lang="zh-CN" altLang="en-US" b="1" i="0" dirty="0"/>
              <a:t> </a:t>
            </a:r>
            <a:r>
              <a:rPr lang="en-US" altLang="zh-CN" b="1" i="0" dirty="0"/>
              <a:t>$t3,</a:t>
            </a:r>
            <a:r>
              <a:rPr lang="zh-CN" altLang="en-US" b="1" i="0" dirty="0"/>
              <a:t> </a:t>
            </a:r>
            <a:r>
              <a:rPr lang="en-US" altLang="zh-CN" b="1" i="0" dirty="0"/>
              <a:t>0($t1)		temp3=A[j]	load</a:t>
            </a:r>
            <a:r>
              <a:rPr lang="zh-CN" altLang="en-US" b="1" i="0" dirty="0"/>
              <a:t> </a:t>
            </a:r>
            <a:r>
              <a:rPr lang="en-US" altLang="zh-CN" b="1" i="0" dirty="0"/>
              <a:t>the</a:t>
            </a:r>
            <a:r>
              <a:rPr lang="zh-CN" altLang="en-US" b="1" i="0" dirty="0"/>
              <a:t> </a:t>
            </a:r>
            <a:r>
              <a:rPr lang="en-US" altLang="zh-CN" b="1" i="0" dirty="0"/>
              <a:t>content</a:t>
            </a:r>
            <a:r>
              <a:rPr lang="zh-CN" altLang="en-US" b="1" i="0" dirty="0"/>
              <a:t> </a:t>
            </a:r>
            <a:r>
              <a:rPr lang="en-US" altLang="zh-CN" b="1" i="0" dirty="0"/>
              <a:t>of</a:t>
            </a:r>
            <a:r>
              <a:rPr lang="zh-CN" altLang="en-US" b="1" i="0" dirty="0"/>
              <a:t> </a:t>
            </a:r>
            <a:r>
              <a:rPr lang="en-US" altLang="zh-CN" b="1" i="0" dirty="0"/>
              <a:t>A[j]</a:t>
            </a:r>
          </a:p>
          <a:p>
            <a:pPr lvl="1"/>
            <a:r>
              <a:rPr lang="en-US" altLang="zh-CN" b="1" i="0" dirty="0"/>
              <a:t>Add</a:t>
            </a:r>
            <a:r>
              <a:rPr lang="zh-CN" altLang="en-US" b="1" i="0" dirty="0"/>
              <a:t> </a:t>
            </a:r>
            <a:r>
              <a:rPr lang="en-US" altLang="zh-CN" b="1" i="0" dirty="0"/>
              <a:t>$t4,</a:t>
            </a:r>
            <a:r>
              <a:rPr lang="zh-CN" altLang="en-US" b="1" i="0" dirty="0"/>
              <a:t> </a:t>
            </a:r>
            <a:r>
              <a:rPr lang="en-US" altLang="zh-CN" b="1" i="0" dirty="0"/>
              <a:t>$t2,</a:t>
            </a:r>
            <a:r>
              <a:rPr lang="zh-CN" altLang="en-US" b="1" i="0" dirty="0"/>
              <a:t> </a:t>
            </a:r>
            <a:r>
              <a:rPr lang="en-US" altLang="zh-CN" b="1" i="0" dirty="0"/>
              <a:t>$t3		temp4=A[</a:t>
            </a:r>
            <a:r>
              <a:rPr lang="en-US" altLang="zh-CN" b="1" i="0" dirty="0" err="1"/>
              <a:t>i</a:t>
            </a:r>
            <a:r>
              <a:rPr lang="en-US" altLang="zh-CN" b="1" i="0" dirty="0"/>
              <a:t>]+A[j]</a:t>
            </a:r>
          </a:p>
          <a:p>
            <a:pPr lvl="1"/>
            <a:r>
              <a:rPr lang="en-US" altLang="zh-CN" b="1" i="0" dirty="0" err="1"/>
              <a:t>sw</a:t>
            </a:r>
            <a:r>
              <a:rPr lang="zh-CN" altLang="en-US" b="1" i="0" dirty="0"/>
              <a:t> </a:t>
            </a:r>
            <a:r>
              <a:rPr lang="en-US" altLang="zh-CN" b="1" i="0" dirty="0"/>
              <a:t>$t4,</a:t>
            </a:r>
            <a:r>
              <a:rPr lang="zh-CN" altLang="en-US" b="1" i="0" dirty="0"/>
              <a:t> </a:t>
            </a:r>
            <a:r>
              <a:rPr lang="en-US" altLang="zh-CN" b="1" i="0" dirty="0"/>
              <a:t>32($s7)</a:t>
            </a:r>
            <a:r>
              <a:rPr lang="zh-CN" altLang="en-US" b="1" i="0" dirty="0"/>
              <a:t> </a:t>
            </a:r>
            <a:r>
              <a:rPr lang="en-US" altLang="zh-CN" b="1" i="0" dirty="0"/>
              <a:t>		B[8]=A[</a:t>
            </a:r>
            <a:r>
              <a:rPr lang="en-US" altLang="zh-CN" b="1" i="0" dirty="0" err="1"/>
              <a:t>i</a:t>
            </a:r>
            <a:r>
              <a:rPr lang="en-US" altLang="zh-CN" b="1" i="0" dirty="0"/>
              <a:t>]+A[j]	store</a:t>
            </a:r>
            <a:r>
              <a:rPr lang="zh-CN" altLang="en-US" b="1" i="0" dirty="0"/>
              <a:t> </a:t>
            </a:r>
            <a:r>
              <a:rPr lang="en-US" altLang="zh-CN" b="1" i="0" dirty="0"/>
              <a:t>the</a:t>
            </a:r>
            <a:r>
              <a:rPr lang="zh-CN" altLang="en-US" b="1" i="0" dirty="0"/>
              <a:t> </a:t>
            </a:r>
            <a:r>
              <a:rPr lang="en-US" altLang="zh-CN" b="1" i="0" dirty="0"/>
              <a:t>content</a:t>
            </a:r>
            <a:r>
              <a:rPr lang="zh-CN" altLang="en-US" b="1" i="0" dirty="0"/>
              <a:t> </a:t>
            </a:r>
            <a:r>
              <a:rPr lang="en-US" altLang="zh-CN" b="1" i="0" dirty="0"/>
              <a:t>back</a:t>
            </a:r>
            <a:r>
              <a:rPr lang="zh-CN" altLang="en-US" b="1" i="0" dirty="0"/>
              <a:t> </a:t>
            </a:r>
            <a:r>
              <a:rPr lang="en-US" altLang="zh-CN" b="1" i="0" dirty="0"/>
              <a:t>to</a:t>
            </a:r>
            <a:r>
              <a:rPr lang="zh-CN" altLang="en-US" b="1" i="0" dirty="0"/>
              <a:t> </a:t>
            </a:r>
            <a:r>
              <a:rPr lang="en-US" altLang="zh-CN" b="1" i="0" dirty="0"/>
              <a:t>B[8]</a:t>
            </a:r>
          </a:p>
          <a:p>
            <a:endParaRPr lang="en-US" altLang="zh-CN" b="1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27279" y="24469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19705" y="244698"/>
            <a:ext cx="1485185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26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712" y="1"/>
            <a:ext cx="7340959" cy="280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97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95458" y="0"/>
            <a:ext cx="14168877" cy="72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289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354" y="0"/>
            <a:ext cx="10309542" cy="440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08287" y="1701696"/>
            <a:ext cx="5718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$s0=f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g;</a:t>
            </a:r>
          </a:p>
          <a:p>
            <a:r>
              <a:rPr lang="en-US" altLang="zh-CN" dirty="0"/>
              <a:t>$s0=f</a:t>
            </a:r>
            <a:r>
              <a:rPr lang="zh-CN" altLang="en-US" dirty="0"/>
              <a:t>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g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$s0=f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g</a:t>
            </a:r>
            <a:r>
              <a:rPr lang="zh-CN" altLang="en-US" dirty="0"/>
              <a:t> </a:t>
            </a:r>
            <a:r>
              <a:rPr lang="mr-IN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g;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95458" y="5112912"/>
            <a:ext cx="10406129" cy="1745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(a)</a:t>
            </a:r>
          </a:p>
          <a:p>
            <a:pPr lvl="1"/>
            <a:r>
              <a:rPr lang="en-US" altLang="zh-CN" b="1" i="0" dirty="0"/>
              <a:t>f=f-</a:t>
            </a:r>
            <a:r>
              <a:rPr lang="en-US" altLang="zh-CN" b="1" i="0" dirty="0" err="1"/>
              <a:t>i</a:t>
            </a:r>
            <a:r>
              <a:rPr lang="en-US" altLang="zh-CN" b="1" i="0" dirty="0"/>
              <a:t>;</a:t>
            </a:r>
            <a:endParaRPr lang="en-US" altLang="zh-CN" b="1" dirty="0"/>
          </a:p>
          <a:p>
            <a:r>
              <a:rPr lang="en-US" altLang="zh-CN" b="1" dirty="0"/>
              <a:t>(b)</a:t>
            </a:r>
          </a:p>
          <a:p>
            <a:pPr lvl="1"/>
            <a:r>
              <a:rPr lang="en-US" altLang="zh-CN" b="1" i="0" dirty="0"/>
              <a:t>f=2A;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08287" y="2574239"/>
            <a:ext cx="57182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$t0=address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A[1];</a:t>
            </a:r>
          </a:p>
          <a:p>
            <a:r>
              <a:rPr lang="en-US" altLang="zh-CN" dirty="0"/>
              <a:t>$t1=base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A;</a:t>
            </a:r>
          </a:p>
          <a:p>
            <a:r>
              <a:rPr lang="en-US" altLang="zh-CN" dirty="0"/>
              <a:t>A[1]=address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A[0];</a:t>
            </a:r>
          </a:p>
          <a:p>
            <a:r>
              <a:rPr lang="en-US" altLang="zh-CN" dirty="0"/>
              <a:t>$t0=address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A[0];</a:t>
            </a:r>
          </a:p>
          <a:p>
            <a:r>
              <a:rPr lang="en-US" altLang="zh-CN" dirty="0"/>
              <a:t>f=base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base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</a:p>
          <a:p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291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354" y="4138974"/>
            <a:ext cx="7823969" cy="97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48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56834" y="0"/>
            <a:ext cx="1336410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31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75" y="0"/>
            <a:ext cx="7068079" cy="296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87807" y="2963059"/>
            <a:ext cx="10967573" cy="301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2.10.1</a:t>
            </a:r>
            <a:r>
              <a:rPr lang="zh-CN" altLang="en-US" b="1" dirty="0"/>
              <a:t> </a:t>
            </a:r>
            <a:r>
              <a:rPr lang="en-US" altLang="zh-CN" b="1" dirty="0"/>
              <a:t>&amp;</a:t>
            </a:r>
            <a:r>
              <a:rPr lang="zh-CN" altLang="en-US" b="1" dirty="0"/>
              <a:t> </a:t>
            </a:r>
            <a:r>
              <a:rPr lang="en-US" altLang="zh-CN" b="1" dirty="0"/>
              <a:t>2.10.2</a:t>
            </a:r>
          </a:p>
          <a:p>
            <a:pPr lvl="1"/>
            <a:r>
              <a:rPr lang="en-US" altLang="zh-CN" b="1" dirty="0"/>
              <a:t>(a)</a:t>
            </a:r>
            <a:r>
              <a:rPr lang="zh-CN" altLang="en-US" b="1" dirty="0"/>
              <a:t> </a:t>
            </a:r>
            <a:r>
              <a:rPr lang="en-US" altLang="zh-CN" b="1" i="0" dirty="0"/>
              <a:t>add</a:t>
            </a:r>
            <a:r>
              <a:rPr lang="zh-CN" altLang="en-US" b="1" i="0" dirty="0"/>
              <a:t> </a:t>
            </a:r>
            <a:r>
              <a:rPr lang="en-US" altLang="zh-CN" b="1" i="0" dirty="0"/>
              <a:t>$s0,</a:t>
            </a:r>
            <a:r>
              <a:rPr lang="zh-CN" altLang="en-US" b="1" i="0" dirty="0"/>
              <a:t> </a:t>
            </a:r>
            <a:r>
              <a:rPr lang="en-US" altLang="zh-CN" b="1" i="0" dirty="0"/>
              <a:t>$s0,</a:t>
            </a:r>
            <a:r>
              <a:rPr lang="zh-CN" altLang="en-US" b="1" i="0" dirty="0"/>
              <a:t> </a:t>
            </a:r>
            <a:r>
              <a:rPr lang="en-US" altLang="zh-CN" b="1" i="0" dirty="0"/>
              <a:t>$s0</a:t>
            </a:r>
            <a:r>
              <a:rPr lang="zh-CN" altLang="en-US" b="1" i="0" dirty="0"/>
              <a:t> </a:t>
            </a:r>
            <a:r>
              <a:rPr lang="en-US" altLang="zh-CN" b="1" i="0" dirty="0"/>
              <a:t>--------R-type</a:t>
            </a:r>
            <a:endParaRPr lang="en-US" altLang="zh-CN" b="1" dirty="0"/>
          </a:p>
          <a:p>
            <a:pPr lvl="2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r>
              <a:rPr lang="en-US" altLang="zh-CN" b="1" dirty="0"/>
              <a:t>(b)</a:t>
            </a:r>
            <a:r>
              <a:rPr lang="zh-CN" altLang="en-US" b="1" dirty="0"/>
              <a:t> </a:t>
            </a:r>
            <a:r>
              <a:rPr lang="en-US" altLang="zh-CN" b="1" i="0" dirty="0"/>
              <a:t>sub</a:t>
            </a:r>
            <a:r>
              <a:rPr lang="zh-CN" altLang="en-US" b="1" i="0" dirty="0"/>
              <a:t> </a:t>
            </a:r>
            <a:r>
              <a:rPr lang="en-US" altLang="zh-CN" b="1" i="0" dirty="0"/>
              <a:t>$t1,</a:t>
            </a:r>
            <a:r>
              <a:rPr lang="zh-CN" altLang="en-US" b="1" i="0" dirty="0"/>
              <a:t> </a:t>
            </a:r>
            <a:r>
              <a:rPr lang="en-US" altLang="zh-CN" b="1" i="0" dirty="0"/>
              <a:t>$t2,</a:t>
            </a:r>
            <a:r>
              <a:rPr lang="zh-CN" altLang="en-US" b="1" i="0" dirty="0"/>
              <a:t> </a:t>
            </a:r>
            <a:r>
              <a:rPr lang="en-US" altLang="zh-CN" b="1" i="0" dirty="0"/>
              <a:t>$t3</a:t>
            </a:r>
            <a:r>
              <a:rPr lang="zh-CN" altLang="en-US" b="1" i="0" dirty="0"/>
              <a:t> </a:t>
            </a:r>
            <a:r>
              <a:rPr lang="en-US" altLang="zh-CN" b="1" i="0" dirty="0"/>
              <a:t>----------R-type</a:t>
            </a:r>
            <a:endParaRPr lang="en-US" altLang="zh-CN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952651"/>
              </p:ext>
            </p:extLst>
          </p:nvPr>
        </p:nvGraphicFramePr>
        <p:xfrm>
          <a:off x="2356833" y="3681808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shamt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func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13091"/>
              </p:ext>
            </p:extLst>
          </p:nvPr>
        </p:nvGraphicFramePr>
        <p:xfrm>
          <a:off x="2356833" y="5209458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shamt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func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512" y="0"/>
            <a:ext cx="4437488" cy="235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46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06828" y="180302"/>
            <a:ext cx="186225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3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46" y="1"/>
            <a:ext cx="6949238" cy="302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494133"/>
              </p:ext>
            </p:extLst>
          </p:nvPr>
        </p:nvGraphicFramePr>
        <p:xfrm>
          <a:off x="2107590" y="3948662"/>
          <a:ext cx="54186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constant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906745" y="3189344"/>
            <a:ext cx="10967573" cy="301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2.10.4</a:t>
            </a:r>
            <a:r>
              <a:rPr lang="zh-CN" altLang="en-US" b="1" dirty="0"/>
              <a:t> </a:t>
            </a:r>
            <a:r>
              <a:rPr lang="en-US" altLang="zh-CN" b="1" dirty="0"/>
              <a:t>&amp;</a:t>
            </a:r>
            <a:r>
              <a:rPr lang="zh-CN" altLang="en-US" b="1" dirty="0"/>
              <a:t> </a:t>
            </a:r>
            <a:r>
              <a:rPr lang="en-US" altLang="zh-CN" b="1" dirty="0"/>
              <a:t>2.10.5</a:t>
            </a:r>
          </a:p>
          <a:p>
            <a:pPr lvl="1"/>
            <a:r>
              <a:rPr lang="en-US" altLang="zh-CN" b="1" dirty="0"/>
              <a:t>(a)</a:t>
            </a:r>
            <a:r>
              <a:rPr lang="zh-CN" altLang="en-US" b="1" dirty="0"/>
              <a:t> </a:t>
            </a:r>
            <a:r>
              <a:rPr lang="en-US" altLang="zh-CN" b="1" i="0" dirty="0" err="1"/>
              <a:t>addi</a:t>
            </a:r>
            <a:r>
              <a:rPr lang="zh-CN" altLang="en-US" b="1" i="0" dirty="0"/>
              <a:t> </a:t>
            </a:r>
            <a:r>
              <a:rPr lang="en-US" altLang="zh-CN" b="1" i="0" dirty="0"/>
              <a:t>$t1,</a:t>
            </a:r>
            <a:r>
              <a:rPr lang="zh-CN" altLang="en-US" b="1" i="0" dirty="0"/>
              <a:t> </a:t>
            </a:r>
            <a:r>
              <a:rPr lang="en-US" altLang="zh-CN" b="1" i="0" dirty="0"/>
              <a:t>$t1,</a:t>
            </a:r>
            <a:r>
              <a:rPr lang="zh-CN" altLang="en-US" b="1" i="0" dirty="0"/>
              <a:t> </a:t>
            </a:r>
            <a:r>
              <a:rPr lang="en-US" altLang="zh-CN" b="1" i="0" dirty="0"/>
              <a:t>0</a:t>
            </a:r>
            <a:r>
              <a:rPr lang="zh-CN" altLang="en-US" b="1" i="0" dirty="0"/>
              <a:t> </a:t>
            </a:r>
            <a:r>
              <a:rPr lang="en-US" altLang="zh-CN" b="1" i="0" dirty="0"/>
              <a:t>--------I-type</a:t>
            </a:r>
            <a:endParaRPr lang="en-US" altLang="zh-CN" b="1" dirty="0"/>
          </a:p>
          <a:p>
            <a:pPr lvl="2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r>
              <a:rPr lang="en-US" altLang="zh-CN" b="1" dirty="0"/>
              <a:t>(b)</a:t>
            </a:r>
            <a:r>
              <a:rPr lang="zh-CN" altLang="en-US" b="1" dirty="0"/>
              <a:t> </a:t>
            </a:r>
            <a:r>
              <a:rPr lang="en-US" altLang="zh-CN" b="1" i="0" dirty="0" err="1"/>
              <a:t>sw</a:t>
            </a:r>
            <a:r>
              <a:rPr lang="zh-CN" altLang="en-US" b="1" i="0" dirty="0"/>
              <a:t> </a:t>
            </a:r>
            <a:r>
              <a:rPr lang="en-US" altLang="zh-CN" b="1" i="0" dirty="0"/>
              <a:t>$t1,</a:t>
            </a:r>
            <a:r>
              <a:rPr lang="zh-CN" altLang="en-US" b="1" i="0" dirty="0"/>
              <a:t> </a:t>
            </a:r>
            <a:r>
              <a:rPr lang="en-US" altLang="zh-CN" b="1" i="0" dirty="0"/>
              <a:t>32($t2)----------I-type</a:t>
            </a:r>
            <a:endParaRPr lang="en-US" altLang="zh-CN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003376"/>
              </p:ext>
            </p:extLst>
          </p:nvPr>
        </p:nvGraphicFramePr>
        <p:xfrm>
          <a:off x="2107590" y="5427783"/>
          <a:ext cx="50948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7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4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constant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0000000000100000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983" y="5586730"/>
            <a:ext cx="4336017" cy="1290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6"/>
          <a:stretch/>
        </p:blipFill>
        <p:spPr>
          <a:xfrm>
            <a:off x="7855983" y="2942506"/>
            <a:ext cx="4336018" cy="264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05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12135" y="0"/>
            <a:ext cx="1454404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134" y="0"/>
            <a:ext cx="7302321" cy="316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06745" y="3189344"/>
            <a:ext cx="10967573" cy="301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2.12.1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b="1" dirty="0"/>
              <a:t>(a)</a:t>
            </a:r>
          </a:p>
          <a:p>
            <a:pPr lvl="2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r>
              <a:rPr lang="en-US" altLang="zh-CN" b="1" dirty="0"/>
              <a:t>(b)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603588"/>
              </p:ext>
            </p:extLst>
          </p:nvPr>
        </p:nvGraphicFramePr>
        <p:xfrm>
          <a:off x="2326530" y="3720445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shamt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func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978421"/>
              </p:ext>
            </p:extLst>
          </p:nvPr>
        </p:nvGraphicFramePr>
        <p:xfrm>
          <a:off x="2326530" y="5353916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shamt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func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003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79559" y="347729"/>
            <a:ext cx="142875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38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590" y="1799606"/>
            <a:ext cx="7306865" cy="115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06745" y="3189344"/>
            <a:ext cx="10967573" cy="301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2.12.2</a:t>
            </a:r>
          </a:p>
          <a:p>
            <a:pPr lvl="1"/>
            <a:r>
              <a:rPr lang="en-US" altLang="zh-CN" b="1" dirty="0"/>
              <a:t>(a)</a:t>
            </a:r>
          </a:p>
          <a:p>
            <a:pPr lvl="2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r>
              <a:rPr lang="en-US" altLang="zh-CN" b="1" dirty="0"/>
              <a:t>(b)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025540"/>
              </p:ext>
            </p:extLst>
          </p:nvPr>
        </p:nvGraphicFramePr>
        <p:xfrm>
          <a:off x="2107590" y="5427783"/>
          <a:ext cx="509480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2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2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6162"/>
              </p:ext>
            </p:extLst>
          </p:nvPr>
        </p:nvGraphicFramePr>
        <p:xfrm>
          <a:off x="2107590" y="4086234"/>
          <a:ext cx="509480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2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2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图片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56"/>
          <a:stretch/>
        </p:blipFill>
        <p:spPr bwMode="auto">
          <a:xfrm>
            <a:off x="2112134" y="1"/>
            <a:ext cx="7302321" cy="180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060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79561" y="18674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09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189" y="132786"/>
            <a:ext cx="7516683" cy="154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79561" y="18674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1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189" y="1676669"/>
            <a:ext cx="7516591" cy="151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06745" y="3189344"/>
            <a:ext cx="10967573" cy="301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2.12.2</a:t>
            </a:r>
          </a:p>
          <a:p>
            <a:pPr lvl="1"/>
            <a:r>
              <a:rPr lang="en-US" altLang="zh-CN" b="1" dirty="0"/>
              <a:t>(a)</a:t>
            </a:r>
          </a:p>
          <a:p>
            <a:pPr lvl="2"/>
            <a:r>
              <a:rPr lang="en-US" altLang="zh-CN" b="1" dirty="0" err="1"/>
              <a:t>srl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r>
              <a:rPr lang="en-US" altLang="zh-CN" b="1" dirty="0"/>
              <a:t>$t2=0001</a:t>
            </a:r>
            <a:r>
              <a:rPr lang="zh-CN" altLang="en-US" b="1" dirty="0"/>
              <a:t> </a:t>
            </a:r>
            <a:r>
              <a:rPr lang="en-US" altLang="zh-CN" b="1" dirty="0"/>
              <a:t>0101</a:t>
            </a:r>
            <a:r>
              <a:rPr lang="zh-CN" altLang="en-US" b="1" dirty="0"/>
              <a:t> </a:t>
            </a:r>
            <a:r>
              <a:rPr lang="en-US" altLang="zh-CN" b="1" dirty="0"/>
              <a:t>0101</a:t>
            </a:r>
            <a:r>
              <a:rPr lang="zh-CN" altLang="en-US" b="1" dirty="0"/>
              <a:t> </a:t>
            </a:r>
            <a:r>
              <a:rPr lang="en-US" altLang="zh-CN" b="1" dirty="0"/>
              <a:t>0101</a:t>
            </a:r>
            <a:r>
              <a:rPr lang="zh-CN" altLang="en-US" b="1" dirty="0"/>
              <a:t> </a:t>
            </a:r>
            <a:r>
              <a:rPr lang="en-US" altLang="zh-CN" b="1" dirty="0"/>
              <a:t>0101</a:t>
            </a:r>
            <a:r>
              <a:rPr lang="zh-CN" altLang="en-US" b="1" dirty="0"/>
              <a:t> </a:t>
            </a:r>
            <a:r>
              <a:rPr lang="en-US" altLang="zh-CN" b="1" dirty="0"/>
              <a:t>0101</a:t>
            </a:r>
            <a:r>
              <a:rPr lang="zh-CN" altLang="en-US" b="1" dirty="0"/>
              <a:t> </a:t>
            </a:r>
            <a:r>
              <a:rPr lang="en-US" altLang="zh-CN" b="1" dirty="0"/>
              <a:t>0101</a:t>
            </a:r>
            <a:r>
              <a:rPr lang="zh-CN" altLang="en-US" b="1" dirty="0"/>
              <a:t> </a:t>
            </a:r>
            <a:r>
              <a:rPr lang="en-US" altLang="zh-CN" b="1" dirty="0"/>
              <a:t>0101</a:t>
            </a:r>
            <a:r>
              <a:rPr lang="zh-CN" altLang="en-US" b="1" dirty="0"/>
              <a:t> </a:t>
            </a:r>
            <a:r>
              <a:rPr lang="en-US" altLang="zh-CN" b="1" dirty="0"/>
              <a:t>(010)</a:t>
            </a:r>
          </a:p>
          <a:p>
            <a:pPr lvl="2"/>
            <a:r>
              <a:rPr lang="en-US" altLang="zh-CN" b="1" dirty="0" err="1"/>
              <a:t>andi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r>
              <a:rPr lang="en-US" altLang="zh-CN" b="1" dirty="0"/>
              <a:t>$t2=0001</a:t>
            </a:r>
            <a:r>
              <a:rPr lang="zh-CN" altLang="en-US" b="1" dirty="0"/>
              <a:t> </a:t>
            </a:r>
            <a:r>
              <a:rPr lang="en-US" altLang="zh-CN" b="1" dirty="0"/>
              <a:t>0101</a:t>
            </a:r>
            <a:r>
              <a:rPr lang="zh-CN" altLang="en-US" b="1" dirty="0"/>
              <a:t> </a:t>
            </a:r>
            <a:r>
              <a:rPr lang="en-US" altLang="zh-CN" b="1" dirty="0"/>
              <a:t>0101</a:t>
            </a:r>
            <a:r>
              <a:rPr lang="zh-CN" altLang="en-US" b="1" dirty="0"/>
              <a:t> </a:t>
            </a:r>
            <a:r>
              <a:rPr lang="en-US" altLang="zh-CN" b="1" dirty="0"/>
              <a:t>0101</a:t>
            </a:r>
            <a:r>
              <a:rPr lang="zh-CN" altLang="en-US" b="1" dirty="0"/>
              <a:t> </a:t>
            </a:r>
            <a:r>
              <a:rPr lang="en-US" altLang="zh-CN" b="1" dirty="0"/>
              <a:t>0101</a:t>
            </a:r>
            <a:r>
              <a:rPr lang="zh-CN" altLang="en-US" b="1" dirty="0"/>
              <a:t> </a:t>
            </a:r>
            <a:r>
              <a:rPr lang="en-US" altLang="zh-CN" b="1" dirty="0"/>
              <a:t>0101</a:t>
            </a:r>
            <a:r>
              <a:rPr lang="zh-CN" altLang="en-US" b="1" dirty="0"/>
              <a:t> </a:t>
            </a:r>
            <a:r>
              <a:rPr lang="en-US" altLang="zh-CN" b="1" dirty="0"/>
              <a:t>010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zh-CN" altLang="en-US" b="1" dirty="0"/>
              <a:t> </a:t>
            </a:r>
            <a:r>
              <a:rPr lang="en-US" altLang="zh-CN" b="1" dirty="0"/>
              <a:t>0101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r>
              <a:rPr lang="en-US" altLang="zh-CN" b="1" dirty="0"/>
              <a:t>(b)</a:t>
            </a:r>
          </a:p>
          <a:p>
            <a:pPr lvl="2"/>
            <a:r>
              <a:rPr lang="en-US" altLang="zh-CN" b="1" dirty="0" err="1"/>
              <a:t>srl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r>
              <a:rPr lang="en-US" altLang="zh-CN" b="1" dirty="0"/>
              <a:t>$t2=0001</a:t>
            </a:r>
            <a:r>
              <a:rPr lang="zh-CN" altLang="en-US" b="1" dirty="0"/>
              <a:t> </a:t>
            </a:r>
            <a:r>
              <a:rPr lang="en-US" altLang="zh-CN" b="1" dirty="0"/>
              <a:t>1110</a:t>
            </a:r>
            <a:r>
              <a:rPr lang="zh-CN" altLang="en-US" b="1" dirty="0"/>
              <a:t> </a:t>
            </a:r>
            <a:r>
              <a:rPr lang="en-US" altLang="zh-CN" b="1" dirty="0"/>
              <a:t>0000</a:t>
            </a:r>
            <a:r>
              <a:rPr lang="zh-CN" altLang="en-US" b="1" dirty="0"/>
              <a:t> </a:t>
            </a:r>
            <a:r>
              <a:rPr lang="en-US" altLang="zh-CN" b="1" dirty="0"/>
              <a:t>0001</a:t>
            </a:r>
            <a:r>
              <a:rPr lang="zh-CN" altLang="en-US" b="1" dirty="0"/>
              <a:t> </a:t>
            </a:r>
            <a:r>
              <a:rPr lang="en-US" altLang="zh-CN" b="1" dirty="0"/>
              <a:t>1011</a:t>
            </a:r>
            <a:r>
              <a:rPr lang="zh-CN" altLang="en-US" b="1" dirty="0"/>
              <a:t> </a:t>
            </a:r>
            <a:r>
              <a:rPr lang="en-US" altLang="zh-CN" b="1" dirty="0"/>
              <a:t>1010</a:t>
            </a:r>
            <a:r>
              <a:rPr lang="zh-CN" altLang="en-US" b="1" dirty="0"/>
              <a:t> </a:t>
            </a:r>
            <a:r>
              <a:rPr lang="en-US" altLang="zh-CN" b="1" dirty="0"/>
              <a:t>0000</a:t>
            </a:r>
            <a:r>
              <a:rPr lang="zh-CN" altLang="en-US" b="1" dirty="0"/>
              <a:t> </a:t>
            </a:r>
            <a:r>
              <a:rPr lang="en-US" altLang="zh-CN" b="1" dirty="0"/>
              <a:t>0001</a:t>
            </a:r>
          </a:p>
          <a:p>
            <a:pPr lvl="2"/>
            <a:r>
              <a:rPr lang="en-US" altLang="zh-CN" b="1" dirty="0"/>
              <a:t>Andi</a:t>
            </a:r>
            <a:r>
              <a:rPr lang="zh-CN" altLang="en-US" b="1" dirty="0"/>
              <a:t> </a:t>
            </a:r>
            <a:r>
              <a:rPr lang="en-US" altLang="zh-CN" b="1" dirty="0"/>
              <a:t>$t2=0001</a:t>
            </a:r>
            <a:r>
              <a:rPr lang="zh-CN" altLang="en-US" b="1" dirty="0"/>
              <a:t> </a:t>
            </a:r>
            <a:r>
              <a:rPr lang="en-US" altLang="zh-CN" b="1" dirty="0"/>
              <a:t>1110</a:t>
            </a:r>
            <a:r>
              <a:rPr lang="zh-CN" altLang="en-US" b="1" dirty="0"/>
              <a:t> </a:t>
            </a:r>
            <a:r>
              <a:rPr lang="en-US" altLang="zh-CN" b="1" dirty="0"/>
              <a:t>0000</a:t>
            </a:r>
            <a:r>
              <a:rPr lang="zh-CN" altLang="en-US" b="1" dirty="0"/>
              <a:t> </a:t>
            </a:r>
            <a:r>
              <a:rPr lang="en-US" altLang="zh-CN" b="1" dirty="0"/>
              <a:t>0001</a:t>
            </a:r>
            <a:r>
              <a:rPr lang="zh-CN" altLang="en-US" b="1" dirty="0"/>
              <a:t> </a:t>
            </a:r>
            <a:r>
              <a:rPr lang="en-US" altLang="zh-CN" b="1" dirty="0"/>
              <a:t>1011</a:t>
            </a:r>
            <a:r>
              <a:rPr lang="zh-CN" altLang="en-US" b="1" dirty="0"/>
              <a:t> </a:t>
            </a:r>
            <a:r>
              <a:rPr lang="en-US" altLang="zh-CN" b="1" dirty="0"/>
              <a:t>1010</a:t>
            </a:r>
            <a:r>
              <a:rPr lang="zh-CN" altLang="en-US" b="1" dirty="0"/>
              <a:t> </a:t>
            </a:r>
            <a:r>
              <a:rPr lang="en-US" altLang="zh-CN" b="1" dirty="0"/>
              <a:t>0000</a:t>
            </a:r>
            <a:r>
              <a:rPr lang="zh-CN" altLang="en-US" b="1" dirty="0"/>
              <a:t> </a:t>
            </a:r>
            <a:r>
              <a:rPr lang="en-US" altLang="zh-CN" b="1" dirty="0"/>
              <a:t>0001</a:t>
            </a:r>
          </a:p>
        </p:txBody>
      </p:sp>
    </p:spTree>
    <p:extLst>
      <p:ext uri="{BB962C8B-B14F-4D97-AF65-F5344CB8AC3E}">
        <p14:creationId xmlns:p14="http://schemas.microsoft.com/office/powerpoint/2010/main" val="29363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71600" y="170421"/>
            <a:ext cx="191227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572" y="216140"/>
            <a:ext cx="8596648" cy="510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12123" y="9272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572" y="4969326"/>
            <a:ext cx="8596648" cy="130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773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43199" y="-180306"/>
            <a:ext cx="171860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42" y="0"/>
            <a:ext cx="6697014" cy="359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2428" y="-18030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42" y="3598604"/>
            <a:ext cx="6697014" cy="83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078932" y="-12879"/>
            <a:ext cx="4025863" cy="3228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2.14.1</a:t>
            </a:r>
          </a:p>
          <a:p>
            <a:pPr lvl="1"/>
            <a:r>
              <a:rPr lang="en-US" altLang="zh-CN" b="1" dirty="0"/>
              <a:t>(a)</a:t>
            </a:r>
          </a:p>
          <a:p>
            <a:pPr lvl="2"/>
            <a:r>
              <a:rPr lang="en-US" altLang="zh-CN" b="1" dirty="0" err="1"/>
              <a:t>sll</a:t>
            </a:r>
            <a:r>
              <a:rPr lang="zh-CN" altLang="en-US" b="1" dirty="0"/>
              <a:t> </a:t>
            </a:r>
            <a:r>
              <a:rPr lang="en-US" altLang="zh-CN" b="1" dirty="0"/>
              <a:t>$t1,</a:t>
            </a:r>
            <a:r>
              <a:rPr lang="zh-CN" altLang="en-US" b="1" dirty="0"/>
              <a:t> </a:t>
            </a:r>
            <a:r>
              <a:rPr lang="en-US" altLang="zh-CN" b="1" dirty="0"/>
              <a:t>$t0,</a:t>
            </a:r>
            <a:r>
              <a:rPr lang="zh-CN" altLang="en-US" b="1" dirty="0"/>
              <a:t> </a:t>
            </a:r>
            <a:r>
              <a:rPr lang="en-US" altLang="zh-CN" b="1" dirty="0"/>
              <a:t>10</a:t>
            </a:r>
          </a:p>
          <a:p>
            <a:pPr lvl="2"/>
            <a:r>
              <a:rPr lang="en-US" altLang="zh-CN" b="1" dirty="0" err="1"/>
              <a:t>andi</a:t>
            </a:r>
            <a:r>
              <a:rPr lang="zh-CN" altLang="en-US" b="1" dirty="0"/>
              <a:t> </a:t>
            </a:r>
            <a:r>
              <a:rPr lang="en-US" altLang="zh-CN" b="1" dirty="0"/>
              <a:t>$t1,</a:t>
            </a:r>
            <a:r>
              <a:rPr lang="zh-CN" altLang="en-US" b="1" dirty="0"/>
              <a:t> </a:t>
            </a:r>
            <a:r>
              <a:rPr lang="en-US" altLang="zh-CN" b="1" dirty="0"/>
              <a:t>$t1,</a:t>
            </a:r>
            <a:r>
              <a:rPr lang="zh-CN" altLang="en-US" b="1" dirty="0"/>
              <a:t> </a:t>
            </a:r>
            <a:r>
              <a:rPr lang="en-US" altLang="zh-CN" b="1" dirty="0"/>
              <a:t>0xffff8000</a:t>
            </a:r>
          </a:p>
          <a:p>
            <a:pPr lvl="1"/>
            <a:r>
              <a:rPr lang="en-US" altLang="zh-CN" b="1" dirty="0"/>
              <a:t>(b)</a:t>
            </a:r>
          </a:p>
          <a:p>
            <a:pPr lvl="2"/>
            <a:r>
              <a:rPr lang="en-US" altLang="zh-CN" b="1" dirty="0" err="1"/>
              <a:t>sll</a:t>
            </a:r>
            <a:r>
              <a:rPr lang="zh-CN" altLang="en-US" b="1" dirty="0"/>
              <a:t> </a:t>
            </a:r>
            <a:r>
              <a:rPr lang="en-US" altLang="zh-CN" b="1" dirty="0"/>
              <a:t>$t1,</a:t>
            </a:r>
            <a:r>
              <a:rPr lang="zh-CN" altLang="en-US" b="1" dirty="0"/>
              <a:t> </a:t>
            </a:r>
            <a:r>
              <a:rPr lang="en-US" altLang="zh-CN" b="1" dirty="0"/>
              <a:t>$t0,</a:t>
            </a:r>
            <a:r>
              <a:rPr lang="zh-CN" altLang="en-US" b="1" dirty="0"/>
              <a:t> </a:t>
            </a:r>
            <a:r>
              <a:rPr lang="en-US" altLang="zh-CN" b="1" dirty="0"/>
              <a:t>10</a:t>
            </a:r>
          </a:p>
          <a:p>
            <a:pPr lvl="2"/>
            <a:r>
              <a:rPr lang="en-US" altLang="zh-CN" b="1" dirty="0" err="1"/>
              <a:t>slr</a:t>
            </a:r>
            <a:r>
              <a:rPr lang="en-US" altLang="zh-CN" b="1" dirty="0"/>
              <a:t> $t1, $t1, 1</a:t>
            </a:r>
          </a:p>
          <a:p>
            <a:pPr lvl="2"/>
            <a:r>
              <a:rPr lang="en-US" altLang="zh-CN" b="1" dirty="0" err="1"/>
              <a:t>ori</a:t>
            </a:r>
            <a:r>
              <a:rPr lang="zh-CN" altLang="en-US" b="1" dirty="0"/>
              <a:t>  </a:t>
            </a:r>
            <a:r>
              <a:rPr lang="en-US" altLang="zh-CN" b="1" dirty="0"/>
              <a:t>$t1,</a:t>
            </a:r>
            <a:r>
              <a:rPr lang="zh-CN" altLang="en-US" b="1" dirty="0"/>
              <a:t> </a:t>
            </a:r>
            <a:r>
              <a:rPr lang="en-US" altLang="zh-CN" b="1" dirty="0"/>
              <a:t>$t1,</a:t>
            </a:r>
            <a:r>
              <a:rPr lang="zh-CN" altLang="en-US" b="1" dirty="0"/>
              <a:t> </a:t>
            </a:r>
            <a:r>
              <a:rPr lang="en-US" altLang="zh-CN" b="1"/>
              <a:t>0x80007fff</a:t>
            </a:r>
            <a:endParaRPr lang="en-US" altLang="zh-C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09493" y="2028703"/>
            <a:ext cx="145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Wrong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figure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63823"/>
              </p:ext>
            </p:extLst>
          </p:nvPr>
        </p:nvGraphicFramePr>
        <p:xfrm>
          <a:off x="902538" y="4439239"/>
          <a:ext cx="7176394" cy="808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7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5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9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09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0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7882">
                <a:tc>
                  <a:txBody>
                    <a:bodyPr/>
                    <a:lstStyle/>
                    <a:p>
                      <a:r>
                        <a:rPr lang="en-US" altLang="zh-CN" dirty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15bits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17bits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5bits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383641"/>
              </p:ext>
            </p:extLst>
          </p:nvPr>
        </p:nvGraphicFramePr>
        <p:xfrm>
          <a:off x="916434" y="5247961"/>
          <a:ext cx="71763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9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6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17bits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15bits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989452"/>
              </p:ext>
            </p:extLst>
          </p:nvPr>
        </p:nvGraphicFramePr>
        <p:xfrm>
          <a:off x="916434" y="6003485"/>
          <a:ext cx="7176394" cy="808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3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46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0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7882">
                <a:tc>
                  <a:txBody>
                    <a:bodyPr/>
                    <a:lstStyle/>
                    <a:p>
                      <a:r>
                        <a:rPr lang="en-US" altLang="zh-CN" dirty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1bit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17bits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/>
                        <a:t>14bits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155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84856" y="-1"/>
            <a:ext cx="1403102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45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856" y="-1"/>
            <a:ext cx="7508777" cy="356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68109" y="3567447"/>
            <a:ext cx="10967573" cy="301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2.16.4</a:t>
            </a:r>
          </a:p>
          <a:p>
            <a:pPr lvl="1"/>
            <a:r>
              <a:rPr lang="en-US" altLang="zh-CN" b="1" dirty="0"/>
              <a:t>(a)</a:t>
            </a:r>
          </a:p>
          <a:p>
            <a:pPr lvl="2"/>
            <a:r>
              <a:rPr lang="en-US" altLang="zh-CN" b="1" dirty="0"/>
              <a:t>$t1=0x00101000&gt;0</a:t>
            </a:r>
            <a:r>
              <a:rPr lang="en-US" altLang="zh-CN" b="1" dirty="0">
                <a:sym typeface="Wingdings"/>
              </a:rPr>
              <a:t>$t2=1$t2=3</a:t>
            </a:r>
            <a:endParaRPr lang="en-US" altLang="zh-CN" b="1" dirty="0"/>
          </a:p>
          <a:p>
            <a:pPr lvl="1"/>
            <a:r>
              <a:rPr lang="en-US" altLang="zh-CN" b="1" dirty="0"/>
              <a:t>(b)</a:t>
            </a:r>
          </a:p>
          <a:p>
            <a:pPr lvl="2"/>
            <a:r>
              <a:rPr lang="en-US" altLang="zh-CN" b="1" dirty="0"/>
              <a:t>$t1=0x80001000&lt;0</a:t>
            </a:r>
            <a:r>
              <a:rPr lang="en-US" altLang="zh-CN" b="1" dirty="0">
                <a:sym typeface="Wingdings"/>
              </a:rPr>
              <a:t>$t2=0$t2=0</a:t>
            </a:r>
            <a:endParaRPr lang="en-US" altLang="zh-C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39243" y="2189408"/>
            <a:ext cx="35479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$t2=(0&lt;$t0)?1:</a:t>
            </a:r>
            <a:r>
              <a:rPr lang="en-US" altLang="zh-CN" dirty="0">
                <a:sym typeface="Wingdings"/>
              </a:rPr>
              <a:t>0</a:t>
            </a:r>
          </a:p>
          <a:p>
            <a:r>
              <a:rPr lang="en-US" altLang="zh-CN" dirty="0">
                <a:sym typeface="Wingdings"/>
              </a:rPr>
              <a:t>If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$t2!=0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jump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to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ELSE</a:t>
            </a:r>
          </a:p>
          <a:p>
            <a:r>
              <a:rPr lang="en-US" altLang="zh-CN" dirty="0">
                <a:sym typeface="Wingdings"/>
              </a:rPr>
              <a:t>Jump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 err="1">
                <a:sym typeface="Wingdings"/>
              </a:rPr>
              <a:t>tp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DONE</a:t>
            </a:r>
          </a:p>
          <a:p>
            <a:r>
              <a:rPr lang="en-US" altLang="zh-CN" dirty="0">
                <a:sym typeface="Wingdings"/>
              </a:rPr>
              <a:t>ELSE: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$t2+=2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177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43189" y="18545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78" y="253374"/>
            <a:ext cx="7956394" cy="16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43189" y="18545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78" y="1854557"/>
            <a:ext cx="7956394" cy="87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42351" y="3013655"/>
            <a:ext cx="10967573" cy="301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2.17.2</a:t>
            </a:r>
          </a:p>
          <a:p>
            <a:pPr lvl="1"/>
            <a:r>
              <a:rPr lang="en-US" altLang="zh-CN" b="1" dirty="0"/>
              <a:t>(a)</a:t>
            </a:r>
          </a:p>
          <a:p>
            <a:pPr lvl="2"/>
            <a:r>
              <a:rPr lang="en-US" altLang="zh-CN" b="1" dirty="0" err="1"/>
              <a:t>addi</a:t>
            </a:r>
            <a:r>
              <a:rPr lang="zh-CN" altLang="en-US" b="1" dirty="0"/>
              <a:t> </a:t>
            </a:r>
            <a:r>
              <a:rPr lang="en-US" altLang="zh-CN" b="1" dirty="0"/>
              <a:t>$t2,</a:t>
            </a:r>
            <a:r>
              <a:rPr lang="zh-CN" altLang="en-US" b="1" dirty="0"/>
              <a:t> </a:t>
            </a:r>
            <a:r>
              <a:rPr lang="en-US" altLang="zh-CN" b="1" dirty="0"/>
              <a:t>$t3,</a:t>
            </a:r>
            <a:r>
              <a:rPr lang="zh-CN" altLang="en-US" b="1" dirty="0"/>
              <a:t> </a:t>
            </a:r>
            <a:r>
              <a:rPr lang="en-US" altLang="zh-CN" b="1" dirty="0"/>
              <a:t>-5</a:t>
            </a:r>
          </a:p>
          <a:p>
            <a:pPr lvl="1"/>
            <a:r>
              <a:rPr lang="en-US" altLang="zh-CN" b="1" dirty="0"/>
              <a:t>(b)</a:t>
            </a:r>
          </a:p>
          <a:p>
            <a:pPr lvl="2"/>
            <a:r>
              <a:rPr lang="en-US" altLang="zh-CN" b="1" dirty="0" err="1"/>
              <a:t>slt</a:t>
            </a:r>
            <a:r>
              <a:rPr lang="zh-CN" altLang="en-US" b="1" dirty="0"/>
              <a:t> </a:t>
            </a:r>
            <a:r>
              <a:rPr lang="en-US" altLang="zh-CN" b="1" dirty="0"/>
              <a:t>$t0,</a:t>
            </a:r>
            <a:r>
              <a:rPr lang="zh-CN" altLang="en-US" b="1" dirty="0"/>
              <a:t> </a:t>
            </a:r>
            <a:r>
              <a:rPr lang="en-US" altLang="zh-CN" b="1" dirty="0"/>
              <a:t>$0,</a:t>
            </a:r>
            <a:r>
              <a:rPr lang="zh-CN" altLang="en-US" b="1" dirty="0"/>
              <a:t> </a:t>
            </a:r>
            <a:r>
              <a:rPr lang="en-US" altLang="zh-CN" b="1" dirty="0"/>
              <a:t>$t2</a:t>
            </a:r>
          </a:p>
          <a:p>
            <a:pPr lvl="2"/>
            <a:r>
              <a:rPr lang="en-US" altLang="zh-CN" b="1" dirty="0" err="1"/>
              <a:t>bne</a:t>
            </a:r>
            <a:r>
              <a:rPr lang="zh-CN" altLang="en-US" b="1" dirty="0"/>
              <a:t> </a:t>
            </a:r>
            <a:r>
              <a:rPr lang="en-US" altLang="zh-CN" b="1" dirty="0"/>
              <a:t>$t0,</a:t>
            </a:r>
            <a:r>
              <a:rPr lang="zh-CN" altLang="en-US" b="1" dirty="0"/>
              <a:t> </a:t>
            </a:r>
            <a:r>
              <a:rPr lang="en-US" altLang="zh-CN" b="1" dirty="0"/>
              <a:t>$0,</a:t>
            </a:r>
            <a:r>
              <a:rPr lang="zh-CN" altLang="en-US" b="1" dirty="0"/>
              <a:t> </a:t>
            </a:r>
            <a:r>
              <a:rPr lang="en-US" altLang="zh-CN" b="1" dirty="0"/>
              <a:t>IF</a:t>
            </a:r>
          </a:p>
          <a:p>
            <a:pPr lvl="2"/>
            <a:r>
              <a:rPr lang="en-US" altLang="zh-CN" b="1" dirty="0"/>
              <a:t>IF:</a:t>
            </a:r>
            <a:r>
              <a:rPr lang="zh-CN" altLang="en-US" b="1" dirty="0"/>
              <a:t> </a:t>
            </a:r>
            <a:r>
              <a:rPr lang="en-US" altLang="zh-CN" b="1" dirty="0" err="1"/>
              <a:t>addi</a:t>
            </a:r>
            <a:r>
              <a:rPr lang="zh-CN" altLang="en-US" b="1" dirty="0"/>
              <a:t> </a:t>
            </a:r>
            <a:r>
              <a:rPr lang="en-US" altLang="zh-CN" b="1" dirty="0"/>
              <a:t>$t2,</a:t>
            </a:r>
            <a:r>
              <a:rPr lang="zh-CN" altLang="en-US" b="1" dirty="0"/>
              <a:t> </a:t>
            </a:r>
            <a:r>
              <a:rPr lang="en-US" altLang="zh-CN" b="1" dirty="0"/>
              <a:t>$t2,</a:t>
            </a:r>
            <a:r>
              <a:rPr lang="zh-CN" altLang="en-US" b="1" dirty="0"/>
              <a:t> </a:t>
            </a:r>
            <a:r>
              <a:rPr lang="en-US" altLang="zh-CN" b="1" dirty="0"/>
              <a:t>-1</a:t>
            </a:r>
          </a:p>
          <a:p>
            <a:pPr lvl="2"/>
            <a:r>
              <a:rPr lang="en-US" altLang="zh-CN" b="1" dirty="0"/>
              <a:t>j</a:t>
            </a:r>
            <a:r>
              <a:rPr lang="zh-CN" altLang="en-US" b="1" dirty="0"/>
              <a:t> </a:t>
            </a:r>
            <a:r>
              <a:rPr lang="en-US" altLang="zh-CN" b="1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1730322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23492" y="-1"/>
            <a:ext cx="1421058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150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93" y="-1"/>
            <a:ext cx="7340394" cy="417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06745" y="4327301"/>
            <a:ext cx="10967573" cy="301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2.17.4</a:t>
            </a:r>
          </a:p>
          <a:p>
            <a:pPr lvl="1"/>
            <a:r>
              <a:rPr lang="en-US" altLang="zh-CN" b="1" dirty="0"/>
              <a:t>(a)</a:t>
            </a:r>
          </a:p>
          <a:p>
            <a:pPr lvl="2"/>
            <a:r>
              <a:rPr lang="en-US" altLang="zh-CN" b="1" dirty="0"/>
              <a:t>$s2=20</a:t>
            </a:r>
          </a:p>
          <a:p>
            <a:pPr lvl="1"/>
            <a:r>
              <a:rPr lang="en-US" altLang="zh-CN" b="1" dirty="0"/>
              <a:t>(b)</a:t>
            </a:r>
          </a:p>
          <a:p>
            <a:pPr lvl="2"/>
            <a:r>
              <a:rPr lang="en-US" altLang="zh-CN" b="1" dirty="0"/>
              <a:t>$s2=20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97758" y="923331"/>
            <a:ext cx="3039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do{$s2+=2</a:t>
            </a:r>
          </a:p>
          <a:p>
            <a:r>
              <a:rPr lang="en-US" altLang="zh-CN" dirty="0"/>
              <a:t>$t1+=-1}</a:t>
            </a:r>
          </a:p>
          <a:p>
            <a:r>
              <a:rPr lang="en-US" altLang="zh-CN" dirty="0"/>
              <a:t>While(</a:t>
            </a:r>
            <a:r>
              <a:rPr lang="zh-CN" altLang="en-US" dirty="0"/>
              <a:t> </a:t>
            </a:r>
            <a:r>
              <a:rPr lang="en-US" altLang="zh-CN" dirty="0"/>
              <a:t>$t1!=0)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97758" y="1923934"/>
            <a:ext cx="3039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While($t1&gt;0)</a:t>
            </a:r>
          </a:p>
          <a:p>
            <a:r>
              <a:rPr lang="en-US" altLang="zh-CN" dirty="0"/>
              <a:t>$t1+=-1</a:t>
            </a:r>
          </a:p>
          <a:p>
            <a:r>
              <a:rPr lang="en-US" altLang="zh-CN" dirty="0"/>
              <a:t>$s2+=2</a:t>
            </a:r>
          </a:p>
        </p:txBody>
      </p:sp>
    </p:spTree>
    <p:extLst>
      <p:ext uri="{BB962C8B-B14F-4D97-AF65-F5344CB8AC3E}">
        <p14:creationId xmlns:p14="http://schemas.microsoft.com/office/powerpoint/2010/main" val="149878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81825" y="-1"/>
            <a:ext cx="138258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29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25" y="22858"/>
            <a:ext cx="7547020" cy="466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80987" y="4688858"/>
            <a:ext cx="10967573" cy="301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2.18.4</a:t>
            </a:r>
          </a:p>
          <a:p>
            <a:pPr lvl="1"/>
            <a:r>
              <a:rPr lang="en-US" altLang="zh-CN" b="1" dirty="0"/>
              <a:t>(a)</a:t>
            </a:r>
          </a:p>
          <a:p>
            <a:pPr lvl="2"/>
            <a:r>
              <a:rPr lang="en-US" altLang="zh-CN" b="1" dirty="0"/>
              <a:t>1+7</a:t>
            </a:r>
            <a:r>
              <a:rPr lang="zh-CN" altLang="en-US" b="1" dirty="0"/>
              <a:t>*</a:t>
            </a:r>
            <a:r>
              <a:rPr lang="en-US" altLang="zh-CN" b="1" dirty="0"/>
              <a:t>50=351</a:t>
            </a:r>
          </a:p>
          <a:p>
            <a:pPr lvl="1"/>
            <a:r>
              <a:rPr lang="en-US" altLang="zh-CN" b="1" dirty="0"/>
              <a:t>(b)</a:t>
            </a:r>
          </a:p>
          <a:p>
            <a:pPr lvl="2"/>
            <a:r>
              <a:rPr lang="en-US" altLang="zh-CN" b="1" dirty="0"/>
              <a:t>1+6</a:t>
            </a:r>
            <a:r>
              <a:rPr lang="zh-CN" altLang="en-US" b="1" dirty="0"/>
              <a:t>*</a:t>
            </a:r>
            <a:r>
              <a:rPr lang="en-US" altLang="zh-CN" b="1" dirty="0"/>
              <a:t>100=601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387144" y="3760630"/>
            <a:ext cx="32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65809" y="3868291"/>
            <a:ext cx="56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$0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90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97734" y="0"/>
            <a:ext cx="1374886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53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734" y="0"/>
            <a:ext cx="7855657" cy="184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107353" y="2113082"/>
            <a:ext cx="5100264" cy="41589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2.18.5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(a)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err="1"/>
              <a:t>int</a:t>
            </a:r>
            <a:r>
              <a:rPr lang="zh-CN" altLang="en-US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=50;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do</a:t>
            </a:r>
            <a:r>
              <a:rPr lang="zh-CN" altLang="en-US" b="1" dirty="0"/>
              <a:t> </a:t>
            </a:r>
            <a:r>
              <a:rPr lang="en-US" altLang="zh-CN" b="1" dirty="0"/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result+=</a:t>
            </a:r>
            <a:r>
              <a:rPr lang="en-US" altLang="zh-CN" b="1" dirty="0" err="1"/>
              <a:t>MemArray</a:t>
            </a:r>
            <a:r>
              <a:rPr lang="en-US" altLang="zh-CN" b="1" dirty="0"/>
              <a:t>[100-2i];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result+=</a:t>
            </a:r>
            <a:r>
              <a:rPr lang="en-US" altLang="zh-CN" b="1" dirty="0" err="1"/>
              <a:t>MemAray</a:t>
            </a:r>
            <a:r>
              <a:rPr lang="en-US" altLang="zh-CN" b="1" dirty="0"/>
              <a:t>[101-2i];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i</a:t>
            </a:r>
            <a:r>
              <a:rPr lang="zh-CN" altLang="en-US" b="1" dirty="0"/>
              <a:t> </a:t>
            </a:r>
            <a:r>
              <a:rPr lang="en-US" altLang="zh-CN" b="1" dirty="0"/>
              <a:t>-</a:t>
            </a:r>
            <a:r>
              <a:rPr lang="zh-CN" altLang="en-US" b="1" dirty="0"/>
              <a:t> </a:t>
            </a:r>
            <a:r>
              <a:rPr lang="en-US" altLang="zh-CN" b="1" dirty="0"/>
              <a:t>-;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}while(</a:t>
            </a:r>
            <a:r>
              <a:rPr lang="en-US" altLang="zh-CN" b="1" dirty="0" err="1"/>
              <a:t>i</a:t>
            </a:r>
            <a:r>
              <a:rPr lang="en-US" altLang="zh-CN" b="1" dirty="0"/>
              <a:t>!=0)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(b)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err="1"/>
              <a:t>int</a:t>
            </a:r>
            <a:r>
              <a:rPr lang="zh-CN" altLang="en-US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=0;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do{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result+=</a:t>
            </a:r>
            <a:r>
              <a:rPr lang="en-US" altLang="zh-CN" b="1" dirty="0" err="1"/>
              <a:t>MemArray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err="1"/>
              <a:t>i</a:t>
            </a:r>
            <a:r>
              <a:rPr lang="en-US" altLang="zh-CN" b="1" dirty="0"/>
              <a:t>++;}while{</a:t>
            </a:r>
            <a:r>
              <a:rPr lang="en-US" altLang="zh-CN" b="1" dirty="0" err="1"/>
              <a:t>i</a:t>
            </a:r>
            <a:r>
              <a:rPr lang="en-US" altLang="zh-CN" b="1" dirty="0"/>
              <a:t>&lt;100}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03259" y="2113081"/>
            <a:ext cx="5100606" cy="3450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2.18.6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Consider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address</a:t>
            </a:r>
            <a:r>
              <a:rPr lang="zh-CN" altLang="en-US" b="1" dirty="0"/>
              <a:t> </a:t>
            </a:r>
            <a:r>
              <a:rPr lang="en-US" altLang="zh-CN" b="1" dirty="0"/>
              <a:t>directly</a:t>
            </a:r>
            <a:r>
              <a:rPr lang="zh-CN" altLang="en-US" b="1" dirty="0"/>
              <a:t> </a:t>
            </a:r>
            <a:r>
              <a:rPr lang="en-US" altLang="zh-CN" b="1" dirty="0"/>
              <a:t>without</a:t>
            </a:r>
            <a:r>
              <a:rPr lang="zh-CN" altLang="en-US" b="1" dirty="0"/>
              <a:t> </a:t>
            </a:r>
            <a:r>
              <a:rPr lang="en-US" altLang="zh-CN" b="1" dirty="0"/>
              <a:t>I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	</a:t>
            </a:r>
            <a:r>
              <a:rPr lang="en-US" altLang="zh-CN" b="1" dirty="0" err="1"/>
              <a:t>addi</a:t>
            </a:r>
            <a:r>
              <a:rPr lang="zh-CN" altLang="en-US" b="1" dirty="0"/>
              <a:t> </a:t>
            </a:r>
            <a:r>
              <a:rPr lang="en-US" altLang="zh-CN" b="1" dirty="0"/>
              <a:t>$t1,</a:t>
            </a:r>
            <a:r>
              <a:rPr lang="zh-CN" altLang="en-US" b="1" dirty="0"/>
              <a:t> </a:t>
            </a:r>
            <a:r>
              <a:rPr lang="en-US" altLang="zh-CN" b="1" dirty="0"/>
              <a:t>$s0,</a:t>
            </a:r>
            <a:r>
              <a:rPr lang="zh-CN" altLang="en-US" b="1" dirty="0"/>
              <a:t> </a:t>
            </a:r>
            <a:r>
              <a:rPr lang="en-US" altLang="zh-CN" b="1" dirty="0"/>
              <a:t>100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LOOP:	</a:t>
            </a:r>
            <a:r>
              <a:rPr lang="en-US" altLang="zh-CN" b="1" dirty="0" err="1"/>
              <a:t>lw</a:t>
            </a:r>
            <a:r>
              <a:rPr lang="zh-CN" altLang="en-US" b="1" dirty="0"/>
              <a:t> </a:t>
            </a:r>
            <a:r>
              <a:rPr lang="en-US" altLang="zh-CN" b="1" dirty="0"/>
              <a:t>$s1,</a:t>
            </a:r>
            <a:r>
              <a:rPr lang="zh-CN" altLang="en-US" b="1" dirty="0"/>
              <a:t> </a:t>
            </a:r>
            <a:r>
              <a:rPr lang="en-US" altLang="zh-CN" b="1" dirty="0"/>
              <a:t>0($s0)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	add</a:t>
            </a:r>
            <a:r>
              <a:rPr lang="zh-CN" altLang="en-US" b="1" dirty="0"/>
              <a:t> </a:t>
            </a:r>
            <a:r>
              <a:rPr lang="en-US" altLang="zh-CN" b="1" dirty="0"/>
              <a:t>$s2,</a:t>
            </a:r>
            <a:r>
              <a:rPr lang="zh-CN" altLang="en-US" b="1" dirty="0"/>
              <a:t> </a:t>
            </a:r>
            <a:r>
              <a:rPr lang="en-US" altLang="zh-CN" b="1" dirty="0"/>
              <a:t>$s2,$s1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	</a:t>
            </a:r>
            <a:r>
              <a:rPr lang="en-US" altLang="zh-CN" b="1" dirty="0" err="1"/>
              <a:t>addi</a:t>
            </a:r>
            <a:r>
              <a:rPr lang="zh-CN" altLang="en-US" b="1" dirty="0"/>
              <a:t> </a:t>
            </a:r>
            <a:r>
              <a:rPr lang="en-US" altLang="zh-CN" b="1" dirty="0"/>
              <a:t>$s0,</a:t>
            </a:r>
            <a:r>
              <a:rPr lang="zh-CN" altLang="en-US" b="1" dirty="0"/>
              <a:t> </a:t>
            </a:r>
            <a:r>
              <a:rPr lang="en-US" altLang="zh-CN" b="1" dirty="0"/>
              <a:t>$s0,</a:t>
            </a:r>
            <a:r>
              <a:rPr lang="zh-CN" altLang="en-US" b="1" dirty="0"/>
              <a:t> </a:t>
            </a:r>
            <a:r>
              <a:rPr lang="en-US" altLang="zh-CN" b="1" dirty="0"/>
              <a:t>4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	</a:t>
            </a:r>
            <a:r>
              <a:rPr lang="en-US" altLang="zh-CN" b="1" dirty="0" err="1"/>
              <a:t>bne</a:t>
            </a:r>
            <a:r>
              <a:rPr lang="zh-CN" altLang="en-US" b="1" dirty="0"/>
              <a:t> </a:t>
            </a:r>
            <a:r>
              <a:rPr lang="en-US" altLang="zh-CN" b="1" dirty="0"/>
              <a:t>$t1,</a:t>
            </a:r>
            <a:r>
              <a:rPr lang="zh-CN" altLang="en-US" b="1" dirty="0"/>
              <a:t> </a:t>
            </a:r>
            <a:r>
              <a:rPr lang="en-US" altLang="zh-CN" b="1" dirty="0"/>
              <a:t>$s0,</a:t>
            </a:r>
            <a:r>
              <a:rPr lang="zh-CN" altLang="en-US" b="1" dirty="0"/>
              <a:t> </a:t>
            </a:r>
            <a:r>
              <a:rPr lang="en-US" altLang="zh-CN" b="1" dirty="0"/>
              <a:t>LOOP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9167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125"/>
            <a:ext cx="7696755" cy="1072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" t="3076" r="758"/>
          <a:stretch/>
        </p:blipFill>
        <p:spPr>
          <a:xfrm>
            <a:off x="1371600" y="1186657"/>
            <a:ext cx="7858432" cy="15080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3005620"/>
                <a:ext cx="9368118" cy="317267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1.3.1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>
                        <a:latin typeface="Cambria Math" charset="0"/>
                      </a:rPr>
                      <m:t>𝐂𝐏𝐔</m:t>
                    </m:r>
                    <m:r>
                      <a:rPr lang="zh-CN" altLang="en-US" b="1" i="0">
                        <a:latin typeface="Cambria Math" charset="0"/>
                      </a:rPr>
                      <m:t> </m:t>
                    </m:r>
                    <m:r>
                      <a:rPr lang="en-US" altLang="zh-CN" b="1" i="0">
                        <a:latin typeface="Cambria Math" charset="0"/>
                      </a:rPr>
                      <m:t>𝐓𝐢𝐦</m:t>
                    </m:r>
                    <m:r>
                      <a:rPr lang="en-US" altLang="zh-CN" b="1" i="0" smtClean="0">
                        <a:latin typeface="Cambria Math" charset="0"/>
                      </a:rPr>
                      <m:t>𝐞</m:t>
                    </m:r>
                    <m:r>
                      <a:rPr lang="en-US" altLang="zh-CN" b="1" i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0">
                            <a:latin typeface="Cambria Math" charset="0"/>
                          </a:rPr>
                          <m:t>𝐈𝐧𝐬𝐭𝐫𝐮𝐜𝐭𝐢𝐨𝐧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𝐂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𝐨𝐮𝐧𝐭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𝐂𝐏𝐈</m:t>
                        </m:r>
                      </m:num>
                      <m:den>
                        <m:r>
                          <a:rPr lang="en-US" altLang="zh-CN" b="1" i="0">
                            <a:latin typeface="Cambria Math" charset="0"/>
                          </a:rPr>
                          <m:t>𝐂𝐥𝐨𝐜𝐤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𝐑𝐚𝐭𝐞</m:t>
                        </m:r>
                      </m:den>
                    </m:f>
                  </m:oMath>
                </a14:m>
                <a:r>
                  <a:rPr lang="en-US" altLang="zh-CN" b="1" i="0" dirty="0"/>
                  <a:t>	</a:t>
                </a:r>
              </a:p>
              <a:p>
                <a:r>
                  <a:rPr lang="en-US" altLang="zh-CN" b="1" dirty="0"/>
                  <a:t>1.3.2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charset="0"/>
                      </a:rPr>
                      <m:t>#</m:t>
                    </m:r>
                    <m:r>
                      <a:rPr lang="zh-CN" altLang="en-US" b="1" i="0" smtClean="0">
                        <a:latin typeface="Cambria Math" charset="0"/>
                      </a:rPr>
                      <m:t> </m:t>
                    </m:r>
                    <m:r>
                      <a:rPr lang="en-US" altLang="zh-CN" b="1" i="0" smtClean="0">
                        <a:latin typeface="Cambria Math" charset="0"/>
                      </a:rPr>
                      <m:t>𝐨𝐟</m:t>
                    </m:r>
                    <m:r>
                      <a:rPr lang="zh-CN" altLang="en-US" b="1" i="0" smtClean="0">
                        <a:latin typeface="Cambria Math" charset="0"/>
                      </a:rPr>
                      <m:t> </m:t>
                    </m:r>
                    <m:r>
                      <a:rPr lang="en-US" altLang="zh-CN" b="1" i="0" smtClean="0">
                        <a:latin typeface="Cambria Math" charset="0"/>
                      </a:rPr>
                      <m:t>𝐂𝐲𝐜𝐥𝐞𝐬</m:t>
                    </m:r>
                    <m:r>
                      <a:rPr lang="en-US" altLang="zh-CN" b="1" i="0" smtClean="0">
                        <a:latin typeface="Cambria Math" charset="0"/>
                      </a:rPr>
                      <m:t>=</m:t>
                    </m:r>
                    <m:r>
                      <a:rPr lang="en-US" altLang="zh-CN" b="1" i="0" smtClean="0">
                        <a:latin typeface="Cambria Math" charset="0"/>
                      </a:rPr>
                      <m:t>𝐭𝐢𝐦𝐞</m:t>
                    </m:r>
                    <m:r>
                      <a:rPr lang="zh-CN" altLang="en-US" b="1" i="0" smtClean="0">
                        <a:latin typeface="Cambria Math" charset="0"/>
                      </a:rPr>
                      <m:t>∗</m:t>
                    </m:r>
                    <m:r>
                      <a:rPr lang="en-US" altLang="zh-CN" b="1" i="0" smtClean="0">
                        <a:latin typeface="Cambria Math" charset="0"/>
                      </a:rPr>
                      <m:t>𝐂𝐥𝐨𝐜𝐤</m:t>
                    </m:r>
                    <m:r>
                      <a:rPr lang="zh-CN" altLang="en-US" b="1" i="0" smtClean="0">
                        <a:latin typeface="Cambria Math" charset="0"/>
                      </a:rPr>
                      <m:t> </m:t>
                    </m:r>
                    <m:r>
                      <a:rPr lang="en-US" altLang="zh-CN" b="1" i="0" smtClean="0">
                        <a:latin typeface="Cambria Math" charset="0"/>
                      </a:rPr>
                      <m:t>𝐑𝐚𝐭𝐞</m:t>
                    </m:r>
                  </m:oMath>
                </a14:m>
                <a:endParaRPr lang="en-US" altLang="zh-CN" b="1" i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charset="0"/>
                      </a:rPr>
                      <m:t>#</m:t>
                    </m:r>
                    <m:r>
                      <a:rPr lang="zh-CN" altLang="en-US" b="1" i="0" smtClean="0">
                        <a:latin typeface="Cambria Math" charset="0"/>
                      </a:rPr>
                      <m:t> </m:t>
                    </m:r>
                    <m:r>
                      <a:rPr lang="en-US" altLang="zh-CN" b="1" i="0" smtClean="0">
                        <a:latin typeface="Cambria Math" charset="0"/>
                      </a:rPr>
                      <m:t>𝐨𝐟</m:t>
                    </m:r>
                    <m:r>
                      <a:rPr lang="zh-CN" altLang="en-US" b="1" i="0" smtClean="0">
                        <a:latin typeface="Cambria Math" charset="0"/>
                      </a:rPr>
                      <m:t> </m:t>
                    </m:r>
                    <m:r>
                      <a:rPr lang="en-US" altLang="zh-CN" b="1" i="0" smtClean="0">
                        <a:latin typeface="Cambria Math" charset="0"/>
                      </a:rPr>
                      <m:t>𝐈𝐧𝐬𝐭𝐫𝐮𝐜𝐭𝐢𝐨𝐧</m:t>
                    </m:r>
                    <m:r>
                      <a:rPr lang="en-US" altLang="zh-CN" b="1" i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0" smtClean="0">
                            <a:latin typeface="Cambria Math" charset="0"/>
                          </a:rPr>
                          <m:t>#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𝐨𝐟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𝐂𝐲𝐜𝐥𝐞𝐬</m:t>
                        </m:r>
                      </m:num>
                      <m:den>
                        <m:r>
                          <a:rPr lang="en-US" altLang="zh-CN" b="1" i="0" smtClean="0">
                            <a:latin typeface="Cambria Math" charset="0"/>
                          </a:rPr>
                          <m:t>𝐂𝐏𝐈</m:t>
                        </m:r>
                      </m:den>
                    </m:f>
                  </m:oMath>
                </a14:m>
                <a:endParaRPr lang="en-US" altLang="zh-CN" b="1" i="0" dirty="0"/>
              </a:p>
              <a:p>
                <a:r>
                  <a:rPr lang="en-US" altLang="zh-CN" b="1" dirty="0"/>
                  <a:t>1.3.3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charset="0"/>
                      </a:rPr>
                      <m:t>𝐂𝐥𝐨𝐜𝐤</m:t>
                    </m:r>
                    <m:r>
                      <a:rPr lang="zh-CN" altLang="en-US" b="1" i="0" smtClean="0">
                        <a:latin typeface="Cambria Math" charset="0"/>
                      </a:rPr>
                      <m:t> </m:t>
                    </m:r>
                    <m:r>
                      <a:rPr lang="en-US" altLang="zh-CN" b="1" i="0" smtClean="0">
                        <a:latin typeface="Cambria Math" charset="0"/>
                      </a:rPr>
                      <m:t>𝐑𝐚𝐭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charset="0"/>
                          </a:rPr>
                          <m:t>𝐞</m:t>
                        </m:r>
                      </m:e>
                      <m:sup>
                        <m:r>
                          <a:rPr lang="en-US" altLang="zh-CN" b="1" i="0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altLang="zh-CN" b="1" i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0" smtClean="0">
                            <a:latin typeface="Cambria Math" charset="0"/>
                          </a:rPr>
                          <m:t>𝐈𝐧𝐬𝐭𝐫𝐮𝐜𝐭𝐢𝐨𝐧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𝐂𝐨𝐮𝐧𝐭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𝐂𝐏𝐈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𝟏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.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𝟐</m:t>
                        </m:r>
                      </m:num>
                      <m:den>
                        <m:r>
                          <a:rPr lang="en-US" altLang="zh-CN" b="1" i="0" smtClean="0">
                            <a:latin typeface="Cambria Math" charset="0"/>
                          </a:rPr>
                          <m:t>𝐂𝐏𝐔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𝐓𝐢𝐦𝐞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𝟎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.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𝟕</m:t>
                        </m:r>
                      </m:den>
                    </m:f>
                    <m:r>
                      <a:rPr lang="en-US" altLang="zh-CN" b="1" i="0" smtClean="0">
                        <a:latin typeface="Cambria Math" charset="0"/>
                      </a:rPr>
                      <m:t>=</m:t>
                    </m:r>
                    <m:r>
                      <a:rPr lang="en-US" altLang="zh-CN" b="1" i="0" smtClean="0">
                        <a:latin typeface="Cambria Math" charset="0"/>
                      </a:rPr>
                      <m:t>𝟏</m:t>
                    </m:r>
                    <m:r>
                      <a:rPr lang="en-US" altLang="zh-CN" b="1" i="0" smtClean="0">
                        <a:latin typeface="Cambria Math" charset="0"/>
                      </a:rPr>
                      <m:t>.</m:t>
                    </m:r>
                    <m:r>
                      <a:rPr lang="en-US" altLang="zh-CN" b="1" i="0" smtClean="0">
                        <a:latin typeface="Cambria Math" charset="0"/>
                      </a:rPr>
                      <m:t>𝟕𝟏𝐂𝐥𝐨𝐜𝐤</m:t>
                    </m:r>
                    <m:r>
                      <a:rPr lang="zh-CN" altLang="en-US" b="1" i="0" smtClean="0">
                        <a:latin typeface="Cambria Math" charset="0"/>
                      </a:rPr>
                      <m:t> </m:t>
                    </m:r>
                    <m:r>
                      <a:rPr lang="en-US" altLang="zh-CN" b="1" i="0" smtClean="0">
                        <a:latin typeface="Cambria Math" charset="0"/>
                      </a:rPr>
                      <m:t>𝐑𝐚𝐭𝐞</m:t>
                    </m:r>
                  </m:oMath>
                </a14:m>
                <a:endParaRPr lang="en-US" altLang="zh-CN" b="1" i="0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b="1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3005620"/>
                <a:ext cx="9368118" cy="3172675"/>
              </a:xfrm>
              <a:blipFill rotWithShape="0">
                <a:blip r:embed="rId4"/>
                <a:stretch>
                  <a:fillRect l="-586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93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29456"/>
                  </p:ext>
                </p:extLst>
              </p:nvPr>
            </p:nvGraphicFramePr>
            <p:xfrm>
              <a:off x="1533833" y="1651820"/>
              <a:ext cx="9142363" cy="36100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735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474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605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0605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0605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0605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30605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5627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Solution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a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b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05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Processor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P1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P2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P3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P1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P2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P3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05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CPU</a:t>
                          </a:r>
                          <a:r>
                            <a:rPr lang="zh-CN" altLang="en-US" baseline="0" dirty="0">
                              <a:latin typeface="+mj-lt"/>
                            </a:rPr>
                            <a:t> </a:t>
                          </a:r>
                          <a:r>
                            <a:rPr lang="en-US" altLang="zh-CN" baseline="0" dirty="0">
                              <a:latin typeface="+mj-lt"/>
                            </a:rPr>
                            <a:t>Time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0.5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0.4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0.55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0.6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0.27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0.5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212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#</a:t>
                          </a:r>
                          <a:r>
                            <a:rPr lang="zh-CN" altLang="en-US" dirty="0">
                              <a:latin typeface="+mj-lt"/>
                            </a:rPr>
                            <a:t> </a:t>
                          </a:r>
                          <a:r>
                            <a:rPr lang="en-US" altLang="zh-CN" dirty="0">
                              <a:latin typeface="+mj-lt"/>
                            </a:rPr>
                            <a:t>of</a:t>
                          </a:r>
                          <a:r>
                            <a:rPr lang="zh-CN" altLang="en-US" dirty="0">
                              <a:latin typeface="+mj-lt"/>
                            </a:rPr>
                            <a:t> </a:t>
                          </a:r>
                          <a:r>
                            <a:rPr lang="en-US" altLang="zh-CN" dirty="0">
                              <a:latin typeface="+mj-lt"/>
                            </a:rPr>
                            <a:t>cycles</a:t>
                          </a:r>
                          <a:r>
                            <a:rPr lang="zh-CN" altLang="en-US" dirty="0">
                              <a:latin typeface="+mj-lt"/>
                            </a:rPr>
                            <a:t> </a:t>
                          </a:r>
                          <a:r>
                            <a:rPr lang="en-US" altLang="zh-CN" dirty="0">
                              <a:latin typeface="+mj-lt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dirty="0">
                              <a:latin typeface="+mj-lt"/>
                            </a:rPr>
                            <a:t>)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3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2.5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4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2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3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4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848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#</a:t>
                          </a:r>
                          <a:r>
                            <a:rPr lang="zh-CN" altLang="en-US" dirty="0">
                              <a:latin typeface="+mj-lt"/>
                            </a:rPr>
                            <a:t> </a:t>
                          </a:r>
                          <a:r>
                            <a:rPr lang="en-US" altLang="zh-CN" dirty="0">
                              <a:latin typeface="+mj-lt"/>
                            </a:rPr>
                            <a:t>of</a:t>
                          </a:r>
                          <a:r>
                            <a:rPr lang="zh-CN" altLang="en-US" dirty="0">
                              <a:latin typeface="+mj-lt"/>
                            </a:rPr>
                            <a:t> </a:t>
                          </a:r>
                          <a:r>
                            <a:rPr lang="en-US" altLang="zh-CN" dirty="0">
                              <a:latin typeface="+mj-lt"/>
                            </a:rPr>
                            <a:t>instruction</a:t>
                          </a:r>
                          <a:r>
                            <a:rPr lang="zh-CN" altLang="en-US" dirty="0">
                              <a:latin typeface="+mj-lt"/>
                            </a:rPr>
                            <a:t> </a:t>
                          </a:r>
                          <a:r>
                            <a:rPr lang="en-US" altLang="zh-CN" dirty="0">
                              <a:latin typeface="+mj-lt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dirty="0">
                              <a:latin typeface="+mj-lt"/>
                            </a:rPr>
                            <a:t>)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2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2.5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1.8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1.67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3.75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+mj-lt"/>
                            </a:rPr>
                            <a:t>2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29456"/>
                  </p:ext>
                </p:extLst>
              </p:nvPr>
            </p:nvGraphicFramePr>
            <p:xfrm>
              <a:off x="1533833" y="1651820"/>
              <a:ext cx="9142363" cy="36100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27354"/>
                    <a:gridCol w="1284749"/>
                    <a:gridCol w="1306052"/>
                    <a:gridCol w="1306052"/>
                    <a:gridCol w="1306052"/>
                    <a:gridCol w="1306052"/>
                    <a:gridCol w="1306052"/>
                  </a:tblGrid>
                  <a:tr h="5627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Solution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a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b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705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Processor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P1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P2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P3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P1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P2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P3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</a:tr>
                  <a:tr h="5705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CPU</a:t>
                          </a:r>
                          <a:r>
                            <a:rPr lang="zh-CN" altLang="en-US" baseline="0" dirty="0" smtClean="0">
                              <a:latin typeface="+mj-lt"/>
                            </a:rPr>
                            <a:t> </a:t>
                          </a:r>
                          <a:r>
                            <a:rPr lang="en-US" altLang="zh-CN" baseline="0" dirty="0" smtClean="0">
                              <a:latin typeface="+mj-lt"/>
                            </a:rPr>
                            <a:t>Time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0.5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0.4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0.55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0.6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0.27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0.5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</a:tr>
                  <a:tr h="9212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59" t="-184868" r="-590367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3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2.5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4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2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3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4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</a:tr>
                  <a:tr h="9848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59" t="-267284" r="-590367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2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2.5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1.8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1.67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3.75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latin typeface="+mj-lt"/>
                            </a:rPr>
                            <a:t>2</a:t>
                          </a:r>
                          <a:endParaRPr lang="en-US" dirty="0">
                            <a:latin typeface="+mj-lt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9030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06128" y="339212"/>
            <a:ext cx="179771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128" y="339212"/>
            <a:ext cx="9026013" cy="417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27355" y="4515147"/>
                <a:ext cx="9368118" cy="209850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1.4.4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>
                        <a:latin typeface="Cambria Math" charset="0"/>
                      </a:rPr>
                      <m:t>𝐂𝐏𝐔</m:t>
                    </m:r>
                    <m:r>
                      <a:rPr lang="zh-CN" altLang="en-US" b="1" i="0">
                        <a:latin typeface="Cambria Math" charset="0"/>
                      </a:rPr>
                      <m:t> </m:t>
                    </m:r>
                    <m:r>
                      <a:rPr lang="en-US" altLang="zh-CN" b="1" i="0">
                        <a:latin typeface="Cambria Math" charset="0"/>
                      </a:rPr>
                      <m:t>𝐓𝐢𝐦</m:t>
                    </m:r>
                    <m:r>
                      <a:rPr lang="en-US" altLang="zh-CN" b="1" i="0" smtClean="0">
                        <a:latin typeface="Cambria Math" charset="0"/>
                      </a:rPr>
                      <m:t>𝐞</m:t>
                    </m:r>
                    <m:r>
                      <a:rPr lang="en-US" altLang="zh-CN" b="1" i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0">
                            <a:latin typeface="Cambria Math" charset="0"/>
                          </a:rPr>
                          <m:t>𝐈𝐧𝐬𝐭𝐫𝐮𝐜𝐭𝐢𝐨𝐧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𝐂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𝐨𝐮𝐧𝐭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𝐂𝐏𝐈</m:t>
                        </m:r>
                      </m:num>
                      <m:den>
                        <m:r>
                          <a:rPr lang="en-US" altLang="zh-CN" b="1" i="0">
                            <a:latin typeface="Cambria Math" charset="0"/>
                          </a:rPr>
                          <m:t>𝐂𝐥𝐨𝐜𝐤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𝐑𝐚𝐭𝐞</m:t>
                        </m:r>
                      </m:den>
                    </m:f>
                  </m:oMath>
                </a14:m>
                <a:r>
                  <a:rPr lang="en-US" altLang="zh-CN" b="1" i="0" dirty="0"/>
                  <a:t>	</a:t>
                </a:r>
              </a:p>
              <a:p>
                <a:pPr lvl="1"/>
                <a:r>
                  <a:rPr lang="en-US" altLang="zh-CN" b="1" i="0" dirty="0"/>
                  <a:t>(a):</a:t>
                </a:r>
                <a:r>
                  <a:rPr lang="zh-CN" altLang="en-US" b="1" i="0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0">
                        <a:latin typeface="Cambria Math" charset="0"/>
                      </a:rPr>
                      <m:t>𝐂𝐏𝐔</m:t>
                    </m:r>
                    <m:r>
                      <a:rPr lang="zh-CN" altLang="en-US" b="1" i="0">
                        <a:latin typeface="Cambria Math" charset="0"/>
                      </a:rPr>
                      <m:t> </m:t>
                    </m:r>
                    <m:r>
                      <a:rPr lang="en-US" altLang="zh-CN" b="1" i="0">
                        <a:latin typeface="Cambria Math" charset="0"/>
                      </a:rPr>
                      <m:t>𝐓𝐢𝐦𝐞</m:t>
                    </m:r>
                    <m:r>
                      <a:rPr lang="en-US" altLang="zh-CN" b="1" i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0" smtClean="0">
                            <a:latin typeface="Cambria Math" charset="0"/>
                          </a:rPr>
                          <m:t>𝟔𝟓𝟎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𝟏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𝟏𝟎𝟎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𝟓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𝟔𝟎𝟎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𝟓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𝟓𝟎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𝟐</m:t>
                        </m:r>
                      </m:num>
                      <m:den>
                        <m:r>
                          <a:rPr lang="en-US" altLang="zh-CN" b="1" i="0" smtClean="0">
                            <a:latin typeface="Cambria Math" charset="0"/>
                          </a:rPr>
                          <m:t>𝟐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𝟏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0" smtClean="0">
                                <a:latin typeface="Cambria Math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altLang="zh-CN" b="1" i="0" smtClean="0">
                                <a:latin typeface="Cambria Math" charset="0"/>
                              </a:rPr>
                              <m:t>𝟗</m:t>
                            </m:r>
                          </m:sup>
                        </m:sSup>
                      </m:den>
                    </m:f>
                    <m:r>
                      <a:rPr lang="en-US" altLang="zh-CN" b="1" i="0" smtClean="0">
                        <a:latin typeface="Cambria Math" charset="0"/>
                      </a:rPr>
                      <m:t>=</m:t>
                    </m:r>
                    <m:r>
                      <a:rPr lang="en-US" altLang="zh-CN" b="1" i="0" smtClean="0">
                        <a:latin typeface="Cambria Math" charset="0"/>
                      </a:rPr>
                      <m:t>𝟐𝟏𝟐𝟓𝐧𝐬</m:t>
                    </m:r>
                  </m:oMath>
                </a14:m>
                <a:endParaRPr lang="en-US" altLang="zh-CN" b="1" i="0" dirty="0"/>
              </a:p>
              <a:p>
                <a:pPr lvl="1"/>
                <a:r>
                  <a:rPr lang="en-US" altLang="zh-CN" b="1" i="0" dirty="0"/>
                  <a:t>(b):</a:t>
                </a:r>
                <a:r>
                  <a:rPr lang="zh-CN" altLang="en-US" b="1" i="0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0">
                        <a:latin typeface="Cambria Math" charset="0"/>
                      </a:rPr>
                      <m:t>𝐂𝐏𝐔</m:t>
                    </m:r>
                    <m:r>
                      <a:rPr lang="zh-CN" altLang="en-US" b="1" i="0">
                        <a:latin typeface="Cambria Math" charset="0"/>
                      </a:rPr>
                      <m:t> </m:t>
                    </m:r>
                    <m:r>
                      <a:rPr lang="en-US" altLang="zh-CN" b="1" i="0">
                        <a:latin typeface="Cambria Math" charset="0"/>
                      </a:rPr>
                      <m:t>𝐓𝐢𝐦𝐞</m:t>
                    </m:r>
                    <m:r>
                      <a:rPr lang="en-US" altLang="zh-CN" b="1" i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0" smtClean="0">
                            <a:latin typeface="Cambria Math" charset="0"/>
                          </a:rPr>
                          <m:t>𝟕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𝟓𝟎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𝟏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𝟐𝟓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𝟎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𝟓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𝟓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𝟎𝟎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𝟓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𝟓𝟎𝟎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𝟐</m:t>
                        </m:r>
                      </m:num>
                      <m:den>
                        <m:r>
                          <a:rPr lang="en-US" altLang="zh-CN" b="1" i="0">
                            <a:latin typeface="Cambria Math" charset="0"/>
                          </a:rPr>
                          <m:t>𝟐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𝟏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0">
                                <a:latin typeface="Cambria Math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altLang="zh-CN" b="1" i="0">
                                <a:latin typeface="Cambria Math" charset="0"/>
                              </a:rPr>
                              <m:t>𝟗</m:t>
                            </m:r>
                          </m:sup>
                        </m:sSup>
                      </m:den>
                    </m:f>
                    <m:r>
                      <a:rPr lang="en-US" altLang="zh-CN" b="1" i="0" smtClean="0">
                        <a:latin typeface="Cambria Math" charset="0"/>
                      </a:rPr>
                      <m:t>=</m:t>
                    </m:r>
                    <m:r>
                      <a:rPr lang="en-US" altLang="zh-CN" b="1" i="0" smtClean="0">
                        <a:latin typeface="Cambria Math" charset="0"/>
                      </a:rPr>
                      <m:t>𝟐𝟕𝟓𝟎𝐧𝐬</m:t>
                    </m:r>
                  </m:oMath>
                </a14:m>
                <a:endParaRPr lang="en-US" altLang="zh-CN" b="1" i="0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7355" y="4515147"/>
                <a:ext cx="9368118" cy="2098502"/>
              </a:xfrm>
              <a:blipFill rotWithShape="0">
                <a:blip r:embed="rId3"/>
                <a:stretch>
                  <a:fillRect l="-58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8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06128" y="339212"/>
            <a:ext cx="179771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128" y="339212"/>
            <a:ext cx="9026013" cy="417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27355" y="4515147"/>
                <a:ext cx="9368118" cy="209850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1.4.5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>
                        <a:latin typeface="Cambria Math" charset="0"/>
                      </a:rPr>
                      <m:t>𝐂𝐏</m:t>
                    </m:r>
                    <m:r>
                      <a:rPr lang="en-US" altLang="zh-CN" b="1" i="0" smtClean="0">
                        <a:latin typeface="Cambria Math" charset="0"/>
                      </a:rPr>
                      <m:t>𝐈</m:t>
                    </m:r>
                    <m:r>
                      <a:rPr lang="en-US" altLang="zh-CN" b="1" i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0" smtClean="0">
                            <a:latin typeface="Cambria Math" charset="0"/>
                          </a:rPr>
                          <m:t>𝐓𝐦𝐞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𝐂𝐥𝐨𝐜𝐤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𝐑𝐚𝐭𝐞</m:t>
                        </m:r>
                      </m:num>
                      <m:den>
                        <m:r>
                          <a:rPr lang="en-US" altLang="zh-CN" b="1" i="0" smtClean="0">
                            <a:latin typeface="Cambria Math" charset="0"/>
                          </a:rPr>
                          <m:t>𝐈𝐧𝐬𝐭𝐫𝐮𝐜𝐭𝐢𝐨𝐧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𝐂𝐨𝐮𝐧𝐭</m:t>
                        </m:r>
                      </m:den>
                    </m:f>
                  </m:oMath>
                </a14:m>
                <a:r>
                  <a:rPr lang="en-US" altLang="zh-CN" b="1" i="0" dirty="0"/>
                  <a:t>	</a:t>
                </a:r>
              </a:p>
              <a:p>
                <a:pPr lvl="1"/>
                <a:r>
                  <a:rPr lang="en-US" altLang="zh-CN" b="1" i="0" dirty="0"/>
                  <a:t>(a):</a:t>
                </a:r>
                <a14:m>
                  <m:oMath xmlns:m="http://schemas.openxmlformats.org/officeDocument/2006/math">
                    <m:r>
                      <a:rPr lang="zh-CN" altLang="en-US" b="1" i="0" smtClean="0">
                        <a:latin typeface="Cambria Math" charset="0"/>
                      </a:rPr>
                      <m:t> </m:t>
                    </m:r>
                    <m:r>
                      <a:rPr lang="en-US" altLang="zh-CN" b="1" i="0">
                        <a:latin typeface="Cambria Math" charset="0"/>
                      </a:rPr>
                      <m:t>𝐂𝐏𝐈</m:t>
                    </m:r>
                    <m:r>
                      <a:rPr lang="en-US" altLang="zh-CN" b="1" i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0" smtClean="0">
                            <a:latin typeface="Cambria Math" charset="0"/>
                          </a:rPr>
                          <m:t>𝟐𝟏𝟐𝟓𝐧𝐬</m:t>
                        </m:r>
                        <m:r>
                          <a:rPr lang="zh-CN" altLang="en-US" b="1" i="0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𝟐𝐆𝐇𝐳</m:t>
                        </m:r>
                      </m:num>
                      <m:den>
                        <m:r>
                          <a:rPr lang="en-US" altLang="zh-CN" b="1" i="0" smtClean="0">
                            <a:latin typeface="Cambria Math" charset="0"/>
                          </a:rPr>
                          <m:t>𝟏𝟒𝟎𝟎</m:t>
                        </m:r>
                      </m:den>
                    </m:f>
                    <m:r>
                      <a:rPr lang="en-US" altLang="zh-CN" b="1" i="0" smtClean="0">
                        <a:latin typeface="Cambria Math" charset="0"/>
                      </a:rPr>
                      <m:t>=</m:t>
                    </m:r>
                    <m:r>
                      <a:rPr lang="en-US" altLang="zh-CN" b="1" i="0" smtClean="0">
                        <a:latin typeface="Cambria Math" charset="0"/>
                      </a:rPr>
                      <m:t>𝟑</m:t>
                    </m:r>
                    <m:r>
                      <a:rPr lang="en-US" altLang="zh-CN" b="1" i="0" smtClean="0">
                        <a:latin typeface="Cambria Math" charset="0"/>
                      </a:rPr>
                      <m:t>.</m:t>
                    </m:r>
                    <m:r>
                      <a:rPr lang="en-US" altLang="zh-CN" b="1" i="0" smtClean="0">
                        <a:latin typeface="Cambria Math" charset="0"/>
                      </a:rPr>
                      <m:t>𝟎𝟑</m:t>
                    </m:r>
                  </m:oMath>
                </a14:m>
                <a:endParaRPr lang="en-US" altLang="zh-CN" b="1" i="0" dirty="0"/>
              </a:p>
              <a:p>
                <a:pPr lvl="1"/>
                <a:r>
                  <a:rPr lang="en-US" altLang="zh-CN" b="1" i="0" dirty="0"/>
                  <a:t>(b):</a:t>
                </a:r>
                <a:r>
                  <a:rPr lang="zh-CN" altLang="en-US" b="1" i="0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charset="0"/>
                      </a:rPr>
                      <m:t>𝐂𝐏𝐈</m:t>
                    </m:r>
                    <m:r>
                      <a:rPr lang="en-US" altLang="zh-CN" b="1" i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0" smtClean="0">
                            <a:latin typeface="Cambria Math" charset="0"/>
                          </a:rPr>
                          <m:t>𝟐𝟕𝟓𝟎𝐧𝐬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𝟐𝐆𝐇𝐳</m:t>
                        </m:r>
                      </m:num>
                      <m:den>
                        <m:r>
                          <a:rPr lang="en-US" altLang="zh-CN" b="1" i="0" smtClean="0">
                            <a:latin typeface="Cambria Math" charset="0"/>
                          </a:rPr>
                          <m:t>𝟐𝟎𝟎𝟎</m:t>
                        </m:r>
                      </m:den>
                    </m:f>
                    <m:r>
                      <a:rPr lang="en-US" altLang="zh-CN" b="1" i="0" smtClean="0">
                        <a:latin typeface="Cambria Math" charset="0"/>
                      </a:rPr>
                      <m:t>=</m:t>
                    </m:r>
                    <m:r>
                      <a:rPr lang="en-US" altLang="zh-CN" b="1" i="0" smtClean="0">
                        <a:latin typeface="Cambria Math" charset="0"/>
                      </a:rPr>
                      <m:t>𝟐</m:t>
                    </m:r>
                    <m:r>
                      <a:rPr lang="en-US" altLang="zh-CN" b="1" i="0" smtClean="0">
                        <a:latin typeface="Cambria Math" charset="0"/>
                      </a:rPr>
                      <m:t>.</m:t>
                    </m:r>
                    <m:r>
                      <a:rPr lang="en-US" altLang="zh-CN" b="1" i="0" smtClean="0">
                        <a:latin typeface="Cambria Math" charset="0"/>
                      </a:rPr>
                      <m:t>𝟕𝟓</m:t>
                    </m:r>
                  </m:oMath>
                </a14:m>
                <a:endParaRPr lang="en-US" altLang="zh-CN" b="1" i="0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7355" y="4515147"/>
                <a:ext cx="9368118" cy="2098502"/>
              </a:xfrm>
              <a:blipFill rotWithShape="0">
                <a:blip r:embed="rId3"/>
                <a:stretch>
                  <a:fillRect l="-58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33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06128" y="339212"/>
            <a:ext cx="179771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0154" y="609260"/>
                <a:ext cx="10117395" cy="5898579"/>
              </a:xfrm>
            </p:spPr>
            <p:txBody>
              <a:bodyPr tIns="180000" bIns="0">
                <a:spAutoFit/>
              </a:bodyPr>
              <a:lstStyle/>
              <a:p>
                <a:r>
                  <a:rPr lang="en-US" altLang="zh-CN" b="1" dirty="0"/>
                  <a:t>1.4.6</a:t>
                </a:r>
              </a:p>
              <a:p>
                <a:pPr lvl="1"/>
                <a:r>
                  <a:rPr lang="en-US" altLang="zh-CN" b="1" i="0" dirty="0"/>
                  <a:t>(a):</a:t>
                </a:r>
                <a:r>
                  <a:rPr lang="zh-CN" altLang="en-US" b="1" i="0" dirty="0"/>
                  <a:t> </a:t>
                </a:r>
                <a:endParaRPr lang="en-US" altLang="zh-CN" b="1" i="0" dirty="0">
                  <a:latin typeface="Cambria Math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0">
                        <a:latin typeface="Cambria Math" charset="0"/>
                      </a:rPr>
                      <m:t>𝐂𝐏𝐔</m:t>
                    </m:r>
                    <m:r>
                      <a:rPr lang="zh-CN" altLang="en-US" b="1" i="0">
                        <a:latin typeface="Cambria Math" charset="0"/>
                      </a:rPr>
                      <m:t> </m:t>
                    </m:r>
                    <m:r>
                      <a:rPr lang="en-US" altLang="zh-CN" b="1" i="0">
                        <a:latin typeface="Cambria Math" charset="0"/>
                      </a:rPr>
                      <m:t>𝐓𝐢𝐦𝐞</m:t>
                    </m:r>
                    <m:r>
                      <a:rPr lang="en-US" altLang="zh-CN" b="1" i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0">
                            <a:latin typeface="Cambria Math" charset="0"/>
                          </a:rPr>
                          <m:t>𝟔𝟓𝟎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𝟏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𝟏𝟎𝟎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𝟓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𝟑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𝟎𝟎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𝟓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𝟓𝟎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𝟐</m:t>
                        </m:r>
                      </m:num>
                      <m:den>
                        <m:r>
                          <a:rPr lang="en-US" altLang="zh-CN" b="1" i="0">
                            <a:latin typeface="Cambria Math" charset="0"/>
                          </a:rPr>
                          <m:t>𝟐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𝟏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0">
                                <a:latin typeface="Cambria Math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altLang="zh-CN" b="1" i="0">
                                <a:latin typeface="Cambria Math" charset="0"/>
                              </a:rPr>
                              <m:t>𝟗</m:t>
                            </m:r>
                          </m:sup>
                        </m:sSup>
                      </m:den>
                    </m:f>
                    <m:r>
                      <a:rPr lang="en-US" altLang="zh-CN" b="1" i="0">
                        <a:latin typeface="Cambria Math" charset="0"/>
                      </a:rPr>
                      <m:t>=</m:t>
                    </m:r>
                    <m:r>
                      <a:rPr lang="en-US" altLang="zh-CN" b="1" i="0" smtClean="0">
                        <a:latin typeface="Cambria Math" charset="0"/>
                      </a:rPr>
                      <m:t>𝟏𝟑𝟕𝟓</m:t>
                    </m:r>
                    <m:r>
                      <a:rPr lang="en-US" altLang="zh-CN" b="1" i="0">
                        <a:latin typeface="Cambria Math" charset="0"/>
                      </a:rPr>
                      <m:t>𝐧𝐬</m:t>
                    </m:r>
                  </m:oMath>
                </a14:m>
                <a:endParaRPr lang="en-US" altLang="zh-CN" b="1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charset="0"/>
                      </a:rPr>
                      <m:t>𝐒𝐩𝐞𝐞𝐝</m:t>
                    </m:r>
                    <m:r>
                      <a:rPr lang="en-US" altLang="zh-CN" b="1" i="0" dirty="0" smtClean="0">
                        <a:latin typeface="Cambria Math" charset="0"/>
                      </a:rPr>
                      <m:t>−</m:t>
                    </m:r>
                    <m:r>
                      <a:rPr lang="en-US" altLang="zh-CN" b="1" i="0" dirty="0" smtClean="0">
                        <a:latin typeface="Cambria Math" charset="0"/>
                      </a:rPr>
                      <m:t>𝐮𝐩</m:t>
                    </m:r>
                    <m:r>
                      <a:rPr lang="en-US" altLang="zh-CN" b="1" i="0" dirty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dirty="0" smtClean="0">
                            <a:latin typeface="Cambria Math" charset="0"/>
                          </a:rPr>
                          <m:t>𝟐𝟏𝟐𝟓</m:t>
                        </m:r>
                      </m:num>
                      <m:den>
                        <m:r>
                          <a:rPr lang="en-US" altLang="zh-CN" b="1" i="1" dirty="0" smtClean="0">
                            <a:latin typeface="Cambria Math" charset="0"/>
                          </a:rPr>
                          <m:t>𝟏𝟑𝟕𝟓</m:t>
                        </m:r>
                      </m:den>
                    </m:f>
                  </m:oMath>
                </a14:m>
                <a:endParaRPr lang="en-US" altLang="zh-CN" b="1" dirty="0"/>
              </a:p>
              <a:p>
                <a:pPr lvl="2"/>
                <a:r>
                  <a:rPr lang="zh-CN" altLang="en-US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charset="0"/>
                      </a:rPr>
                      <m:t>𝐂𝐏𝐈</m:t>
                    </m:r>
                    <m:r>
                      <a:rPr lang="en-US" altLang="zh-CN" b="1" i="0" dirty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0" dirty="0" smtClean="0">
                            <a:latin typeface="Cambria Math" charset="0"/>
                          </a:rPr>
                          <m:t>𝟏𝟑𝟕𝟓𝐧𝐬</m:t>
                        </m:r>
                        <m:r>
                          <a:rPr lang="zh-CN" altLang="en-US" b="1" i="0" dirty="0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 dirty="0" smtClean="0">
                            <a:latin typeface="Cambria Math" charset="0"/>
                          </a:rPr>
                          <m:t>𝟐𝐆𝐇𝐳</m:t>
                        </m:r>
                      </m:num>
                      <m:den>
                        <m:r>
                          <a:rPr lang="en-US" altLang="zh-CN" b="1" i="0" dirty="0" smtClean="0">
                            <a:latin typeface="Cambria Math" charset="0"/>
                          </a:rPr>
                          <m:t>𝟏𝟒𝟎𝟎</m:t>
                        </m:r>
                      </m:den>
                    </m:f>
                    <m:r>
                      <a:rPr lang="en-US" altLang="zh-CN" b="1" i="0" dirty="0">
                        <a:latin typeface="Cambria Math" charset="0"/>
                      </a:rPr>
                      <m:t>=</m:t>
                    </m:r>
                    <m:r>
                      <a:rPr lang="en-US" altLang="zh-CN" b="1" i="0" dirty="0" smtClean="0">
                        <a:latin typeface="Cambria Math" charset="0"/>
                      </a:rPr>
                      <m:t>𝟏</m:t>
                    </m:r>
                    <m:r>
                      <a:rPr lang="en-US" altLang="zh-CN" b="1" i="0" dirty="0" smtClean="0">
                        <a:latin typeface="Cambria Math" charset="0"/>
                      </a:rPr>
                      <m:t>.</m:t>
                    </m:r>
                    <m:r>
                      <a:rPr lang="en-US" altLang="zh-CN" b="1" i="0" dirty="0" smtClean="0">
                        <a:latin typeface="Cambria Math" charset="0"/>
                      </a:rPr>
                      <m:t>𝟗𝟔</m:t>
                    </m:r>
                  </m:oMath>
                </a14:m>
                <a:endParaRPr lang="en-US" altLang="zh-CN" b="1" dirty="0"/>
              </a:p>
              <a:p>
                <a:pPr lvl="2"/>
                <a:endParaRPr lang="en-US" altLang="zh-CN" b="1" dirty="0"/>
              </a:p>
              <a:p>
                <a:pPr lvl="1"/>
                <a:r>
                  <a:rPr lang="en-US" altLang="zh-CN" b="1" i="0" dirty="0"/>
                  <a:t>(b):</a:t>
                </a:r>
                <a:r>
                  <a:rPr lang="zh-CN" altLang="en-US" b="1" i="0" dirty="0"/>
                  <a:t> </a:t>
                </a:r>
                <a:endParaRPr lang="en-US" altLang="zh-CN" b="1" i="0" dirty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>
                        <a:latin typeface="Cambria Math" charset="0"/>
                      </a:rPr>
                      <m:t>𝐂𝐏𝐔</m:t>
                    </m:r>
                    <m:r>
                      <a:rPr lang="zh-CN" altLang="en-US" b="1" i="0">
                        <a:latin typeface="Cambria Math" charset="0"/>
                      </a:rPr>
                      <m:t> </m:t>
                    </m:r>
                    <m:r>
                      <a:rPr lang="en-US" altLang="zh-CN" b="1" i="0">
                        <a:latin typeface="Cambria Math" charset="0"/>
                      </a:rPr>
                      <m:t>𝐓𝐢𝐦𝐞</m:t>
                    </m:r>
                    <m:r>
                      <a:rPr lang="en-US" altLang="zh-CN" b="1" i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0">
                            <a:latin typeface="Cambria Math" charset="0"/>
                          </a:rPr>
                          <m:t>𝟕𝟓𝟎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𝟏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𝟐𝟓𝟎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𝟓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𝟐𝟓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𝟎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𝟓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𝟓𝟎𝟎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𝟐</m:t>
                        </m:r>
                      </m:num>
                      <m:den>
                        <m:r>
                          <a:rPr lang="en-US" altLang="zh-CN" b="1" i="0">
                            <a:latin typeface="Cambria Math" charset="0"/>
                          </a:rPr>
                          <m:t>𝟐</m:t>
                        </m:r>
                        <m:r>
                          <a:rPr lang="zh-CN" altLang="en-US" b="1" i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>
                            <a:latin typeface="Cambria Math" charset="0"/>
                          </a:rPr>
                          <m:t>𝟏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0">
                                <a:latin typeface="Cambria Math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altLang="zh-CN" b="1" i="0">
                                <a:latin typeface="Cambria Math" charset="0"/>
                              </a:rPr>
                              <m:t>𝟗</m:t>
                            </m:r>
                          </m:sup>
                        </m:sSup>
                      </m:den>
                    </m:f>
                    <m:r>
                      <a:rPr lang="en-US" altLang="zh-CN" b="1" i="0">
                        <a:latin typeface="Cambria Math" charset="0"/>
                      </a:rPr>
                      <m:t>=</m:t>
                    </m:r>
                    <m:r>
                      <a:rPr lang="en-US" altLang="zh-CN" b="1" i="0" smtClean="0">
                        <a:latin typeface="Cambria Math" charset="0"/>
                      </a:rPr>
                      <m:t>𝟐𝟏𝟐𝟓</m:t>
                    </m:r>
                    <m:r>
                      <a:rPr lang="en-US" altLang="zh-CN" b="1" i="0">
                        <a:latin typeface="Cambria Math" charset="0"/>
                      </a:rPr>
                      <m:t>𝐧𝐬</m:t>
                    </m:r>
                  </m:oMath>
                </a14:m>
                <a:endParaRPr lang="en-US" altLang="zh-CN" b="1" i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0" dirty="0">
                        <a:latin typeface="Cambria Math" charset="0"/>
                      </a:rPr>
                      <m:t>𝐒𝐩𝐞𝐞𝐝</m:t>
                    </m:r>
                    <m:r>
                      <a:rPr lang="en-US" altLang="zh-CN" b="1" i="0" dirty="0">
                        <a:latin typeface="Cambria Math" charset="0"/>
                      </a:rPr>
                      <m:t>−</m:t>
                    </m:r>
                    <m:r>
                      <a:rPr lang="en-US" altLang="zh-CN" b="1" i="0" dirty="0">
                        <a:latin typeface="Cambria Math" charset="0"/>
                      </a:rPr>
                      <m:t>𝐮𝐩</m:t>
                    </m:r>
                    <m:r>
                      <a:rPr lang="en-US" altLang="zh-CN" b="1" i="0" dirty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0" dirty="0" smtClean="0">
                            <a:latin typeface="Cambria Math" charset="0"/>
                          </a:rPr>
                          <m:t>𝟐𝟕</m:t>
                        </m:r>
                        <m:r>
                          <a:rPr lang="en-US" altLang="zh-CN" b="1" i="1" dirty="0" smtClean="0">
                            <a:latin typeface="Cambria Math" charset="0"/>
                          </a:rPr>
                          <m:t>𝟓𝟎</m:t>
                        </m:r>
                      </m:num>
                      <m:den>
                        <m:r>
                          <a:rPr lang="en-US" altLang="zh-CN" b="1" i="1" dirty="0" smtClean="0">
                            <a:latin typeface="Cambria Math" charset="0"/>
                          </a:rPr>
                          <m:t>𝟐𝟏𝟐𝟓</m:t>
                        </m:r>
                      </m:den>
                    </m:f>
                  </m:oMath>
                </a14:m>
                <a:endParaRPr lang="en-US" altLang="zh-CN" b="1" dirty="0"/>
              </a:p>
              <a:p>
                <a:pPr lvl="2"/>
                <a:r>
                  <a:rPr lang="zh-CN" altLang="en-US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0" dirty="0">
                        <a:latin typeface="Cambria Math" charset="0"/>
                      </a:rPr>
                      <m:t>𝐂𝐏𝐈</m:t>
                    </m:r>
                    <m:r>
                      <a:rPr lang="en-US" altLang="zh-CN" b="1" i="0" dirty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0" dirty="0" smtClean="0">
                            <a:latin typeface="Cambria Math" charset="0"/>
                          </a:rPr>
                          <m:t>𝟐𝟏𝟐𝟓</m:t>
                        </m:r>
                        <m:r>
                          <a:rPr lang="en-US" altLang="zh-CN" b="1" i="0" dirty="0">
                            <a:latin typeface="Cambria Math" charset="0"/>
                          </a:rPr>
                          <m:t>𝐧𝐬</m:t>
                        </m:r>
                        <m:r>
                          <a:rPr lang="zh-CN" altLang="en-US" b="1" i="0" dirty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0" dirty="0">
                            <a:latin typeface="Cambria Math" charset="0"/>
                          </a:rPr>
                          <m:t>𝟐𝐆𝐇𝐳</m:t>
                        </m:r>
                      </m:num>
                      <m:den>
                        <m:r>
                          <a:rPr lang="en-US" altLang="zh-CN" b="1" i="0" dirty="0" smtClean="0">
                            <a:latin typeface="Cambria Math" charset="0"/>
                          </a:rPr>
                          <m:t>𝟐𝟎</m:t>
                        </m:r>
                        <m:r>
                          <a:rPr lang="en-US" altLang="zh-CN" b="1" i="0" dirty="0">
                            <a:latin typeface="Cambria Math" charset="0"/>
                          </a:rPr>
                          <m:t>𝟎𝟎</m:t>
                        </m:r>
                      </m:den>
                    </m:f>
                    <m:r>
                      <a:rPr lang="en-US" altLang="zh-CN" b="1" i="0" dirty="0">
                        <a:latin typeface="Cambria Math" charset="0"/>
                      </a:rPr>
                      <m:t>=</m:t>
                    </m:r>
                    <m:r>
                      <a:rPr lang="en-US" altLang="zh-CN" b="1" i="0" dirty="0" smtClean="0">
                        <a:latin typeface="Cambria Math" charset="0"/>
                      </a:rPr>
                      <m:t>𝟐</m:t>
                    </m:r>
                    <m:r>
                      <a:rPr lang="en-US" altLang="zh-CN" b="1" i="0" dirty="0" smtClean="0">
                        <a:latin typeface="Cambria Math" charset="0"/>
                      </a:rPr>
                      <m:t>.</m:t>
                    </m:r>
                    <m:r>
                      <a:rPr lang="en-US" altLang="zh-CN" b="1" i="0" dirty="0" smtClean="0">
                        <a:latin typeface="Cambria Math" charset="0"/>
                      </a:rPr>
                      <m:t>𝟏𝟐𝟓</m:t>
                    </m:r>
                  </m:oMath>
                </a14:m>
                <a:endParaRPr lang="en-US" altLang="zh-CN" b="1" dirty="0"/>
              </a:p>
              <a:p>
                <a:pPr lvl="2"/>
                <a:endParaRPr lang="en-US" altLang="zh-CN" b="1" dirty="0"/>
              </a:p>
              <a:p>
                <a:pPr lvl="2"/>
                <a:endParaRPr lang="en-US" altLang="zh-CN" b="1" dirty="0"/>
              </a:p>
              <a:p>
                <a:pPr lvl="1"/>
                <a:endParaRPr lang="en-US" altLang="zh-CN" b="1" dirty="0"/>
              </a:p>
              <a:p>
                <a:pPr lvl="1"/>
                <a:endParaRPr lang="en-US" altLang="zh-CN" b="1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0154" y="609260"/>
                <a:ext cx="10117395" cy="5898579"/>
              </a:xfrm>
              <a:blipFill rotWithShape="0">
                <a:blip r:embed="rId2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92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11162" y="0"/>
            <a:ext cx="126897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61" y="1"/>
            <a:ext cx="6371303" cy="67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192297" y="443284"/>
            <a:ext cx="4999703" cy="2098502"/>
          </a:xfrm>
        </p:spPr>
        <p:txBody>
          <a:bodyPr>
            <a:normAutofit lnSpcReduction="10000"/>
          </a:bodyPr>
          <a:lstStyle/>
          <a:p>
            <a:r>
              <a:rPr lang="en-US" altLang="zh-CN" b="1" dirty="0"/>
              <a:t>1.10.1</a:t>
            </a:r>
          </a:p>
          <a:p>
            <a:pPr lvl="1"/>
            <a:r>
              <a:rPr lang="en-US" altLang="zh-CN" b="1" i="0" dirty="0">
                <a:latin typeface="+mj-lt"/>
              </a:rPr>
              <a:t>Take</a:t>
            </a:r>
            <a:r>
              <a:rPr lang="zh-CN" altLang="en-US" b="1" i="0" dirty="0">
                <a:latin typeface="+mj-lt"/>
              </a:rPr>
              <a:t> </a:t>
            </a:r>
            <a:r>
              <a:rPr lang="en-US" altLang="zh-CN" b="1" i="0" dirty="0">
                <a:latin typeface="+mj-lt"/>
              </a:rPr>
              <a:t>the</a:t>
            </a:r>
            <a:r>
              <a:rPr lang="zh-CN" altLang="en-US" b="1" i="0" dirty="0">
                <a:latin typeface="+mj-lt"/>
              </a:rPr>
              <a:t> </a:t>
            </a:r>
            <a:r>
              <a:rPr lang="en-US" altLang="zh-CN" b="1" i="0" dirty="0">
                <a:latin typeface="+mj-lt"/>
              </a:rPr>
              <a:t>8</a:t>
            </a:r>
            <a:r>
              <a:rPr lang="zh-CN" altLang="en-US" b="1" i="0" dirty="0">
                <a:latin typeface="+mj-lt"/>
              </a:rPr>
              <a:t> </a:t>
            </a:r>
            <a:r>
              <a:rPr lang="en-US" altLang="zh-CN" b="1" i="0" dirty="0">
                <a:latin typeface="+mj-lt"/>
              </a:rPr>
              <a:t>processors</a:t>
            </a:r>
            <a:r>
              <a:rPr lang="zh-CN" altLang="en-US" b="1" i="0" dirty="0">
                <a:latin typeface="+mj-lt"/>
              </a:rPr>
              <a:t> </a:t>
            </a:r>
            <a:r>
              <a:rPr lang="en-US" altLang="zh-CN" b="1" i="0" dirty="0">
                <a:latin typeface="+mj-lt"/>
              </a:rPr>
              <a:t>as</a:t>
            </a:r>
            <a:r>
              <a:rPr lang="zh-CN" altLang="en-US" b="1" i="0" dirty="0">
                <a:latin typeface="+mj-lt"/>
              </a:rPr>
              <a:t> </a:t>
            </a:r>
            <a:r>
              <a:rPr lang="en-US" altLang="zh-CN" b="1" i="0" dirty="0">
                <a:latin typeface="+mj-lt"/>
              </a:rPr>
              <a:t>an</a:t>
            </a:r>
            <a:r>
              <a:rPr lang="zh-CN" altLang="en-US" b="1" i="0" dirty="0">
                <a:latin typeface="+mj-lt"/>
              </a:rPr>
              <a:t> </a:t>
            </a:r>
            <a:r>
              <a:rPr lang="en-US" altLang="zh-CN" b="1" i="0" dirty="0">
                <a:latin typeface="+mj-lt"/>
              </a:rPr>
              <a:t>example</a:t>
            </a:r>
          </a:p>
          <a:p>
            <a:pPr lvl="1"/>
            <a:r>
              <a:rPr lang="en-US" altLang="zh-CN" b="1" i="0" dirty="0">
                <a:latin typeface="+mj-lt"/>
              </a:rPr>
              <a:t>#</a:t>
            </a:r>
            <a:r>
              <a:rPr lang="zh-CN" altLang="en-US" b="1" i="0" dirty="0">
                <a:latin typeface="+mj-lt"/>
              </a:rPr>
              <a:t> </a:t>
            </a:r>
            <a:r>
              <a:rPr lang="en-US" altLang="zh-CN" b="1" i="0" dirty="0">
                <a:latin typeface="+mj-lt"/>
              </a:rPr>
              <a:t>of</a:t>
            </a:r>
            <a:r>
              <a:rPr lang="zh-CN" altLang="en-US" b="1" i="0" dirty="0">
                <a:latin typeface="+mj-lt"/>
              </a:rPr>
              <a:t> </a:t>
            </a:r>
            <a:r>
              <a:rPr lang="en-US" altLang="zh-CN" b="1" i="0" dirty="0">
                <a:latin typeface="+mj-lt"/>
              </a:rPr>
              <a:t>instructions</a:t>
            </a:r>
            <a:r>
              <a:rPr lang="zh-CN" altLang="en-US" b="1" i="0" dirty="0">
                <a:latin typeface="+mj-lt"/>
              </a:rPr>
              <a:t> </a:t>
            </a:r>
            <a:r>
              <a:rPr lang="en-US" altLang="zh-CN" b="1" i="0" dirty="0">
                <a:latin typeface="+mj-lt"/>
              </a:rPr>
              <a:t>per</a:t>
            </a:r>
            <a:r>
              <a:rPr lang="zh-CN" altLang="en-US" b="1" i="0" dirty="0">
                <a:latin typeface="+mj-lt"/>
              </a:rPr>
              <a:t> </a:t>
            </a:r>
            <a:r>
              <a:rPr lang="en-US" altLang="zh-CN" b="1" i="0" dirty="0">
                <a:latin typeface="+mj-lt"/>
              </a:rPr>
              <a:t>processors=320+160+32=512</a:t>
            </a:r>
          </a:p>
          <a:p>
            <a:pPr lvl="1"/>
            <a:r>
              <a:rPr lang="en-US" altLang="zh-CN" b="1" i="0" dirty="0">
                <a:latin typeface="+mj-lt"/>
              </a:rPr>
              <a:t>Total</a:t>
            </a:r>
            <a:r>
              <a:rPr lang="zh-CN" altLang="en-US" b="1" i="0" dirty="0">
                <a:latin typeface="+mj-lt"/>
              </a:rPr>
              <a:t> </a:t>
            </a:r>
            <a:r>
              <a:rPr lang="en-US" altLang="zh-CN" b="1" i="0" dirty="0">
                <a:latin typeface="+mj-lt"/>
              </a:rPr>
              <a:t>number</a:t>
            </a:r>
            <a:r>
              <a:rPr lang="zh-CN" altLang="en-US" b="1" i="0" dirty="0">
                <a:latin typeface="+mj-lt"/>
              </a:rPr>
              <a:t> </a:t>
            </a:r>
            <a:r>
              <a:rPr lang="en-US" altLang="zh-CN" b="1" i="0" dirty="0">
                <a:latin typeface="+mj-lt"/>
              </a:rPr>
              <a:t>of</a:t>
            </a:r>
            <a:r>
              <a:rPr lang="zh-CN" altLang="en-US" b="1" i="0" dirty="0">
                <a:latin typeface="+mj-lt"/>
              </a:rPr>
              <a:t> </a:t>
            </a:r>
            <a:r>
              <a:rPr lang="en-US" altLang="zh-CN" b="1" i="0" dirty="0">
                <a:latin typeface="+mj-lt"/>
              </a:rPr>
              <a:t>instructions=512</a:t>
            </a:r>
            <a:r>
              <a:rPr lang="zh-CN" altLang="en-US" b="1" i="0" dirty="0">
                <a:latin typeface="+mj-lt"/>
              </a:rPr>
              <a:t>*</a:t>
            </a:r>
            <a:r>
              <a:rPr lang="en-US" altLang="zh-CN" b="1" i="0" dirty="0">
                <a:latin typeface="+mj-lt"/>
              </a:rPr>
              <a:t>8</a:t>
            </a:r>
            <a:endParaRPr lang="en-US" b="1" i="0" dirty="0">
              <a:latin typeface="+mj-lt"/>
            </a:endParaRPr>
          </a:p>
          <a:p>
            <a:pPr lvl="1"/>
            <a:endParaRPr lang="en-US" altLang="zh-CN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738686"/>
              </p:ext>
            </p:extLst>
          </p:nvPr>
        </p:nvGraphicFramePr>
        <p:xfrm>
          <a:off x="7195931" y="2722679"/>
          <a:ext cx="4996069" cy="2219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9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914">
                <a:tc>
                  <a:txBody>
                    <a:bodyPr/>
                    <a:lstStyle/>
                    <a:p>
                      <a:r>
                        <a:rPr lang="en-US" altLang="zh-CN" dirty="0"/>
                        <a:t>processor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instructions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processors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Aggregate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#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of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instructions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46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11162" y="0"/>
            <a:ext cx="126897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61" y="1"/>
            <a:ext cx="6371303" cy="67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63397"/>
              </p:ext>
            </p:extLst>
          </p:nvPr>
        </p:nvGraphicFramePr>
        <p:xfrm>
          <a:off x="7416228" y="1842651"/>
          <a:ext cx="4505739" cy="1974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3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914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processors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Execution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time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(ns)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r>
                        <a:rPr lang="zh-CN" alt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53224"/>
              </p:ext>
            </p:extLst>
          </p:nvPr>
        </p:nvGraphicFramePr>
        <p:xfrm>
          <a:off x="7416228" y="3817221"/>
          <a:ext cx="4505739" cy="194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1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0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996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processors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Execution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time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r>
                        <a:rPr lang="zh-CN" alt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2688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9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992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7156029" y="45719"/>
                <a:ext cx="4890198" cy="19745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/>
                  <a:t>1.10.2</a:t>
                </a:r>
              </a:p>
              <a:p>
                <a:pPr lvl="1"/>
                <a:r>
                  <a:rPr lang="en-US" altLang="zh-CN" b="1" i="0" dirty="0">
                    <a:latin typeface="+mj-lt"/>
                  </a:rPr>
                  <a:t>Take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the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8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processors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as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an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example</a:t>
                </a:r>
              </a:p>
              <a:p>
                <a:pPr lvl="1"/>
                <a:r>
                  <a:rPr lang="en-US" altLang="zh-CN" b="1" i="0" dirty="0">
                    <a:latin typeface="+mj-lt"/>
                  </a:rPr>
                  <a:t>Execution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time=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charset="0"/>
                          </a:rPr>
                          <m:t>𝟑𝟐𝟎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𝟏𝟔𝟎</m:t>
                        </m:r>
                        <m:r>
                          <a:rPr lang="zh-CN" altLang="en-US" b="1" i="1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𝟏𝟐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𝟑𝟐</m:t>
                        </m:r>
                        <m:r>
                          <a:rPr lang="zh-CN" altLang="en-US" b="1" i="1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𝟐</m:t>
                        </m:r>
                      </m:num>
                      <m:den>
                        <m:r>
                          <a:rPr lang="en-US" altLang="zh-CN" b="1" i="1" smtClean="0">
                            <a:latin typeface="Cambria Math" charset="0"/>
                          </a:rPr>
                          <m:t>𝟐</m:t>
                        </m:r>
                        <m:r>
                          <a:rPr lang="zh-CN" altLang="en-US" b="1" i="1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𝟏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charset="0"/>
                              </a:rPr>
                              <m:t>𝟗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b="1" i="0" dirty="0">
                  <a:latin typeface="+mj-lt"/>
                </a:endParaRPr>
              </a:p>
              <a:p>
                <a:pPr lvl="1"/>
                <a:r>
                  <a:rPr lang="en-US" altLang="zh-CN" b="1" i="0" dirty="0">
                    <a:latin typeface="+mj-lt"/>
                  </a:rPr>
                  <a:t>Do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not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multiple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the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number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of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processors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029" y="45719"/>
                <a:ext cx="4890198" cy="1974570"/>
              </a:xfrm>
              <a:prstGeom prst="rect">
                <a:avLst/>
              </a:prstGeom>
              <a:blipFill rotWithShape="0">
                <a:blip r:embed="rId3"/>
                <a:stretch>
                  <a:fillRect l="-1122" t="-2160" r="-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7192297" y="5804925"/>
                <a:ext cx="4999703" cy="17546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1" dirty="0"/>
                  <a:t>1.10.3</a:t>
                </a:r>
              </a:p>
              <a:p>
                <a:pPr lvl="1"/>
                <a:r>
                  <a:rPr lang="en-US" altLang="zh-CN" b="1" i="0" dirty="0">
                    <a:latin typeface="+mj-lt"/>
                  </a:rPr>
                  <a:t>Execution</a:t>
                </a:r>
                <a:r>
                  <a:rPr lang="zh-CN" altLang="en-US" b="1" i="0" dirty="0">
                    <a:latin typeface="+mj-lt"/>
                  </a:rPr>
                  <a:t> </a:t>
                </a:r>
                <a:r>
                  <a:rPr lang="en-US" altLang="zh-CN" b="1" i="0" dirty="0">
                    <a:latin typeface="+mj-lt"/>
                  </a:rPr>
                  <a:t>time=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charset="0"/>
                          </a:rPr>
                          <m:t>𝟑𝟐𝟎</m:t>
                        </m:r>
                        <m:r>
                          <a:rPr lang="zh-CN" altLang="en-US" b="1" i="1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𝟏𝟔𝟎</m:t>
                        </m:r>
                        <m:r>
                          <a:rPr lang="zh-CN" altLang="en-US" b="1" i="1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𝟏𝟐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𝟑𝟐</m:t>
                        </m:r>
                        <m:r>
                          <a:rPr lang="zh-CN" altLang="en-US" b="1" i="1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𝟐</m:t>
                        </m:r>
                      </m:num>
                      <m:den>
                        <m:r>
                          <a:rPr lang="en-US" altLang="zh-CN" b="1" i="1" smtClean="0">
                            <a:latin typeface="Cambria Math" charset="0"/>
                          </a:rPr>
                          <m:t>𝟐</m:t>
                        </m:r>
                        <m:r>
                          <a:rPr lang="zh-CN" altLang="en-US" b="1" i="1" smtClean="0">
                            <a:latin typeface="Cambria Math" charset="0"/>
                          </a:rPr>
                          <m:t>∗</m:t>
                        </m:r>
                        <m:r>
                          <a:rPr lang="en-US" altLang="zh-CN" b="1" i="1" smtClean="0">
                            <a:latin typeface="Cambria Math" charset="0"/>
                          </a:rPr>
                          <m:t>𝟏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charset="0"/>
                              </a:rPr>
                              <m:t>𝟗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b="1" i="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297" y="5804925"/>
                <a:ext cx="4999703" cy="1754644"/>
              </a:xfrm>
              <a:prstGeom prst="rect">
                <a:avLst/>
              </a:prstGeom>
              <a:blipFill rotWithShape="0">
                <a:blip r:embed="rId4"/>
                <a:stretch>
                  <a:fillRect l="-1098" t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60295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511</TotalTime>
  <Words>926</Words>
  <Application>Microsoft Macintosh PowerPoint</Application>
  <PresentationFormat>Widescreen</PresentationFormat>
  <Paragraphs>415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华文楷体</vt:lpstr>
      <vt:lpstr>Calibri</vt:lpstr>
      <vt:lpstr>Cambria Math</vt:lpstr>
      <vt:lpstr>Franklin Gothic Book</vt:lpstr>
      <vt:lpstr>Mangal</vt:lpstr>
      <vt:lpstr>Wingdings</vt:lpstr>
      <vt:lpstr>Crop</vt:lpstr>
      <vt:lpstr>VE370 RC1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VE370 RC1</dc:title>
  <dc:creator>Microsoft Office User</dc:creator>
  <cp:lastModifiedBy>Xiaohan FU</cp:lastModifiedBy>
  <cp:revision>38</cp:revision>
  <dcterms:created xsi:type="dcterms:W3CDTF">2018-09-26T07:02:14Z</dcterms:created>
  <dcterms:modified xsi:type="dcterms:W3CDTF">2018-10-04T06:15:16Z</dcterms:modified>
</cp:coreProperties>
</file>