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9"/>
    <p:restoredTop sz="73903"/>
  </p:normalViewPr>
  <p:slideViewPr>
    <p:cSldViewPr snapToGrid="0" snapToObjects="1">
      <p:cViewPr>
        <p:scale>
          <a:sx n="78" d="100"/>
          <a:sy n="78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812C-7D42-9C5B-09E1742A925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Putian Hospital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2C-7D42-9C5B-09E1742A925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2613A-2CC0-FC4F-AC1B-8C36D3967CC5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D9B5-B7C0-044C-9117-4B682BC014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34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第一部分，交代魏则西的死：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魏则西有</a:t>
            </a:r>
            <a:r>
              <a:rPr kumimoji="1" lang="en-US" altLang="zh-CN" dirty="0"/>
              <a:t>XXX</a:t>
            </a:r>
            <a:r>
              <a:rPr kumimoji="1" lang="zh-CN" altLang="en-US" dirty="0"/>
              <a:t>病，大医院说没救了，于是搜百度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 accepted the treatment from the Beijing Armed Police Corps because of the trust to the information from Baidu. 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魏则西是由于去了百度上面的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Beijing Armed Police Corps</a:t>
            </a:r>
            <a:r>
              <a:rPr lang="zh-CN" altLang="zh-CN" dirty="0">
                <a:effectLst/>
              </a:rPr>
              <a:t> </a:t>
            </a:r>
            <a:r>
              <a:rPr lang="en-US" altLang="zh-CN" dirty="0">
                <a:effectLst/>
              </a:rPr>
              <a:t>hospital</a:t>
            </a:r>
            <a:r>
              <a:rPr lang="zh-CN" altLang="en-US" dirty="0">
                <a:effectLst/>
              </a:rPr>
              <a:t>，医院说与外国合作的新方法有救。</a:t>
            </a: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treatment, clinging to a promise made by his doctor that it “has an efficacy rate of 80–90%” and “could easily prolong my life for 20 years”. </a:t>
            </a: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ffectLst/>
              </a:rPr>
              <a:t>然后被治死了。</a:t>
            </a: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after taking the treatment four times and spending more than 200 thousand RMB, Wei didn’t get any better. Finally, Wei passed away at home and before his death.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endParaRPr kumimoji="1"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kumimoji="1" lang="zh-CN" altLang="en-US" dirty="0">
                <a:effectLst/>
              </a:rPr>
              <a:t>外国方法已经很久不用了，被证明无效。</a:t>
            </a:r>
            <a:endParaRPr kumimoji="1" lang="en-US" altLang="zh-CN" dirty="0">
              <a:effectLst/>
            </a:endParaRPr>
          </a:p>
          <a:p>
            <a:pPr marL="228600" indent="-228600">
              <a:buAutoNum type="arabicPeriod"/>
            </a:pPr>
            <a:endParaRPr kumimoji="1"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kumimoji="1" lang="zh-CN" altLang="en-US" dirty="0">
                <a:effectLst/>
              </a:rPr>
              <a:t>引出下一张</a:t>
            </a:r>
            <a:r>
              <a:rPr kumimoji="1" lang="en-US" altLang="zh-CN" dirty="0">
                <a:effectLst/>
              </a:rPr>
              <a:t>PPT</a:t>
            </a:r>
            <a:r>
              <a:rPr kumimoji="1" lang="zh-CN" altLang="en-US" dirty="0">
                <a:effectLst/>
              </a:rPr>
              <a:t>，为什么去了莆田医院。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CD9B5-B7C0-044C-9117-4B682BC014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09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Baidu is China’s largest search engine and the largest Chinese searching engine in the world.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171450" indent="-171450">
              <a:buFontTx/>
              <a:buChar char="-"/>
            </a:pPr>
            <a:endParaRPr lang="en-US" altLang="zh-CN" dirty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Enterprises can set their advertisements on Baidu and try to get a high rank on the searching list of Baidu by giving money to buy the service. </a:t>
            </a:r>
          </a:p>
          <a:p>
            <a:pPr marL="171450" indent="-171450">
              <a:buFontTx/>
              <a:buChar char="-"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Putian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Medical Group, including the Beijing Armed Police Corps in Wei’s case, is also benefiting from Baidu promotion service.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171450" indent="-171450">
              <a:buFontTx/>
              <a:buChar char="-"/>
            </a:pPr>
            <a:endParaRPr lang="en-US" altLang="zh-CN" dirty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Putian’s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Communist Party chief stated that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Putian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hospitals may have contributed 12 billion RMB of the total of 26 billion RMB in ad revenues reported by Baidu that year.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171450" indent="-171450">
              <a:buFontTx/>
              <a:buChar char="-"/>
            </a:pPr>
            <a:endParaRPr kumimoji="1" lang="en-US" altLang="zh-CN" dirty="0">
              <a:effectLst/>
            </a:endParaRPr>
          </a:p>
          <a:p>
            <a:pPr marL="171450" indent="-171450">
              <a:buFontTx/>
              <a:buChar char="-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CD9B5-B7C0-044C-9117-4B682BC014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00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5DE78-3B82-634D-847D-643AEFEA5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9A227-649D-F44C-9700-7FD472CF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D78C2-6133-6442-91E2-C22380D8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2125B-DBA6-6041-A53E-D7799C66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D9FC5-4442-664C-8681-9B3C28EF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79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02189-9CBA-EB44-9E93-2111CE4C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FAEB1-7222-BD4E-AC4F-E4434FB8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AC3F5-819F-4245-91EE-1F381852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D6016-02CA-A646-A6C6-C5EB5BB4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BA69D-488E-274A-B6DC-B3D67604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3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3D793A-E944-4141-8B3E-16149882F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B858A-4010-D24C-9BF2-DCD1E4921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D08BA-6A66-2D41-9679-2CB73D41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B25C9-9573-BB4E-8622-18EB81AC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C6C88-A9AB-2849-8C8E-F69F1174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58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CAB70-F82D-1E4D-8638-DCC3899B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297FE-291A-7B47-A721-C83BC413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F9546-8C25-D944-9FBB-B23F856C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A6AA8-9206-BD4E-8169-051E6336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3A3FB-D59C-D84A-84AE-E7BAE642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6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3EC36-70E6-2C48-B17C-C4F731EF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EC4FC-B947-F944-A297-A3E08EE9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1A83F-6924-DF4E-AF38-3C280990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DBA06-4625-4A4D-953C-389C0A3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F63C6-F8BE-E14C-978D-427063BD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76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57AA6-FB7E-2E49-9C83-62D24CFD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EA5F9-12AE-894F-9845-74037427E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72481-3DB6-D245-BCE8-9A2B63453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843F6-A664-FF43-A9F0-79D7E9D6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1BDD4-94A2-D443-AB7B-2207448A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501CF-2285-E146-B039-06F1E8C6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7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E9BB5-B18A-F14C-8BBC-A00A56E1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63080-5053-594F-8132-FC733467E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B46A3-B778-7547-BA81-29E296013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CD2B9-0845-B04C-9051-EEABBC921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170806-A311-B444-A6FE-17BB3DA71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F3CAE3-9D48-C647-80A0-8D976DBE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03A5E4-0B21-EA45-8417-1A47B366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2B975C-BDB8-1146-9C7D-02FD21F4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50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6DEB3-A400-A245-9BAA-CF35BA91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8C3DF-7106-3649-8EEC-7D2A4255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1219BA-6CD5-1C41-A516-DCA194C1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620D48-6B88-984D-8447-A032AFDD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A9778C-919B-CE44-AC9B-60408BEF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CE64EF-B88D-344C-9723-4AB36995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C370C-C6EF-DD48-9CA0-F8235754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349833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9B4B5-EEE5-6942-B282-D5CC9119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99691-460E-1940-9083-4FEB3A16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9C0A7-9394-7B4E-93EA-F6E6F2A8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D10DB-34AA-CD4A-AABE-104B2336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21066-0A73-DB47-ADDD-631C611B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89C8B-8BF0-134F-98BD-3DACE7DD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71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F0E38-859C-C64B-B9C0-E2D82F81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20A149-F955-4147-96E3-69AE06DD7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00F5E-EDDB-FC4B-8793-B25293D3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0B0175-9CD9-704E-A119-AA55F1E9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7AA44-DBD7-8C4F-9CF5-609C9C13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3802A-7235-0646-9A39-B79650F8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5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A95058-C09B-3E4B-BC13-0BDB9C9C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6CEEF-9E77-1245-89F2-E8E4EFB0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06244-A95C-4D44-85EC-6873EB637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A509-3EAF-4E43-A962-9634EE632637}" type="datetimeFigureOut">
              <a:rPr kumimoji="1" lang="zh-CN" altLang="en-US" smtClean="0"/>
              <a:t>2018/12/10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0A036-633F-F644-8A5E-C6438B5B0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31393-E1AD-F34F-8738-482C3039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3D8C2-59B1-174E-BE65-CD13C3EA56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75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 spd="med">
    <p:push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chart" Target="../charts/chart1.xml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91C7A-F47C-334B-ADA3-C4407DBCC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13" y="1236662"/>
            <a:ext cx="7707086" cy="1604509"/>
          </a:xfrm>
        </p:spPr>
        <p:txBody>
          <a:bodyPr/>
          <a:lstStyle/>
          <a:p>
            <a:r>
              <a:rPr lang="en-US" altLang="zh-C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Baidu’s social responsibility as a technical company</a:t>
            </a:r>
            <a:r>
              <a:rPr lang="zh-CN" altLang="zh-CN" dirty="0"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kumimoji="1" lang="zh-CN" alt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7FEA536-9524-7749-973F-2D6E102A317D}"/>
              </a:ext>
            </a:extLst>
          </p:cNvPr>
          <p:cNvGrpSpPr/>
          <p:nvPr/>
        </p:nvGrpSpPr>
        <p:grpSpPr>
          <a:xfrm>
            <a:off x="6664901" y="3828963"/>
            <a:ext cx="2451100" cy="2156201"/>
            <a:chOff x="3606800" y="2416551"/>
            <a:chExt cx="2451100" cy="215620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15F395E-E76D-E243-9B0E-1BCEC06A1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800" y="2686050"/>
              <a:ext cx="2451100" cy="188670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3B11CD-42DA-D24F-B21C-773FA520E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2150" y="2416551"/>
              <a:ext cx="584200" cy="584200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9BEA997-CDF5-5E49-BCFC-F2596174A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3" y="4137762"/>
            <a:ext cx="1388440" cy="15137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1D6F2F-6E48-E44E-A26D-42353DC3E2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452" b="31756"/>
          <a:stretch/>
        </p:blipFill>
        <p:spPr>
          <a:xfrm>
            <a:off x="2241402" y="4217509"/>
            <a:ext cx="4524829" cy="1755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CCB8AC-57E5-D347-837F-54B1288F5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622" y="2935638"/>
            <a:ext cx="2249468" cy="22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7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C844AA4-9002-D143-B08F-3839E815554D}"/>
              </a:ext>
            </a:extLst>
          </p:cNvPr>
          <p:cNvGrpSpPr/>
          <p:nvPr/>
        </p:nvGrpSpPr>
        <p:grpSpPr>
          <a:xfrm>
            <a:off x="6336858" y="1996698"/>
            <a:ext cx="2451100" cy="2491766"/>
            <a:chOff x="3606800" y="2416551"/>
            <a:chExt cx="2451100" cy="249176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85ACCC-33F1-4C49-AA75-B2E0F8280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6800" y="2686050"/>
              <a:ext cx="2451100" cy="18867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A361B0-D0C7-844F-9DF2-8503DF55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2150" y="2416551"/>
              <a:ext cx="584200" cy="5842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554FCA7-D6C9-F042-86DE-6E1753DA4947}"/>
                </a:ext>
              </a:extLst>
            </p:cNvPr>
            <p:cNvSpPr txBox="1"/>
            <p:nvPr/>
          </p:nvSpPr>
          <p:spPr>
            <a:xfrm>
              <a:off x="3638550" y="4257895"/>
              <a:ext cx="2419350" cy="6504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The Beijing Armed Police Corps</a:t>
              </a:r>
              <a:r>
                <a:rPr lang="zh-CN" altLang="zh-CN" b="1" dirty="0">
                  <a:solidFill>
                    <a:schemeClr val="tx1"/>
                  </a:solidFill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</a:rPr>
                <a:t>Hospital 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890D692-816D-9A4F-A709-28537601CD10}"/>
              </a:ext>
            </a:extLst>
          </p:cNvPr>
          <p:cNvGrpSpPr/>
          <p:nvPr/>
        </p:nvGrpSpPr>
        <p:grpSpPr>
          <a:xfrm>
            <a:off x="3357199" y="2288798"/>
            <a:ext cx="1618375" cy="1436007"/>
            <a:chOff x="947057" y="1995714"/>
            <a:chExt cx="1618375" cy="143600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247220C-821C-C648-A91C-5FB1B26BE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2957" y="1995714"/>
              <a:ext cx="1057729" cy="1057729"/>
            </a:xfrm>
            <a:prstGeom prst="rect">
              <a:avLst/>
            </a:prstGeom>
          </p:spPr>
        </p:pic>
        <p:sp>
          <p:nvSpPr>
            <p:cNvPr id="13" name="框架 12">
              <a:extLst>
                <a:ext uri="{FF2B5EF4-FFF2-40B4-BE49-F238E27FC236}">
                  <a16:creationId xmlns:a16="http://schemas.microsoft.com/office/drawing/2014/main" id="{BF482043-5B7A-564A-BA55-F6321A3F9E72}"/>
                </a:ext>
              </a:extLst>
            </p:cNvPr>
            <p:cNvSpPr/>
            <p:nvPr/>
          </p:nvSpPr>
          <p:spPr>
            <a:xfrm>
              <a:off x="947057" y="3069771"/>
              <a:ext cx="1534886" cy="3619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BB7339A-A630-C942-B3EC-C155B3DAFBF7}"/>
                </a:ext>
              </a:extLst>
            </p:cNvPr>
            <p:cNvSpPr/>
            <p:nvPr/>
          </p:nvSpPr>
          <p:spPr>
            <a:xfrm>
              <a:off x="1730829" y="3069772"/>
              <a:ext cx="751114" cy="3619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65A8899-041B-9E4D-B8AF-6E4B55D47DB8}"/>
                </a:ext>
              </a:extLst>
            </p:cNvPr>
            <p:cNvSpPr txBox="1"/>
            <p:nvPr/>
          </p:nvSpPr>
          <p:spPr>
            <a:xfrm>
              <a:off x="960505" y="3062389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accent1">
                      <a:lumMod val="75000"/>
                    </a:schemeClr>
                  </a:solidFill>
                </a:rPr>
                <a:t>Baidu</a:t>
              </a:r>
              <a:r>
                <a:rPr kumimoji="1" lang="zh-CN" altLang="en-US" b="1" dirty="0"/>
                <a:t>  </a:t>
              </a:r>
              <a:r>
                <a:rPr kumimoji="1" lang="en-US" altLang="zh-CN" b="1" dirty="0">
                  <a:solidFill>
                    <a:schemeClr val="bg1"/>
                  </a:solidFill>
                </a:rPr>
                <a:t>Search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BE8717-095C-764B-844B-C260AF7B457D}"/>
              </a:ext>
            </a:extLst>
          </p:cNvPr>
          <p:cNvGrpSpPr/>
          <p:nvPr/>
        </p:nvGrpSpPr>
        <p:grpSpPr>
          <a:xfrm>
            <a:off x="736443" y="4137762"/>
            <a:ext cx="1388440" cy="1883117"/>
            <a:chOff x="1268758" y="3431721"/>
            <a:chExt cx="1388440" cy="188311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83B64DA-DA9C-CD4F-85ED-FD35E741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8758" y="3431721"/>
              <a:ext cx="1388440" cy="151378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CB3482C-F794-4944-8639-911653761499}"/>
                </a:ext>
              </a:extLst>
            </p:cNvPr>
            <p:cNvSpPr txBox="1"/>
            <p:nvPr/>
          </p:nvSpPr>
          <p:spPr>
            <a:xfrm>
              <a:off x="1465390" y="4945506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Wei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 err="1"/>
                <a:t>Zexi</a:t>
              </a:r>
              <a:endParaRPr kumimoji="1" lang="zh-CN" altLang="en-US" b="1" dirty="0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6B2C6B45-BD97-ED47-B89C-AFC5B5CC5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582020">
            <a:off x="2655720" y="3842466"/>
            <a:ext cx="3814247" cy="12412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05EF2A2-14C9-2746-B3DB-CE3A10774D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0940" y="4916416"/>
            <a:ext cx="1146735" cy="169143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94D7224-E616-524D-AB35-350D9D3C59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397260">
            <a:off x="8013157" y="4635695"/>
            <a:ext cx="755109" cy="8872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16FAD2C-51BD-2245-BBB3-B67621DC62AC}"/>
              </a:ext>
            </a:extLst>
          </p:cNvPr>
          <p:cNvSpPr txBox="1"/>
          <p:nvPr/>
        </p:nvSpPr>
        <p:spPr>
          <a:xfrm>
            <a:off x="736443" y="653143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death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of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Wei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Zexi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1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9D3F167-9D56-8E40-9335-E732860B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76" y="2890846"/>
            <a:ext cx="1461342" cy="13663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88A83C-D745-2A4B-B355-CA6A872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24793">
            <a:off x="5136899" y="3515912"/>
            <a:ext cx="1736793" cy="1094417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24160F-3379-9D48-91A2-50C9C44CBCD4}"/>
              </a:ext>
            </a:extLst>
          </p:cNvPr>
          <p:cNvGrpSpPr/>
          <p:nvPr/>
        </p:nvGrpSpPr>
        <p:grpSpPr>
          <a:xfrm>
            <a:off x="157401" y="3680178"/>
            <a:ext cx="2494264" cy="2393451"/>
            <a:chOff x="3606800" y="2416551"/>
            <a:chExt cx="2492820" cy="2513651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AE40493-EE14-2B4E-A966-DF7F352BC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6800" y="2686050"/>
              <a:ext cx="2451100" cy="188670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EA9C405-34D3-7F4D-B92C-6F9D166C2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2150" y="2416551"/>
              <a:ext cx="584200" cy="58420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5B4D3DC-6332-1547-B594-89B01280305C}"/>
                </a:ext>
              </a:extLst>
            </p:cNvPr>
            <p:cNvSpPr txBox="1"/>
            <p:nvPr/>
          </p:nvSpPr>
          <p:spPr>
            <a:xfrm>
              <a:off x="3680270" y="4279780"/>
              <a:ext cx="2419350" cy="6504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The Beijing Armed Police Corps</a:t>
              </a:r>
              <a:r>
                <a:rPr lang="zh-CN" altLang="zh-CN" b="1" dirty="0">
                  <a:solidFill>
                    <a:schemeClr val="tx1"/>
                  </a:solidFill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</a:rPr>
                <a:t>Hospital 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C6B7152-6C9B-2C4B-877B-74B80EBE2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178" y="4158055"/>
            <a:ext cx="1133270" cy="543969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A944498A-3FF4-FA4F-9916-CA42A10CD688}"/>
              </a:ext>
            </a:extLst>
          </p:cNvPr>
          <p:cNvGrpSpPr/>
          <p:nvPr/>
        </p:nvGrpSpPr>
        <p:grpSpPr>
          <a:xfrm>
            <a:off x="6784877" y="2508189"/>
            <a:ext cx="2153147" cy="3727174"/>
            <a:chOff x="6891460" y="1321904"/>
            <a:chExt cx="2153147" cy="372717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D437174-3BD8-3149-B779-1A22F94944B8}"/>
                </a:ext>
              </a:extLst>
            </p:cNvPr>
            <p:cNvSpPr/>
            <p:nvPr/>
          </p:nvSpPr>
          <p:spPr>
            <a:xfrm>
              <a:off x="6940644" y="1321904"/>
              <a:ext cx="2024452" cy="3727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48C345-6882-D643-BB46-A90765A736EB}"/>
                </a:ext>
              </a:extLst>
            </p:cNvPr>
            <p:cNvSpPr/>
            <p:nvPr/>
          </p:nvSpPr>
          <p:spPr>
            <a:xfrm>
              <a:off x="6970047" y="1739348"/>
              <a:ext cx="1955292" cy="3279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4D0915C-7287-1B46-AE3D-F36ADD4FBBE3}"/>
                </a:ext>
              </a:extLst>
            </p:cNvPr>
            <p:cNvSpPr/>
            <p:nvPr/>
          </p:nvSpPr>
          <p:spPr>
            <a:xfrm>
              <a:off x="7464287" y="1441174"/>
              <a:ext cx="1451113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CC6C2CB7-3ACA-554E-96C8-7663FA9F2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9514" y="1403627"/>
              <a:ext cx="305904" cy="305904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4554B97-30D9-FD49-892A-1D12B1A5B94E}"/>
                </a:ext>
              </a:extLst>
            </p:cNvPr>
            <p:cNvSpPr txBox="1"/>
            <p:nvPr/>
          </p:nvSpPr>
          <p:spPr>
            <a:xfrm>
              <a:off x="8116927" y="1396784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/>
                <a:t>Hospital</a:t>
              </a:r>
              <a:endParaRPr kumimoji="1" lang="zh-CN" altLang="en-US" sz="14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B51A11F-DCB2-A34A-9A7D-33ECD030F2B6}"/>
                </a:ext>
              </a:extLst>
            </p:cNvPr>
            <p:cNvSpPr txBox="1"/>
            <p:nvPr/>
          </p:nvSpPr>
          <p:spPr>
            <a:xfrm>
              <a:off x="7089315" y="1786284"/>
              <a:ext cx="19552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1"/>
                  </a:solidFill>
                </a:rPr>
                <a:t>The Beijing Armed Police Corps</a:t>
              </a:r>
              <a:r>
                <a:rPr lang="zh-CN" altLang="zh-CN" sz="1400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400" b="1" dirty="0">
                  <a:solidFill>
                    <a:schemeClr val="accent1"/>
                  </a:solidFill>
                </a:rPr>
                <a:t>Hospital </a:t>
              </a:r>
              <a:endParaRPr kumimoji="1" lang="zh-CN" altLang="en-US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6D09A7AC-42C0-2F41-8A35-5802F267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16794" y="2309503"/>
              <a:ext cx="1808836" cy="2597207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FBFF142-8EA0-8246-A843-A7B0F05ED77A}"/>
                </a:ext>
              </a:extLst>
            </p:cNvPr>
            <p:cNvSpPr txBox="1"/>
            <p:nvPr/>
          </p:nvSpPr>
          <p:spPr>
            <a:xfrm>
              <a:off x="6891460" y="17393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⭐️</a:t>
              </a:r>
              <a:endParaRPr kumimoji="1" lang="zh-CN" altLang="en-US" dirty="0"/>
            </a:p>
          </p:txBody>
        </p:sp>
      </p:grpSp>
      <p:graphicFrame>
        <p:nvGraphicFramePr>
          <p:cNvPr id="36" name="图表 35">
            <a:extLst>
              <a:ext uri="{FF2B5EF4-FFF2-40B4-BE49-F238E27FC236}">
                <a16:creationId xmlns:a16="http://schemas.microsoft.com/office/drawing/2014/main" id="{032354F5-C666-7A43-ACE3-9206AE345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139052"/>
              </p:ext>
            </p:extLst>
          </p:nvPr>
        </p:nvGraphicFramePr>
        <p:xfrm>
          <a:off x="2735818" y="3958310"/>
          <a:ext cx="3054316" cy="248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CCFF20CA-6711-0F49-B608-AB6D90EF2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2048" y="3058946"/>
            <a:ext cx="920594" cy="94161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052A0CD5-D516-ED44-A539-B5D752707E72}"/>
              </a:ext>
            </a:extLst>
          </p:cNvPr>
          <p:cNvGrpSpPr/>
          <p:nvPr/>
        </p:nvGrpSpPr>
        <p:grpSpPr>
          <a:xfrm>
            <a:off x="3371191" y="4102028"/>
            <a:ext cx="2090616" cy="374975"/>
            <a:chOff x="1032460" y="780492"/>
            <a:chExt cx="2090616" cy="37497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F186F93-E2ED-8B4D-BDA4-BD2886EBDFAF}"/>
                </a:ext>
              </a:extLst>
            </p:cNvPr>
            <p:cNvSpPr/>
            <p:nvPr/>
          </p:nvSpPr>
          <p:spPr>
            <a:xfrm>
              <a:off x="1053270" y="831220"/>
              <a:ext cx="978241" cy="273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0EBB51C-1970-5044-9552-9474FF20A3E5}"/>
                </a:ext>
              </a:extLst>
            </p:cNvPr>
            <p:cNvGrpSpPr/>
            <p:nvPr/>
          </p:nvGrpSpPr>
          <p:grpSpPr>
            <a:xfrm>
              <a:off x="1032460" y="780492"/>
              <a:ext cx="2090616" cy="374975"/>
              <a:chOff x="4682553" y="1799432"/>
              <a:chExt cx="2090616" cy="374975"/>
            </a:xfrm>
          </p:grpSpPr>
          <p:sp>
            <p:nvSpPr>
              <p:cNvPr id="18" name="框架 17">
                <a:extLst>
                  <a:ext uri="{FF2B5EF4-FFF2-40B4-BE49-F238E27FC236}">
                    <a16:creationId xmlns:a16="http://schemas.microsoft.com/office/drawing/2014/main" id="{4B906F35-2D83-C34B-8086-4C6B3AD6A4F7}"/>
                  </a:ext>
                </a:extLst>
              </p:cNvPr>
              <p:cNvSpPr/>
              <p:nvPr/>
            </p:nvSpPr>
            <p:spPr>
              <a:xfrm>
                <a:off x="4682553" y="1799433"/>
                <a:ext cx="1554622" cy="374974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C415F71-9E09-2546-99D4-AA429E5EB28B}"/>
                  </a:ext>
                </a:extLst>
              </p:cNvPr>
              <p:cNvSpPr/>
              <p:nvPr/>
            </p:nvSpPr>
            <p:spPr>
              <a:xfrm>
                <a:off x="5476402" y="1799434"/>
                <a:ext cx="1063546" cy="3749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7A928-D7B0-4845-B4AC-3FBB36EEFB62}"/>
                  </a:ext>
                </a:extLst>
              </p:cNvPr>
              <p:cNvSpPr txBox="1"/>
              <p:nvPr/>
            </p:nvSpPr>
            <p:spPr>
              <a:xfrm>
                <a:off x="4731540" y="1799432"/>
                <a:ext cx="2041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1">
                        <a:lumMod val="75000"/>
                      </a:schemeClr>
                    </a:solidFill>
                  </a:rPr>
                  <a:t>Baidu</a:t>
                </a:r>
                <a:r>
                  <a:rPr kumimoji="1" lang="zh-CN" altLang="en-US" b="1" dirty="0"/>
                  <a:t>  </a:t>
                </a:r>
                <a:r>
                  <a:rPr kumimoji="1" lang="en" altLang="zh-CN" b="1" dirty="0">
                    <a:solidFill>
                      <a:schemeClr val="bg1"/>
                    </a:solidFill>
                  </a:rPr>
                  <a:t>revenues</a:t>
                </a:r>
                <a:endParaRPr kumimoji="1" lang="zh-CN" alt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1BEBD67-58AF-BB49-B9AC-45BF5AF88AFD}"/>
              </a:ext>
            </a:extLst>
          </p:cNvPr>
          <p:cNvSpPr txBox="1"/>
          <p:nvPr/>
        </p:nvSpPr>
        <p:spPr>
          <a:xfrm>
            <a:off x="631401" y="780090"/>
            <a:ext cx="7378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relationship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between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Baidu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Putian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hospital</a:t>
            </a:r>
            <a:endParaRPr kumimoji="1"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38AE86A-34B7-3C4C-BE99-FAC56367EA16}"/>
              </a:ext>
            </a:extLst>
          </p:cNvPr>
          <p:cNvSpPr txBox="1"/>
          <p:nvPr/>
        </p:nvSpPr>
        <p:spPr>
          <a:xfrm>
            <a:off x="4114567" y="4802017"/>
            <a:ext cx="193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mic Sans MS" panose="030F0902030302020204" pitchFamily="66" charset="0"/>
              </a:rPr>
              <a:t>Putian</a:t>
            </a:r>
            <a:r>
              <a:rPr lang="en-US" altLang="zh-CN" dirty="0">
                <a:latin typeface="Comic Sans MS" panose="030F0902030302020204" pitchFamily="66" charset="0"/>
              </a:rPr>
              <a:t> hospitals </a:t>
            </a:r>
          </a:p>
          <a:p>
            <a:r>
              <a:rPr lang="en-US" altLang="zh-CN" dirty="0">
                <a:latin typeface="Comic Sans MS" panose="030F0902030302020204" pitchFamily="66" charset="0"/>
              </a:rPr>
              <a:t>12 billion RMB 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4CF532E-ACBB-6E4F-835C-04CBC3DFD246}"/>
              </a:ext>
            </a:extLst>
          </p:cNvPr>
          <p:cNvSpPr txBox="1"/>
          <p:nvPr/>
        </p:nvSpPr>
        <p:spPr>
          <a:xfrm>
            <a:off x="3281646" y="612469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mic Sans MS" panose="030F0902030302020204" pitchFamily="66" charset="0"/>
              </a:rPr>
              <a:t>total </a:t>
            </a:r>
          </a:p>
          <a:p>
            <a:r>
              <a:rPr lang="en-US" altLang="zh-CN" dirty="0">
                <a:latin typeface="Comic Sans MS" panose="030F0902030302020204" pitchFamily="66" charset="0"/>
              </a:rPr>
              <a:t>26 billion RMB 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325</Words>
  <Application>Microsoft Macintosh PowerPoint</Application>
  <PresentationFormat>全屏显示(4:3)</PresentationFormat>
  <Paragraphs>42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 Unicode MS</vt:lpstr>
      <vt:lpstr>Arial</vt:lpstr>
      <vt:lpstr>Comic Sans MS</vt:lpstr>
      <vt:lpstr>Office 主题​​</vt:lpstr>
      <vt:lpstr>Baidu’s social responsibility as a technical company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秉承</dc:creator>
  <cp:lastModifiedBy>胡 秉承</cp:lastModifiedBy>
  <cp:revision>18</cp:revision>
  <dcterms:created xsi:type="dcterms:W3CDTF">2018-12-10T08:30:35Z</dcterms:created>
  <dcterms:modified xsi:type="dcterms:W3CDTF">2018-12-10T10:23:36Z</dcterms:modified>
</cp:coreProperties>
</file>