
<file path=[Content_Types].xml><?xml version="1.0" encoding="utf-8"?>
<Types xmlns="http://schemas.openxmlformats.org/package/2006/content-types">
  <Default Extension="jpeg" ContentType="image/jpe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9" r:id="rId3"/>
    <p:sldId id="261" r:id="rId4"/>
    <p:sldId id="283" r:id="rId5"/>
    <p:sldId id="268" r:id="rId6"/>
    <p:sldId id="269" r:id="rId7"/>
    <p:sldId id="270" r:id="rId8"/>
    <p:sldId id="271" r:id="rId9"/>
    <p:sldId id="262" r:id="rId10"/>
    <p:sldId id="272" r:id="rId11"/>
    <p:sldId id="273" r:id="rId12"/>
    <p:sldId id="274" r:id="rId13"/>
    <p:sldId id="275" r:id="rId14"/>
    <p:sldId id="276" r:id="rId15"/>
    <p:sldId id="284" r:id="rId16"/>
    <p:sldId id="277" r:id="rId17"/>
    <p:sldId id="278" r:id="rId18"/>
    <p:sldId id="285" r:id="rId19"/>
    <p:sldId id="281" r:id="rId20"/>
    <p:sldId id="286" r:id="rId21"/>
    <p:sldId id="280" r:id="rId22"/>
    <p:sldId id="287" r:id="rId23"/>
    <p:sldId id="279" r:id="rId24"/>
    <p:sldId id="282"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C4C4C"/>
    <a:srgbClr val="FF9409"/>
    <a:srgbClr val="9E211B"/>
    <a:srgbClr val="E3D2AE"/>
    <a:srgbClr val="DAECF7"/>
    <a:srgbClr val="C7020C"/>
    <a:srgbClr val="C91324"/>
    <a:srgbClr val="162F81"/>
    <a:srgbClr val="8A3E7E"/>
    <a:srgbClr val="4268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1" autoAdjust="0"/>
    <p:restoredTop sz="94660"/>
  </p:normalViewPr>
  <p:slideViewPr>
    <p:cSldViewPr snapToGrid="0">
      <p:cViewPr varScale="1">
        <p:scale>
          <a:sx n="58" d="100"/>
          <a:sy n="58" d="100"/>
        </p:scale>
        <p:origin x="-102" y="-1578"/>
      </p:cViewPr>
      <p:guideLst>
        <p:guide orient="horz" pos="2199"/>
        <p:guide pos="3796"/>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screen"/>
          <a:stretch>
            <a:fillRect/>
          </a:stretch>
        </p:blipFill>
        <p:spPr>
          <a:xfrm>
            <a:off x="0" y="0"/>
            <a:ext cx="12191677" cy="6858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showMasterSp="0">
  <p:cSld name="1_标题幻灯片">
    <p:bg>
      <p:bgRef idx="1001">
        <a:schemeClr val="bg1"/>
      </p:bgRef>
    </p:bg>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screen"/>
          <a:stretch>
            <a:fillRect/>
          </a:stretch>
        </p:blipFill>
        <p:spPr>
          <a:xfrm>
            <a:off x="0" y="0"/>
            <a:ext cx="12191677" cy="6858000"/>
          </a:xfrm>
          <a:prstGeom prst="rect">
            <a:avLst/>
          </a:prstGeom>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showMasterSp="0">
  <p:cSld name="3_标题幻灯片">
    <p:bg>
      <p:bgRef idx="1001">
        <a:schemeClr val="bg1"/>
      </p:bgRef>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showMasterSp="0">
  <p:cSld name="4_标题幻灯片">
    <p:bg>
      <p:bgRef idx="1001">
        <a:schemeClr val="bg1"/>
      </p:bgRef>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2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4" name="矩形 3"/>
          <p:cNvSpPr/>
          <p:nvPr userDrawn="1"/>
        </p:nvSpPr>
        <p:spPr>
          <a:xfrm>
            <a:off x="8325228" y="6545427"/>
            <a:ext cx="775136" cy="230832"/>
          </a:xfrm>
          <a:prstGeom prst="rect">
            <a:avLst/>
          </a:prstGeom>
        </p:spPr>
        <p:txBody>
          <a:bodyPr wrap="square">
            <a:spAutoFit/>
          </a:bodyPr>
          <a:lstStyle/>
          <a:p>
            <a:pPr defTabSz="914400"/>
            <a:r>
              <a:rPr lang="en-US" altLang="zh-CN" sz="100" dirty="0">
                <a:solidFill>
                  <a:prstClr val="white"/>
                </a:solidFill>
                <a:ea typeface="宋体" panose="02010600030101010101" pitchFamily="2" charset="-122"/>
              </a:rPr>
              <a:t>PPT</a:t>
            </a:r>
            <a:r>
              <a:rPr lang="zh-CN" altLang="en-US" sz="100" dirty="0">
                <a:solidFill>
                  <a:prstClr val="white"/>
                </a:solidFill>
                <a:ea typeface="宋体" panose="02010600030101010101" pitchFamily="2" charset="-122"/>
              </a:rPr>
              <a:t>模板下载：</a:t>
            </a:r>
            <a:r>
              <a:rPr lang="en-US" altLang="zh-CN" sz="100" dirty="0">
                <a:solidFill>
                  <a:prstClr val="white"/>
                </a:solidFill>
                <a:ea typeface="宋体" panose="02010600030101010101" pitchFamily="2" charset="-122"/>
              </a:rPr>
              <a:t>www.1ppt.com/moban/          </a:t>
            </a:r>
            <a:r>
              <a:rPr lang="zh-CN" altLang="en-US" sz="100" dirty="0">
                <a:solidFill>
                  <a:prstClr val="white"/>
                </a:solidFill>
                <a:ea typeface="宋体" panose="02010600030101010101" pitchFamily="2" charset="-122"/>
              </a:rPr>
              <a:t>行业</a:t>
            </a:r>
            <a:r>
              <a:rPr lang="en-US" altLang="zh-CN" sz="100" dirty="0">
                <a:solidFill>
                  <a:prstClr val="white"/>
                </a:solidFill>
                <a:ea typeface="宋体" panose="02010600030101010101" pitchFamily="2" charset="-122"/>
              </a:rPr>
              <a:t>PPT</a:t>
            </a:r>
            <a:r>
              <a:rPr lang="zh-CN" altLang="en-US" sz="100" dirty="0">
                <a:solidFill>
                  <a:prstClr val="white"/>
                </a:solidFill>
                <a:ea typeface="宋体" panose="02010600030101010101" pitchFamily="2" charset="-122"/>
              </a:rPr>
              <a:t>模板：</a:t>
            </a:r>
            <a:r>
              <a:rPr lang="en-US" altLang="zh-CN" sz="100" dirty="0">
                <a:solidFill>
                  <a:prstClr val="white"/>
                </a:solidFill>
                <a:ea typeface="宋体" panose="02010600030101010101" pitchFamily="2" charset="-122"/>
              </a:rPr>
              <a:t>www.1ppt.com/hangye/ </a:t>
            </a:r>
            <a:endParaRPr lang="en-US" altLang="zh-CN" sz="100" dirty="0">
              <a:solidFill>
                <a:prstClr val="white"/>
              </a:solidFill>
              <a:ea typeface="宋体" panose="02010600030101010101" pitchFamily="2" charset="-122"/>
            </a:endParaRPr>
          </a:p>
          <a:p>
            <a:pPr defTabSz="914400"/>
            <a:r>
              <a:rPr lang="zh-CN" altLang="en-US" sz="100" dirty="0">
                <a:solidFill>
                  <a:prstClr val="white"/>
                </a:solidFill>
                <a:ea typeface="宋体" panose="02010600030101010101" pitchFamily="2" charset="-122"/>
              </a:rPr>
              <a:t>节日</a:t>
            </a:r>
            <a:r>
              <a:rPr lang="en-US" altLang="zh-CN" sz="100" dirty="0">
                <a:solidFill>
                  <a:prstClr val="white"/>
                </a:solidFill>
                <a:ea typeface="宋体" panose="02010600030101010101" pitchFamily="2" charset="-122"/>
              </a:rPr>
              <a:t>PPT</a:t>
            </a:r>
            <a:r>
              <a:rPr lang="zh-CN" altLang="en-US" sz="100" dirty="0">
                <a:solidFill>
                  <a:prstClr val="white"/>
                </a:solidFill>
                <a:ea typeface="宋体" panose="02010600030101010101" pitchFamily="2" charset="-122"/>
              </a:rPr>
              <a:t>模板：</a:t>
            </a:r>
            <a:r>
              <a:rPr lang="en-US" altLang="zh-CN" sz="100" dirty="0">
                <a:solidFill>
                  <a:prstClr val="white"/>
                </a:solidFill>
                <a:ea typeface="宋体" panose="02010600030101010101" pitchFamily="2" charset="-122"/>
              </a:rPr>
              <a:t>www.1ppt.com/jieri/          PPT</a:t>
            </a:r>
            <a:r>
              <a:rPr lang="zh-CN" altLang="en-US" sz="100" dirty="0">
                <a:solidFill>
                  <a:prstClr val="white"/>
                </a:solidFill>
                <a:ea typeface="宋体" panose="02010600030101010101" pitchFamily="2" charset="-122"/>
              </a:rPr>
              <a:t>素材：</a:t>
            </a:r>
            <a:r>
              <a:rPr lang="en-US" altLang="zh-CN" sz="100" dirty="0">
                <a:solidFill>
                  <a:prstClr val="white"/>
                </a:solidFill>
                <a:ea typeface="宋体" panose="02010600030101010101" pitchFamily="2" charset="-122"/>
              </a:rPr>
              <a:t>www.1ppt.com/sucai/</a:t>
            </a:r>
            <a:endParaRPr lang="en-US" altLang="zh-CN" sz="100" dirty="0">
              <a:solidFill>
                <a:prstClr val="white"/>
              </a:solidFill>
              <a:ea typeface="宋体" panose="02010600030101010101" pitchFamily="2" charset="-122"/>
            </a:endParaRPr>
          </a:p>
          <a:p>
            <a:pPr defTabSz="914400"/>
            <a:r>
              <a:rPr lang="en-US" altLang="zh-CN" sz="100" dirty="0">
                <a:solidFill>
                  <a:prstClr val="white"/>
                </a:solidFill>
                <a:ea typeface="宋体" panose="02010600030101010101" pitchFamily="2" charset="-122"/>
              </a:rPr>
              <a:t>PPT</a:t>
            </a:r>
            <a:r>
              <a:rPr lang="zh-CN" altLang="en-US" sz="100" dirty="0">
                <a:solidFill>
                  <a:prstClr val="white"/>
                </a:solidFill>
                <a:ea typeface="宋体" panose="02010600030101010101" pitchFamily="2" charset="-122"/>
              </a:rPr>
              <a:t>背景图片：</a:t>
            </a:r>
            <a:r>
              <a:rPr lang="en-US" altLang="zh-CN" sz="100" dirty="0">
                <a:solidFill>
                  <a:prstClr val="white"/>
                </a:solidFill>
                <a:ea typeface="宋体" panose="02010600030101010101" pitchFamily="2" charset="-122"/>
              </a:rPr>
              <a:t>www.1ppt.com/beijing/        PPT</a:t>
            </a:r>
            <a:r>
              <a:rPr lang="zh-CN" altLang="en-US" sz="100" dirty="0">
                <a:solidFill>
                  <a:prstClr val="white"/>
                </a:solidFill>
                <a:ea typeface="宋体" panose="02010600030101010101" pitchFamily="2" charset="-122"/>
              </a:rPr>
              <a:t>图表：</a:t>
            </a:r>
            <a:r>
              <a:rPr lang="en-US" altLang="zh-CN" sz="100" dirty="0">
                <a:solidFill>
                  <a:prstClr val="white"/>
                </a:solidFill>
                <a:ea typeface="宋体" panose="02010600030101010101" pitchFamily="2" charset="-122"/>
              </a:rPr>
              <a:t>www.1ppt.com/tubiao/      </a:t>
            </a:r>
            <a:endParaRPr lang="en-US" altLang="zh-CN" sz="100" dirty="0">
              <a:solidFill>
                <a:prstClr val="white"/>
              </a:solidFill>
              <a:ea typeface="宋体" panose="02010600030101010101" pitchFamily="2" charset="-122"/>
            </a:endParaRPr>
          </a:p>
          <a:p>
            <a:pPr defTabSz="914400"/>
            <a:r>
              <a:rPr lang="zh-CN" altLang="en-US" sz="100" dirty="0">
                <a:solidFill>
                  <a:prstClr val="white"/>
                </a:solidFill>
                <a:ea typeface="宋体" panose="02010600030101010101" pitchFamily="2" charset="-122"/>
              </a:rPr>
              <a:t>精美</a:t>
            </a:r>
            <a:r>
              <a:rPr lang="en-US" altLang="zh-CN" sz="100" dirty="0">
                <a:solidFill>
                  <a:prstClr val="white"/>
                </a:solidFill>
                <a:ea typeface="宋体" panose="02010600030101010101" pitchFamily="2" charset="-122"/>
              </a:rPr>
              <a:t>PPT</a:t>
            </a:r>
            <a:r>
              <a:rPr lang="zh-CN" altLang="en-US" sz="100" dirty="0">
                <a:solidFill>
                  <a:prstClr val="white"/>
                </a:solidFill>
                <a:ea typeface="宋体" panose="02010600030101010101" pitchFamily="2" charset="-122"/>
              </a:rPr>
              <a:t>下载：</a:t>
            </a:r>
            <a:r>
              <a:rPr lang="en-US" altLang="zh-CN" sz="100" dirty="0">
                <a:solidFill>
                  <a:prstClr val="white"/>
                </a:solidFill>
                <a:ea typeface="宋体" panose="02010600030101010101" pitchFamily="2" charset="-122"/>
              </a:rPr>
              <a:t>www.1ppt.com/xiazai/         PPT</a:t>
            </a:r>
            <a:r>
              <a:rPr lang="zh-CN" altLang="en-US" sz="100" dirty="0">
                <a:solidFill>
                  <a:prstClr val="white"/>
                </a:solidFill>
                <a:ea typeface="宋体" panose="02010600030101010101" pitchFamily="2" charset="-122"/>
              </a:rPr>
              <a:t>教程： </a:t>
            </a:r>
            <a:r>
              <a:rPr lang="en-US" altLang="zh-CN" sz="100" dirty="0">
                <a:solidFill>
                  <a:prstClr val="white"/>
                </a:solidFill>
                <a:ea typeface="宋体" panose="02010600030101010101" pitchFamily="2" charset="-122"/>
              </a:rPr>
              <a:t>www.1ppt.com/powerpoint/      </a:t>
            </a:r>
            <a:endParaRPr lang="en-US" altLang="zh-CN" sz="100" dirty="0">
              <a:solidFill>
                <a:prstClr val="white"/>
              </a:solidFill>
              <a:ea typeface="宋体" panose="02010600030101010101" pitchFamily="2" charset="-122"/>
            </a:endParaRPr>
          </a:p>
          <a:p>
            <a:pPr defTabSz="914400"/>
            <a:r>
              <a:rPr lang="en-US" altLang="zh-CN" sz="100" dirty="0">
                <a:solidFill>
                  <a:prstClr val="white"/>
                </a:solidFill>
                <a:ea typeface="宋体" panose="02010600030101010101" pitchFamily="2" charset="-122"/>
              </a:rPr>
              <a:t>PPT</a:t>
            </a:r>
            <a:r>
              <a:rPr lang="zh-CN" altLang="en-US" sz="100" dirty="0">
                <a:solidFill>
                  <a:prstClr val="white"/>
                </a:solidFill>
                <a:ea typeface="宋体" panose="02010600030101010101" pitchFamily="2" charset="-122"/>
              </a:rPr>
              <a:t>课件：</a:t>
            </a:r>
            <a:r>
              <a:rPr lang="en-US" altLang="zh-CN" sz="100" dirty="0">
                <a:solidFill>
                  <a:prstClr val="white"/>
                </a:solidFill>
                <a:ea typeface="宋体" panose="02010600030101010101" pitchFamily="2" charset="-122"/>
              </a:rPr>
              <a:t>www.1ppt.com/kejian/             </a:t>
            </a:r>
            <a:r>
              <a:rPr lang="zh-CN" altLang="en-US" sz="100" dirty="0">
                <a:solidFill>
                  <a:prstClr val="white"/>
                </a:solidFill>
                <a:ea typeface="宋体" panose="02010600030101010101" pitchFamily="2" charset="-122"/>
              </a:rPr>
              <a:t>字体下载：</a:t>
            </a:r>
            <a:r>
              <a:rPr lang="en-US" altLang="zh-CN" sz="100" dirty="0">
                <a:solidFill>
                  <a:prstClr val="white"/>
                </a:solidFill>
                <a:ea typeface="宋体" panose="02010600030101010101" pitchFamily="2" charset="-122"/>
              </a:rPr>
              <a:t>www.1ppt.com/ziti/</a:t>
            </a:r>
            <a:endParaRPr lang="en-US" altLang="zh-CN" sz="100" dirty="0">
              <a:solidFill>
                <a:prstClr val="white"/>
              </a:solidFill>
              <a:ea typeface="宋体" panose="02010600030101010101" pitchFamily="2" charset="-122"/>
            </a:endParaRPr>
          </a:p>
          <a:p>
            <a:pPr defTabSz="914400"/>
            <a:r>
              <a:rPr lang="zh-CN" altLang="en-US" sz="100" dirty="0">
                <a:solidFill>
                  <a:prstClr val="white"/>
                </a:solidFill>
                <a:ea typeface="宋体" panose="02010600030101010101" pitchFamily="2" charset="-122"/>
              </a:rPr>
              <a:t>工作总结</a:t>
            </a:r>
            <a:r>
              <a:rPr lang="en-US" altLang="zh-CN" sz="100" dirty="0">
                <a:solidFill>
                  <a:prstClr val="white"/>
                </a:solidFill>
                <a:ea typeface="宋体" panose="02010600030101010101" pitchFamily="2" charset="-122"/>
              </a:rPr>
              <a:t>PPT</a:t>
            </a:r>
            <a:r>
              <a:rPr lang="zh-CN" altLang="en-US" sz="100" dirty="0">
                <a:solidFill>
                  <a:prstClr val="white"/>
                </a:solidFill>
                <a:ea typeface="宋体" panose="02010600030101010101" pitchFamily="2" charset="-122"/>
              </a:rPr>
              <a:t>：</a:t>
            </a:r>
            <a:r>
              <a:rPr lang="en-US" altLang="zh-CN" sz="100" dirty="0">
                <a:solidFill>
                  <a:prstClr val="white"/>
                </a:solidFill>
                <a:ea typeface="宋体" panose="02010600030101010101" pitchFamily="2" charset="-122"/>
              </a:rPr>
              <a:t>www.1ppt.com/xiazai/zongjie/ </a:t>
            </a:r>
            <a:r>
              <a:rPr lang="zh-CN" altLang="en-US" sz="100" dirty="0">
                <a:solidFill>
                  <a:prstClr val="white"/>
                </a:solidFill>
                <a:ea typeface="宋体" panose="02010600030101010101" pitchFamily="2" charset="-122"/>
              </a:rPr>
              <a:t>工作计划：</a:t>
            </a:r>
            <a:r>
              <a:rPr lang="en-US" altLang="zh-CN" sz="100" dirty="0">
                <a:solidFill>
                  <a:prstClr val="white"/>
                </a:solidFill>
                <a:ea typeface="宋体" panose="02010600030101010101" pitchFamily="2" charset="-122"/>
              </a:rPr>
              <a:t>www.1ppt.com/xiazai/jihua/</a:t>
            </a:r>
            <a:endParaRPr lang="en-US" altLang="zh-CN" sz="100" dirty="0">
              <a:solidFill>
                <a:prstClr val="white"/>
              </a:solidFill>
              <a:ea typeface="宋体" panose="02010600030101010101" pitchFamily="2" charset="-122"/>
            </a:endParaRPr>
          </a:p>
          <a:p>
            <a:pPr defTabSz="914400"/>
            <a:r>
              <a:rPr lang="zh-CN" altLang="en-US" sz="100" dirty="0">
                <a:solidFill>
                  <a:prstClr val="white"/>
                </a:solidFill>
                <a:ea typeface="宋体" panose="02010600030101010101" pitchFamily="2" charset="-122"/>
              </a:rPr>
              <a:t>商务</a:t>
            </a:r>
            <a:r>
              <a:rPr lang="en-US" altLang="zh-CN" sz="100" dirty="0">
                <a:solidFill>
                  <a:prstClr val="white"/>
                </a:solidFill>
                <a:ea typeface="宋体" panose="02010600030101010101" pitchFamily="2" charset="-122"/>
              </a:rPr>
              <a:t>PPT</a:t>
            </a:r>
            <a:r>
              <a:rPr lang="zh-CN" altLang="en-US" sz="100" dirty="0">
                <a:solidFill>
                  <a:prstClr val="white"/>
                </a:solidFill>
                <a:ea typeface="宋体" panose="02010600030101010101" pitchFamily="2" charset="-122"/>
              </a:rPr>
              <a:t>模板：</a:t>
            </a:r>
            <a:r>
              <a:rPr lang="en-US" altLang="zh-CN" sz="100" dirty="0">
                <a:solidFill>
                  <a:prstClr val="white"/>
                </a:solidFill>
                <a:ea typeface="宋体" panose="02010600030101010101" pitchFamily="2" charset="-122"/>
              </a:rPr>
              <a:t>www.1ppt.com/moban/shangwu/  </a:t>
            </a:r>
            <a:r>
              <a:rPr lang="zh-CN" altLang="en-US" sz="100" dirty="0">
                <a:solidFill>
                  <a:prstClr val="white"/>
                </a:solidFill>
                <a:ea typeface="宋体" panose="02010600030101010101" pitchFamily="2" charset="-122"/>
              </a:rPr>
              <a:t>个人简历</a:t>
            </a:r>
            <a:r>
              <a:rPr lang="en-US" altLang="zh-CN" sz="100" dirty="0">
                <a:solidFill>
                  <a:prstClr val="white"/>
                </a:solidFill>
                <a:ea typeface="宋体" panose="02010600030101010101" pitchFamily="2" charset="-122"/>
              </a:rPr>
              <a:t>PPT</a:t>
            </a:r>
            <a:r>
              <a:rPr lang="zh-CN" altLang="en-US" sz="100" dirty="0">
                <a:solidFill>
                  <a:prstClr val="white"/>
                </a:solidFill>
                <a:ea typeface="宋体" panose="02010600030101010101" pitchFamily="2" charset="-122"/>
              </a:rPr>
              <a:t>：</a:t>
            </a:r>
            <a:r>
              <a:rPr lang="en-US" altLang="zh-CN" sz="100" dirty="0">
                <a:solidFill>
                  <a:prstClr val="white"/>
                </a:solidFill>
                <a:ea typeface="宋体" panose="02010600030101010101" pitchFamily="2" charset="-122"/>
              </a:rPr>
              <a:t>www.1ppt.com/xiazai/jianli/  </a:t>
            </a:r>
            <a:endParaRPr lang="en-US" altLang="zh-CN" sz="100" dirty="0">
              <a:solidFill>
                <a:prstClr val="white"/>
              </a:solidFill>
              <a:ea typeface="宋体" panose="02010600030101010101" pitchFamily="2" charset="-122"/>
            </a:endParaRPr>
          </a:p>
          <a:p>
            <a:pPr defTabSz="914400"/>
            <a:r>
              <a:rPr lang="zh-CN" altLang="en-US" sz="100" dirty="0">
                <a:solidFill>
                  <a:prstClr val="white"/>
                </a:solidFill>
                <a:ea typeface="宋体" panose="02010600030101010101" pitchFamily="2" charset="-122"/>
              </a:rPr>
              <a:t>毕业答辩</a:t>
            </a:r>
            <a:r>
              <a:rPr lang="en-US" altLang="zh-CN" sz="100" dirty="0">
                <a:solidFill>
                  <a:prstClr val="white"/>
                </a:solidFill>
                <a:ea typeface="宋体" panose="02010600030101010101" pitchFamily="2" charset="-122"/>
              </a:rPr>
              <a:t>PPT</a:t>
            </a:r>
            <a:r>
              <a:rPr lang="zh-CN" altLang="en-US" sz="100" dirty="0">
                <a:solidFill>
                  <a:prstClr val="white"/>
                </a:solidFill>
                <a:ea typeface="宋体" panose="02010600030101010101" pitchFamily="2" charset="-122"/>
              </a:rPr>
              <a:t>：</a:t>
            </a:r>
            <a:r>
              <a:rPr lang="en-US" altLang="zh-CN" sz="100" dirty="0">
                <a:solidFill>
                  <a:prstClr val="white"/>
                </a:solidFill>
                <a:ea typeface="宋体" panose="02010600030101010101" pitchFamily="2" charset="-122"/>
              </a:rPr>
              <a:t>www.1ppt.com/xiazai/dabian/  </a:t>
            </a:r>
            <a:r>
              <a:rPr lang="zh-CN" altLang="en-US" sz="100" dirty="0">
                <a:solidFill>
                  <a:prstClr val="white"/>
                </a:solidFill>
                <a:ea typeface="宋体" panose="02010600030101010101" pitchFamily="2" charset="-122"/>
              </a:rPr>
              <a:t>工作汇报</a:t>
            </a:r>
            <a:r>
              <a:rPr lang="en-US" altLang="zh-CN" sz="100" dirty="0">
                <a:solidFill>
                  <a:prstClr val="white"/>
                </a:solidFill>
                <a:ea typeface="宋体" panose="02010600030101010101" pitchFamily="2" charset="-122"/>
              </a:rPr>
              <a:t>PPT</a:t>
            </a:r>
            <a:r>
              <a:rPr lang="zh-CN" altLang="en-US" sz="100" dirty="0">
                <a:solidFill>
                  <a:prstClr val="white"/>
                </a:solidFill>
                <a:ea typeface="宋体" panose="02010600030101010101" pitchFamily="2" charset="-122"/>
              </a:rPr>
              <a:t>：</a:t>
            </a:r>
            <a:r>
              <a:rPr lang="en-US" altLang="zh-CN" sz="100" dirty="0">
                <a:solidFill>
                  <a:prstClr val="white"/>
                </a:solidFill>
                <a:ea typeface="宋体" panose="02010600030101010101" pitchFamily="2" charset="-122"/>
              </a:rPr>
              <a:t>www.1ppt.com/xiazai/huibao/    </a:t>
            </a:r>
            <a:endParaRPr lang="en-US" altLang="zh-CN" sz="100" dirty="0">
              <a:solidFill>
                <a:prstClr val="white"/>
              </a:solidFill>
              <a:ea typeface="宋体" panose="02010600030101010101" pitchFamily="2" charset="-122"/>
            </a:endParaRPr>
          </a:p>
          <a:p>
            <a:pPr defTabSz="914400"/>
            <a:r>
              <a:rPr lang="en-US" altLang="zh-CN" sz="100" dirty="0">
                <a:solidFill>
                  <a:prstClr val="white"/>
                </a:solidFill>
                <a:ea typeface="宋体" panose="02010600030101010101" pitchFamily="2" charset="-122"/>
              </a:rPr>
              <a:t> </a:t>
            </a:r>
            <a:endParaRPr lang="en-US" altLang="zh-CN" sz="100" dirty="0">
              <a:solidFill>
                <a:prstClr val="white"/>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microsoft.com/office/2007/relationships/hdphoto" Target="../media/image9.wdp"/><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microsoft.com/office/2007/relationships/hdphoto" Target="../media/image11.wdp"/><Relationship Id="rId1" Type="http://schemas.openxmlformats.org/officeDocument/2006/relationships/image" Target="../media/image10.jpe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microsoft.com/office/2007/relationships/hdphoto" Target="../media/image13.wdp"/><Relationship Id="rId1" Type="http://schemas.openxmlformats.org/officeDocument/2006/relationships/image" Target="../media/image12.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jpe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6069864" y="987552"/>
            <a:ext cx="6122136" cy="5870448"/>
          </a:xfrm>
          <a:prstGeom prst="rect">
            <a:avLst/>
          </a:prstGeom>
        </p:spPr>
      </p:pic>
      <p:sp>
        <p:nvSpPr>
          <p:cNvPr id="4" name="文本框 3"/>
          <p:cNvSpPr txBox="1"/>
          <p:nvPr/>
        </p:nvSpPr>
        <p:spPr>
          <a:xfrm>
            <a:off x="1233959" y="2015254"/>
            <a:ext cx="5010912" cy="1198880"/>
          </a:xfrm>
          <a:prstGeom prst="rect">
            <a:avLst/>
          </a:prstGeom>
          <a:noFill/>
        </p:spPr>
        <p:txBody>
          <a:bodyPr wrap="square" rtlCol="0">
            <a:spAutoFit/>
          </a:bodyPr>
          <a:lstStyle/>
          <a:p>
            <a:r>
              <a:rPr kumimoji="1" lang="zh-CN" altLang="en-US" sz="7200" b="1" dirty="0">
                <a:solidFill>
                  <a:srgbClr val="4C4C4C"/>
                </a:solidFill>
                <a:latin typeface="微软雅黑" panose="020B0503020204020204" charset="-122"/>
                <a:ea typeface="微软雅黑" panose="020B0503020204020204" charset="-122"/>
                <a:cs typeface="微软雅黑" panose="020B0503020204020204" charset="-122"/>
              </a:rPr>
              <a:t>微服务安全</a:t>
            </a:r>
            <a:endParaRPr kumimoji="1" lang="zh-CN" altLang="en-US" sz="7200" b="1" dirty="0">
              <a:solidFill>
                <a:srgbClr val="4C4C4C"/>
              </a:solidFill>
              <a:latin typeface="微软雅黑" panose="020B0503020204020204" charset="-122"/>
              <a:ea typeface="微软雅黑" panose="020B0503020204020204" charset="-122"/>
              <a:cs typeface="微软雅黑" panose="020B0503020204020204" charset="-122"/>
            </a:endParaRPr>
          </a:p>
        </p:txBody>
      </p:sp>
      <p:sp>
        <p:nvSpPr>
          <p:cNvPr id="7" name="文本框 6"/>
          <p:cNvSpPr txBox="1"/>
          <p:nvPr/>
        </p:nvSpPr>
        <p:spPr>
          <a:xfrm>
            <a:off x="1800011" y="1461258"/>
            <a:ext cx="3878808" cy="460375"/>
          </a:xfrm>
          <a:prstGeom prst="rect">
            <a:avLst/>
          </a:prstGeom>
          <a:noFill/>
        </p:spPr>
        <p:txBody>
          <a:bodyPr wrap="square" rtlCol="0">
            <a:spAutoFit/>
          </a:bodyPr>
          <a:lstStyle/>
          <a:p>
            <a:pPr algn="dist"/>
            <a:r>
              <a:rPr kumimoji="1" lang="zh-CN" altLang="en-US" sz="2400" b="1" dirty="0">
                <a:solidFill>
                  <a:srgbClr val="4C4C4C"/>
                </a:solidFill>
                <a:latin typeface="微软雅黑" panose="020B0503020204020204" charset="-122"/>
                <a:ea typeface="微软雅黑" panose="020B0503020204020204" charset="-122"/>
                <a:cs typeface="微软雅黑" panose="020B0503020204020204" charset="-122"/>
              </a:rPr>
              <a:t>微服务安全</a:t>
            </a:r>
            <a:endParaRPr kumimoji="1" lang="zh-CN" altLang="en-US" sz="2400" b="1" dirty="0">
              <a:solidFill>
                <a:srgbClr val="4C4C4C"/>
              </a:solidFill>
              <a:latin typeface="微软雅黑" panose="020B0503020204020204" charset="-122"/>
              <a:ea typeface="微软雅黑" panose="020B0503020204020204" charset="-122"/>
              <a:cs typeface="微软雅黑" panose="020B0503020204020204" charset="-122"/>
            </a:endParaRPr>
          </a:p>
        </p:txBody>
      </p:sp>
      <p:sp>
        <p:nvSpPr>
          <p:cNvPr id="8" name="文本框 7"/>
          <p:cNvSpPr txBox="1"/>
          <p:nvPr/>
        </p:nvSpPr>
        <p:spPr>
          <a:xfrm>
            <a:off x="1451663" y="3307916"/>
            <a:ext cx="4575504" cy="368300"/>
          </a:xfrm>
          <a:prstGeom prst="rect">
            <a:avLst/>
          </a:prstGeom>
          <a:noFill/>
        </p:spPr>
        <p:txBody>
          <a:bodyPr wrap="square" rtlCol="0">
            <a:spAutoFit/>
          </a:bodyPr>
          <a:lstStyle/>
          <a:p>
            <a:pPr algn="dist"/>
            <a:r>
              <a:rPr kumimoji="1" lang="en-US" altLang="zh-CN" dirty="0" smtClean="0">
                <a:solidFill>
                  <a:srgbClr val="4C4C4C"/>
                </a:solidFill>
                <a:latin typeface="微软雅黑" panose="020B0503020204020204" charset="-122"/>
                <a:ea typeface="微软雅黑" panose="020B0503020204020204" charset="-122"/>
                <a:cs typeface="微软雅黑" panose="020B0503020204020204" charset="-122"/>
              </a:rPr>
              <a:t>OAuth 2.0/OpenID Connect </a:t>
            </a:r>
            <a:endParaRPr kumimoji="1" lang="zh-CN" altLang="en-US" dirty="0">
              <a:solidFill>
                <a:srgbClr val="4C4C4C"/>
              </a:solidFill>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451663" y="4251962"/>
            <a:ext cx="4575504" cy="368300"/>
          </a:xfrm>
          <a:prstGeom prst="rect">
            <a:avLst/>
          </a:prstGeom>
          <a:noFill/>
        </p:spPr>
        <p:txBody>
          <a:bodyPr wrap="square" rtlCol="0">
            <a:spAutoFit/>
          </a:bodyPr>
          <a:lstStyle/>
          <a:p>
            <a:pPr algn="ctr"/>
            <a:r>
              <a:rPr kumimoji="1" lang="zh-CN" altLang="en-US" dirty="0" smtClean="0">
                <a:solidFill>
                  <a:srgbClr val="4C4C4C"/>
                </a:solidFill>
                <a:latin typeface="微软雅黑 Light" panose="020B0502040204020203" charset="-122"/>
                <a:ea typeface="微软雅黑 Light" panose="020B0502040204020203" charset="-122"/>
                <a:cs typeface="微软雅黑 Light" panose="020B0502040204020203" charset="-122"/>
              </a:rPr>
              <a:t>演讲人：</a:t>
            </a:r>
            <a:r>
              <a:rPr kumimoji="1" lang="en-US" altLang="zh-CN" dirty="0" smtClean="0">
                <a:solidFill>
                  <a:srgbClr val="4C4C4C"/>
                </a:solidFill>
                <a:latin typeface="微软雅黑 Light" panose="020B0502040204020203" charset="-122"/>
                <a:ea typeface="微软雅黑 Light" panose="020B0502040204020203" charset="-122"/>
                <a:cs typeface="微软雅黑 Light" panose="020B0502040204020203" charset="-122"/>
              </a:rPr>
              <a:t>Noa Swartz</a:t>
            </a:r>
            <a:r>
              <a:rPr kumimoji="1" lang="zh-CN" altLang="en-US" dirty="0" smtClean="0">
                <a:solidFill>
                  <a:srgbClr val="4C4C4C"/>
                </a:solidFill>
                <a:latin typeface="微软雅黑 Light" panose="020B0502040204020203" charset="-122"/>
                <a:ea typeface="微软雅黑 Light" panose="020B0502040204020203" charset="-122"/>
                <a:cs typeface="微软雅黑 Light" panose="020B0502040204020203" charset="-122"/>
              </a:rPr>
              <a:t>     </a:t>
            </a:r>
            <a:r>
              <a:rPr kumimoji="1" lang="zh-CN" altLang="en-US" dirty="0" smtClean="0">
                <a:solidFill>
                  <a:srgbClr val="4C4C4C"/>
                </a:solidFill>
                <a:latin typeface="微软雅黑 Light" panose="020B0502040204020203" charset="-122"/>
                <a:ea typeface="微软雅黑 Light" panose="020B0502040204020203" charset="-122"/>
                <a:cs typeface="微软雅黑 Light" panose="020B0502040204020203" charset="-122"/>
              </a:rPr>
              <a:t>时间：</a:t>
            </a:r>
            <a:r>
              <a:rPr kumimoji="1" lang="en-US" altLang="zh-CN" dirty="0" smtClean="0">
                <a:solidFill>
                  <a:srgbClr val="4C4C4C"/>
                </a:solidFill>
                <a:latin typeface="微软雅黑 Light" panose="020B0502040204020203" charset="-122"/>
                <a:ea typeface="微软雅黑 Light" panose="020B0502040204020203" charset="-122"/>
                <a:cs typeface="微软雅黑 Light" panose="020B0502040204020203" charset="-122"/>
              </a:rPr>
              <a:t>2030.12.12</a:t>
            </a:r>
            <a:endParaRPr kumimoji="1" lang="zh-CN" altLang="en-US" dirty="0">
              <a:solidFill>
                <a:srgbClr val="4C4C4C"/>
              </a:solidFill>
              <a:latin typeface="微软雅黑 Light" panose="020B0502040204020203" charset="-122"/>
              <a:ea typeface="微软雅黑 Light" panose="020B0502040204020203" charset="-122"/>
              <a:cs typeface="微软雅黑 Light" panose="020B0502040204020203"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1000"/>
                                        <p:tgtEl>
                                          <p:spTgt spid="8"/>
                                        </p:tgtEl>
                                      </p:cBhvr>
                                    </p:animEffect>
                                    <p:anim calcmode="lin" valueType="num">
                                      <p:cBhvr>
                                        <p:cTn id="19" dur="1000" fill="hold"/>
                                        <p:tgtEl>
                                          <p:spTgt spid="8"/>
                                        </p:tgtEl>
                                        <p:attrNameLst>
                                          <p:attrName>ppt_x</p:attrName>
                                        </p:attrNameLst>
                                      </p:cBhvr>
                                      <p:tavLst>
                                        <p:tav tm="0">
                                          <p:val>
                                            <p:strVal val="#ppt_x"/>
                                          </p:val>
                                        </p:tav>
                                        <p:tav tm="100000">
                                          <p:val>
                                            <p:strVal val="#ppt_x"/>
                                          </p:val>
                                        </p:tav>
                                      </p:tavLst>
                                    </p:anim>
                                    <p:anim calcmode="lin" valueType="num">
                                      <p:cBhvr>
                                        <p:cTn id="2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p:cTn id="25" dur="500" fill="hold"/>
                                        <p:tgtEl>
                                          <p:spTgt spid="9"/>
                                        </p:tgtEl>
                                        <p:attrNameLst>
                                          <p:attrName>ppt_w</p:attrName>
                                        </p:attrNameLst>
                                      </p:cBhvr>
                                      <p:tavLst>
                                        <p:tav tm="0">
                                          <p:val>
                                            <p:fltVal val="0"/>
                                          </p:val>
                                        </p:tav>
                                        <p:tav tm="100000">
                                          <p:val>
                                            <p:strVal val="#ppt_w"/>
                                          </p:val>
                                        </p:tav>
                                      </p:tavLst>
                                    </p:anim>
                                    <p:anim calcmode="lin" valueType="num">
                                      <p:cBhvr>
                                        <p:cTn id="26" dur="500" fill="hold"/>
                                        <p:tgtEl>
                                          <p:spTgt spid="9"/>
                                        </p:tgtEl>
                                        <p:attrNameLst>
                                          <p:attrName>ppt_h</p:attrName>
                                        </p:attrNameLst>
                                      </p:cBhvr>
                                      <p:tavLst>
                                        <p:tav tm="0">
                                          <p:val>
                                            <p:fltVal val="0"/>
                                          </p:val>
                                        </p:tav>
                                        <p:tav tm="100000">
                                          <p:val>
                                            <p:strVal val="#ppt_h"/>
                                          </p:val>
                                        </p:tav>
                                      </p:tavLst>
                                    </p:anim>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 calcmode="lin" valueType="num">
                                      <p:cBhvr>
                                        <p:cTn id="32" dur="500" fill="hold"/>
                                        <p:tgtEl>
                                          <p:spTgt spid="3"/>
                                        </p:tgtEl>
                                        <p:attrNameLst>
                                          <p:attrName>ppt_w</p:attrName>
                                        </p:attrNameLst>
                                      </p:cBhvr>
                                      <p:tavLst>
                                        <p:tav tm="0">
                                          <p:val>
                                            <p:fltVal val="0"/>
                                          </p:val>
                                        </p:tav>
                                        <p:tav tm="100000">
                                          <p:val>
                                            <p:strVal val="#ppt_w"/>
                                          </p:val>
                                        </p:tav>
                                      </p:tavLst>
                                    </p:anim>
                                    <p:anim calcmode="lin" valueType="num">
                                      <p:cBhvr>
                                        <p:cTn id="33" dur="500" fill="hold"/>
                                        <p:tgtEl>
                                          <p:spTgt spid="3"/>
                                        </p:tgtEl>
                                        <p:attrNameLst>
                                          <p:attrName>ppt_h</p:attrName>
                                        </p:attrNameLst>
                                      </p:cBhvr>
                                      <p:tavLst>
                                        <p:tav tm="0">
                                          <p:val>
                                            <p:fltVal val="0"/>
                                          </p:val>
                                        </p:tav>
                                        <p:tav tm="100000">
                                          <p:val>
                                            <p:strVal val="#ppt_h"/>
                                          </p:val>
                                        </p:tav>
                                      </p:tavLst>
                                    </p:anim>
                                    <p:animEffect transition="in" filter="fade">
                                      <p:cBhvr>
                                        <p:cTn id="3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4"/>
          <p:cNvGrpSpPr/>
          <p:nvPr/>
        </p:nvGrpSpPr>
        <p:grpSpPr>
          <a:xfrm>
            <a:off x="585126" y="1170635"/>
            <a:ext cx="659155" cy="3416320"/>
            <a:chOff x="6629352" y="1760489"/>
            <a:chExt cx="878876" cy="4555099"/>
          </a:xfrm>
        </p:grpSpPr>
        <p:sp>
          <p:nvSpPr>
            <p:cNvPr id="3" name="文本框 2"/>
            <p:cNvSpPr txBox="1"/>
            <p:nvPr/>
          </p:nvSpPr>
          <p:spPr>
            <a:xfrm>
              <a:off x="6742416" y="2499154"/>
              <a:ext cx="738666" cy="3816434"/>
            </a:xfrm>
            <a:prstGeom prst="rect">
              <a:avLst/>
            </a:prstGeom>
            <a:noFill/>
          </p:spPr>
          <p:txBody>
            <a:bodyPr vert="eaVert" wrap="none" rtlCol="0">
              <a:spAutoFit/>
              <a:scene3d>
                <a:camera prst="orthographicFront"/>
                <a:lightRig rig="threePt" dir="t"/>
              </a:scene3d>
              <a:sp3d contourW="12700"/>
            </a:bodyPr>
            <a:lstStyle/>
            <a:p>
              <a:r>
                <a:rPr lang="zh-CN" altLang="en-US" sz="2400" b="1" dirty="0">
                  <a:solidFill>
                    <a:srgbClr val="4C4C4C"/>
                  </a:solidFill>
                  <a:latin typeface="微软雅黑" panose="020B0503020204020204" charset="-122"/>
                  <a:ea typeface="微软雅黑" panose="020B0503020204020204" charset="-122"/>
                  <a:cs typeface="微软雅黑" panose="020B0503020204020204" charset="-122"/>
                </a:rPr>
                <a:t>人工智能对生活影响</a:t>
              </a:r>
              <a:endParaRPr lang="zh-CN" altLang="en-US" sz="2400" b="1" dirty="0">
                <a:solidFill>
                  <a:srgbClr val="4C4C4C"/>
                </a:solidFill>
                <a:latin typeface="微软雅黑" panose="020B0503020204020204" charset="-122"/>
                <a:ea typeface="微软雅黑" panose="020B0503020204020204" charset="-122"/>
                <a:cs typeface="微软雅黑" panose="020B0503020204020204" charset="-122"/>
              </a:endParaRPr>
            </a:p>
          </p:txBody>
        </p:sp>
        <p:sp>
          <p:nvSpPr>
            <p:cNvPr id="4" name="文本框 3"/>
            <p:cNvSpPr txBox="1"/>
            <p:nvPr/>
          </p:nvSpPr>
          <p:spPr>
            <a:xfrm>
              <a:off x="6629352" y="1760489"/>
              <a:ext cx="878876" cy="738665"/>
            </a:xfrm>
            <a:prstGeom prst="rect">
              <a:avLst/>
            </a:prstGeom>
            <a:noFill/>
          </p:spPr>
          <p:txBody>
            <a:bodyPr wrap="none" rtlCol="0">
              <a:spAutoFit/>
              <a:scene3d>
                <a:camera prst="orthographicFront"/>
                <a:lightRig rig="threePt" dir="t"/>
              </a:scene3d>
              <a:sp3d contourW="12700"/>
            </a:bodyPr>
            <a:lstStyle/>
            <a:p>
              <a:r>
                <a:rPr lang="en-US" altLang="zh-CN" sz="3000" b="1" smtClean="0">
                  <a:solidFill>
                    <a:srgbClr val="4C4C4C"/>
                  </a:solidFill>
                  <a:latin typeface="微软雅黑" panose="020B0503020204020204" charset="-122"/>
                  <a:ea typeface="微软雅黑" panose="020B0503020204020204" charset="-122"/>
                  <a:cs typeface="微软雅黑" panose="020B0503020204020204" charset="-122"/>
                </a:rPr>
                <a:t>02</a:t>
              </a:r>
              <a:endParaRPr lang="zh-CN" altLang="en-US" sz="3000" b="1" dirty="0">
                <a:solidFill>
                  <a:srgbClr val="4C4C4C"/>
                </a:solidFill>
                <a:latin typeface="微软雅黑" panose="020B0503020204020204" charset="-122"/>
                <a:ea typeface="微软雅黑" panose="020B0503020204020204" charset="-122"/>
                <a:cs typeface="微软雅黑" panose="020B0503020204020204" charset="-122"/>
              </a:endParaRPr>
            </a:p>
          </p:txBody>
        </p:sp>
      </p:grpSp>
      <p:pic>
        <p:nvPicPr>
          <p:cNvPr id="5" name="图片 4"/>
          <p:cNvPicPr>
            <a:picLocks noChangeAspect="1"/>
          </p:cNvPicPr>
          <p:nvPr/>
        </p:nvPicPr>
        <p:blipFill rotWithShape="1">
          <a:blip r:embed="rId1" cstate="screen">
            <a:extLst>
              <a:ext uri="{BEBA8EAE-BF5A-486C-A8C5-ECC9F3942E4B}">
                <a14:imgProps xmlns:a14="http://schemas.microsoft.com/office/drawing/2010/main">
                  <a14:imgLayer r:embed="rId2">
                    <a14:imgEffect>
                      <a14:saturation sat="33000"/>
                    </a14:imgEffect>
                  </a14:imgLayer>
                </a14:imgProps>
              </a:ext>
            </a:extLst>
          </a:blip>
          <a:srcRect/>
          <a:stretch>
            <a:fillRect/>
          </a:stretch>
        </p:blipFill>
        <p:spPr>
          <a:xfrm>
            <a:off x="1642027" y="834887"/>
            <a:ext cx="9763911" cy="2308926"/>
          </a:xfrm>
          <a:prstGeom prst="rect">
            <a:avLst/>
          </a:prstGeom>
        </p:spPr>
      </p:pic>
      <p:sp>
        <p:nvSpPr>
          <p:cNvPr id="6" name="TextBox 33"/>
          <p:cNvSpPr txBox="1"/>
          <p:nvPr/>
        </p:nvSpPr>
        <p:spPr>
          <a:xfrm>
            <a:off x="1491916" y="3382924"/>
            <a:ext cx="9914021" cy="2400576"/>
          </a:xfrm>
          <a:prstGeom prst="rect">
            <a:avLst/>
          </a:prstGeom>
          <a:noFill/>
        </p:spPr>
        <p:txBody>
          <a:bodyPr wrap="square" lIns="91360" tIns="45680" rIns="91360" bIns="45680" rtlCol="0">
            <a:spAutoFit/>
          </a:bodyPr>
          <a:lstStyle/>
          <a:p>
            <a:pPr>
              <a:lnSpc>
                <a:spcPct val="150000"/>
              </a:lnSpc>
            </a:pPr>
            <a:r>
              <a:rPr lang="zh-CN" altLang="en-US" sz="20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在安德森癌症中心这一全球最好的肿瘤医院里，  有一个超级“助理医生”一一“沃森”，它是一台超级计算机。“沃森”就像躺在口袋里的专家，医生在它的界面中输入病人的信息，几秒钟之内，它就会结合最新研究为病人量身定制出多种诊疗方案，供医生参考。“沃森”能力超强</a:t>
            </a:r>
            <a:r>
              <a:rPr lang="en-US" altLang="zh-CN" sz="20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:30</a:t>
            </a:r>
            <a:r>
              <a:rPr lang="zh-CN" altLang="en-US" sz="20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个医生夜以继日做上一个月的研究，它</a:t>
            </a:r>
            <a:r>
              <a:rPr lang="en-US" altLang="zh-CN" sz="20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9</a:t>
            </a:r>
            <a:r>
              <a:rPr lang="zh-CN" altLang="en-US" sz="20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分钟就能搞定</a:t>
            </a:r>
            <a:r>
              <a:rPr lang="en-US" altLang="zh-CN" sz="20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 </a:t>
            </a:r>
            <a:r>
              <a:rPr lang="zh-CN" altLang="en-US" sz="20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它</a:t>
            </a:r>
            <a:r>
              <a:rPr lang="en-US" altLang="zh-CN" sz="20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15</a:t>
            </a:r>
            <a:r>
              <a:rPr lang="zh-CN" altLang="en-US" sz="20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秒就能吃透的病，人类医生即使每天看</a:t>
            </a:r>
            <a:r>
              <a:rPr lang="en-US" altLang="zh-CN" sz="20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150</a:t>
            </a:r>
            <a:r>
              <a:rPr lang="zh-CN" altLang="en-US" sz="20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份病人的资料，也要花费一万个星期。</a:t>
            </a:r>
            <a:endParaRPr lang="zh-CN" altLang="en-US" sz="20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cstate="screen">
            <a:extLst>
              <a:ext uri="{BEBA8EAE-BF5A-486C-A8C5-ECC9F3942E4B}">
                <a14:imgProps xmlns:a14="http://schemas.microsoft.com/office/drawing/2010/main">
                  <a14:imgLayer r:embed="rId2">
                    <a14:imgEffect>
                      <a14:saturation sat="33000"/>
                    </a14:imgEffect>
                  </a14:imgLayer>
                </a14:imgProps>
              </a:ext>
            </a:extLst>
          </a:blip>
          <a:srcRect/>
          <a:stretch>
            <a:fillRect/>
          </a:stretch>
        </p:blipFill>
        <p:spPr>
          <a:xfrm>
            <a:off x="1967947" y="848878"/>
            <a:ext cx="4289520" cy="5068092"/>
          </a:xfrm>
          <a:prstGeom prst="rect">
            <a:avLst/>
          </a:prstGeom>
        </p:spPr>
      </p:pic>
      <p:sp>
        <p:nvSpPr>
          <p:cNvPr id="3" name="TextBox 33"/>
          <p:cNvSpPr txBox="1"/>
          <p:nvPr/>
        </p:nvSpPr>
        <p:spPr>
          <a:xfrm>
            <a:off x="6714669" y="1011528"/>
            <a:ext cx="4278011" cy="4524235"/>
          </a:xfrm>
          <a:prstGeom prst="rect">
            <a:avLst/>
          </a:prstGeom>
          <a:noFill/>
        </p:spPr>
        <p:txBody>
          <a:bodyPr wrap="square" lIns="91360" tIns="45680" rIns="91360" bIns="45680" rtlCol="0">
            <a:spAutoFit/>
          </a:bodyPr>
          <a:lstStyle/>
          <a:p>
            <a:pPr>
              <a:lnSpc>
                <a:spcPct val="200000"/>
              </a:lnSpc>
            </a:pPr>
            <a:r>
              <a:rPr lang="zh-CN" altLang="en-US" sz="16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英国曼曼彻斯特皇家眼科医院已经成功实施了世  界首例人工仿生机器眼移植治疗老年性视网膜黄斑变性</a:t>
            </a:r>
            <a:r>
              <a:rPr lang="en-US" altLang="zh-CN" sz="16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(AMD)</a:t>
            </a:r>
            <a:r>
              <a:rPr lang="zh-CN" altLang="en-US" sz="16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所导致失明的手术。这个人工智能仿生眼装置被称为</a:t>
            </a:r>
            <a:r>
              <a:rPr lang="en-US" altLang="zh-CN" sz="16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Argus Il,</a:t>
            </a:r>
            <a:r>
              <a:rPr lang="zh-CN" altLang="en-US" sz="16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由两部分组成</a:t>
            </a:r>
            <a:r>
              <a:rPr lang="en-US" altLang="zh-CN" sz="16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 </a:t>
            </a:r>
            <a:r>
              <a:rPr lang="zh-CN" altLang="en-US" sz="16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体内植入部分和体外病人必须穿戴的部分。植入设备将植入到病人的视网膜上，设备中含有电极阵列，电池和  个无线天线。外部设备包含一副眼镜，内置前向的摄像头和无线电发射器以及一个视频处理单元。</a:t>
            </a:r>
            <a:endParaRPr lang="zh-CN" altLang="en-US" sz="16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endParaRPr>
          </a:p>
        </p:txBody>
      </p:sp>
      <p:grpSp>
        <p:nvGrpSpPr>
          <p:cNvPr id="4" name="组合 24"/>
          <p:cNvGrpSpPr/>
          <p:nvPr/>
        </p:nvGrpSpPr>
        <p:grpSpPr>
          <a:xfrm>
            <a:off x="585126" y="1170635"/>
            <a:ext cx="659155" cy="3416320"/>
            <a:chOff x="6629352" y="1760489"/>
            <a:chExt cx="878876" cy="4555099"/>
          </a:xfrm>
        </p:grpSpPr>
        <p:sp>
          <p:nvSpPr>
            <p:cNvPr id="5" name="文本框 4"/>
            <p:cNvSpPr txBox="1"/>
            <p:nvPr/>
          </p:nvSpPr>
          <p:spPr>
            <a:xfrm>
              <a:off x="6742416" y="2499154"/>
              <a:ext cx="738666" cy="3816434"/>
            </a:xfrm>
            <a:prstGeom prst="rect">
              <a:avLst/>
            </a:prstGeom>
            <a:noFill/>
          </p:spPr>
          <p:txBody>
            <a:bodyPr vert="eaVert" wrap="none" rtlCol="0">
              <a:spAutoFit/>
              <a:scene3d>
                <a:camera prst="orthographicFront"/>
                <a:lightRig rig="threePt" dir="t"/>
              </a:scene3d>
              <a:sp3d contourW="12700"/>
            </a:bodyPr>
            <a:lstStyle/>
            <a:p>
              <a:r>
                <a:rPr lang="zh-CN" altLang="en-US" sz="2400" b="1" dirty="0">
                  <a:solidFill>
                    <a:srgbClr val="4C4C4C"/>
                  </a:solidFill>
                  <a:latin typeface="微软雅黑" panose="020B0503020204020204" charset="-122"/>
                  <a:ea typeface="微软雅黑" panose="020B0503020204020204" charset="-122"/>
                  <a:cs typeface="微软雅黑" panose="020B0503020204020204" charset="-122"/>
                </a:rPr>
                <a:t>人工智能对生活影响</a:t>
              </a:r>
              <a:endParaRPr lang="zh-CN" altLang="en-US" sz="2400" b="1" dirty="0">
                <a:solidFill>
                  <a:srgbClr val="4C4C4C"/>
                </a:solidFill>
                <a:latin typeface="微软雅黑" panose="020B0503020204020204" charset="-122"/>
                <a:ea typeface="微软雅黑" panose="020B0503020204020204" charset="-122"/>
                <a:cs typeface="微软雅黑" panose="020B0503020204020204" charset="-122"/>
              </a:endParaRPr>
            </a:p>
          </p:txBody>
        </p:sp>
        <p:sp>
          <p:nvSpPr>
            <p:cNvPr id="6" name="文本框 5"/>
            <p:cNvSpPr txBox="1"/>
            <p:nvPr/>
          </p:nvSpPr>
          <p:spPr>
            <a:xfrm>
              <a:off x="6629352" y="1760489"/>
              <a:ext cx="878876" cy="738665"/>
            </a:xfrm>
            <a:prstGeom prst="rect">
              <a:avLst/>
            </a:prstGeom>
            <a:noFill/>
          </p:spPr>
          <p:txBody>
            <a:bodyPr wrap="none" rtlCol="0">
              <a:spAutoFit/>
              <a:scene3d>
                <a:camera prst="orthographicFront"/>
                <a:lightRig rig="threePt" dir="t"/>
              </a:scene3d>
              <a:sp3d contourW="12700"/>
            </a:bodyPr>
            <a:lstStyle/>
            <a:p>
              <a:r>
                <a:rPr lang="en-US" altLang="zh-CN" sz="3000" b="1" smtClean="0">
                  <a:solidFill>
                    <a:srgbClr val="4C4C4C"/>
                  </a:solidFill>
                  <a:latin typeface="微软雅黑" panose="020B0503020204020204" charset="-122"/>
                  <a:ea typeface="微软雅黑" panose="020B0503020204020204" charset="-122"/>
                  <a:cs typeface="微软雅黑" panose="020B0503020204020204" charset="-122"/>
                </a:rPr>
                <a:t>02</a:t>
              </a:r>
              <a:endParaRPr lang="zh-CN" altLang="en-US" sz="3000" b="1" dirty="0">
                <a:solidFill>
                  <a:srgbClr val="4C4C4C"/>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BEBA8EAE-BF5A-486C-A8C5-ECC9F3942E4B}">
                <a14:imgProps xmlns:a14="http://schemas.microsoft.com/office/drawing/2010/main">
                  <a14:imgLayer r:embed="rId2">
                    <a14:imgEffect>
                      <a14:saturation sat="33000"/>
                    </a14:imgEffect>
                  </a14:imgLayer>
                </a14:imgProps>
              </a:ext>
            </a:extLst>
          </a:blip>
          <a:stretch>
            <a:fillRect/>
          </a:stretch>
        </p:blipFill>
        <p:spPr>
          <a:xfrm>
            <a:off x="1692691" y="1011524"/>
            <a:ext cx="3797300" cy="4279900"/>
          </a:xfrm>
          <a:prstGeom prst="rect">
            <a:avLst/>
          </a:prstGeom>
        </p:spPr>
      </p:pic>
      <p:grpSp>
        <p:nvGrpSpPr>
          <p:cNvPr id="3" name="组合 24"/>
          <p:cNvGrpSpPr/>
          <p:nvPr/>
        </p:nvGrpSpPr>
        <p:grpSpPr>
          <a:xfrm>
            <a:off x="585126" y="1170635"/>
            <a:ext cx="659155" cy="3416320"/>
            <a:chOff x="6629352" y="1760489"/>
            <a:chExt cx="878876" cy="4555099"/>
          </a:xfrm>
        </p:grpSpPr>
        <p:sp>
          <p:nvSpPr>
            <p:cNvPr id="4" name="文本框 3"/>
            <p:cNvSpPr txBox="1"/>
            <p:nvPr/>
          </p:nvSpPr>
          <p:spPr>
            <a:xfrm>
              <a:off x="6742416" y="2499154"/>
              <a:ext cx="738666" cy="3816434"/>
            </a:xfrm>
            <a:prstGeom prst="rect">
              <a:avLst/>
            </a:prstGeom>
            <a:noFill/>
          </p:spPr>
          <p:txBody>
            <a:bodyPr vert="eaVert" wrap="none" rtlCol="0">
              <a:spAutoFit/>
              <a:scene3d>
                <a:camera prst="orthographicFront"/>
                <a:lightRig rig="threePt" dir="t"/>
              </a:scene3d>
              <a:sp3d contourW="12700"/>
            </a:bodyPr>
            <a:lstStyle/>
            <a:p>
              <a:r>
                <a:rPr lang="zh-CN" altLang="en-US" sz="2400" b="1" dirty="0">
                  <a:solidFill>
                    <a:srgbClr val="4C4C4C"/>
                  </a:solidFill>
                  <a:latin typeface="微软雅黑" panose="020B0503020204020204" charset="-122"/>
                  <a:ea typeface="微软雅黑" panose="020B0503020204020204" charset="-122"/>
                  <a:cs typeface="微软雅黑" panose="020B0503020204020204" charset="-122"/>
                </a:rPr>
                <a:t>人工智能对生活影响</a:t>
              </a:r>
              <a:endParaRPr lang="zh-CN" altLang="en-US" sz="2400" b="1" dirty="0">
                <a:solidFill>
                  <a:srgbClr val="4C4C4C"/>
                </a:solidFill>
                <a:latin typeface="微软雅黑" panose="020B0503020204020204" charset="-122"/>
                <a:ea typeface="微软雅黑" panose="020B0503020204020204" charset="-122"/>
                <a:cs typeface="微软雅黑" panose="020B0503020204020204" charset="-122"/>
              </a:endParaRPr>
            </a:p>
          </p:txBody>
        </p:sp>
        <p:sp>
          <p:nvSpPr>
            <p:cNvPr id="5" name="文本框 4"/>
            <p:cNvSpPr txBox="1"/>
            <p:nvPr/>
          </p:nvSpPr>
          <p:spPr>
            <a:xfrm>
              <a:off x="6629352" y="1760489"/>
              <a:ext cx="878876" cy="738665"/>
            </a:xfrm>
            <a:prstGeom prst="rect">
              <a:avLst/>
            </a:prstGeom>
            <a:noFill/>
          </p:spPr>
          <p:txBody>
            <a:bodyPr wrap="none" rtlCol="0">
              <a:spAutoFit/>
              <a:scene3d>
                <a:camera prst="orthographicFront"/>
                <a:lightRig rig="threePt" dir="t"/>
              </a:scene3d>
              <a:sp3d contourW="12700"/>
            </a:bodyPr>
            <a:lstStyle/>
            <a:p>
              <a:r>
                <a:rPr lang="en-US" altLang="zh-CN" sz="3000" b="1" smtClean="0">
                  <a:solidFill>
                    <a:srgbClr val="4C4C4C"/>
                  </a:solidFill>
                  <a:latin typeface="微软雅黑" panose="020B0503020204020204" charset="-122"/>
                  <a:ea typeface="微软雅黑" panose="020B0503020204020204" charset="-122"/>
                  <a:cs typeface="微软雅黑" panose="020B0503020204020204" charset="-122"/>
                </a:rPr>
                <a:t>02</a:t>
              </a:r>
              <a:endParaRPr lang="zh-CN" altLang="en-US" sz="3000" b="1" dirty="0">
                <a:solidFill>
                  <a:srgbClr val="4C4C4C"/>
                </a:solidFill>
                <a:latin typeface="微软雅黑" panose="020B0503020204020204" charset="-122"/>
                <a:ea typeface="微软雅黑" panose="020B0503020204020204" charset="-122"/>
                <a:cs typeface="微软雅黑" panose="020B0503020204020204" charset="-122"/>
              </a:endParaRPr>
            </a:p>
          </p:txBody>
        </p:sp>
      </p:grpSp>
      <p:sp>
        <p:nvSpPr>
          <p:cNvPr id="6" name="TextBox 33"/>
          <p:cNvSpPr txBox="1"/>
          <p:nvPr/>
        </p:nvSpPr>
        <p:spPr>
          <a:xfrm>
            <a:off x="5938396" y="1011528"/>
            <a:ext cx="5829533" cy="4524235"/>
          </a:xfrm>
          <a:prstGeom prst="rect">
            <a:avLst/>
          </a:prstGeom>
          <a:noFill/>
        </p:spPr>
        <p:txBody>
          <a:bodyPr wrap="square" lIns="91360" tIns="45680" rIns="91360" bIns="45680" rtlCol="0">
            <a:spAutoFit/>
          </a:bodyPr>
          <a:lstStyle/>
          <a:p>
            <a:pPr>
              <a:lnSpc>
                <a:spcPct val="200000"/>
              </a:lnSpc>
            </a:pPr>
            <a:r>
              <a:rPr lang="zh-CN" altLang="en-US" sz="16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阿特拉斯机器人</a:t>
            </a:r>
            <a:r>
              <a:rPr lang="en-US" altLang="zh-CN" sz="16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a:t>
            </a:r>
            <a:r>
              <a:rPr lang="zh-CN" altLang="en-US" sz="16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希腊神话中的大力神</a:t>
            </a:r>
            <a:r>
              <a:rPr lang="en-US" altLang="zh-CN" sz="16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a:t>
            </a:r>
            <a:r>
              <a:rPr lang="zh-CN" altLang="en-US" sz="16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，是美国武器合约商波士顿动力公司为美军研制的世界最先进人形机器人。</a:t>
            </a:r>
            <a:r>
              <a:rPr lang="en-US" altLang="zh-CN" sz="16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a:t>
            </a:r>
            <a:r>
              <a:rPr lang="zh-CN" altLang="en-US" sz="16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阿特拉斯机器人身高</a:t>
            </a:r>
            <a:r>
              <a:rPr lang="en-US" altLang="zh-CN" sz="16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1.9</a:t>
            </a:r>
            <a:r>
              <a:rPr lang="zh-CN" altLang="en-US" sz="16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米，体重</a:t>
            </a:r>
            <a:r>
              <a:rPr lang="en-US" altLang="zh-CN" sz="16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150</a:t>
            </a:r>
            <a:r>
              <a:rPr lang="zh-CN" altLang="en-US" sz="16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千克，由头部、躯干和四肢组成，像人类一样用双腿直立行走。这一机器人将来或许能像人一样在危险环境下进行救援工作。美国国会曾通过法案规定</a:t>
            </a:r>
            <a:r>
              <a:rPr lang="en-US" altLang="zh-CN" sz="16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 </a:t>
            </a:r>
            <a:r>
              <a:rPr lang="zh-CN" altLang="en-US" sz="16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到</a:t>
            </a:r>
            <a:r>
              <a:rPr lang="en-US" altLang="zh-CN" sz="16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2015</a:t>
            </a:r>
            <a:r>
              <a:rPr lang="zh-CN" altLang="en-US" sz="16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年前，</a:t>
            </a:r>
            <a:r>
              <a:rPr lang="en-US" altLang="zh-CN" sz="16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1/3</a:t>
            </a:r>
            <a:r>
              <a:rPr lang="zh-CN" altLang="en-US" sz="16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的地面战斗将使用机器人士兵。为此投入美国历史上最大的单笔军备研究费</a:t>
            </a:r>
            <a:r>
              <a:rPr lang="en-US" altLang="zh-CN" sz="16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1270</a:t>
            </a:r>
            <a:r>
              <a:rPr lang="zh-CN" altLang="en-US" sz="16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亿美元，以完成未来战场上士兵必须完成的一切战斗任务，包括进攻、防护、寻找目标。据悉，美军未来一个旅级作战单元，将至少包括</a:t>
            </a:r>
            <a:r>
              <a:rPr lang="en-US" altLang="zh-CN" sz="16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151</a:t>
            </a:r>
            <a:r>
              <a:rPr lang="zh-CN" altLang="en-US" sz="16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个机器人战士。</a:t>
            </a:r>
            <a:endParaRPr lang="zh-CN" altLang="en-US" sz="16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4"/>
          <p:cNvGrpSpPr/>
          <p:nvPr/>
        </p:nvGrpSpPr>
        <p:grpSpPr>
          <a:xfrm>
            <a:off x="585126" y="1170635"/>
            <a:ext cx="659155" cy="3416320"/>
            <a:chOff x="6629352" y="1760489"/>
            <a:chExt cx="878876" cy="4555099"/>
          </a:xfrm>
        </p:grpSpPr>
        <p:sp>
          <p:nvSpPr>
            <p:cNvPr id="3" name="文本框 2"/>
            <p:cNvSpPr txBox="1"/>
            <p:nvPr/>
          </p:nvSpPr>
          <p:spPr>
            <a:xfrm>
              <a:off x="6742416" y="2499154"/>
              <a:ext cx="738666" cy="3816434"/>
            </a:xfrm>
            <a:prstGeom prst="rect">
              <a:avLst/>
            </a:prstGeom>
            <a:noFill/>
          </p:spPr>
          <p:txBody>
            <a:bodyPr vert="eaVert" wrap="none" rtlCol="0">
              <a:spAutoFit/>
              <a:scene3d>
                <a:camera prst="orthographicFront"/>
                <a:lightRig rig="threePt" dir="t"/>
              </a:scene3d>
              <a:sp3d contourW="12700"/>
            </a:bodyPr>
            <a:lstStyle/>
            <a:p>
              <a:r>
                <a:rPr lang="zh-CN" altLang="en-US" sz="2400" b="1" dirty="0">
                  <a:solidFill>
                    <a:srgbClr val="4C4C4C"/>
                  </a:solidFill>
                  <a:latin typeface="微软雅黑" panose="020B0503020204020204" charset="-122"/>
                  <a:ea typeface="微软雅黑" panose="020B0503020204020204" charset="-122"/>
                  <a:cs typeface="微软雅黑" panose="020B0503020204020204" charset="-122"/>
                </a:rPr>
                <a:t>人工智能对生活影响</a:t>
              </a:r>
              <a:endParaRPr lang="zh-CN" altLang="en-US" sz="2400" b="1" dirty="0">
                <a:solidFill>
                  <a:srgbClr val="4C4C4C"/>
                </a:solidFill>
                <a:latin typeface="微软雅黑" panose="020B0503020204020204" charset="-122"/>
                <a:ea typeface="微软雅黑" panose="020B0503020204020204" charset="-122"/>
                <a:cs typeface="微软雅黑" panose="020B0503020204020204" charset="-122"/>
              </a:endParaRPr>
            </a:p>
          </p:txBody>
        </p:sp>
        <p:sp>
          <p:nvSpPr>
            <p:cNvPr id="4" name="文本框 3"/>
            <p:cNvSpPr txBox="1"/>
            <p:nvPr/>
          </p:nvSpPr>
          <p:spPr>
            <a:xfrm>
              <a:off x="6629352" y="1760489"/>
              <a:ext cx="878876" cy="738665"/>
            </a:xfrm>
            <a:prstGeom prst="rect">
              <a:avLst/>
            </a:prstGeom>
            <a:noFill/>
          </p:spPr>
          <p:txBody>
            <a:bodyPr wrap="none" rtlCol="0">
              <a:spAutoFit/>
              <a:scene3d>
                <a:camera prst="orthographicFront"/>
                <a:lightRig rig="threePt" dir="t"/>
              </a:scene3d>
              <a:sp3d contourW="12700"/>
            </a:bodyPr>
            <a:lstStyle/>
            <a:p>
              <a:r>
                <a:rPr lang="en-US" altLang="zh-CN" sz="3000" b="1" smtClean="0">
                  <a:solidFill>
                    <a:srgbClr val="4C4C4C"/>
                  </a:solidFill>
                  <a:latin typeface="微软雅黑" panose="020B0503020204020204" charset="-122"/>
                  <a:ea typeface="微软雅黑" panose="020B0503020204020204" charset="-122"/>
                  <a:cs typeface="微软雅黑" panose="020B0503020204020204" charset="-122"/>
                </a:rPr>
                <a:t>02</a:t>
              </a:r>
              <a:endParaRPr lang="zh-CN" altLang="en-US" sz="3000" b="1" dirty="0">
                <a:solidFill>
                  <a:srgbClr val="4C4C4C"/>
                </a:solidFill>
                <a:latin typeface="微软雅黑" panose="020B0503020204020204" charset="-122"/>
                <a:ea typeface="微软雅黑" panose="020B0503020204020204" charset="-122"/>
                <a:cs typeface="微软雅黑" panose="020B0503020204020204" charset="-122"/>
              </a:endParaRPr>
            </a:p>
          </p:txBody>
        </p:sp>
      </p:grpSp>
      <p:grpSp>
        <p:nvGrpSpPr>
          <p:cNvPr id="9" name="组 8"/>
          <p:cNvGrpSpPr/>
          <p:nvPr/>
        </p:nvGrpSpPr>
        <p:grpSpPr>
          <a:xfrm>
            <a:off x="1441762" y="525877"/>
            <a:ext cx="10336695" cy="1507944"/>
            <a:chOff x="1630018" y="939443"/>
            <a:chExt cx="9561443" cy="1507944"/>
          </a:xfrm>
        </p:grpSpPr>
        <p:sp>
          <p:nvSpPr>
            <p:cNvPr id="5" name="矩形 4"/>
            <p:cNvSpPr/>
            <p:nvPr/>
          </p:nvSpPr>
          <p:spPr>
            <a:xfrm>
              <a:off x="1630018" y="939443"/>
              <a:ext cx="9561443" cy="1507944"/>
            </a:xfrm>
            <a:prstGeom prst="rect">
              <a:avLst/>
            </a:prstGeom>
            <a:noFill/>
            <a:ln>
              <a:solidFill>
                <a:srgbClr val="4C4C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TextBox 33"/>
            <p:cNvSpPr txBox="1"/>
            <p:nvPr/>
          </p:nvSpPr>
          <p:spPr>
            <a:xfrm>
              <a:off x="1753720" y="972709"/>
              <a:ext cx="7353523" cy="584695"/>
            </a:xfrm>
            <a:prstGeom prst="rect">
              <a:avLst/>
            </a:prstGeom>
            <a:noFill/>
          </p:spPr>
          <p:txBody>
            <a:bodyPr wrap="square" lIns="91360" tIns="45680" rIns="91360" bIns="45680" rtlCol="0">
              <a:spAutoFit/>
            </a:bodyPr>
            <a:lstStyle/>
            <a:p>
              <a:pPr>
                <a:lnSpc>
                  <a:spcPct val="200000"/>
                </a:lnSpc>
              </a:pPr>
              <a:r>
                <a:rPr lang="zh-CN" altLang="en-US" sz="16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中国科学院院士梅宏</a:t>
              </a:r>
              <a:r>
                <a:rPr lang="en-US" altLang="zh-CN" sz="16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:2017</a:t>
              </a:r>
              <a:r>
                <a:rPr lang="zh-CN" altLang="en-US" sz="16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人工智能挑站</a:t>
              </a:r>
              <a:r>
                <a:rPr lang="en-US" altLang="zh-CN" sz="16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2016</a:t>
              </a:r>
              <a:r>
                <a:rPr lang="zh-CN" altLang="en-US" sz="16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年中国高考一本分数线</a:t>
              </a:r>
              <a:r>
                <a:rPr lang="en-US" altLang="zh-CN" sz="16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583</a:t>
              </a:r>
              <a:endParaRPr lang="en-US" altLang="zh-CN" sz="1600" b="1"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endParaRPr>
            </a:p>
          </p:txBody>
        </p:sp>
        <p:sp>
          <p:nvSpPr>
            <p:cNvPr id="7" name="TextBox 33"/>
            <p:cNvSpPr txBox="1"/>
            <p:nvPr/>
          </p:nvSpPr>
          <p:spPr>
            <a:xfrm>
              <a:off x="1630018" y="1524137"/>
              <a:ext cx="9561443" cy="923249"/>
            </a:xfrm>
            <a:prstGeom prst="rect">
              <a:avLst/>
            </a:prstGeom>
            <a:noFill/>
          </p:spPr>
          <p:txBody>
            <a:bodyPr wrap="square" lIns="91360" tIns="45680" rIns="91360" bIns="45680" rtlCol="0">
              <a:spAutoFit/>
            </a:bodyPr>
            <a:lstStyle/>
            <a:p>
              <a:pPr>
                <a:lnSpc>
                  <a:spcPct val="150000"/>
                </a:lnSpc>
              </a:pPr>
              <a:r>
                <a:rPr lang="zh-CN" altLang="en-US" sz="12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梅宏院士在做的一个项目是通过集成人工智能相关的技术，机器能不能通过高考进入人群的前</a:t>
              </a:r>
              <a:r>
                <a:rPr lang="en-US" altLang="zh-CN" sz="12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20%</a:t>
              </a:r>
              <a:r>
                <a:rPr lang="zh-CN" altLang="en-US" sz="12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。该项目启动两年了，取得了一些阶段性的成果</a:t>
              </a:r>
              <a:r>
                <a:rPr lang="en-US" altLang="zh-CN" sz="12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 </a:t>
              </a:r>
              <a:r>
                <a:rPr lang="zh-CN" altLang="en-US" sz="12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目前该人工智能系统在参加高考可以达到数学</a:t>
              </a:r>
              <a:r>
                <a:rPr lang="en-US" altLang="zh-CN" sz="12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110</a:t>
              </a:r>
              <a:r>
                <a:rPr lang="zh-CN" altLang="en-US" sz="12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分</a:t>
              </a:r>
              <a:r>
                <a:rPr lang="en-US" altLang="zh-CN" sz="12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(150</a:t>
              </a:r>
              <a:r>
                <a:rPr lang="zh-CN" altLang="en-US" sz="12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分满分</a:t>
              </a:r>
              <a:r>
                <a:rPr lang="en-US" altLang="zh-CN" sz="12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a:t>
              </a:r>
              <a:r>
                <a:rPr lang="zh-CN" altLang="en-US" sz="12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语文</a:t>
              </a:r>
              <a:r>
                <a:rPr lang="en-US" altLang="zh-CN" sz="12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 90</a:t>
              </a:r>
              <a:r>
                <a:rPr lang="zh-CN" altLang="en-US" sz="12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分</a:t>
              </a:r>
              <a:r>
                <a:rPr lang="en-US" altLang="zh-CN" sz="12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(150</a:t>
              </a:r>
              <a:r>
                <a:rPr lang="zh-CN" altLang="en-US" sz="12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分满分，其中</a:t>
              </a:r>
              <a:r>
                <a:rPr lang="en-US" altLang="zh-CN" sz="12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60</a:t>
              </a:r>
              <a:r>
                <a:rPr lang="zh-CN" altLang="en-US" sz="12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分作文考了</a:t>
              </a:r>
              <a:r>
                <a:rPr lang="en-US" altLang="zh-CN" sz="12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45</a:t>
              </a:r>
              <a:r>
                <a:rPr lang="zh-CN" altLang="en-US" sz="12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分</a:t>
              </a:r>
              <a:r>
                <a:rPr lang="en-US" altLang="zh-CN" sz="12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a:t>
              </a:r>
              <a:r>
                <a:rPr lang="zh-CN" altLang="en-US" sz="12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文综</a:t>
              </a:r>
              <a:r>
                <a:rPr lang="en-US" altLang="zh-CN" sz="12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 40 </a:t>
              </a:r>
              <a:r>
                <a:rPr lang="zh-CN" altLang="en-US" sz="12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分</a:t>
              </a:r>
              <a:r>
                <a:rPr lang="en-US" altLang="zh-CN" sz="12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(100</a:t>
              </a:r>
              <a:r>
                <a:rPr lang="zh-CN" altLang="en-US" sz="12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分满分</a:t>
              </a:r>
              <a:r>
                <a:rPr lang="en-US" altLang="zh-CN" sz="12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a:t>
              </a:r>
              <a:r>
                <a:rPr lang="zh-CN" altLang="en-US" sz="12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。目前该系统的知识库构成还不完善，该项目涉及的技术包括深度学习、知识图谱构建等。</a:t>
              </a:r>
              <a:endParaRPr lang="zh-CN" altLang="en-US" sz="12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endParaRPr>
            </a:p>
          </p:txBody>
        </p:sp>
      </p:grpSp>
      <p:grpSp>
        <p:nvGrpSpPr>
          <p:cNvPr id="14" name="组 13"/>
          <p:cNvGrpSpPr/>
          <p:nvPr/>
        </p:nvGrpSpPr>
        <p:grpSpPr>
          <a:xfrm>
            <a:off x="1441761" y="2184347"/>
            <a:ext cx="10336695" cy="1507944"/>
            <a:chOff x="1630018" y="939443"/>
            <a:chExt cx="9561443" cy="1507944"/>
          </a:xfrm>
        </p:grpSpPr>
        <p:sp>
          <p:nvSpPr>
            <p:cNvPr id="15" name="矩形 14"/>
            <p:cNvSpPr/>
            <p:nvPr/>
          </p:nvSpPr>
          <p:spPr>
            <a:xfrm>
              <a:off x="1630018" y="939443"/>
              <a:ext cx="9561443" cy="1507944"/>
            </a:xfrm>
            <a:prstGeom prst="rect">
              <a:avLst/>
            </a:prstGeom>
            <a:noFill/>
            <a:ln>
              <a:solidFill>
                <a:srgbClr val="4C4C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TextBox 33"/>
            <p:cNvSpPr txBox="1"/>
            <p:nvPr/>
          </p:nvSpPr>
          <p:spPr>
            <a:xfrm>
              <a:off x="1753720" y="972709"/>
              <a:ext cx="7353524" cy="584695"/>
            </a:xfrm>
            <a:prstGeom prst="rect">
              <a:avLst/>
            </a:prstGeom>
            <a:noFill/>
          </p:spPr>
          <p:txBody>
            <a:bodyPr wrap="square" lIns="91360" tIns="45680" rIns="91360" bIns="45680" rtlCol="0">
              <a:spAutoFit/>
            </a:bodyPr>
            <a:lstStyle/>
            <a:p>
              <a:pPr>
                <a:lnSpc>
                  <a:spcPct val="200000"/>
                </a:lnSpc>
              </a:pPr>
              <a:r>
                <a:rPr lang="zh-CN" altLang="en-US" sz="16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 中国科学院院士韩杰才</a:t>
              </a:r>
              <a:r>
                <a:rPr lang="en-US" altLang="zh-CN" sz="16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 </a:t>
              </a:r>
              <a:r>
                <a:rPr lang="zh-CN" altLang="en-US" sz="16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人工智能挑战制造业的极限</a:t>
              </a:r>
              <a:endParaRPr lang="en-US" altLang="zh-CN" sz="16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endParaRPr>
            </a:p>
          </p:txBody>
        </p:sp>
        <p:sp>
          <p:nvSpPr>
            <p:cNvPr id="17" name="TextBox 33"/>
            <p:cNvSpPr txBox="1"/>
            <p:nvPr/>
          </p:nvSpPr>
          <p:spPr>
            <a:xfrm>
              <a:off x="1630018" y="1524137"/>
              <a:ext cx="9561443" cy="923249"/>
            </a:xfrm>
            <a:prstGeom prst="rect">
              <a:avLst/>
            </a:prstGeom>
            <a:noFill/>
          </p:spPr>
          <p:txBody>
            <a:bodyPr wrap="square" lIns="91360" tIns="45680" rIns="91360" bIns="45680" rtlCol="0">
              <a:spAutoFit/>
            </a:bodyPr>
            <a:lstStyle/>
            <a:p>
              <a:pPr>
                <a:lnSpc>
                  <a:spcPct val="150000"/>
                </a:lnSpc>
              </a:pPr>
              <a:r>
                <a:rPr lang="zh-CN" altLang="en-US" sz="12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随着人工智能及制造技术的进步，生产效率的大幅度提高，每单辆汽车的生产时间在逼近于</a:t>
              </a:r>
              <a:r>
                <a:rPr lang="en-US" altLang="zh-CN" sz="12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0</a:t>
              </a:r>
              <a:r>
                <a:rPr lang="zh-CN" altLang="en-US" sz="12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a:t>
              </a:r>
              <a:r>
                <a:rPr lang="en-US" altLang="zh-CN" sz="12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1883</a:t>
              </a:r>
              <a:r>
                <a:rPr lang="zh-CN" altLang="en-US" sz="12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年到</a:t>
              </a:r>
              <a:r>
                <a:rPr lang="en-US" altLang="zh-CN" sz="12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1886</a:t>
              </a:r>
              <a:r>
                <a:rPr lang="zh-CN" altLang="en-US" sz="12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年，世界上第一辆汽车的发明和生产用了整整</a:t>
              </a:r>
              <a:r>
                <a:rPr lang="en-US" altLang="zh-CN" sz="12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3</a:t>
              </a:r>
              <a:r>
                <a:rPr lang="zh-CN" altLang="en-US" sz="12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年的时间。汽车生产的初期，几乎是手工式的，装配一辆汽车要花费</a:t>
              </a:r>
              <a:r>
                <a:rPr lang="en-US" altLang="zh-CN" sz="12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12</a:t>
              </a:r>
              <a:r>
                <a:rPr lang="zh-CN" altLang="en-US" sz="12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个半小时。今天机器人在汽车生产中得到大规模应用，用几百台机器人组成的汽车生产线，每一分钟就可以下线一辆合格的汽车。此处的一分钟和原来的</a:t>
              </a:r>
              <a:r>
                <a:rPr lang="en-US" altLang="zh-CN" sz="12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12</a:t>
              </a:r>
              <a:r>
                <a:rPr lang="zh-CN" altLang="en-US" sz="12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个半小时相比，只是用了原来的千分之一的时间。</a:t>
              </a:r>
              <a:endParaRPr lang="zh-CN" altLang="en-US" sz="12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endParaRPr>
            </a:p>
          </p:txBody>
        </p:sp>
      </p:grpSp>
      <p:grpSp>
        <p:nvGrpSpPr>
          <p:cNvPr id="18" name="组 17"/>
          <p:cNvGrpSpPr/>
          <p:nvPr/>
        </p:nvGrpSpPr>
        <p:grpSpPr>
          <a:xfrm>
            <a:off x="1441759" y="3963841"/>
            <a:ext cx="10336695" cy="1507944"/>
            <a:chOff x="1630018" y="939443"/>
            <a:chExt cx="9561443" cy="1507944"/>
          </a:xfrm>
        </p:grpSpPr>
        <p:sp>
          <p:nvSpPr>
            <p:cNvPr id="19" name="矩形 18"/>
            <p:cNvSpPr/>
            <p:nvPr/>
          </p:nvSpPr>
          <p:spPr>
            <a:xfrm>
              <a:off x="1630018" y="939443"/>
              <a:ext cx="9561443" cy="1507944"/>
            </a:xfrm>
            <a:prstGeom prst="rect">
              <a:avLst/>
            </a:prstGeom>
            <a:noFill/>
            <a:ln>
              <a:solidFill>
                <a:srgbClr val="4C4C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TextBox 33"/>
            <p:cNvSpPr txBox="1"/>
            <p:nvPr/>
          </p:nvSpPr>
          <p:spPr>
            <a:xfrm>
              <a:off x="1753720" y="972709"/>
              <a:ext cx="7353524" cy="584695"/>
            </a:xfrm>
            <a:prstGeom prst="rect">
              <a:avLst/>
            </a:prstGeom>
            <a:noFill/>
          </p:spPr>
          <p:txBody>
            <a:bodyPr wrap="square" lIns="91360" tIns="45680" rIns="91360" bIns="45680" rtlCol="0">
              <a:spAutoFit/>
            </a:bodyPr>
            <a:lstStyle/>
            <a:p>
              <a:pPr>
                <a:lnSpc>
                  <a:spcPct val="200000"/>
                </a:lnSpc>
              </a:pPr>
              <a:r>
                <a:rPr lang="en-US" altLang="zh-CN" sz="16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IBM</a:t>
              </a:r>
              <a:r>
                <a:rPr lang="zh-CN" altLang="en-US" sz="16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中国研究院院长沈晓卫</a:t>
              </a:r>
              <a:r>
                <a:rPr lang="en-US" altLang="zh-CN" sz="16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 2017</a:t>
              </a:r>
              <a:r>
                <a:rPr lang="zh-CN" altLang="en-US" sz="16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年人工智能将服务于</a:t>
              </a:r>
              <a:r>
                <a:rPr lang="en-US" altLang="zh-CN" sz="16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10</a:t>
              </a:r>
              <a:r>
                <a:rPr lang="zh-CN" altLang="en-US" sz="16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亿人</a:t>
              </a:r>
              <a:endParaRPr lang="en-US" altLang="zh-CN" sz="16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endParaRPr>
            </a:p>
          </p:txBody>
        </p:sp>
        <p:sp>
          <p:nvSpPr>
            <p:cNvPr id="21" name="TextBox 33"/>
            <p:cNvSpPr txBox="1"/>
            <p:nvPr/>
          </p:nvSpPr>
          <p:spPr>
            <a:xfrm>
              <a:off x="1630018" y="1524137"/>
              <a:ext cx="9561443" cy="923249"/>
            </a:xfrm>
            <a:prstGeom prst="rect">
              <a:avLst/>
            </a:prstGeom>
            <a:noFill/>
          </p:spPr>
          <p:txBody>
            <a:bodyPr wrap="square" lIns="91360" tIns="45680" rIns="91360" bIns="45680" rtlCol="0">
              <a:spAutoFit/>
            </a:bodyPr>
            <a:lstStyle/>
            <a:p>
              <a:pPr>
                <a:lnSpc>
                  <a:spcPct val="150000"/>
                </a:lnSpc>
              </a:pPr>
              <a:r>
                <a:rPr lang="zh-CN" altLang="en-US" sz="12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沈晓卫院长表示，在</a:t>
              </a:r>
              <a:r>
                <a:rPr lang="en-US" altLang="zh-CN" sz="12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2017</a:t>
              </a:r>
              <a:r>
                <a:rPr lang="zh-CN" altLang="en-US" sz="12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年会有超过</a:t>
              </a:r>
              <a:r>
                <a:rPr lang="en-US" altLang="zh-CN" sz="12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10</a:t>
              </a:r>
              <a:r>
                <a:rPr lang="zh-CN" altLang="en-US" sz="12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亿人受惠于人工智能。人工智能到今天超过</a:t>
              </a:r>
              <a:r>
                <a:rPr lang="en-US" altLang="zh-CN" sz="12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60</a:t>
              </a:r>
              <a:r>
                <a:rPr lang="zh-CN" altLang="en-US" sz="12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年，随着</a:t>
              </a:r>
              <a:r>
                <a:rPr lang="en-US" altLang="zh-CN" sz="12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Alpha Go</a:t>
              </a:r>
              <a:r>
                <a:rPr lang="zh-CN" altLang="en-US" sz="12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在围棋中的胜利，当人类非常引</a:t>
              </a:r>
              <a:r>
                <a:rPr lang="en-US" altLang="zh-CN" sz="12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a:t>
              </a:r>
              <a:r>
                <a:rPr lang="zh-CN" altLang="en-US" sz="12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力为傲的智慧可以被算法和芯片击败。我们中的很多人会问自己，人工智能到底是什么</a:t>
              </a:r>
              <a:r>
                <a:rPr lang="en-US" altLang="zh-CN" sz="12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a:t>
              </a:r>
              <a:r>
                <a:rPr lang="zh-CN" altLang="en-US" sz="12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人工智能仅仅是一个工具，但它将帮助人类超越自我极限，就像在工业革命时代的蒸汽机，像信息时代的计算机。而现在我们要进入的是全新的认知时代。</a:t>
              </a:r>
              <a:endParaRPr lang="zh-CN" altLang="en-US" sz="12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40"/>
          <p:cNvGrpSpPr/>
          <p:nvPr/>
        </p:nvGrpSpPr>
        <p:grpSpPr>
          <a:xfrm>
            <a:off x="3594523" y="2415363"/>
            <a:ext cx="3416320" cy="1169551"/>
            <a:chOff x="5616530" y="-1285285"/>
            <a:chExt cx="4555095" cy="1559404"/>
          </a:xfrm>
        </p:grpSpPr>
        <p:sp>
          <p:nvSpPr>
            <p:cNvPr id="6" name="矩形 5"/>
            <p:cNvSpPr/>
            <p:nvPr/>
          </p:nvSpPr>
          <p:spPr>
            <a:xfrm>
              <a:off x="5637293" y="-136251"/>
              <a:ext cx="3835690" cy="410370"/>
            </a:xfrm>
            <a:prstGeom prst="rect">
              <a:avLst/>
            </a:prstGeom>
          </p:spPr>
          <p:txBody>
            <a:bodyPr wrap="square">
              <a:spAutoFit/>
              <a:scene3d>
                <a:camera prst="orthographicFront"/>
                <a:lightRig rig="threePt" dir="t"/>
              </a:scene3d>
              <a:sp3d contourW="12700"/>
            </a:bodyPr>
            <a:lstStyle/>
            <a:p>
              <a:pPr lvl="0">
                <a:defRPr/>
              </a:pPr>
              <a:r>
                <a:rPr lang="en-US" altLang="zh-CN" sz="1400" dirty="0">
                  <a:solidFill>
                    <a:schemeClr val="bg1">
                      <a:lumMod val="65000"/>
                    </a:schemeClr>
                  </a:solidFill>
                  <a:latin typeface="微软雅黑" panose="020B0503020204020204" charset="-122"/>
                  <a:ea typeface="微软雅黑" panose="020B0503020204020204" charset="-122"/>
                  <a:cs typeface="微软雅黑" panose="020B0503020204020204" charset="-122"/>
                </a:rPr>
                <a:t>Overview of annual work</a:t>
              </a:r>
              <a:endParaRPr lang="zh-CN" altLang="en-US" sz="1400" dirty="0">
                <a:solidFill>
                  <a:schemeClr val="bg1">
                    <a:lumMod val="65000"/>
                  </a:schemeClr>
                </a:solidFill>
                <a:latin typeface="微软雅黑" panose="020B0503020204020204" charset="-122"/>
                <a:ea typeface="微软雅黑" panose="020B0503020204020204" charset="-122"/>
                <a:cs typeface="微软雅黑" panose="020B0503020204020204" charset="-122"/>
              </a:endParaRPr>
            </a:p>
          </p:txBody>
        </p:sp>
        <p:sp>
          <p:nvSpPr>
            <p:cNvPr id="7" name="文本框 6"/>
            <p:cNvSpPr txBox="1"/>
            <p:nvPr/>
          </p:nvSpPr>
          <p:spPr>
            <a:xfrm>
              <a:off x="5616530" y="-1285285"/>
              <a:ext cx="4555095" cy="861776"/>
            </a:xfrm>
            <a:prstGeom prst="rect">
              <a:avLst/>
            </a:prstGeom>
            <a:noFill/>
          </p:spPr>
          <p:txBody>
            <a:bodyPr wrap="none" rtlCol="0">
              <a:spAutoFit/>
              <a:scene3d>
                <a:camera prst="orthographicFront"/>
                <a:lightRig rig="threePt" dir="t"/>
              </a:scene3d>
              <a:sp3d contourW="12700"/>
            </a:bodyPr>
            <a:lstStyle/>
            <a:p>
              <a:r>
                <a:rPr lang="zh-CN" altLang="en-US" sz="3600" b="1" dirty="0">
                  <a:solidFill>
                    <a:srgbClr val="4C4C4C"/>
                  </a:solidFill>
                  <a:latin typeface="微软雅黑" panose="020B0503020204020204" charset="-122"/>
                  <a:ea typeface="微软雅黑" panose="020B0503020204020204" charset="-122"/>
                  <a:cs typeface="微软雅黑" panose="020B0503020204020204" charset="-122"/>
                </a:rPr>
                <a:t>人工智能的应用</a:t>
              </a:r>
              <a:endParaRPr lang="zh-CN" altLang="en-US" sz="3600" b="1" dirty="0">
                <a:solidFill>
                  <a:srgbClr val="4C4C4C"/>
                </a:solidFill>
                <a:latin typeface="微软雅黑" panose="020B0503020204020204" charset="-122"/>
                <a:ea typeface="微软雅黑" panose="020B0503020204020204" charset="-122"/>
                <a:cs typeface="微软雅黑" panose="020B0503020204020204" charset="-122"/>
              </a:endParaRPr>
            </a:p>
          </p:txBody>
        </p:sp>
      </p:grpSp>
      <p:sp>
        <p:nvSpPr>
          <p:cNvPr id="8" name="文本框 7"/>
          <p:cNvSpPr txBox="1"/>
          <p:nvPr/>
        </p:nvSpPr>
        <p:spPr>
          <a:xfrm>
            <a:off x="784267" y="2015254"/>
            <a:ext cx="2825828" cy="2092881"/>
          </a:xfrm>
          <a:prstGeom prst="rect">
            <a:avLst/>
          </a:prstGeom>
          <a:noFill/>
        </p:spPr>
        <p:txBody>
          <a:bodyPr wrap="square" rtlCol="0">
            <a:spAutoFit/>
          </a:bodyPr>
          <a:lstStyle/>
          <a:p>
            <a:r>
              <a:rPr kumimoji="1" lang="en-US" altLang="zh-CN" sz="13000" b="1" i="1" dirty="0" smtClean="0">
                <a:solidFill>
                  <a:schemeClr val="bg1">
                    <a:lumMod val="65000"/>
                  </a:schemeClr>
                </a:solidFill>
                <a:latin typeface="微软雅黑" panose="020B0503020204020204" charset="-122"/>
                <a:ea typeface="微软雅黑" panose="020B0503020204020204" charset="-122"/>
                <a:cs typeface="微软雅黑" panose="020B0503020204020204" charset="-122"/>
              </a:rPr>
              <a:t>03.</a:t>
            </a:r>
            <a:endParaRPr kumimoji="1" lang="zh-CN" altLang="en-US" sz="13000" b="1" i="1" dirty="0">
              <a:solidFill>
                <a:schemeClr val="bg1">
                  <a:lumMod val="65000"/>
                </a:schemeClr>
              </a:solidFill>
              <a:latin typeface="微软雅黑" panose="020B0503020204020204" charset="-122"/>
              <a:ea typeface="微软雅黑" panose="020B0503020204020204" charset="-122"/>
              <a:cs typeface="微软雅黑" panose="020B0503020204020204" charset="-122"/>
            </a:endParaRPr>
          </a:p>
        </p:txBody>
      </p:sp>
      <p:pic>
        <p:nvPicPr>
          <p:cNvPr id="10" name="图片 9"/>
          <p:cNvPicPr>
            <a:picLocks noChangeAspect="1"/>
          </p:cNvPicPr>
          <p:nvPr/>
        </p:nvPicPr>
        <p:blipFill>
          <a:blip r:embed="rId1" cstate="screen"/>
          <a:stretch>
            <a:fillRect/>
          </a:stretch>
        </p:blipFill>
        <p:spPr>
          <a:xfrm>
            <a:off x="7265049" y="2133600"/>
            <a:ext cx="4926953" cy="47244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500" fill="hold"/>
                                        <p:tgtEl>
                                          <p:spTgt spid="10"/>
                                        </p:tgtEl>
                                        <p:attrNameLst>
                                          <p:attrName>ppt_w</p:attrName>
                                        </p:attrNameLst>
                                      </p:cBhvr>
                                      <p:tavLst>
                                        <p:tav tm="0">
                                          <p:val>
                                            <p:fltVal val="0"/>
                                          </p:val>
                                        </p:tav>
                                        <p:tav tm="100000">
                                          <p:val>
                                            <p:strVal val="#ppt_w"/>
                                          </p:val>
                                        </p:tav>
                                      </p:tavLst>
                                    </p:anim>
                                    <p:anim calcmode="lin" valueType="num">
                                      <p:cBhvr>
                                        <p:cTn id="20" dur="500" fill="hold"/>
                                        <p:tgtEl>
                                          <p:spTgt spid="10"/>
                                        </p:tgtEl>
                                        <p:attrNameLst>
                                          <p:attrName>ppt_h</p:attrName>
                                        </p:attrNameLst>
                                      </p:cBhvr>
                                      <p:tavLst>
                                        <p:tav tm="0">
                                          <p:val>
                                            <p:fltVal val="0"/>
                                          </p:val>
                                        </p:tav>
                                        <p:tav tm="100000">
                                          <p:val>
                                            <p:strVal val="#ppt_h"/>
                                          </p:val>
                                        </p:tav>
                                      </p:tavLst>
                                    </p:anim>
                                    <p:animEffect transition="in" filter="fade">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4"/>
          <p:cNvGrpSpPr/>
          <p:nvPr/>
        </p:nvGrpSpPr>
        <p:grpSpPr>
          <a:xfrm>
            <a:off x="585126" y="1170639"/>
            <a:ext cx="659155" cy="2800767"/>
            <a:chOff x="6629352" y="1760489"/>
            <a:chExt cx="878876" cy="3734361"/>
          </a:xfrm>
        </p:grpSpPr>
        <p:sp>
          <p:nvSpPr>
            <p:cNvPr id="3" name="文本框 2"/>
            <p:cNvSpPr txBox="1"/>
            <p:nvPr/>
          </p:nvSpPr>
          <p:spPr>
            <a:xfrm>
              <a:off x="6742416" y="2499154"/>
              <a:ext cx="738666" cy="2995696"/>
            </a:xfrm>
            <a:prstGeom prst="rect">
              <a:avLst/>
            </a:prstGeom>
            <a:noFill/>
          </p:spPr>
          <p:txBody>
            <a:bodyPr vert="eaVert" wrap="none" rtlCol="0">
              <a:spAutoFit/>
              <a:scene3d>
                <a:camera prst="orthographicFront"/>
                <a:lightRig rig="threePt" dir="t"/>
              </a:scene3d>
              <a:sp3d contourW="12700"/>
            </a:bodyPr>
            <a:lstStyle/>
            <a:p>
              <a:r>
                <a:rPr lang="zh-CN" altLang="en-US" sz="2400" b="1" dirty="0">
                  <a:solidFill>
                    <a:srgbClr val="4C4C4C"/>
                  </a:solidFill>
                  <a:latin typeface="微软雅黑" panose="020B0503020204020204" charset="-122"/>
                  <a:ea typeface="微软雅黑" panose="020B0503020204020204" charset="-122"/>
                  <a:cs typeface="微软雅黑" panose="020B0503020204020204" charset="-122"/>
                </a:rPr>
                <a:t>人工智能的应用</a:t>
              </a:r>
              <a:endParaRPr lang="zh-CN" altLang="en-US" sz="2400" b="1" dirty="0">
                <a:solidFill>
                  <a:srgbClr val="4C4C4C"/>
                </a:solidFill>
                <a:latin typeface="微软雅黑" panose="020B0503020204020204" charset="-122"/>
                <a:ea typeface="微软雅黑" panose="020B0503020204020204" charset="-122"/>
                <a:cs typeface="微软雅黑" panose="020B0503020204020204" charset="-122"/>
              </a:endParaRPr>
            </a:p>
          </p:txBody>
        </p:sp>
        <p:sp>
          <p:nvSpPr>
            <p:cNvPr id="4" name="文本框 3"/>
            <p:cNvSpPr txBox="1"/>
            <p:nvPr/>
          </p:nvSpPr>
          <p:spPr>
            <a:xfrm>
              <a:off x="6629352" y="1760489"/>
              <a:ext cx="878876" cy="738665"/>
            </a:xfrm>
            <a:prstGeom prst="rect">
              <a:avLst/>
            </a:prstGeom>
            <a:noFill/>
          </p:spPr>
          <p:txBody>
            <a:bodyPr wrap="none" rtlCol="0">
              <a:spAutoFit/>
              <a:scene3d>
                <a:camera prst="orthographicFront"/>
                <a:lightRig rig="threePt" dir="t"/>
              </a:scene3d>
              <a:sp3d contourW="12700"/>
            </a:bodyPr>
            <a:lstStyle/>
            <a:p>
              <a:r>
                <a:rPr lang="en-US" altLang="zh-CN" sz="3000" b="1" dirty="0" smtClean="0">
                  <a:solidFill>
                    <a:srgbClr val="4C4C4C"/>
                  </a:solidFill>
                  <a:latin typeface="微软雅黑" panose="020B0503020204020204" charset="-122"/>
                  <a:ea typeface="微软雅黑" panose="020B0503020204020204" charset="-122"/>
                  <a:cs typeface="微软雅黑" panose="020B0503020204020204" charset="-122"/>
                </a:rPr>
                <a:t>03</a:t>
              </a:r>
              <a:endParaRPr lang="zh-CN" altLang="en-US" sz="3000" b="1" dirty="0">
                <a:solidFill>
                  <a:srgbClr val="4C4C4C"/>
                </a:solidFill>
                <a:latin typeface="微软雅黑" panose="020B0503020204020204" charset="-122"/>
                <a:ea typeface="微软雅黑" panose="020B0503020204020204" charset="-122"/>
                <a:cs typeface="微软雅黑" panose="020B0503020204020204" charset="-122"/>
              </a:endParaRPr>
            </a:p>
          </p:txBody>
        </p:sp>
      </p:grpSp>
      <p:sp>
        <p:nvSpPr>
          <p:cNvPr id="5" name="TextBox 13"/>
          <p:cNvSpPr txBox="1"/>
          <p:nvPr/>
        </p:nvSpPr>
        <p:spPr>
          <a:xfrm>
            <a:off x="2397007" y="1529903"/>
            <a:ext cx="1189300" cy="389467"/>
          </a:xfrm>
          <a:prstGeom prst="rect">
            <a:avLst/>
          </a:prstGeom>
          <a:noFill/>
        </p:spPr>
        <p:txBody>
          <a:bodyPr wrap="none" lIns="80899" tIns="40450" rIns="80899" bIns="40450" rtlCol="0">
            <a:spAutoFit/>
          </a:bodyPr>
          <a:lstStyle/>
          <a:p>
            <a:r>
              <a:rPr lang="zh-CN" altLang="en-US" sz="2000" b="1" dirty="0" smtClean="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lt"/>
              </a:rPr>
              <a:t>机器翻译</a:t>
            </a:r>
            <a:endParaRPr lang="id-ID" sz="2000" b="1"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lt"/>
            </a:endParaRPr>
          </a:p>
        </p:txBody>
      </p:sp>
      <p:grpSp>
        <p:nvGrpSpPr>
          <p:cNvPr id="8" name="组 7"/>
          <p:cNvGrpSpPr/>
          <p:nvPr/>
        </p:nvGrpSpPr>
        <p:grpSpPr>
          <a:xfrm>
            <a:off x="5433553" y="2176953"/>
            <a:ext cx="2311955" cy="2311954"/>
            <a:chOff x="4531894" y="473244"/>
            <a:chExt cx="3577388" cy="3577388"/>
          </a:xfrm>
        </p:grpSpPr>
        <p:sp>
          <p:nvSpPr>
            <p:cNvPr id="6" name="椭圆 5"/>
            <p:cNvSpPr/>
            <p:nvPr/>
          </p:nvSpPr>
          <p:spPr>
            <a:xfrm>
              <a:off x="4531894" y="473244"/>
              <a:ext cx="3577388" cy="3577388"/>
            </a:xfrm>
            <a:prstGeom prst="ellipse">
              <a:avLst/>
            </a:prstGeom>
            <a:noFill/>
            <a:ln>
              <a:solidFill>
                <a:srgbClr val="4C4C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Text Placeholder 3"/>
            <p:cNvSpPr txBox="1"/>
            <p:nvPr/>
          </p:nvSpPr>
          <p:spPr>
            <a:xfrm>
              <a:off x="5385412" y="1859782"/>
              <a:ext cx="1944558" cy="804314"/>
            </a:xfrm>
            <a:prstGeom prst="rect">
              <a:avLst/>
            </a:prstGeom>
          </p:spPr>
          <p:txBody>
            <a:bodyPr lIns="68580" tIns="34290" rIns="68580" bIns="34290" anchor="ct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4000" b="1" dirty="0" smtClean="0">
                  <a:solidFill>
                    <a:schemeClr val="tx1">
                      <a:lumMod val="75000"/>
                      <a:lumOff val="25000"/>
                    </a:schemeClr>
                  </a:solidFill>
                  <a:latin typeface="微软雅黑" panose="020B0503020204020204" charset="-122"/>
                  <a:ea typeface="微软雅黑" panose="020B0503020204020204" charset="-122"/>
                </a:rPr>
                <a:t>人工</a:t>
              </a:r>
              <a:endParaRPr lang="en-US" altLang="zh-CN" sz="4000" b="1" dirty="0" smtClean="0">
                <a:solidFill>
                  <a:schemeClr val="tx1">
                    <a:lumMod val="75000"/>
                    <a:lumOff val="25000"/>
                  </a:schemeClr>
                </a:solidFill>
                <a:latin typeface="微软雅黑" panose="020B0503020204020204" charset="-122"/>
                <a:ea typeface="微软雅黑" panose="020B0503020204020204" charset="-122"/>
              </a:endParaRPr>
            </a:p>
            <a:p>
              <a:pPr marL="0" indent="0">
                <a:buNone/>
              </a:pPr>
              <a:r>
                <a:rPr lang="zh-CN" altLang="en-US" sz="4000" b="1" dirty="0" smtClean="0">
                  <a:solidFill>
                    <a:schemeClr val="tx1">
                      <a:lumMod val="75000"/>
                      <a:lumOff val="25000"/>
                    </a:schemeClr>
                  </a:solidFill>
                  <a:latin typeface="微软雅黑" panose="020B0503020204020204" charset="-122"/>
                  <a:ea typeface="微软雅黑" panose="020B0503020204020204" charset="-122"/>
                </a:rPr>
                <a:t>智能</a:t>
              </a:r>
              <a:endParaRPr lang="zh-CN" altLang="en-US" sz="4000" b="1" dirty="0">
                <a:solidFill>
                  <a:schemeClr val="tx1">
                    <a:lumMod val="75000"/>
                    <a:lumOff val="25000"/>
                  </a:schemeClr>
                </a:solidFill>
                <a:latin typeface="微软雅黑" panose="020B0503020204020204" charset="-122"/>
                <a:ea typeface="微软雅黑" panose="020B0503020204020204" charset="-122"/>
              </a:endParaRPr>
            </a:p>
          </p:txBody>
        </p:sp>
      </p:grpSp>
      <p:sp>
        <p:nvSpPr>
          <p:cNvPr id="10" name="TextBox 13"/>
          <p:cNvSpPr txBox="1"/>
          <p:nvPr/>
        </p:nvSpPr>
        <p:spPr>
          <a:xfrm>
            <a:off x="8533347" y="1919370"/>
            <a:ext cx="1189300" cy="389467"/>
          </a:xfrm>
          <a:prstGeom prst="rect">
            <a:avLst/>
          </a:prstGeom>
          <a:noFill/>
        </p:spPr>
        <p:txBody>
          <a:bodyPr wrap="none" lIns="80899" tIns="40450" rIns="80899" bIns="40450" rtlCol="0">
            <a:spAutoFit/>
          </a:bodyPr>
          <a:lstStyle/>
          <a:p>
            <a:r>
              <a:rPr lang="zh-CN" altLang="en-US" sz="2000" b="1" dirty="0" smtClean="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lt"/>
              </a:rPr>
              <a:t>智能控制</a:t>
            </a:r>
            <a:endParaRPr lang="id-ID" sz="2000" b="1"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lt"/>
            </a:endParaRPr>
          </a:p>
        </p:txBody>
      </p:sp>
      <p:sp>
        <p:nvSpPr>
          <p:cNvPr id="11" name="TextBox 13"/>
          <p:cNvSpPr txBox="1"/>
          <p:nvPr/>
        </p:nvSpPr>
        <p:spPr>
          <a:xfrm>
            <a:off x="2991656" y="3398102"/>
            <a:ext cx="1189300" cy="389467"/>
          </a:xfrm>
          <a:prstGeom prst="rect">
            <a:avLst/>
          </a:prstGeom>
          <a:noFill/>
        </p:spPr>
        <p:txBody>
          <a:bodyPr wrap="none" lIns="80899" tIns="40450" rIns="80899" bIns="40450" rtlCol="0">
            <a:spAutoFit/>
          </a:bodyPr>
          <a:lstStyle/>
          <a:p>
            <a:r>
              <a:rPr lang="zh-CN" altLang="en-US" sz="2000" b="1" dirty="0" smtClean="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lt"/>
              </a:rPr>
              <a:t>专家系统</a:t>
            </a:r>
            <a:endParaRPr lang="id-ID" sz="2000" b="1"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lt"/>
            </a:endParaRPr>
          </a:p>
        </p:txBody>
      </p:sp>
      <p:sp>
        <p:nvSpPr>
          <p:cNvPr id="12" name="TextBox 13"/>
          <p:cNvSpPr txBox="1"/>
          <p:nvPr/>
        </p:nvSpPr>
        <p:spPr>
          <a:xfrm>
            <a:off x="2139439" y="2308837"/>
            <a:ext cx="1189300" cy="389467"/>
          </a:xfrm>
          <a:prstGeom prst="rect">
            <a:avLst/>
          </a:prstGeom>
          <a:noFill/>
        </p:spPr>
        <p:txBody>
          <a:bodyPr wrap="none" lIns="80899" tIns="40450" rIns="80899" bIns="40450" rtlCol="0">
            <a:spAutoFit/>
          </a:bodyPr>
          <a:lstStyle/>
          <a:p>
            <a:r>
              <a:rPr lang="zh-CN" altLang="en-US" sz="2000" b="1" dirty="0" smtClean="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lt"/>
              </a:rPr>
              <a:t>机器人学</a:t>
            </a:r>
            <a:endParaRPr lang="id-ID" sz="2000" b="1"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lt"/>
            </a:endParaRPr>
          </a:p>
        </p:txBody>
      </p:sp>
      <p:sp>
        <p:nvSpPr>
          <p:cNvPr id="13" name="TextBox 13"/>
          <p:cNvSpPr txBox="1"/>
          <p:nvPr/>
        </p:nvSpPr>
        <p:spPr>
          <a:xfrm>
            <a:off x="3256347" y="4706896"/>
            <a:ext cx="1958741" cy="389467"/>
          </a:xfrm>
          <a:prstGeom prst="rect">
            <a:avLst/>
          </a:prstGeom>
          <a:noFill/>
        </p:spPr>
        <p:txBody>
          <a:bodyPr wrap="none" lIns="80899" tIns="40450" rIns="80899" bIns="40450" rtlCol="0">
            <a:spAutoFit/>
          </a:bodyPr>
          <a:lstStyle/>
          <a:p>
            <a:r>
              <a:rPr lang="zh-CN" altLang="en-US" sz="2000" b="1" dirty="0" smtClean="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lt"/>
              </a:rPr>
              <a:t>语言和图像理解</a:t>
            </a:r>
            <a:endParaRPr lang="id-ID" sz="2000" b="1"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lt"/>
            </a:endParaRPr>
          </a:p>
        </p:txBody>
      </p:sp>
      <p:sp>
        <p:nvSpPr>
          <p:cNvPr id="14" name="TextBox 13"/>
          <p:cNvSpPr txBox="1"/>
          <p:nvPr/>
        </p:nvSpPr>
        <p:spPr>
          <a:xfrm>
            <a:off x="7745506" y="5118307"/>
            <a:ext cx="2215222" cy="389467"/>
          </a:xfrm>
          <a:prstGeom prst="rect">
            <a:avLst/>
          </a:prstGeom>
          <a:noFill/>
        </p:spPr>
        <p:txBody>
          <a:bodyPr wrap="none" lIns="80899" tIns="40450" rIns="80899" bIns="40450" rtlCol="0">
            <a:spAutoFit/>
          </a:bodyPr>
          <a:lstStyle/>
          <a:p>
            <a:r>
              <a:rPr lang="zh-CN" altLang="en-US" sz="2000" b="1" dirty="0" smtClean="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lt"/>
              </a:rPr>
              <a:t>遗传变成机器工厂</a:t>
            </a:r>
            <a:endParaRPr lang="id-ID" sz="2000" b="1"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lt"/>
            </a:endParaRPr>
          </a:p>
        </p:txBody>
      </p:sp>
      <p:sp>
        <p:nvSpPr>
          <p:cNvPr id="15" name="TextBox 13"/>
          <p:cNvSpPr txBox="1"/>
          <p:nvPr/>
        </p:nvSpPr>
        <p:spPr>
          <a:xfrm>
            <a:off x="8887923" y="3324103"/>
            <a:ext cx="1189300" cy="389467"/>
          </a:xfrm>
          <a:prstGeom prst="rect">
            <a:avLst/>
          </a:prstGeom>
          <a:noFill/>
        </p:spPr>
        <p:txBody>
          <a:bodyPr wrap="none" lIns="80899" tIns="40450" rIns="80899" bIns="40450" rtlCol="0">
            <a:spAutoFit/>
          </a:bodyPr>
          <a:lstStyle/>
          <a:p>
            <a:r>
              <a:rPr lang="zh-CN" altLang="en-US" sz="2000" b="1" dirty="0" smtClean="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lt"/>
              </a:rPr>
              <a:t>航天应用</a:t>
            </a:r>
            <a:endParaRPr lang="id-ID" sz="2000" b="1"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lt"/>
            </a:endParaRPr>
          </a:p>
        </p:txBody>
      </p:sp>
      <p:sp>
        <p:nvSpPr>
          <p:cNvPr id="16" name="TextBox 13"/>
          <p:cNvSpPr txBox="1"/>
          <p:nvPr/>
        </p:nvSpPr>
        <p:spPr>
          <a:xfrm>
            <a:off x="9675935" y="4134221"/>
            <a:ext cx="1189300" cy="389467"/>
          </a:xfrm>
          <a:prstGeom prst="rect">
            <a:avLst/>
          </a:prstGeom>
          <a:noFill/>
        </p:spPr>
        <p:txBody>
          <a:bodyPr wrap="none" lIns="80899" tIns="40450" rIns="80899" bIns="40450" rtlCol="0">
            <a:spAutoFit/>
          </a:bodyPr>
          <a:lstStyle/>
          <a:p>
            <a:r>
              <a:rPr lang="zh-CN" altLang="en-US" sz="2000" b="1" dirty="0" smtClean="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lt"/>
              </a:rPr>
              <a:t>信息处理</a:t>
            </a:r>
            <a:endParaRPr lang="id-ID" sz="2000" b="1"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lt"/>
            </a:endParaRPr>
          </a:p>
        </p:txBody>
      </p:sp>
      <p:sp>
        <p:nvSpPr>
          <p:cNvPr id="17" name="TextBox 13"/>
          <p:cNvSpPr txBox="1"/>
          <p:nvPr/>
        </p:nvSpPr>
        <p:spPr>
          <a:xfrm>
            <a:off x="4582424" y="1427327"/>
            <a:ext cx="1702261" cy="389467"/>
          </a:xfrm>
          <a:prstGeom prst="rect">
            <a:avLst/>
          </a:prstGeom>
          <a:noFill/>
        </p:spPr>
        <p:txBody>
          <a:bodyPr wrap="none" lIns="80899" tIns="40450" rIns="80899" bIns="40450" rtlCol="0">
            <a:spAutoFit/>
          </a:bodyPr>
          <a:lstStyle/>
          <a:p>
            <a:r>
              <a:rPr lang="zh-CN" altLang="en-US" sz="2000" b="1" dirty="0" smtClean="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lt"/>
              </a:rPr>
              <a:t>自动程序设计</a:t>
            </a:r>
            <a:endParaRPr lang="id-ID" sz="2000" b="1"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lt"/>
            </a:endParaRPr>
          </a:p>
        </p:txBody>
      </p:sp>
      <p:sp>
        <p:nvSpPr>
          <p:cNvPr id="18" name="TextBox 13"/>
          <p:cNvSpPr txBox="1"/>
          <p:nvPr/>
        </p:nvSpPr>
        <p:spPr>
          <a:xfrm>
            <a:off x="4582423" y="5626223"/>
            <a:ext cx="1958741" cy="389467"/>
          </a:xfrm>
          <a:prstGeom prst="rect">
            <a:avLst/>
          </a:prstGeom>
          <a:noFill/>
        </p:spPr>
        <p:txBody>
          <a:bodyPr wrap="none" lIns="80899" tIns="40450" rIns="80899" bIns="40450" rtlCol="0">
            <a:spAutoFit/>
          </a:bodyPr>
          <a:lstStyle/>
          <a:p>
            <a:r>
              <a:rPr lang="zh-CN" altLang="en-US" sz="2000" b="1" dirty="0" smtClean="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lt"/>
              </a:rPr>
              <a:t>无法执行的任务</a:t>
            </a:r>
            <a:endParaRPr lang="id-ID" sz="2000" b="1"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lt"/>
            </a:endParaRPr>
          </a:p>
        </p:txBody>
      </p:sp>
      <p:sp>
        <p:nvSpPr>
          <p:cNvPr id="19" name="TextBox 13"/>
          <p:cNvSpPr txBox="1"/>
          <p:nvPr/>
        </p:nvSpPr>
        <p:spPr>
          <a:xfrm>
            <a:off x="10077223" y="1787489"/>
            <a:ext cx="1189300" cy="389467"/>
          </a:xfrm>
          <a:prstGeom prst="rect">
            <a:avLst/>
          </a:prstGeom>
          <a:noFill/>
        </p:spPr>
        <p:txBody>
          <a:bodyPr wrap="none" lIns="80899" tIns="40450" rIns="80899" bIns="40450" rtlCol="0">
            <a:spAutoFit/>
          </a:bodyPr>
          <a:lstStyle/>
          <a:p>
            <a:r>
              <a:rPr lang="zh-CN" altLang="en-US" sz="2000" b="1" dirty="0" smtClean="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lt"/>
              </a:rPr>
              <a:t>复杂任务</a:t>
            </a:r>
            <a:endParaRPr lang="id-ID" sz="2000" b="1"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lt"/>
            </a:endParaRPr>
          </a:p>
        </p:txBody>
      </p:sp>
      <p:sp>
        <p:nvSpPr>
          <p:cNvPr id="20" name="TextBox 13"/>
          <p:cNvSpPr txBox="1"/>
          <p:nvPr/>
        </p:nvSpPr>
        <p:spPr>
          <a:xfrm>
            <a:off x="6766136" y="1170639"/>
            <a:ext cx="1958741" cy="389467"/>
          </a:xfrm>
          <a:prstGeom prst="rect">
            <a:avLst/>
          </a:prstGeom>
          <a:noFill/>
        </p:spPr>
        <p:txBody>
          <a:bodyPr wrap="none" lIns="80899" tIns="40450" rIns="80899" bIns="40450" rtlCol="0">
            <a:spAutoFit/>
          </a:bodyPr>
          <a:lstStyle/>
          <a:p>
            <a:r>
              <a:rPr lang="zh-CN" altLang="en-US" sz="2000" b="1" dirty="0" smtClean="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lt"/>
              </a:rPr>
              <a:t>规模庞大的任务</a:t>
            </a:r>
            <a:endParaRPr lang="id-ID" sz="2000" b="1"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 calcmode="lin" valueType="num">
                                      <p:cBhvr>
                                        <p:cTn id="15" dur="500" fill="hold"/>
                                        <p:tgtEl>
                                          <p:spTgt spid="5">
                                            <p:txEl>
                                              <p:pRg st="0" end="0"/>
                                            </p:txEl>
                                          </p:spTgt>
                                        </p:tgtEl>
                                        <p:attrNameLst>
                                          <p:attrName>ppt_w</p:attrName>
                                        </p:attrNameLst>
                                      </p:cBhvr>
                                      <p:tavLst>
                                        <p:tav tm="0">
                                          <p:val>
                                            <p:fltVal val="0"/>
                                          </p:val>
                                        </p:tav>
                                        <p:tav tm="100000">
                                          <p:val>
                                            <p:strVal val="#ppt_w"/>
                                          </p:val>
                                        </p:tav>
                                      </p:tavLst>
                                    </p:anim>
                                    <p:anim calcmode="lin" valueType="num">
                                      <p:cBhvr>
                                        <p:cTn id="16" dur="500" fill="hold"/>
                                        <p:tgtEl>
                                          <p:spTgt spid="5">
                                            <p:txEl>
                                              <p:pRg st="0" end="0"/>
                                            </p:txEl>
                                          </p:spTgt>
                                        </p:tgtEl>
                                        <p:attrNameLst>
                                          <p:attrName>ppt_h</p:attrName>
                                        </p:attrNameLst>
                                      </p:cBhvr>
                                      <p:tavLst>
                                        <p:tav tm="0">
                                          <p:val>
                                            <p:fltVal val="0"/>
                                          </p:val>
                                        </p:tav>
                                        <p:tav tm="100000">
                                          <p:val>
                                            <p:strVal val="#ppt_h"/>
                                          </p:val>
                                        </p:tav>
                                      </p:tavLst>
                                    </p:anim>
                                    <p:animEffect transition="in" filter="fade">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10">
                                            <p:txEl>
                                              <p:pRg st="0" end="0"/>
                                            </p:txEl>
                                          </p:spTgt>
                                        </p:tgtEl>
                                        <p:attrNameLst>
                                          <p:attrName>style.visibility</p:attrName>
                                        </p:attrNameLst>
                                      </p:cBhvr>
                                      <p:to>
                                        <p:strVal val="visible"/>
                                      </p:to>
                                    </p:set>
                                    <p:anim calcmode="lin" valueType="num">
                                      <p:cBhvr>
                                        <p:cTn id="22" dur="500" fill="hold"/>
                                        <p:tgtEl>
                                          <p:spTgt spid="10">
                                            <p:txEl>
                                              <p:pRg st="0" end="0"/>
                                            </p:txEl>
                                          </p:spTgt>
                                        </p:tgtEl>
                                        <p:attrNameLst>
                                          <p:attrName>ppt_w</p:attrName>
                                        </p:attrNameLst>
                                      </p:cBhvr>
                                      <p:tavLst>
                                        <p:tav tm="0">
                                          <p:val>
                                            <p:fltVal val="0"/>
                                          </p:val>
                                        </p:tav>
                                        <p:tav tm="100000">
                                          <p:val>
                                            <p:strVal val="#ppt_w"/>
                                          </p:val>
                                        </p:tav>
                                      </p:tavLst>
                                    </p:anim>
                                    <p:anim calcmode="lin" valueType="num">
                                      <p:cBhvr>
                                        <p:cTn id="23" dur="500" fill="hold"/>
                                        <p:tgtEl>
                                          <p:spTgt spid="10">
                                            <p:txEl>
                                              <p:pRg st="0" end="0"/>
                                            </p:txEl>
                                          </p:spTgt>
                                        </p:tgtEl>
                                        <p:attrNameLst>
                                          <p:attrName>ppt_h</p:attrName>
                                        </p:attrNameLst>
                                      </p:cBhvr>
                                      <p:tavLst>
                                        <p:tav tm="0">
                                          <p:val>
                                            <p:fltVal val="0"/>
                                          </p:val>
                                        </p:tav>
                                        <p:tav tm="100000">
                                          <p:val>
                                            <p:strVal val="#ppt_h"/>
                                          </p:val>
                                        </p:tav>
                                      </p:tavLst>
                                    </p:anim>
                                    <p:animEffect transition="in" filter="fade">
                                      <p:cBhvr>
                                        <p:cTn id="24" dur="500"/>
                                        <p:tgtEl>
                                          <p:spTgt spid="10">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11">
                                            <p:txEl>
                                              <p:pRg st="0" end="0"/>
                                            </p:txEl>
                                          </p:spTgt>
                                        </p:tgtEl>
                                        <p:attrNameLst>
                                          <p:attrName>style.visibility</p:attrName>
                                        </p:attrNameLst>
                                      </p:cBhvr>
                                      <p:to>
                                        <p:strVal val="visible"/>
                                      </p:to>
                                    </p:set>
                                    <p:anim calcmode="lin" valueType="num">
                                      <p:cBhvr>
                                        <p:cTn id="29" dur="500" fill="hold"/>
                                        <p:tgtEl>
                                          <p:spTgt spid="11">
                                            <p:txEl>
                                              <p:pRg st="0" end="0"/>
                                            </p:txEl>
                                          </p:spTgt>
                                        </p:tgtEl>
                                        <p:attrNameLst>
                                          <p:attrName>ppt_w</p:attrName>
                                        </p:attrNameLst>
                                      </p:cBhvr>
                                      <p:tavLst>
                                        <p:tav tm="0">
                                          <p:val>
                                            <p:fltVal val="0"/>
                                          </p:val>
                                        </p:tav>
                                        <p:tav tm="100000">
                                          <p:val>
                                            <p:strVal val="#ppt_w"/>
                                          </p:val>
                                        </p:tav>
                                      </p:tavLst>
                                    </p:anim>
                                    <p:anim calcmode="lin" valueType="num">
                                      <p:cBhvr>
                                        <p:cTn id="30" dur="500" fill="hold"/>
                                        <p:tgtEl>
                                          <p:spTgt spid="11">
                                            <p:txEl>
                                              <p:pRg st="0" end="0"/>
                                            </p:txEl>
                                          </p:spTgt>
                                        </p:tgtEl>
                                        <p:attrNameLst>
                                          <p:attrName>ppt_h</p:attrName>
                                        </p:attrNameLst>
                                      </p:cBhvr>
                                      <p:tavLst>
                                        <p:tav tm="0">
                                          <p:val>
                                            <p:fltVal val="0"/>
                                          </p:val>
                                        </p:tav>
                                        <p:tav tm="100000">
                                          <p:val>
                                            <p:strVal val="#ppt_h"/>
                                          </p:val>
                                        </p:tav>
                                      </p:tavLst>
                                    </p:anim>
                                    <p:animEffect transition="in" filter="fade">
                                      <p:cBhvr>
                                        <p:cTn id="31" dur="500"/>
                                        <p:tgtEl>
                                          <p:spTgt spid="11">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nodeType="clickEffect">
                                  <p:stCondLst>
                                    <p:cond delay="0"/>
                                  </p:stCondLst>
                                  <p:childTnLst>
                                    <p:set>
                                      <p:cBhvr>
                                        <p:cTn id="35" dur="1" fill="hold">
                                          <p:stCondLst>
                                            <p:cond delay="0"/>
                                          </p:stCondLst>
                                        </p:cTn>
                                        <p:tgtEl>
                                          <p:spTgt spid="12">
                                            <p:txEl>
                                              <p:pRg st="0" end="0"/>
                                            </p:txEl>
                                          </p:spTgt>
                                        </p:tgtEl>
                                        <p:attrNameLst>
                                          <p:attrName>style.visibility</p:attrName>
                                        </p:attrNameLst>
                                      </p:cBhvr>
                                      <p:to>
                                        <p:strVal val="visible"/>
                                      </p:to>
                                    </p:set>
                                    <p:anim calcmode="lin" valueType="num">
                                      <p:cBhvr>
                                        <p:cTn id="36" dur="500" fill="hold"/>
                                        <p:tgtEl>
                                          <p:spTgt spid="12">
                                            <p:txEl>
                                              <p:pRg st="0" end="0"/>
                                            </p:txEl>
                                          </p:spTgt>
                                        </p:tgtEl>
                                        <p:attrNameLst>
                                          <p:attrName>ppt_w</p:attrName>
                                        </p:attrNameLst>
                                      </p:cBhvr>
                                      <p:tavLst>
                                        <p:tav tm="0">
                                          <p:val>
                                            <p:fltVal val="0"/>
                                          </p:val>
                                        </p:tav>
                                        <p:tav tm="100000">
                                          <p:val>
                                            <p:strVal val="#ppt_w"/>
                                          </p:val>
                                        </p:tav>
                                      </p:tavLst>
                                    </p:anim>
                                    <p:anim calcmode="lin" valueType="num">
                                      <p:cBhvr>
                                        <p:cTn id="37" dur="500" fill="hold"/>
                                        <p:tgtEl>
                                          <p:spTgt spid="12">
                                            <p:txEl>
                                              <p:pRg st="0" end="0"/>
                                            </p:txEl>
                                          </p:spTgt>
                                        </p:tgtEl>
                                        <p:attrNameLst>
                                          <p:attrName>ppt_h</p:attrName>
                                        </p:attrNameLst>
                                      </p:cBhvr>
                                      <p:tavLst>
                                        <p:tav tm="0">
                                          <p:val>
                                            <p:fltVal val="0"/>
                                          </p:val>
                                        </p:tav>
                                        <p:tav tm="100000">
                                          <p:val>
                                            <p:strVal val="#ppt_h"/>
                                          </p:val>
                                        </p:tav>
                                      </p:tavLst>
                                    </p:anim>
                                    <p:animEffect transition="in" filter="fade">
                                      <p:cBhvr>
                                        <p:cTn id="38" dur="500"/>
                                        <p:tgtEl>
                                          <p:spTgt spid="12">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nodeType="clickEffect">
                                  <p:stCondLst>
                                    <p:cond delay="0"/>
                                  </p:stCondLst>
                                  <p:childTnLst>
                                    <p:set>
                                      <p:cBhvr>
                                        <p:cTn id="42" dur="1" fill="hold">
                                          <p:stCondLst>
                                            <p:cond delay="0"/>
                                          </p:stCondLst>
                                        </p:cTn>
                                        <p:tgtEl>
                                          <p:spTgt spid="13">
                                            <p:txEl>
                                              <p:pRg st="0" end="0"/>
                                            </p:txEl>
                                          </p:spTgt>
                                        </p:tgtEl>
                                        <p:attrNameLst>
                                          <p:attrName>style.visibility</p:attrName>
                                        </p:attrNameLst>
                                      </p:cBhvr>
                                      <p:to>
                                        <p:strVal val="visible"/>
                                      </p:to>
                                    </p:set>
                                    <p:anim calcmode="lin" valueType="num">
                                      <p:cBhvr>
                                        <p:cTn id="43" dur="500" fill="hold"/>
                                        <p:tgtEl>
                                          <p:spTgt spid="13">
                                            <p:txEl>
                                              <p:pRg st="0" end="0"/>
                                            </p:txEl>
                                          </p:spTgt>
                                        </p:tgtEl>
                                        <p:attrNameLst>
                                          <p:attrName>ppt_w</p:attrName>
                                        </p:attrNameLst>
                                      </p:cBhvr>
                                      <p:tavLst>
                                        <p:tav tm="0">
                                          <p:val>
                                            <p:fltVal val="0"/>
                                          </p:val>
                                        </p:tav>
                                        <p:tav tm="100000">
                                          <p:val>
                                            <p:strVal val="#ppt_w"/>
                                          </p:val>
                                        </p:tav>
                                      </p:tavLst>
                                    </p:anim>
                                    <p:anim calcmode="lin" valueType="num">
                                      <p:cBhvr>
                                        <p:cTn id="44" dur="500" fill="hold"/>
                                        <p:tgtEl>
                                          <p:spTgt spid="13">
                                            <p:txEl>
                                              <p:pRg st="0" end="0"/>
                                            </p:txEl>
                                          </p:spTgt>
                                        </p:tgtEl>
                                        <p:attrNameLst>
                                          <p:attrName>ppt_h</p:attrName>
                                        </p:attrNameLst>
                                      </p:cBhvr>
                                      <p:tavLst>
                                        <p:tav tm="0">
                                          <p:val>
                                            <p:fltVal val="0"/>
                                          </p:val>
                                        </p:tav>
                                        <p:tav tm="100000">
                                          <p:val>
                                            <p:strVal val="#ppt_h"/>
                                          </p:val>
                                        </p:tav>
                                      </p:tavLst>
                                    </p:anim>
                                    <p:animEffect transition="in" filter="fade">
                                      <p:cBhvr>
                                        <p:cTn id="45" dur="500"/>
                                        <p:tgtEl>
                                          <p:spTgt spid="13">
                                            <p:txEl>
                                              <p:pRg st="0" end="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53" presetClass="entr" presetSubtype="16" fill="hold" nodeType="clickEffect">
                                  <p:stCondLst>
                                    <p:cond delay="0"/>
                                  </p:stCondLst>
                                  <p:childTnLst>
                                    <p:set>
                                      <p:cBhvr>
                                        <p:cTn id="49" dur="1" fill="hold">
                                          <p:stCondLst>
                                            <p:cond delay="0"/>
                                          </p:stCondLst>
                                        </p:cTn>
                                        <p:tgtEl>
                                          <p:spTgt spid="14">
                                            <p:txEl>
                                              <p:pRg st="0" end="0"/>
                                            </p:txEl>
                                          </p:spTgt>
                                        </p:tgtEl>
                                        <p:attrNameLst>
                                          <p:attrName>style.visibility</p:attrName>
                                        </p:attrNameLst>
                                      </p:cBhvr>
                                      <p:to>
                                        <p:strVal val="visible"/>
                                      </p:to>
                                    </p:set>
                                    <p:anim calcmode="lin" valueType="num">
                                      <p:cBhvr>
                                        <p:cTn id="50"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51"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52" dur="500"/>
                                        <p:tgtEl>
                                          <p:spTgt spid="14">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53" presetClass="entr" presetSubtype="16" fill="hold" nodeType="clickEffect">
                                  <p:stCondLst>
                                    <p:cond delay="0"/>
                                  </p:stCondLst>
                                  <p:childTnLst>
                                    <p:set>
                                      <p:cBhvr>
                                        <p:cTn id="56" dur="1" fill="hold">
                                          <p:stCondLst>
                                            <p:cond delay="0"/>
                                          </p:stCondLst>
                                        </p:cTn>
                                        <p:tgtEl>
                                          <p:spTgt spid="15">
                                            <p:txEl>
                                              <p:pRg st="0" end="0"/>
                                            </p:txEl>
                                          </p:spTgt>
                                        </p:tgtEl>
                                        <p:attrNameLst>
                                          <p:attrName>style.visibility</p:attrName>
                                        </p:attrNameLst>
                                      </p:cBhvr>
                                      <p:to>
                                        <p:strVal val="visible"/>
                                      </p:to>
                                    </p:set>
                                    <p:anim calcmode="lin" valueType="num">
                                      <p:cBhvr>
                                        <p:cTn id="57" dur="500" fill="hold"/>
                                        <p:tgtEl>
                                          <p:spTgt spid="15">
                                            <p:txEl>
                                              <p:pRg st="0" end="0"/>
                                            </p:txEl>
                                          </p:spTgt>
                                        </p:tgtEl>
                                        <p:attrNameLst>
                                          <p:attrName>ppt_w</p:attrName>
                                        </p:attrNameLst>
                                      </p:cBhvr>
                                      <p:tavLst>
                                        <p:tav tm="0">
                                          <p:val>
                                            <p:fltVal val="0"/>
                                          </p:val>
                                        </p:tav>
                                        <p:tav tm="100000">
                                          <p:val>
                                            <p:strVal val="#ppt_w"/>
                                          </p:val>
                                        </p:tav>
                                      </p:tavLst>
                                    </p:anim>
                                    <p:anim calcmode="lin" valueType="num">
                                      <p:cBhvr>
                                        <p:cTn id="58" dur="500" fill="hold"/>
                                        <p:tgtEl>
                                          <p:spTgt spid="15">
                                            <p:txEl>
                                              <p:pRg st="0" end="0"/>
                                            </p:txEl>
                                          </p:spTgt>
                                        </p:tgtEl>
                                        <p:attrNameLst>
                                          <p:attrName>ppt_h</p:attrName>
                                        </p:attrNameLst>
                                      </p:cBhvr>
                                      <p:tavLst>
                                        <p:tav tm="0">
                                          <p:val>
                                            <p:fltVal val="0"/>
                                          </p:val>
                                        </p:tav>
                                        <p:tav tm="100000">
                                          <p:val>
                                            <p:strVal val="#ppt_h"/>
                                          </p:val>
                                        </p:tav>
                                      </p:tavLst>
                                    </p:anim>
                                    <p:animEffect transition="in" filter="fade">
                                      <p:cBhvr>
                                        <p:cTn id="59" dur="500"/>
                                        <p:tgtEl>
                                          <p:spTgt spid="15">
                                            <p:txEl>
                                              <p:pRg st="0" end="0"/>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53" presetClass="entr" presetSubtype="16" fill="hold" nodeType="clickEffect">
                                  <p:stCondLst>
                                    <p:cond delay="0"/>
                                  </p:stCondLst>
                                  <p:childTnLst>
                                    <p:set>
                                      <p:cBhvr>
                                        <p:cTn id="63" dur="1" fill="hold">
                                          <p:stCondLst>
                                            <p:cond delay="0"/>
                                          </p:stCondLst>
                                        </p:cTn>
                                        <p:tgtEl>
                                          <p:spTgt spid="16">
                                            <p:txEl>
                                              <p:pRg st="0" end="0"/>
                                            </p:txEl>
                                          </p:spTgt>
                                        </p:tgtEl>
                                        <p:attrNameLst>
                                          <p:attrName>style.visibility</p:attrName>
                                        </p:attrNameLst>
                                      </p:cBhvr>
                                      <p:to>
                                        <p:strVal val="visible"/>
                                      </p:to>
                                    </p:set>
                                    <p:anim calcmode="lin" valueType="num">
                                      <p:cBhvr>
                                        <p:cTn id="64" dur="500" fill="hold"/>
                                        <p:tgtEl>
                                          <p:spTgt spid="16">
                                            <p:txEl>
                                              <p:pRg st="0" end="0"/>
                                            </p:txEl>
                                          </p:spTgt>
                                        </p:tgtEl>
                                        <p:attrNameLst>
                                          <p:attrName>ppt_w</p:attrName>
                                        </p:attrNameLst>
                                      </p:cBhvr>
                                      <p:tavLst>
                                        <p:tav tm="0">
                                          <p:val>
                                            <p:fltVal val="0"/>
                                          </p:val>
                                        </p:tav>
                                        <p:tav tm="100000">
                                          <p:val>
                                            <p:strVal val="#ppt_w"/>
                                          </p:val>
                                        </p:tav>
                                      </p:tavLst>
                                    </p:anim>
                                    <p:anim calcmode="lin" valueType="num">
                                      <p:cBhvr>
                                        <p:cTn id="65" dur="500" fill="hold"/>
                                        <p:tgtEl>
                                          <p:spTgt spid="16">
                                            <p:txEl>
                                              <p:pRg st="0" end="0"/>
                                            </p:txEl>
                                          </p:spTgt>
                                        </p:tgtEl>
                                        <p:attrNameLst>
                                          <p:attrName>ppt_h</p:attrName>
                                        </p:attrNameLst>
                                      </p:cBhvr>
                                      <p:tavLst>
                                        <p:tav tm="0">
                                          <p:val>
                                            <p:fltVal val="0"/>
                                          </p:val>
                                        </p:tav>
                                        <p:tav tm="100000">
                                          <p:val>
                                            <p:strVal val="#ppt_h"/>
                                          </p:val>
                                        </p:tav>
                                      </p:tavLst>
                                    </p:anim>
                                    <p:animEffect transition="in" filter="fade">
                                      <p:cBhvr>
                                        <p:cTn id="66" dur="500"/>
                                        <p:tgtEl>
                                          <p:spTgt spid="16">
                                            <p:txEl>
                                              <p:pRg st="0" end="0"/>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53" presetClass="entr" presetSubtype="16" fill="hold" nodeType="clickEffect">
                                  <p:stCondLst>
                                    <p:cond delay="0"/>
                                  </p:stCondLst>
                                  <p:childTnLst>
                                    <p:set>
                                      <p:cBhvr>
                                        <p:cTn id="70" dur="1" fill="hold">
                                          <p:stCondLst>
                                            <p:cond delay="0"/>
                                          </p:stCondLst>
                                        </p:cTn>
                                        <p:tgtEl>
                                          <p:spTgt spid="17">
                                            <p:txEl>
                                              <p:pRg st="0" end="0"/>
                                            </p:txEl>
                                          </p:spTgt>
                                        </p:tgtEl>
                                        <p:attrNameLst>
                                          <p:attrName>style.visibility</p:attrName>
                                        </p:attrNameLst>
                                      </p:cBhvr>
                                      <p:to>
                                        <p:strVal val="visible"/>
                                      </p:to>
                                    </p:set>
                                    <p:anim calcmode="lin" valueType="num">
                                      <p:cBhvr>
                                        <p:cTn id="71" dur="500" fill="hold"/>
                                        <p:tgtEl>
                                          <p:spTgt spid="17">
                                            <p:txEl>
                                              <p:pRg st="0" end="0"/>
                                            </p:txEl>
                                          </p:spTgt>
                                        </p:tgtEl>
                                        <p:attrNameLst>
                                          <p:attrName>ppt_w</p:attrName>
                                        </p:attrNameLst>
                                      </p:cBhvr>
                                      <p:tavLst>
                                        <p:tav tm="0">
                                          <p:val>
                                            <p:fltVal val="0"/>
                                          </p:val>
                                        </p:tav>
                                        <p:tav tm="100000">
                                          <p:val>
                                            <p:strVal val="#ppt_w"/>
                                          </p:val>
                                        </p:tav>
                                      </p:tavLst>
                                    </p:anim>
                                    <p:anim calcmode="lin" valueType="num">
                                      <p:cBhvr>
                                        <p:cTn id="72" dur="500" fill="hold"/>
                                        <p:tgtEl>
                                          <p:spTgt spid="17">
                                            <p:txEl>
                                              <p:pRg st="0" end="0"/>
                                            </p:txEl>
                                          </p:spTgt>
                                        </p:tgtEl>
                                        <p:attrNameLst>
                                          <p:attrName>ppt_h</p:attrName>
                                        </p:attrNameLst>
                                      </p:cBhvr>
                                      <p:tavLst>
                                        <p:tav tm="0">
                                          <p:val>
                                            <p:fltVal val="0"/>
                                          </p:val>
                                        </p:tav>
                                        <p:tav tm="100000">
                                          <p:val>
                                            <p:strVal val="#ppt_h"/>
                                          </p:val>
                                        </p:tav>
                                      </p:tavLst>
                                    </p:anim>
                                    <p:animEffect transition="in" filter="fade">
                                      <p:cBhvr>
                                        <p:cTn id="73" dur="500"/>
                                        <p:tgtEl>
                                          <p:spTgt spid="17">
                                            <p:txEl>
                                              <p:pRg st="0" end="0"/>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53" presetClass="entr" presetSubtype="16" fill="hold" nodeType="clickEffect">
                                  <p:stCondLst>
                                    <p:cond delay="0"/>
                                  </p:stCondLst>
                                  <p:childTnLst>
                                    <p:set>
                                      <p:cBhvr>
                                        <p:cTn id="77" dur="1" fill="hold">
                                          <p:stCondLst>
                                            <p:cond delay="0"/>
                                          </p:stCondLst>
                                        </p:cTn>
                                        <p:tgtEl>
                                          <p:spTgt spid="18">
                                            <p:txEl>
                                              <p:pRg st="0" end="0"/>
                                            </p:txEl>
                                          </p:spTgt>
                                        </p:tgtEl>
                                        <p:attrNameLst>
                                          <p:attrName>style.visibility</p:attrName>
                                        </p:attrNameLst>
                                      </p:cBhvr>
                                      <p:to>
                                        <p:strVal val="visible"/>
                                      </p:to>
                                    </p:set>
                                    <p:anim calcmode="lin" valueType="num">
                                      <p:cBhvr>
                                        <p:cTn id="78" dur="500" fill="hold"/>
                                        <p:tgtEl>
                                          <p:spTgt spid="18">
                                            <p:txEl>
                                              <p:pRg st="0" end="0"/>
                                            </p:txEl>
                                          </p:spTgt>
                                        </p:tgtEl>
                                        <p:attrNameLst>
                                          <p:attrName>ppt_w</p:attrName>
                                        </p:attrNameLst>
                                      </p:cBhvr>
                                      <p:tavLst>
                                        <p:tav tm="0">
                                          <p:val>
                                            <p:fltVal val="0"/>
                                          </p:val>
                                        </p:tav>
                                        <p:tav tm="100000">
                                          <p:val>
                                            <p:strVal val="#ppt_w"/>
                                          </p:val>
                                        </p:tav>
                                      </p:tavLst>
                                    </p:anim>
                                    <p:anim calcmode="lin" valueType="num">
                                      <p:cBhvr>
                                        <p:cTn id="79" dur="500" fill="hold"/>
                                        <p:tgtEl>
                                          <p:spTgt spid="18">
                                            <p:txEl>
                                              <p:pRg st="0" end="0"/>
                                            </p:txEl>
                                          </p:spTgt>
                                        </p:tgtEl>
                                        <p:attrNameLst>
                                          <p:attrName>ppt_h</p:attrName>
                                        </p:attrNameLst>
                                      </p:cBhvr>
                                      <p:tavLst>
                                        <p:tav tm="0">
                                          <p:val>
                                            <p:fltVal val="0"/>
                                          </p:val>
                                        </p:tav>
                                        <p:tav tm="100000">
                                          <p:val>
                                            <p:strVal val="#ppt_h"/>
                                          </p:val>
                                        </p:tav>
                                      </p:tavLst>
                                    </p:anim>
                                    <p:animEffect transition="in" filter="fade">
                                      <p:cBhvr>
                                        <p:cTn id="80" dur="500"/>
                                        <p:tgtEl>
                                          <p:spTgt spid="18">
                                            <p:txEl>
                                              <p:pRg st="0" end="0"/>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53" presetClass="entr" presetSubtype="16" fill="hold" nodeType="clickEffect">
                                  <p:stCondLst>
                                    <p:cond delay="0"/>
                                  </p:stCondLst>
                                  <p:childTnLst>
                                    <p:set>
                                      <p:cBhvr>
                                        <p:cTn id="84" dur="1" fill="hold">
                                          <p:stCondLst>
                                            <p:cond delay="0"/>
                                          </p:stCondLst>
                                        </p:cTn>
                                        <p:tgtEl>
                                          <p:spTgt spid="19">
                                            <p:txEl>
                                              <p:pRg st="0" end="0"/>
                                            </p:txEl>
                                          </p:spTgt>
                                        </p:tgtEl>
                                        <p:attrNameLst>
                                          <p:attrName>style.visibility</p:attrName>
                                        </p:attrNameLst>
                                      </p:cBhvr>
                                      <p:to>
                                        <p:strVal val="visible"/>
                                      </p:to>
                                    </p:set>
                                    <p:anim calcmode="lin" valueType="num">
                                      <p:cBhvr>
                                        <p:cTn id="85" dur="500" fill="hold"/>
                                        <p:tgtEl>
                                          <p:spTgt spid="19">
                                            <p:txEl>
                                              <p:pRg st="0" end="0"/>
                                            </p:txEl>
                                          </p:spTgt>
                                        </p:tgtEl>
                                        <p:attrNameLst>
                                          <p:attrName>ppt_w</p:attrName>
                                        </p:attrNameLst>
                                      </p:cBhvr>
                                      <p:tavLst>
                                        <p:tav tm="0">
                                          <p:val>
                                            <p:fltVal val="0"/>
                                          </p:val>
                                        </p:tav>
                                        <p:tav tm="100000">
                                          <p:val>
                                            <p:strVal val="#ppt_w"/>
                                          </p:val>
                                        </p:tav>
                                      </p:tavLst>
                                    </p:anim>
                                    <p:anim calcmode="lin" valueType="num">
                                      <p:cBhvr>
                                        <p:cTn id="86" dur="500" fill="hold"/>
                                        <p:tgtEl>
                                          <p:spTgt spid="19">
                                            <p:txEl>
                                              <p:pRg st="0" end="0"/>
                                            </p:txEl>
                                          </p:spTgt>
                                        </p:tgtEl>
                                        <p:attrNameLst>
                                          <p:attrName>ppt_h</p:attrName>
                                        </p:attrNameLst>
                                      </p:cBhvr>
                                      <p:tavLst>
                                        <p:tav tm="0">
                                          <p:val>
                                            <p:fltVal val="0"/>
                                          </p:val>
                                        </p:tav>
                                        <p:tav tm="100000">
                                          <p:val>
                                            <p:strVal val="#ppt_h"/>
                                          </p:val>
                                        </p:tav>
                                      </p:tavLst>
                                    </p:anim>
                                    <p:animEffect transition="in" filter="fade">
                                      <p:cBhvr>
                                        <p:cTn id="87" dur="500"/>
                                        <p:tgtEl>
                                          <p:spTgt spid="19">
                                            <p:txEl>
                                              <p:pRg st="0" end="0"/>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53" presetClass="entr" presetSubtype="16" fill="hold" nodeType="clickEffect">
                                  <p:stCondLst>
                                    <p:cond delay="0"/>
                                  </p:stCondLst>
                                  <p:childTnLst>
                                    <p:set>
                                      <p:cBhvr>
                                        <p:cTn id="91" dur="1" fill="hold">
                                          <p:stCondLst>
                                            <p:cond delay="0"/>
                                          </p:stCondLst>
                                        </p:cTn>
                                        <p:tgtEl>
                                          <p:spTgt spid="20">
                                            <p:txEl>
                                              <p:pRg st="0" end="0"/>
                                            </p:txEl>
                                          </p:spTgt>
                                        </p:tgtEl>
                                        <p:attrNameLst>
                                          <p:attrName>style.visibility</p:attrName>
                                        </p:attrNameLst>
                                      </p:cBhvr>
                                      <p:to>
                                        <p:strVal val="visible"/>
                                      </p:to>
                                    </p:set>
                                    <p:anim calcmode="lin" valueType="num">
                                      <p:cBhvr>
                                        <p:cTn id="92" dur="500" fill="hold"/>
                                        <p:tgtEl>
                                          <p:spTgt spid="20">
                                            <p:txEl>
                                              <p:pRg st="0" end="0"/>
                                            </p:txEl>
                                          </p:spTgt>
                                        </p:tgtEl>
                                        <p:attrNameLst>
                                          <p:attrName>ppt_w</p:attrName>
                                        </p:attrNameLst>
                                      </p:cBhvr>
                                      <p:tavLst>
                                        <p:tav tm="0">
                                          <p:val>
                                            <p:fltVal val="0"/>
                                          </p:val>
                                        </p:tav>
                                        <p:tav tm="100000">
                                          <p:val>
                                            <p:strVal val="#ppt_w"/>
                                          </p:val>
                                        </p:tav>
                                      </p:tavLst>
                                    </p:anim>
                                    <p:anim calcmode="lin" valueType="num">
                                      <p:cBhvr>
                                        <p:cTn id="93" dur="500" fill="hold"/>
                                        <p:tgtEl>
                                          <p:spTgt spid="20">
                                            <p:txEl>
                                              <p:pRg st="0" end="0"/>
                                            </p:txEl>
                                          </p:spTgt>
                                        </p:tgtEl>
                                        <p:attrNameLst>
                                          <p:attrName>ppt_h</p:attrName>
                                        </p:attrNameLst>
                                      </p:cBhvr>
                                      <p:tavLst>
                                        <p:tav tm="0">
                                          <p:val>
                                            <p:fltVal val="0"/>
                                          </p:val>
                                        </p:tav>
                                        <p:tav tm="100000">
                                          <p:val>
                                            <p:strVal val="#ppt_h"/>
                                          </p:val>
                                        </p:tav>
                                      </p:tavLst>
                                    </p:anim>
                                    <p:animEffect transition="in" filter="fade">
                                      <p:cBhvr>
                                        <p:cTn id="94"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4"/>
          <p:cNvGrpSpPr/>
          <p:nvPr/>
        </p:nvGrpSpPr>
        <p:grpSpPr>
          <a:xfrm>
            <a:off x="585126" y="1170639"/>
            <a:ext cx="659155" cy="2800767"/>
            <a:chOff x="6629352" y="1760489"/>
            <a:chExt cx="878876" cy="3734361"/>
          </a:xfrm>
        </p:grpSpPr>
        <p:sp>
          <p:nvSpPr>
            <p:cNvPr id="3" name="文本框 2"/>
            <p:cNvSpPr txBox="1"/>
            <p:nvPr/>
          </p:nvSpPr>
          <p:spPr>
            <a:xfrm>
              <a:off x="6742416" y="2499154"/>
              <a:ext cx="738666" cy="2995696"/>
            </a:xfrm>
            <a:prstGeom prst="rect">
              <a:avLst/>
            </a:prstGeom>
            <a:noFill/>
          </p:spPr>
          <p:txBody>
            <a:bodyPr vert="eaVert" wrap="none" rtlCol="0">
              <a:spAutoFit/>
              <a:scene3d>
                <a:camera prst="orthographicFront"/>
                <a:lightRig rig="threePt" dir="t"/>
              </a:scene3d>
              <a:sp3d contourW="12700"/>
            </a:bodyPr>
            <a:lstStyle/>
            <a:p>
              <a:r>
                <a:rPr lang="zh-CN" altLang="en-US" sz="2400" b="1" dirty="0">
                  <a:solidFill>
                    <a:srgbClr val="4C4C4C"/>
                  </a:solidFill>
                  <a:latin typeface="微软雅黑" panose="020B0503020204020204" charset="-122"/>
                  <a:ea typeface="微软雅黑" panose="020B0503020204020204" charset="-122"/>
                  <a:cs typeface="微软雅黑" panose="020B0503020204020204" charset="-122"/>
                </a:rPr>
                <a:t>人工智能的应用</a:t>
              </a:r>
              <a:endParaRPr lang="zh-CN" altLang="en-US" sz="2400" b="1" dirty="0">
                <a:solidFill>
                  <a:srgbClr val="4C4C4C"/>
                </a:solidFill>
                <a:latin typeface="微软雅黑" panose="020B0503020204020204" charset="-122"/>
                <a:ea typeface="微软雅黑" panose="020B0503020204020204" charset="-122"/>
                <a:cs typeface="微软雅黑" panose="020B0503020204020204" charset="-122"/>
              </a:endParaRPr>
            </a:p>
          </p:txBody>
        </p:sp>
        <p:sp>
          <p:nvSpPr>
            <p:cNvPr id="4" name="文本框 3"/>
            <p:cNvSpPr txBox="1"/>
            <p:nvPr/>
          </p:nvSpPr>
          <p:spPr>
            <a:xfrm>
              <a:off x="6629352" y="1760489"/>
              <a:ext cx="878876" cy="738665"/>
            </a:xfrm>
            <a:prstGeom prst="rect">
              <a:avLst/>
            </a:prstGeom>
            <a:noFill/>
          </p:spPr>
          <p:txBody>
            <a:bodyPr wrap="none" rtlCol="0">
              <a:spAutoFit/>
              <a:scene3d>
                <a:camera prst="orthographicFront"/>
                <a:lightRig rig="threePt" dir="t"/>
              </a:scene3d>
              <a:sp3d contourW="12700"/>
            </a:bodyPr>
            <a:lstStyle/>
            <a:p>
              <a:r>
                <a:rPr lang="en-US" altLang="zh-CN" sz="3000" b="1" dirty="0" smtClean="0">
                  <a:solidFill>
                    <a:srgbClr val="4C4C4C"/>
                  </a:solidFill>
                  <a:latin typeface="微软雅黑" panose="020B0503020204020204" charset="-122"/>
                  <a:ea typeface="微软雅黑" panose="020B0503020204020204" charset="-122"/>
                  <a:cs typeface="微软雅黑" panose="020B0503020204020204" charset="-122"/>
                </a:rPr>
                <a:t>03</a:t>
              </a:r>
              <a:endParaRPr lang="zh-CN" altLang="en-US" sz="3000" b="1" dirty="0">
                <a:solidFill>
                  <a:srgbClr val="4C4C4C"/>
                </a:solidFill>
                <a:latin typeface="微软雅黑" panose="020B0503020204020204" charset="-122"/>
                <a:ea typeface="微软雅黑" panose="020B0503020204020204" charset="-122"/>
                <a:cs typeface="微软雅黑" panose="020B0503020204020204" charset="-122"/>
              </a:endParaRPr>
            </a:p>
          </p:txBody>
        </p:sp>
      </p:grpSp>
      <p:sp>
        <p:nvSpPr>
          <p:cNvPr id="5" name="Oval 4"/>
          <p:cNvSpPr>
            <a:spLocks noChangeArrowheads="1"/>
          </p:cNvSpPr>
          <p:nvPr/>
        </p:nvSpPr>
        <p:spPr bwMode="auto">
          <a:xfrm>
            <a:off x="2588437" y="1496653"/>
            <a:ext cx="523875" cy="526256"/>
          </a:xfrm>
          <a:prstGeom prst="ellipse">
            <a:avLst/>
          </a:prstGeom>
          <a:solidFill>
            <a:srgbClr val="4C4C4C"/>
          </a:solidFill>
          <a:ln>
            <a:noFill/>
          </a:ln>
        </p:spPr>
        <p:txBody>
          <a:bodyPr lIns="68513" tIns="34286" rIns="68513" bIns="34286" anchor="ctr"/>
          <a:lstStyle>
            <a:lvl1pPr>
              <a:defRPr sz="1900">
                <a:solidFill>
                  <a:schemeClr val="tx1"/>
                </a:solidFill>
                <a:latin typeface="Calibri" panose="020F0502020204030204" charset="0"/>
                <a:ea typeface="宋体" panose="02010600030101010101" pitchFamily="2" charset="-122"/>
              </a:defRPr>
            </a:lvl1pPr>
            <a:lvl2pPr marL="742950" indent="-285750">
              <a:defRPr sz="1900">
                <a:solidFill>
                  <a:schemeClr val="tx1"/>
                </a:solidFill>
                <a:latin typeface="Calibri" panose="020F0502020204030204" charset="0"/>
                <a:ea typeface="宋体" panose="02010600030101010101" pitchFamily="2" charset="-122"/>
              </a:defRPr>
            </a:lvl2pPr>
            <a:lvl3pPr marL="1143000" indent="-228600">
              <a:defRPr sz="1900">
                <a:solidFill>
                  <a:schemeClr val="tx1"/>
                </a:solidFill>
                <a:latin typeface="Calibri" panose="020F0502020204030204" charset="0"/>
                <a:ea typeface="宋体" panose="02010600030101010101" pitchFamily="2" charset="-122"/>
              </a:defRPr>
            </a:lvl3pPr>
            <a:lvl4pPr marL="1600200" indent="-228600">
              <a:defRPr sz="1900">
                <a:solidFill>
                  <a:schemeClr val="tx1"/>
                </a:solidFill>
                <a:latin typeface="Calibri" panose="020F0502020204030204" charset="0"/>
                <a:ea typeface="宋体" panose="02010600030101010101" pitchFamily="2" charset="-122"/>
              </a:defRPr>
            </a:lvl4pPr>
            <a:lvl5pPr marL="2057400" indent="-228600">
              <a:defRPr sz="1900">
                <a:solidFill>
                  <a:schemeClr val="tx1"/>
                </a:solidFill>
                <a:latin typeface="Calibri" panose="020F0502020204030204" charset="0"/>
                <a:ea typeface="宋体" panose="02010600030101010101" pitchFamily="2" charset="-122"/>
              </a:defRPr>
            </a:lvl5pPr>
            <a:lvl6pPr marL="2514600" indent="-228600" defTabSz="912495" fontAlgn="base">
              <a:spcBef>
                <a:spcPct val="0"/>
              </a:spcBef>
              <a:spcAft>
                <a:spcPct val="0"/>
              </a:spcAft>
              <a:defRPr sz="1900">
                <a:solidFill>
                  <a:schemeClr val="tx1"/>
                </a:solidFill>
                <a:latin typeface="Calibri" panose="020F0502020204030204" charset="0"/>
                <a:ea typeface="宋体" panose="02010600030101010101" pitchFamily="2" charset="-122"/>
              </a:defRPr>
            </a:lvl6pPr>
            <a:lvl7pPr marL="2971800" indent="-228600" defTabSz="912495" fontAlgn="base">
              <a:spcBef>
                <a:spcPct val="0"/>
              </a:spcBef>
              <a:spcAft>
                <a:spcPct val="0"/>
              </a:spcAft>
              <a:defRPr sz="1900">
                <a:solidFill>
                  <a:schemeClr val="tx1"/>
                </a:solidFill>
                <a:latin typeface="Calibri" panose="020F0502020204030204" charset="0"/>
                <a:ea typeface="宋体" panose="02010600030101010101" pitchFamily="2" charset="-122"/>
              </a:defRPr>
            </a:lvl7pPr>
            <a:lvl8pPr marL="3429000" indent="-228600" defTabSz="912495" fontAlgn="base">
              <a:spcBef>
                <a:spcPct val="0"/>
              </a:spcBef>
              <a:spcAft>
                <a:spcPct val="0"/>
              </a:spcAft>
              <a:defRPr sz="1900">
                <a:solidFill>
                  <a:schemeClr val="tx1"/>
                </a:solidFill>
                <a:latin typeface="Calibri" panose="020F0502020204030204" charset="0"/>
                <a:ea typeface="宋体" panose="02010600030101010101" pitchFamily="2" charset="-122"/>
              </a:defRPr>
            </a:lvl8pPr>
            <a:lvl9pPr marL="3886200" indent="-228600" defTabSz="912495" fontAlgn="base">
              <a:spcBef>
                <a:spcPct val="0"/>
              </a:spcBef>
              <a:spcAft>
                <a:spcPct val="0"/>
              </a:spcAft>
              <a:defRPr sz="1900">
                <a:solidFill>
                  <a:schemeClr val="tx1"/>
                </a:solidFill>
                <a:latin typeface="Calibri" panose="020F0502020204030204" charset="0"/>
                <a:ea typeface="宋体" panose="02010600030101010101" pitchFamily="2" charset="-122"/>
              </a:defRPr>
            </a:lvl9pPr>
          </a:lstStyle>
          <a:p>
            <a:pPr eaLnBrk="1" hangingPunct="1"/>
            <a:endParaRPr lang="zh-CN" altLang="en-US" sz="2400">
              <a:solidFill>
                <a:srgbClr val="F2F2F2"/>
              </a:solidFill>
              <a:latin typeface="微软雅黑" panose="020B0503020204020204" charset="-122"/>
              <a:ea typeface="微软雅黑" panose="020B0503020204020204" charset="-122"/>
              <a:sym typeface="Calibri" panose="020F0502020204030204" charset="0"/>
            </a:endParaRPr>
          </a:p>
        </p:txBody>
      </p:sp>
      <p:grpSp>
        <p:nvGrpSpPr>
          <p:cNvPr id="6" name="Group 20"/>
          <p:cNvGrpSpPr/>
          <p:nvPr/>
        </p:nvGrpSpPr>
        <p:grpSpPr bwMode="auto">
          <a:xfrm>
            <a:off x="2713447" y="1609761"/>
            <a:ext cx="294084" cy="296466"/>
            <a:chOff x="0" y="0"/>
            <a:chExt cx="401822" cy="404317"/>
          </a:xfrm>
          <a:solidFill>
            <a:schemeClr val="accent2"/>
          </a:solidFill>
        </p:grpSpPr>
        <p:sp>
          <p:nvSpPr>
            <p:cNvPr id="7" name="Freeform 42"/>
            <p:cNvSpPr>
              <a:spLocks noEditPoints="1" noChangeArrowheads="1"/>
            </p:cNvSpPr>
            <p:nvPr/>
          </p:nvSpPr>
          <p:spPr bwMode="auto">
            <a:xfrm>
              <a:off x="0" y="0"/>
              <a:ext cx="401822" cy="404317"/>
            </a:xfrm>
            <a:custGeom>
              <a:avLst/>
              <a:gdLst>
                <a:gd name="T0" fmla="*/ 661681284 w 121"/>
                <a:gd name="T1" fmla="*/ 0 h 121"/>
                <a:gd name="T2" fmla="*/ 0 w 121"/>
                <a:gd name="T3" fmla="*/ 681087023 h 121"/>
                <a:gd name="T4" fmla="*/ 661681284 w 121"/>
                <a:gd name="T5" fmla="*/ 1351010219 h 121"/>
                <a:gd name="T6" fmla="*/ 1334387766 w 121"/>
                <a:gd name="T7" fmla="*/ 681087023 h 121"/>
                <a:gd name="T8" fmla="*/ 661681284 w 121"/>
                <a:gd name="T9" fmla="*/ 0 h 121"/>
                <a:gd name="T10" fmla="*/ 661681284 w 121"/>
                <a:gd name="T11" fmla="*/ 1239355239 h 121"/>
                <a:gd name="T12" fmla="*/ 110278554 w 121"/>
                <a:gd name="T13" fmla="*/ 681087023 h 121"/>
                <a:gd name="T14" fmla="*/ 661681284 w 121"/>
                <a:gd name="T15" fmla="*/ 111654980 h 121"/>
                <a:gd name="T16" fmla="*/ 1224109212 w 121"/>
                <a:gd name="T17" fmla="*/ 681087023 h 121"/>
                <a:gd name="T18" fmla="*/ 661681284 w 121"/>
                <a:gd name="T19" fmla="*/ 1239355239 h 1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1"/>
                <a:gd name="T31" fmla="*/ 0 h 121"/>
                <a:gd name="T32" fmla="*/ 121 w 121"/>
                <a:gd name="T33" fmla="*/ 121 h 1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1" h="121">
                  <a:moveTo>
                    <a:pt x="60" y="0"/>
                  </a:moveTo>
                  <a:cubicBezTo>
                    <a:pt x="27" y="0"/>
                    <a:pt x="0" y="27"/>
                    <a:pt x="0" y="61"/>
                  </a:cubicBezTo>
                  <a:cubicBezTo>
                    <a:pt x="0" y="94"/>
                    <a:pt x="27" y="121"/>
                    <a:pt x="60" y="121"/>
                  </a:cubicBezTo>
                  <a:cubicBezTo>
                    <a:pt x="94" y="121"/>
                    <a:pt x="121" y="94"/>
                    <a:pt x="121" y="61"/>
                  </a:cubicBezTo>
                  <a:cubicBezTo>
                    <a:pt x="121" y="27"/>
                    <a:pt x="94" y="0"/>
                    <a:pt x="60" y="0"/>
                  </a:cubicBezTo>
                  <a:close/>
                  <a:moveTo>
                    <a:pt x="60" y="111"/>
                  </a:moveTo>
                  <a:cubicBezTo>
                    <a:pt x="32" y="111"/>
                    <a:pt x="10" y="89"/>
                    <a:pt x="10" y="61"/>
                  </a:cubicBezTo>
                  <a:cubicBezTo>
                    <a:pt x="10" y="33"/>
                    <a:pt x="32" y="10"/>
                    <a:pt x="60" y="10"/>
                  </a:cubicBezTo>
                  <a:cubicBezTo>
                    <a:pt x="88" y="10"/>
                    <a:pt x="111" y="33"/>
                    <a:pt x="111" y="61"/>
                  </a:cubicBezTo>
                  <a:cubicBezTo>
                    <a:pt x="111" y="89"/>
                    <a:pt x="88" y="111"/>
                    <a:pt x="60" y="111"/>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100">
                <a:latin typeface="微软雅黑" panose="020B0503020204020204" charset="-122"/>
                <a:ea typeface="微软雅黑" panose="020B0503020204020204" charset="-122"/>
              </a:endParaRPr>
            </a:p>
          </p:txBody>
        </p:sp>
        <p:sp>
          <p:nvSpPr>
            <p:cNvPr id="8" name="Freeform 43"/>
            <p:cNvSpPr>
              <a:spLocks noChangeArrowheads="1"/>
            </p:cNvSpPr>
            <p:nvPr/>
          </p:nvSpPr>
          <p:spPr bwMode="auto">
            <a:xfrm>
              <a:off x="107320" y="97336"/>
              <a:ext cx="139764" cy="199662"/>
            </a:xfrm>
            <a:custGeom>
              <a:avLst/>
              <a:gdLst>
                <a:gd name="T0" fmla="*/ 465094659 w 42"/>
                <a:gd name="T1" fmla="*/ 664415237 h 60"/>
                <a:gd name="T2" fmla="*/ 465094659 w 42"/>
                <a:gd name="T3" fmla="*/ 0 h 60"/>
                <a:gd name="T4" fmla="*/ 0 w 42"/>
                <a:gd name="T5" fmla="*/ 465089335 h 60"/>
                <a:gd name="T6" fmla="*/ 465094659 w 42"/>
                <a:gd name="T7" fmla="*/ 664415237 h 60"/>
                <a:gd name="T8" fmla="*/ 0 60000 65536"/>
                <a:gd name="T9" fmla="*/ 0 60000 65536"/>
                <a:gd name="T10" fmla="*/ 0 60000 65536"/>
                <a:gd name="T11" fmla="*/ 0 60000 65536"/>
                <a:gd name="T12" fmla="*/ 0 w 42"/>
                <a:gd name="T13" fmla="*/ 0 h 60"/>
                <a:gd name="T14" fmla="*/ 42 w 42"/>
                <a:gd name="T15" fmla="*/ 60 h 60"/>
              </a:gdLst>
              <a:ahLst/>
              <a:cxnLst>
                <a:cxn ang="T8">
                  <a:pos x="T0" y="T1"/>
                </a:cxn>
                <a:cxn ang="T9">
                  <a:pos x="T2" y="T3"/>
                </a:cxn>
                <a:cxn ang="T10">
                  <a:pos x="T4" y="T5"/>
                </a:cxn>
                <a:cxn ang="T11">
                  <a:pos x="T6" y="T7"/>
                </a:cxn>
              </a:cxnLst>
              <a:rect l="T12" t="T13" r="T14" b="T15"/>
              <a:pathLst>
                <a:path w="42" h="60">
                  <a:moveTo>
                    <a:pt x="42" y="60"/>
                  </a:moveTo>
                  <a:cubicBezTo>
                    <a:pt x="42" y="0"/>
                    <a:pt x="42" y="0"/>
                    <a:pt x="42" y="0"/>
                  </a:cubicBezTo>
                  <a:cubicBezTo>
                    <a:pt x="0" y="42"/>
                    <a:pt x="0" y="42"/>
                    <a:pt x="0" y="42"/>
                  </a:cubicBezTo>
                  <a:cubicBezTo>
                    <a:pt x="29" y="42"/>
                    <a:pt x="42" y="60"/>
                    <a:pt x="42" y="60"/>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100">
                <a:latin typeface="微软雅黑" panose="020B0503020204020204" charset="-122"/>
                <a:ea typeface="微软雅黑" panose="020B0503020204020204" charset="-122"/>
              </a:endParaRPr>
            </a:p>
          </p:txBody>
        </p:sp>
      </p:grpSp>
      <p:grpSp>
        <p:nvGrpSpPr>
          <p:cNvPr id="11" name="组 10"/>
          <p:cNvGrpSpPr/>
          <p:nvPr/>
        </p:nvGrpSpPr>
        <p:grpSpPr>
          <a:xfrm>
            <a:off x="3190857" y="1447636"/>
            <a:ext cx="2992904" cy="793263"/>
            <a:chOff x="2518949" y="1567673"/>
            <a:chExt cx="2992904" cy="793263"/>
          </a:xfrm>
        </p:grpSpPr>
        <p:sp>
          <p:nvSpPr>
            <p:cNvPr id="9" name="TextBox 11"/>
            <p:cNvSpPr txBox="1">
              <a:spLocks noChangeArrowheads="1"/>
            </p:cNvSpPr>
            <p:nvPr/>
          </p:nvSpPr>
          <p:spPr bwMode="auto">
            <a:xfrm flipH="1">
              <a:off x="2518949" y="1862419"/>
              <a:ext cx="2992904" cy="498517"/>
            </a:xfrm>
            <a:prstGeom prst="rect">
              <a:avLst/>
            </a:prstGeom>
            <a:noFill/>
            <a:ln>
              <a:noFill/>
            </a:ln>
            <a:effectLst/>
          </p:spPr>
          <p:txBody>
            <a:bodyPr wrap="square" lIns="91360" tIns="45680" rIns="91360" bIns="4568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eaLnBrk="1" hangingPunct="1">
                <a:lnSpc>
                  <a:spcPct val="120000"/>
                </a:lnSpc>
                <a:defRPr/>
              </a:pPr>
              <a:r>
                <a:rPr lang="zh-CN" altLang="en-US" sz="11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多场景语音服务支持专家，让你的设备长上耳朵让你的设备开口说话</a:t>
              </a:r>
              <a:endParaRPr lang="en-US" altLang="zh-CN" sz="9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endParaRPr>
            </a:p>
          </p:txBody>
        </p:sp>
        <p:sp>
          <p:nvSpPr>
            <p:cNvPr id="10" name="TextBox 11"/>
            <p:cNvSpPr txBox="1">
              <a:spLocks noChangeArrowheads="1"/>
            </p:cNvSpPr>
            <p:nvPr/>
          </p:nvSpPr>
          <p:spPr bwMode="auto">
            <a:xfrm flipH="1">
              <a:off x="2565412" y="1567673"/>
              <a:ext cx="1628775" cy="338554"/>
            </a:xfrm>
            <a:prstGeom prst="rect">
              <a:avLst/>
            </a:prstGeom>
            <a:noFill/>
            <a:ln>
              <a:noFill/>
            </a:ln>
            <a:effectLst/>
          </p:spPr>
          <p:txBody>
            <a:bodyPr lIns="91360" tIns="45680" rIns="91360" bIns="4568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1600" b="1" kern="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语音识别</a:t>
              </a:r>
              <a:endParaRPr lang="en-US" altLang="zh-CN" sz="1600" b="1" kern="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endParaRPr>
            </a:p>
          </p:txBody>
        </p:sp>
      </p:grpSp>
      <p:sp>
        <p:nvSpPr>
          <p:cNvPr id="12" name="Oval 4"/>
          <p:cNvSpPr>
            <a:spLocks noChangeArrowheads="1"/>
          </p:cNvSpPr>
          <p:nvPr/>
        </p:nvSpPr>
        <p:spPr bwMode="auto">
          <a:xfrm>
            <a:off x="2588437" y="2859288"/>
            <a:ext cx="523875" cy="526256"/>
          </a:xfrm>
          <a:prstGeom prst="ellipse">
            <a:avLst/>
          </a:prstGeom>
          <a:solidFill>
            <a:srgbClr val="4C4C4C"/>
          </a:solidFill>
          <a:ln>
            <a:noFill/>
          </a:ln>
        </p:spPr>
        <p:txBody>
          <a:bodyPr lIns="68513" tIns="34286" rIns="68513" bIns="34286" anchor="ctr"/>
          <a:lstStyle>
            <a:lvl1pPr>
              <a:defRPr sz="1900">
                <a:solidFill>
                  <a:schemeClr val="tx1"/>
                </a:solidFill>
                <a:latin typeface="Calibri" panose="020F0502020204030204" charset="0"/>
                <a:ea typeface="宋体" panose="02010600030101010101" pitchFamily="2" charset="-122"/>
              </a:defRPr>
            </a:lvl1pPr>
            <a:lvl2pPr marL="742950" indent="-285750">
              <a:defRPr sz="1900">
                <a:solidFill>
                  <a:schemeClr val="tx1"/>
                </a:solidFill>
                <a:latin typeface="Calibri" panose="020F0502020204030204" charset="0"/>
                <a:ea typeface="宋体" panose="02010600030101010101" pitchFamily="2" charset="-122"/>
              </a:defRPr>
            </a:lvl2pPr>
            <a:lvl3pPr marL="1143000" indent="-228600">
              <a:defRPr sz="1900">
                <a:solidFill>
                  <a:schemeClr val="tx1"/>
                </a:solidFill>
                <a:latin typeface="Calibri" panose="020F0502020204030204" charset="0"/>
                <a:ea typeface="宋体" panose="02010600030101010101" pitchFamily="2" charset="-122"/>
              </a:defRPr>
            </a:lvl3pPr>
            <a:lvl4pPr marL="1600200" indent="-228600">
              <a:defRPr sz="1900">
                <a:solidFill>
                  <a:schemeClr val="tx1"/>
                </a:solidFill>
                <a:latin typeface="Calibri" panose="020F0502020204030204" charset="0"/>
                <a:ea typeface="宋体" panose="02010600030101010101" pitchFamily="2" charset="-122"/>
              </a:defRPr>
            </a:lvl4pPr>
            <a:lvl5pPr marL="2057400" indent="-228600">
              <a:defRPr sz="1900">
                <a:solidFill>
                  <a:schemeClr val="tx1"/>
                </a:solidFill>
                <a:latin typeface="Calibri" panose="020F0502020204030204" charset="0"/>
                <a:ea typeface="宋体" panose="02010600030101010101" pitchFamily="2" charset="-122"/>
              </a:defRPr>
            </a:lvl5pPr>
            <a:lvl6pPr marL="2514600" indent="-228600" defTabSz="912495" fontAlgn="base">
              <a:spcBef>
                <a:spcPct val="0"/>
              </a:spcBef>
              <a:spcAft>
                <a:spcPct val="0"/>
              </a:spcAft>
              <a:defRPr sz="1900">
                <a:solidFill>
                  <a:schemeClr val="tx1"/>
                </a:solidFill>
                <a:latin typeface="Calibri" panose="020F0502020204030204" charset="0"/>
                <a:ea typeface="宋体" panose="02010600030101010101" pitchFamily="2" charset="-122"/>
              </a:defRPr>
            </a:lvl6pPr>
            <a:lvl7pPr marL="2971800" indent="-228600" defTabSz="912495" fontAlgn="base">
              <a:spcBef>
                <a:spcPct val="0"/>
              </a:spcBef>
              <a:spcAft>
                <a:spcPct val="0"/>
              </a:spcAft>
              <a:defRPr sz="1900">
                <a:solidFill>
                  <a:schemeClr val="tx1"/>
                </a:solidFill>
                <a:latin typeface="Calibri" panose="020F0502020204030204" charset="0"/>
                <a:ea typeface="宋体" panose="02010600030101010101" pitchFamily="2" charset="-122"/>
              </a:defRPr>
            </a:lvl7pPr>
            <a:lvl8pPr marL="3429000" indent="-228600" defTabSz="912495" fontAlgn="base">
              <a:spcBef>
                <a:spcPct val="0"/>
              </a:spcBef>
              <a:spcAft>
                <a:spcPct val="0"/>
              </a:spcAft>
              <a:defRPr sz="1900">
                <a:solidFill>
                  <a:schemeClr val="tx1"/>
                </a:solidFill>
                <a:latin typeface="Calibri" panose="020F0502020204030204" charset="0"/>
                <a:ea typeface="宋体" panose="02010600030101010101" pitchFamily="2" charset="-122"/>
              </a:defRPr>
            </a:lvl8pPr>
            <a:lvl9pPr marL="3886200" indent="-228600" defTabSz="912495" fontAlgn="base">
              <a:spcBef>
                <a:spcPct val="0"/>
              </a:spcBef>
              <a:spcAft>
                <a:spcPct val="0"/>
              </a:spcAft>
              <a:defRPr sz="1900">
                <a:solidFill>
                  <a:schemeClr val="tx1"/>
                </a:solidFill>
                <a:latin typeface="Calibri" panose="020F0502020204030204" charset="0"/>
                <a:ea typeface="宋体" panose="02010600030101010101" pitchFamily="2" charset="-122"/>
              </a:defRPr>
            </a:lvl9pPr>
          </a:lstStyle>
          <a:p>
            <a:pPr eaLnBrk="1" hangingPunct="1"/>
            <a:endParaRPr lang="zh-CN" altLang="en-US" sz="2400">
              <a:solidFill>
                <a:srgbClr val="F2F2F2"/>
              </a:solidFill>
              <a:latin typeface="微软雅黑" panose="020B0503020204020204" charset="-122"/>
              <a:ea typeface="微软雅黑" panose="020B0503020204020204" charset="-122"/>
              <a:sym typeface="Calibri" panose="020F0502020204030204" charset="0"/>
            </a:endParaRPr>
          </a:p>
        </p:txBody>
      </p:sp>
      <p:grpSp>
        <p:nvGrpSpPr>
          <p:cNvPr id="13" name="Group 20"/>
          <p:cNvGrpSpPr/>
          <p:nvPr/>
        </p:nvGrpSpPr>
        <p:grpSpPr bwMode="auto">
          <a:xfrm>
            <a:off x="2713447" y="2972396"/>
            <a:ext cx="294084" cy="296466"/>
            <a:chOff x="0" y="0"/>
            <a:chExt cx="401822" cy="404317"/>
          </a:xfrm>
          <a:solidFill>
            <a:schemeClr val="accent2"/>
          </a:solidFill>
        </p:grpSpPr>
        <p:sp>
          <p:nvSpPr>
            <p:cNvPr id="14" name="Freeform 42"/>
            <p:cNvSpPr>
              <a:spLocks noEditPoints="1" noChangeArrowheads="1"/>
            </p:cNvSpPr>
            <p:nvPr/>
          </p:nvSpPr>
          <p:spPr bwMode="auto">
            <a:xfrm>
              <a:off x="0" y="0"/>
              <a:ext cx="401822" cy="404317"/>
            </a:xfrm>
            <a:custGeom>
              <a:avLst/>
              <a:gdLst>
                <a:gd name="T0" fmla="*/ 661681284 w 121"/>
                <a:gd name="T1" fmla="*/ 0 h 121"/>
                <a:gd name="T2" fmla="*/ 0 w 121"/>
                <a:gd name="T3" fmla="*/ 681087023 h 121"/>
                <a:gd name="T4" fmla="*/ 661681284 w 121"/>
                <a:gd name="T5" fmla="*/ 1351010219 h 121"/>
                <a:gd name="T6" fmla="*/ 1334387766 w 121"/>
                <a:gd name="T7" fmla="*/ 681087023 h 121"/>
                <a:gd name="T8" fmla="*/ 661681284 w 121"/>
                <a:gd name="T9" fmla="*/ 0 h 121"/>
                <a:gd name="T10" fmla="*/ 661681284 w 121"/>
                <a:gd name="T11" fmla="*/ 1239355239 h 121"/>
                <a:gd name="T12" fmla="*/ 110278554 w 121"/>
                <a:gd name="T13" fmla="*/ 681087023 h 121"/>
                <a:gd name="T14" fmla="*/ 661681284 w 121"/>
                <a:gd name="T15" fmla="*/ 111654980 h 121"/>
                <a:gd name="T16" fmla="*/ 1224109212 w 121"/>
                <a:gd name="T17" fmla="*/ 681087023 h 121"/>
                <a:gd name="T18" fmla="*/ 661681284 w 121"/>
                <a:gd name="T19" fmla="*/ 1239355239 h 1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1"/>
                <a:gd name="T31" fmla="*/ 0 h 121"/>
                <a:gd name="T32" fmla="*/ 121 w 121"/>
                <a:gd name="T33" fmla="*/ 121 h 1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1" h="121">
                  <a:moveTo>
                    <a:pt x="60" y="0"/>
                  </a:moveTo>
                  <a:cubicBezTo>
                    <a:pt x="27" y="0"/>
                    <a:pt x="0" y="27"/>
                    <a:pt x="0" y="61"/>
                  </a:cubicBezTo>
                  <a:cubicBezTo>
                    <a:pt x="0" y="94"/>
                    <a:pt x="27" y="121"/>
                    <a:pt x="60" y="121"/>
                  </a:cubicBezTo>
                  <a:cubicBezTo>
                    <a:pt x="94" y="121"/>
                    <a:pt x="121" y="94"/>
                    <a:pt x="121" y="61"/>
                  </a:cubicBezTo>
                  <a:cubicBezTo>
                    <a:pt x="121" y="27"/>
                    <a:pt x="94" y="0"/>
                    <a:pt x="60" y="0"/>
                  </a:cubicBezTo>
                  <a:close/>
                  <a:moveTo>
                    <a:pt x="60" y="111"/>
                  </a:moveTo>
                  <a:cubicBezTo>
                    <a:pt x="32" y="111"/>
                    <a:pt x="10" y="89"/>
                    <a:pt x="10" y="61"/>
                  </a:cubicBezTo>
                  <a:cubicBezTo>
                    <a:pt x="10" y="33"/>
                    <a:pt x="32" y="10"/>
                    <a:pt x="60" y="10"/>
                  </a:cubicBezTo>
                  <a:cubicBezTo>
                    <a:pt x="88" y="10"/>
                    <a:pt x="111" y="33"/>
                    <a:pt x="111" y="61"/>
                  </a:cubicBezTo>
                  <a:cubicBezTo>
                    <a:pt x="111" y="89"/>
                    <a:pt x="88" y="111"/>
                    <a:pt x="60" y="111"/>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100">
                <a:latin typeface="微软雅黑" panose="020B0503020204020204" charset="-122"/>
                <a:ea typeface="微软雅黑" panose="020B0503020204020204" charset="-122"/>
              </a:endParaRPr>
            </a:p>
          </p:txBody>
        </p:sp>
        <p:sp>
          <p:nvSpPr>
            <p:cNvPr id="15" name="Freeform 43"/>
            <p:cNvSpPr>
              <a:spLocks noChangeArrowheads="1"/>
            </p:cNvSpPr>
            <p:nvPr/>
          </p:nvSpPr>
          <p:spPr bwMode="auto">
            <a:xfrm>
              <a:off x="107320" y="97336"/>
              <a:ext cx="139764" cy="199662"/>
            </a:xfrm>
            <a:custGeom>
              <a:avLst/>
              <a:gdLst>
                <a:gd name="T0" fmla="*/ 465094659 w 42"/>
                <a:gd name="T1" fmla="*/ 664415237 h 60"/>
                <a:gd name="T2" fmla="*/ 465094659 w 42"/>
                <a:gd name="T3" fmla="*/ 0 h 60"/>
                <a:gd name="T4" fmla="*/ 0 w 42"/>
                <a:gd name="T5" fmla="*/ 465089335 h 60"/>
                <a:gd name="T6" fmla="*/ 465094659 w 42"/>
                <a:gd name="T7" fmla="*/ 664415237 h 60"/>
                <a:gd name="T8" fmla="*/ 0 60000 65536"/>
                <a:gd name="T9" fmla="*/ 0 60000 65536"/>
                <a:gd name="T10" fmla="*/ 0 60000 65536"/>
                <a:gd name="T11" fmla="*/ 0 60000 65536"/>
                <a:gd name="T12" fmla="*/ 0 w 42"/>
                <a:gd name="T13" fmla="*/ 0 h 60"/>
                <a:gd name="T14" fmla="*/ 42 w 42"/>
                <a:gd name="T15" fmla="*/ 60 h 60"/>
              </a:gdLst>
              <a:ahLst/>
              <a:cxnLst>
                <a:cxn ang="T8">
                  <a:pos x="T0" y="T1"/>
                </a:cxn>
                <a:cxn ang="T9">
                  <a:pos x="T2" y="T3"/>
                </a:cxn>
                <a:cxn ang="T10">
                  <a:pos x="T4" y="T5"/>
                </a:cxn>
                <a:cxn ang="T11">
                  <a:pos x="T6" y="T7"/>
                </a:cxn>
              </a:cxnLst>
              <a:rect l="T12" t="T13" r="T14" b="T15"/>
              <a:pathLst>
                <a:path w="42" h="60">
                  <a:moveTo>
                    <a:pt x="42" y="60"/>
                  </a:moveTo>
                  <a:cubicBezTo>
                    <a:pt x="42" y="0"/>
                    <a:pt x="42" y="0"/>
                    <a:pt x="42" y="0"/>
                  </a:cubicBezTo>
                  <a:cubicBezTo>
                    <a:pt x="0" y="42"/>
                    <a:pt x="0" y="42"/>
                    <a:pt x="0" y="42"/>
                  </a:cubicBezTo>
                  <a:cubicBezTo>
                    <a:pt x="29" y="42"/>
                    <a:pt x="42" y="60"/>
                    <a:pt x="42" y="60"/>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100">
                <a:latin typeface="微软雅黑" panose="020B0503020204020204" charset="-122"/>
                <a:ea typeface="微软雅黑" panose="020B0503020204020204" charset="-122"/>
              </a:endParaRPr>
            </a:p>
          </p:txBody>
        </p:sp>
      </p:grpSp>
      <p:grpSp>
        <p:nvGrpSpPr>
          <p:cNvPr id="16" name="组 15"/>
          <p:cNvGrpSpPr/>
          <p:nvPr/>
        </p:nvGrpSpPr>
        <p:grpSpPr>
          <a:xfrm>
            <a:off x="3190857" y="2810271"/>
            <a:ext cx="2992904" cy="793263"/>
            <a:chOff x="2518949" y="1567673"/>
            <a:chExt cx="2992904" cy="793263"/>
          </a:xfrm>
        </p:grpSpPr>
        <p:sp>
          <p:nvSpPr>
            <p:cNvPr id="17" name="TextBox 11"/>
            <p:cNvSpPr txBox="1">
              <a:spLocks noChangeArrowheads="1"/>
            </p:cNvSpPr>
            <p:nvPr/>
          </p:nvSpPr>
          <p:spPr bwMode="auto">
            <a:xfrm flipH="1">
              <a:off x="2518949" y="1862419"/>
              <a:ext cx="2992904" cy="498517"/>
            </a:xfrm>
            <a:prstGeom prst="rect">
              <a:avLst/>
            </a:prstGeom>
            <a:noFill/>
            <a:ln>
              <a:noFill/>
            </a:ln>
            <a:effectLst/>
          </p:spPr>
          <p:txBody>
            <a:bodyPr wrap="square" lIns="91360" tIns="45680" rIns="91360" bIns="4568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eaLnBrk="1" hangingPunct="1">
                <a:lnSpc>
                  <a:spcPct val="120000"/>
                </a:lnSpc>
                <a:defRPr/>
              </a:pPr>
              <a:r>
                <a:rPr lang="zh-CN" altLang="en-US" sz="11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依托业界领先的深度学习技术，提供了自然场景下整图文字检测、定位、识别等功能</a:t>
              </a:r>
              <a:endParaRPr lang="en-US" altLang="zh-CN" sz="9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endParaRPr>
            </a:p>
          </p:txBody>
        </p:sp>
        <p:sp>
          <p:nvSpPr>
            <p:cNvPr id="18" name="TextBox 11"/>
            <p:cNvSpPr txBox="1">
              <a:spLocks noChangeArrowheads="1"/>
            </p:cNvSpPr>
            <p:nvPr/>
          </p:nvSpPr>
          <p:spPr bwMode="auto">
            <a:xfrm flipH="1">
              <a:off x="2565412" y="1567673"/>
              <a:ext cx="1628775" cy="338554"/>
            </a:xfrm>
            <a:prstGeom prst="rect">
              <a:avLst/>
            </a:prstGeom>
            <a:noFill/>
            <a:ln>
              <a:noFill/>
            </a:ln>
            <a:effectLst/>
          </p:spPr>
          <p:txBody>
            <a:bodyPr lIns="91360" tIns="45680" rIns="91360" bIns="4568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1600" b="1" kern="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文字识别</a:t>
              </a:r>
              <a:endParaRPr lang="en-US" altLang="zh-CN" sz="1600" b="1" kern="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endParaRPr>
            </a:p>
          </p:txBody>
        </p:sp>
      </p:grpSp>
      <p:sp>
        <p:nvSpPr>
          <p:cNvPr id="19" name="Oval 4"/>
          <p:cNvSpPr>
            <a:spLocks noChangeArrowheads="1"/>
          </p:cNvSpPr>
          <p:nvPr/>
        </p:nvSpPr>
        <p:spPr bwMode="auto">
          <a:xfrm>
            <a:off x="2588437" y="4270942"/>
            <a:ext cx="523875" cy="526256"/>
          </a:xfrm>
          <a:prstGeom prst="ellipse">
            <a:avLst/>
          </a:prstGeom>
          <a:solidFill>
            <a:srgbClr val="4C4C4C"/>
          </a:solidFill>
          <a:ln>
            <a:noFill/>
          </a:ln>
        </p:spPr>
        <p:txBody>
          <a:bodyPr lIns="68513" tIns="34286" rIns="68513" bIns="34286" anchor="ctr"/>
          <a:lstStyle>
            <a:lvl1pPr>
              <a:defRPr sz="1900">
                <a:solidFill>
                  <a:schemeClr val="tx1"/>
                </a:solidFill>
                <a:latin typeface="Calibri" panose="020F0502020204030204" charset="0"/>
                <a:ea typeface="宋体" panose="02010600030101010101" pitchFamily="2" charset="-122"/>
              </a:defRPr>
            </a:lvl1pPr>
            <a:lvl2pPr marL="742950" indent="-285750">
              <a:defRPr sz="1900">
                <a:solidFill>
                  <a:schemeClr val="tx1"/>
                </a:solidFill>
                <a:latin typeface="Calibri" panose="020F0502020204030204" charset="0"/>
                <a:ea typeface="宋体" panose="02010600030101010101" pitchFamily="2" charset="-122"/>
              </a:defRPr>
            </a:lvl2pPr>
            <a:lvl3pPr marL="1143000" indent="-228600">
              <a:defRPr sz="1900">
                <a:solidFill>
                  <a:schemeClr val="tx1"/>
                </a:solidFill>
                <a:latin typeface="Calibri" panose="020F0502020204030204" charset="0"/>
                <a:ea typeface="宋体" panose="02010600030101010101" pitchFamily="2" charset="-122"/>
              </a:defRPr>
            </a:lvl3pPr>
            <a:lvl4pPr marL="1600200" indent="-228600">
              <a:defRPr sz="1900">
                <a:solidFill>
                  <a:schemeClr val="tx1"/>
                </a:solidFill>
                <a:latin typeface="Calibri" panose="020F0502020204030204" charset="0"/>
                <a:ea typeface="宋体" panose="02010600030101010101" pitchFamily="2" charset="-122"/>
              </a:defRPr>
            </a:lvl4pPr>
            <a:lvl5pPr marL="2057400" indent="-228600">
              <a:defRPr sz="1900">
                <a:solidFill>
                  <a:schemeClr val="tx1"/>
                </a:solidFill>
                <a:latin typeface="Calibri" panose="020F0502020204030204" charset="0"/>
                <a:ea typeface="宋体" panose="02010600030101010101" pitchFamily="2" charset="-122"/>
              </a:defRPr>
            </a:lvl5pPr>
            <a:lvl6pPr marL="2514600" indent="-228600" defTabSz="912495" fontAlgn="base">
              <a:spcBef>
                <a:spcPct val="0"/>
              </a:spcBef>
              <a:spcAft>
                <a:spcPct val="0"/>
              </a:spcAft>
              <a:defRPr sz="1900">
                <a:solidFill>
                  <a:schemeClr val="tx1"/>
                </a:solidFill>
                <a:latin typeface="Calibri" panose="020F0502020204030204" charset="0"/>
                <a:ea typeface="宋体" panose="02010600030101010101" pitchFamily="2" charset="-122"/>
              </a:defRPr>
            </a:lvl6pPr>
            <a:lvl7pPr marL="2971800" indent="-228600" defTabSz="912495" fontAlgn="base">
              <a:spcBef>
                <a:spcPct val="0"/>
              </a:spcBef>
              <a:spcAft>
                <a:spcPct val="0"/>
              </a:spcAft>
              <a:defRPr sz="1900">
                <a:solidFill>
                  <a:schemeClr val="tx1"/>
                </a:solidFill>
                <a:latin typeface="Calibri" panose="020F0502020204030204" charset="0"/>
                <a:ea typeface="宋体" panose="02010600030101010101" pitchFamily="2" charset="-122"/>
              </a:defRPr>
            </a:lvl7pPr>
            <a:lvl8pPr marL="3429000" indent="-228600" defTabSz="912495" fontAlgn="base">
              <a:spcBef>
                <a:spcPct val="0"/>
              </a:spcBef>
              <a:spcAft>
                <a:spcPct val="0"/>
              </a:spcAft>
              <a:defRPr sz="1900">
                <a:solidFill>
                  <a:schemeClr val="tx1"/>
                </a:solidFill>
                <a:latin typeface="Calibri" panose="020F0502020204030204" charset="0"/>
                <a:ea typeface="宋体" panose="02010600030101010101" pitchFamily="2" charset="-122"/>
              </a:defRPr>
            </a:lvl8pPr>
            <a:lvl9pPr marL="3886200" indent="-228600" defTabSz="912495" fontAlgn="base">
              <a:spcBef>
                <a:spcPct val="0"/>
              </a:spcBef>
              <a:spcAft>
                <a:spcPct val="0"/>
              </a:spcAft>
              <a:defRPr sz="1900">
                <a:solidFill>
                  <a:schemeClr val="tx1"/>
                </a:solidFill>
                <a:latin typeface="Calibri" panose="020F0502020204030204" charset="0"/>
                <a:ea typeface="宋体" panose="02010600030101010101" pitchFamily="2" charset="-122"/>
              </a:defRPr>
            </a:lvl9pPr>
          </a:lstStyle>
          <a:p>
            <a:pPr eaLnBrk="1" hangingPunct="1"/>
            <a:endParaRPr lang="zh-CN" altLang="en-US" sz="2400">
              <a:solidFill>
                <a:srgbClr val="F2F2F2"/>
              </a:solidFill>
              <a:latin typeface="微软雅黑" panose="020B0503020204020204" charset="-122"/>
              <a:ea typeface="微软雅黑" panose="020B0503020204020204" charset="-122"/>
              <a:sym typeface="Calibri" panose="020F0502020204030204" charset="0"/>
            </a:endParaRPr>
          </a:p>
        </p:txBody>
      </p:sp>
      <p:grpSp>
        <p:nvGrpSpPr>
          <p:cNvPr id="20" name="Group 20"/>
          <p:cNvGrpSpPr/>
          <p:nvPr/>
        </p:nvGrpSpPr>
        <p:grpSpPr bwMode="auto">
          <a:xfrm>
            <a:off x="2713447" y="4384050"/>
            <a:ext cx="294084" cy="296466"/>
            <a:chOff x="0" y="0"/>
            <a:chExt cx="401822" cy="404317"/>
          </a:xfrm>
          <a:solidFill>
            <a:schemeClr val="accent2"/>
          </a:solidFill>
        </p:grpSpPr>
        <p:sp>
          <p:nvSpPr>
            <p:cNvPr id="21" name="Freeform 42"/>
            <p:cNvSpPr>
              <a:spLocks noEditPoints="1" noChangeArrowheads="1"/>
            </p:cNvSpPr>
            <p:nvPr/>
          </p:nvSpPr>
          <p:spPr bwMode="auto">
            <a:xfrm>
              <a:off x="0" y="0"/>
              <a:ext cx="401822" cy="404317"/>
            </a:xfrm>
            <a:custGeom>
              <a:avLst/>
              <a:gdLst>
                <a:gd name="T0" fmla="*/ 661681284 w 121"/>
                <a:gd name="T1" fmla="*/ 0 h 121"/>
                <a:gd name="T2" fmla="*/ 0 w 121"/>
                <a:gd name="T3" fmla="*/ 681087023 h 121"/>
                <a:gd name="T4" fmla="*/ 661681284 w 121"/>
                <a:gd name="T5" fmla="*/ 1351010219 h 121"/>
                <a:gd name="T6" fmla="*/ 1334387766 w 121"/>
                <a:gd name="T7" fmla="*/ 681087023 h 121"/>
                <a:gd name="T8" fmla="*/ 661681284 w 121"/>
                <a:gd name="T9" fmla="*/ 0 h 121"/>
                <a:gd name="T10" fmla="*/ 661681284 w 121"/>
                <a:gd name="T11" fmla="*/ 1239355239 h 121"/>
                <a:gd name="T12" fmla="*/ 110278554 w 121"/>
                <a:gd name="T13" fmla="*/ 681087023 h 121"/>
                <a:gd name="T14" fmla="*/ 661681284 w 121"/>
                <a:gd name="T15" fmla="*/ 111654980 h 121"/>
                <a:gd name="T16" fmla="*/ 1224109212 w 121"/>
                <a:gd name="T17" fmla="*/ 681087023 h 121"/>
                <a:gd name="T18" fmla="*/ 661681284 w 121"/>
                <a:gd name="T19" fmla="*/ 1239355239 h 1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1"/>
                <a:gd name="T31" fmla="*/ 0 h 121"/>
                <a:gd name="T32" fmla="*/ 121 w 121"/>
                <a:gd name="T33" fmla="*/ 121 h 1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1" h="121">
                  <a:moveTo>
                    <a:pt x="60" y="0"/>
                  </a:moveTo>
                  <a:cubicBezTo>
                    <a:pt x="27" y="0"/>
                    <a:pt x="0" y="27"/>
                    <a:pt x="0" y="61"/>
                  </a:cubicBezTo>
                  <a:cubicBezTo>
                    <a:pt x="0" y="94"/>
                    <a:pt x="27" y="121"/>
                    <a:pt x="60" y="121"/>
                  </a:cubicBezTo>
                  <a:cubicBezTo>
                    <a:pt x="94" y="121"/>
                    <a:pt x="121" y="94"/>
                    <a:pt x="121" y="61"/>
                  </a:cubicBezTo>
                  <a:cubicBezTo>
                    <a:pt x="121" y="27"/>
                    <a:pt x="94" y="0"/>
                    <a:pt x="60" y="0"/>
                  </a:cubicBezTo>
                  <a:close/>
                  <a:moveTo>
                    <a:pt x="60" y="111"/>
                  </a:moveTo>
                  <a:cubicBezTo>
                    <a:pt x="32" y="111"/>
                    <a:pt x="10" y="89"/>
                    <a:pt x="10" y="61"/>
                  </a:cubicBezTo>
                  <a:cubicBezTo>
                    <a:pt x="10" y="33"/>
                    <a:pt x="32" y="10"/>
                    <a:pt x="60" y="10"/>
                  </a:cubicBezTo>
                  <a:cubicBezTo>
                    <a:pt x="88" y="10"/>
                    <a:pt x="111" y="33"/>
                    <a:pt x="111" y="61"/>
                  </a:cubicBezTo>
                  <a:cubicBezTo>
                    <a:pt x="111" y="89"/>
                    <a:pt x="88" y="111"/>
                    <a:pt x="60" y="111"/>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100">
                <a:latin typeface="微软雅黑" panose="020B0503020204020204" charset="-122"/>
                <a:ea typeface="微软雅黑" panose="020B0503020204020204" charset="-122"/>
              </a:endParaRPr>
            </a:p>
          </p:txBody>
        </p:sp>
        <p:sp>
          <p:nvSpPr>
            <p:cNvPr id="22" name="Freeform 43"/>
            <p:cNvSpPr>
              <a:spLocks noChangeArrowheads="1"/>
            </p:cNvSpPr>
            <p:nvPr/>
          </p:nvSpPr>
          <p:spPr bwMode="auto">
            <a:xfrm>
              <a:off x="107320" y="97336"/>
              <a:ext cx="139764" cy="199662"/>
            </a:xfrm>
            <a:custGeom>
              <a:avLst/>
              <a:gdLst>
                <a:gd name="T0" fmla="*/ 465094659 w 42"/>
                <a:gd name="T1" fmla="*/ 664415237 h 60"/>
                <a:gd name="T2" fmla="*/ 465094659 w 42"/>
                <a:gd name="T3" fmla="*/ 0 h 60"/>
                <a:gd name="T4" fmla="*/ 0 w 42"/>
                <a:gd name="T5" fmla="*/ 465089335 h 60"/>
                <a:gd name="T6" fmla="*/ 465094659 w 42"/>
                <a:gd name="T7" fmla="*/ 664415237 h 60"/>
                <a:gd name="T8" fmla="*/ 0 60000 65536"/>
                <a:gd name="T9" fmla="*/ 0 60000 65536"/>
                <a:gd name="T10" fmla="*/ 0 60000 65536"/>
                <a:gd name="T11" fmla="*/ 0 60000 65536"/>
                <a:gd name="T12" fmla="*/ 0 w 42"/>
                <a:gd name="T13" fmla="*/ 0 h 60"/>
                <a:gd name="T14" fmla="*/ 42 w 42"/>
                <a:gd name="T15" fmla="*/ 60 h 60"/>
              </a:gdLst>
              <a:ahLst/>
              <a:cxnLst>
                <a:cxn ang="T8">
                  <a:pos x="T0" y="T1"/>
                </a:cxn>
                <a:cxn ang="T9">
                  <a:pos x="T2" y="T3"/>
                </a:cxn>
                <a:cxn ang="T10">
                  <a:pos x="T4" y="T5"/>
                </a:cxn>
                <a:cxn ang="T11">
                  <a:pos x="T6" y="T7"/>
                </a:cxn>
              </a:cxnLst>
              <a:rect l="T12" t="T13" r="T14" b="T15"/>
              <a:pathLst>
                <a:path w="42" h="60">
                  <a:moveTo>
                    <a:pt x="42" y="60"/>
                  </a:moveTo>
                  <a:cubicBezTo>
                    <a:pt x="42" y="0"/>
                    <a:pt x="42" y="0"/>
                    <a:pt x="42" y="0"/>
                  </a:cubicBezTo>
                  <a:cubicBezTo>
                    <a:pt x="0" y="42"/>
                    <a:pt x="0" y="42"/>
                    <a:pt x="0" y="42"/>
                  </a:cubicBezTo>
                  <a:cubicBezTo>
                    <a:pt x="29" y="42"/>
                    <a:pt x="42" y="60"/>
                    <a:pt x="42" y="60"/>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100">
                <a:latin typeface="微软雅黑" panose="020B0503020204020204" charset="-122"/>
                <a:ea typeface="微软雅黑" panose="020B0503020204020204" charset="-122"/>
              </a:endParaRPr>
            </a:p>
          </p:txBody>
        </p:sp>
      </p:grpSp>
      <p:grpSp>
        <p:nvGrpSpPr>
          <p:cNvPr id="23" name="组 22"/>
          <p:cNvGrpSpPr/>
          <p:nvPr/>
        </p:nvGrpSpPr>
        <p:grpSpPr>
          <a:xfrm>
            <a:off x="3190857" y="4221923"/>
            <a:ext cx="2992904" cy="996396"/>
            <a:chOff x="2518949" y="1567673"/>
            <a:chExt cx="2992904" cy="996396"/>
          </a:xfrm>
        </p:grpSpPr>
        <p:sp>
          <p:nvSpPr>
            <p:cNvPr id="24" name="TextBox 11"/>
            <p:cNvSpPr txBox="1">
              <a:spLocks noChangeArrowheads="1"/>
            </p:cNvSpPr>
            <p:nvPr/>
          </p:nvSpPr>
          <p:spPr bwMode="auto">
            <a:xfrm flipH="1">
              <a:off x="2518949" y="1862419"/>
              <a:ext cx="2992904" cy="701650"/>
            </a:xfrm>
            <a:prstGeom prst="rect">
              <a:avLst/>
            </a:prstGeom>
            <a:noFill/>
            <a:ln>
              <a:noFill/>
            </a:ln>
            <a:effectLst/>
          </p:spPr>
          <p:txBody>
            <a:bodyPr wrap="square" lIns="91360" tIns="45680" rIns="91360" bIns="4568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eaLnBrk="1" hangingPunct="1">
                <a:lnSpc>
                  <a:spcPct val="120000"/>
                </a:lnSpc>
                <a:defRPr/>
              </a:pPr>
              <a:r>
                <a:rPr lang="zh-CN" altLang="en-US" sz="11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基于智能人脸分析算法，提供人脸检测、人脸识别、关键点定位、属性识别和活体检测等一整套技术方案</a:t>
              </a:r>
              <a:endParaRPr lang="en-US" altLang="zh-CN" sz="9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endParaRPr>
            </a:p>
          </p:txBody>
        </p:sp>
        <p:sp>
          <p:nvSpPr>
            <p:cNvPr id="25" name="TextBox 11"/>
            <p:cNvSpPr txBox="1">
              <a:spLocks noChangeArrowheads="1"/>
            </p:cNvSpPr>
            <p:nvPr/>
          </p:nvSpPr>
          <p:spPr bwMode="auto">
            <a:xfrm flipH="1">
              <a:off x="2565412" y="1567673"/>
              <a:ext cx="1628775" cy="338554"/>
            </a:xfrm>
            <a:prstGeom prst="rect">
              <a:avLst/>
            </a:prstGeom>
            <a:noFill/>
            <a:ln>
              <a:noFill/>
            </a:ln>
            <a:effectLst/>
          </p:spPr>
          <p:txBody>
            <a:bodyPr lIns="91360" tIns="45680" rIns="91360" bIns="4568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1600" b="1" kern="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人脸识别</a:t>
              </a:r>
              <a:endParaRPr lang="en-US" altLang="zh-CN" sz="1600" b="1" kern="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endParaRPr>
            </a:p>
          </p:txBody>
        </p:sp>
      </p:grpSp>
      <p:sp>
        <p:nvSpPr>
          <p:cNvPr id="26" name="Oval 4"/>
          <p:cNvSpPr>
            <a:spLocks noChangeArrowheads="1"/>
          </p:cNvSpPr>
          <p:nvPr/>
        </p:nvSpPr>
        <p:spPr bwMode="auto">
          <a:xfrm>
            <a:off x="7313284" y="1558614"/>
            <a:ext cx="523875" cy="526256"/>
          </a:xfrm>
          <a:prstGeom prst="ellipse">
            <a:avLst/>
          </a:prstGeom>
          <a:solidFill>
            <a:srgbClr val="4C4C4C"/>
          </a:solidFill>
          <a:ln>
            <a:noFill/>
          </a:ln>
        </p:spPr>
        <p:txBody>
          <a:bodyPr lIns="68513" tIns="34286" rIns="68513" bIns="34286" anchor="ctr"/>
          <a:lstStyle>
            <a:lvl1pPr>
              <a:defRPr sz="1900">
                <a:solidFill>
                  <a:schemeClr val="tx1"/>
                </a:solidFill>
                <a:latin typeface="Calibri" panose="020F0502020204030204" charset="0"/>
                <a:ea typeface="宋体" panose="02010600030101010101" pitchFamily="2" charset="-122"/>
              </a:defRPr>
            </a:lvl1pPr>
            <a:lvl2pPr marL="742950" indent="-285750">
              <a:defRPr sz="1900">
                <a:solidFill>
                  <a:schemeClr val="tx1"/>
                </a:solidFill>
                <a:latin typeface="Calibri" panose="020F0502020204030204" charset="0"/>
                <a:ea typeface="宋体" panose="02010600030101010101" pitchFamily="2" charset="-122"/>
              </a:defRPr>
            </a:lvl2pPr>
            <a:lvl3pPr marL="1143000" indent="-228600">
              <a:defRPr sz="1900">
                <a:solidFill>
                  <a:schemeClr val="tx1"/>
                </a:solidFill>
                <a:latin typeface="Calibri" panose="020F0502020204030204" charset="0"/>
                <a:ea typeface="宋体" panose="02010600030101010101" pitchFamily="2" charset="-122"/>
              </a:defRPr>
            </a:lvl3pPr>
            <a:lvl4pPr marL="1600200" indent="-228600">
              <a:defRPr sz="1900">
                <a:solidFill>
                  <a:schemeClr val="tx1"/>
                </a:solidFill>
                <a:latin typeface="Calibri" panose="020F0502020204030204" charset="0"/>
                <a:ea typeface="宋体" panose="02010600030101010101" pitchFamily="2" charset="-122"/>
              </a:defRPr>
            </a:lvl4pPr>
            <a:lvl5pPr marL="2057400" indent="-228600">
              <a:defRPr sz="1900">
                <a:solidFill>
                  <a:schemeClr val="tx1"/>
                </a:solidFill>
                <a:latin typeface="Calibri" panose="020F0502020204030204" charset="0"/>
                <a:ea typeface="宋体" panose="02010600030101010101" pitchFamily="2" charset="-122"/>
              </a:defRPr>
            </a:lvl5pPr>
            <a:lvl6pPr marL="2514600" indent="-228600" defTabSz="912495" fontAlgn="base">
              <a:spcBef>
                <a:spcPct val="0"/>
              </a:spcBef>
              <a:spcAft>
                <a:spcPct val="0"/>
              </a:spcAft>
              <a:defRPr sz="1900">
                <a:solidFill>
                  <a:schemeClr val="tx1"/>
                </a:solidFill>
                <a:latin typeface="Calibri" panose="020F0502020204030204" charset="0"/>
                <a:ea typeface="宋体" panose="02010600030101010101" pitchFamily="2" charset="-122"/>
              </a:defRPr>
            </a:lvl6pPr>
            <a:lvl7pPr marL="2971800" indent="-228600" defTabSz="912495" fontAlgn="base">
              <a:spcBef>
                <a:spcPct val="0"/>
              </a:spcBef>
              <a:spcAft>
                <a:spcPct val="0"/>
              </a:spcAft>
              <a:defRPr sz="1900">
                <a:solidFill>
                  <a:schemeClr val="tx1"/>
                </a:solidFill>
                <a:latin typeface="Calibri" panose="020F0502020204030204" charset="0"/>
                <a:ea typeface="宋体" panose="02010600030101010101" pitchFamily="2" charset="-122"/>
              </a:defRPr>
            </a:lvl7pPr>
            <a:lvl8pPr marL="3429000" indent="-228600" defTabSz="912495" fontAlgn="base">
              <a:spcBef>
                <a:spcPct val="0"/>
              </a:spcBef>
              <a:spcAft>
                <a:spcPct val="0"/>
              </a:spcAft>
              <a:defRPr sz="1900">
                <a:solidFill>
                  <a:schemeClr val="tx1"/>
                </a:solidFill>
                <a:latin typeface="Calibri" panose="020F0502020204030204" charset="0"/>
                <a:ea typeface="宋体" panose="02010600030101010101" pitchFamily="2" charset="-122"/>
              </a:defRPr>
            </a:lvl8pPr>
            <a:lvl9pPr marL="3886200" indent="-228600" defTabSz="912495" fontAlgn="base">
              <a:spcBef>
                <a:spcPct val="0"/>
              </a:spcBef>
              <a:spcAft>
                <a:spcPct val="0"/>
              </a:spcAft>
              <a:defRPr sz="1900">
                <a:solidFill>
                  <a:schemeClr val="tx1"/>
                </a:solidFill>
                <a:latin typeface="Calibri" panose="020F0502020204030204" charset="0"/>
                <a:ea typeface="宋体" panose="02010600030101010101" pitchFamily="2" charset="-122"/>
              </a:defRPr>
            </a:lvl9pPr>
          </a:lstStyle>
          <a:p>
            <a:pPr eaLnBrk="1" hangingPunct="1"/>
            <a:endParaRPr lang="zh-CN" altLang="en-US" sz="2400">
              <a:solidFill>
                <a:srgbClr val="F2F2F2"/>
              </a:solidFill>
              <a:latin typeface="微软雅黑" panose="020B0503020204020204" charset="-122"/>
              <a:ea typeface="微软雅黑" panose="020B0503020204020204" charset="-122"/>
              <a:sym typeface="Calibri" panose="020F0502020204030204" charset="0"/>
            </a:endParaRPr>
          </a:p>
        </p:txBody>
      </p:sp>
      <p:grpSp>
        <p:nvGrpSpPr>
          <p:cNvPr id="27" name="Group 20"/>
          <p:cNvGrpSpPr/>
          <p:nvPr/>
        </p:nvGrpSpPr>
        <p:grpSpPr bwMode="auto">
          <a:xfrm>
            <a:off x="7438291" y="1671722"/>
            <a:ext cx="294084" cy="296466"/>
            <a:chOff x="0" y="0"/>
            <a:chExt cx="401822" cy="404317"/>
          </a:xfrm>
          <a:solidFill>
            <a:schemeClr val="accent2"/>
          </a:solidFill>
        </p:grpSpPr>
        <p:sp>
          <p:nvSpPr>
            <p:cNvPr id="28" name="Freeform 42"/>
            <p:cNvSpPr>
              <a:spLocks noEditPoints="1" noChangeArrowheads="1"/>
            </p:cNvSpPr>
            <p:nvPr/>
          </p:nvSpPr>
          <p:spPr bwMode="auto">
            <a:xfrm>
              <a:off x="0" y="0"/>
              <a:ext cx="401822" cy="404317"/>
            </a:xfrm>
            <a:custGeom>
              <a:avLst/>
              <a:gdLst>
                <a:gd name="T0" fmla="*/ 661681284 w 121"/>
                <a:gd name="T1" fmla="*/ 0 h 121"/>
                <a:gd name="T2" fmla="*/ 0 w 121"/>
                <a:gd name="T3" fmla="*/ 681087023 h 121"/>
                <a:gd name="T4" fmla="*/ 661681284 w 121"/>
                <a:gd name="T5" fmla="*/ 1351010219 h 121"/>
                <a:gd name="T6" fmla="*/ 1334387766 w 121"/>
                <a:gd name="T7" fmla="*/ 681087023 h 121"/>
                <a:gd name="T8" fmla="*/ 661681284 w 121"/>
                <a:gd name="T9" fmla="*/ 0 h 121"/>
                <a:gd name="T10" fmla="*/ 661681284 w 121"/>
                <a:gd name="T11" fmla="*/ 1239355239 h 121"/>
                <a:gd name="T12" fmla="*/ 110278554 w 121"/>
                <a:gd name="T13" fmla="*/ 681087023 h 121"/>
                <a:gd name="T14" fmla="*/ 661681284 w 121"/>
                <a:gd name="T15" fmla="*/ 111654980 h 121"/>
                <a:gd name="T16" fmla="*/ 1224109212 w 121"/>
                <a:gd name="T17" fmla="*/ 681087023 h 121"/>
                <a:gd name="T18" fmla="*/ 661681284 w 121"/>
                <a:gd name="T19" fmla="*/ 1239355239 h 1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1"/>
                <a:gd name="T31" fmla="*/ 0 h 121"/>
                <a:gd name="T32" fmla="*/ 121 w 121"/>
                <a:gd name="T33" fmla="*/ 121 h 1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1" h="121">
                  <a:moveTo>
                    <a:pt x="60" y="0"/>
                  </a:moveTo>
                  <a:cubicBezTo>
                    <a:pt x="27" y="0"/>
                    <a:pt x="0" y="27"/>
                    <a:pt x="0" y="61"/>
                  </a:cubicBezTo>
                  <a:cubicBezTo>
                    <a:pt x="0" y="94"/>
                    <a:pt x="27" y="121"/>
                    <a:pt x="60" y="121"/>
                  </a:cubicBezTo>
                  <a:cubicBezTo>
                    <a:pt x="94" y="121"/>
                    <a:pt x="121" y="94"/>
                    <a:pt x="121" y="61"/>
                  </a:cubicBezTo>
                  <a:cubicBezTo>
                    <a:pt x="121" y="27"/>
                    <a:pt x="94" y="0"/>
                    <a:pt x="60" y="0"/>
                  </a:cubicBezTo>
                  <a:close/>
                  <a:moveTo>
                    <a:pt x="60" y="111"/>
                  </a:moveTo>
                  <a:cubicBezTo>
                    <a:pt x="32" y="111"/>
                    <a:pt x="10" y="89"/>
                    <a:pt x="10" y="61"/>
                  </a:cubicBezTo>
                  <a:cubicBezTo>
                    <a:pt x="10" y="33"/>
                    <a:pt x="32" y="10"/>
                    <a:pt x="60" y="10"/>
                  </a:cubicBezTo>
                  <a:cubicBezTo>
                    <a:pt x="88" y="10"/>
                    <a:pt x="111" y="33"/>
                    <a:pt x="111" y="61"/>
                  </a:cubicBezTo>
                  <a:cubicBezTo>
                    <a:pt x="111" y="89"/>
                    <a:pt x="88" y="111"/>
                    <a:pt x="60" y="111"/>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100">
                <a:latin typeface="微软雅黑" panose="020B0503020204020204" charset="-122"/>
                <a:ea typeface="微软雅黑" panose="020B0503020204020204" charset="-122"/>
              </a:endParaRPr>
            </a:p>
          </p:txBody>
        </p:sp>
        <p:sp>
          <p:nvSpPr>
            <p:cNvPr id="29" name="Freeform 43"/>
            <p:cNvSpPr>
              <a:spLocks noChangeArrowheads="1"/>
            </p:cNvSpPr>
            <p:nvPr/>
          </p:nvSpPr>
          <p:spPr bwMode="auto">
            <a:xfrm>
              <a:off x="107320" y="97336"/>
              <a:ext cx="139764" cy="199662"/>
            </a:xfrm>
            <a:custGeom>
              <a:avLst/>
              <a:gdLst>
                <a:gd name="T0" fmla="*/ 465094659 w 42"/>
                <a:gd name="T1" fmla="*/ 664415237 h 60"/>
                <a:gd name="T2" fmla="*/ 465094659 w 42"/>
                <a:gd name="T3" fmla="*/ 0 h 60"/>
                <a:gd name="T4" fmla="*/ 0 w 42"/>
                <a:gd name="T5" fmla="*/ 465089335 h 60"/>
                <a:gd name="T6" fmla="*/ 465094659 w 42"/>
                <a:gd name="T7" fmla="*/ 664415237 h 60"/>
                <a:gd name="T8" fmla="*/ 0 60000 65536"/>
                <a:gd name="T9" fmla="*/ 0 60000 65536"/>
                <a:gd name="T10" fmla="*/ 0 60000 65536"/>
                <a:gd name="T11" fmla="*/ 0 60000 65536"/>
                <a:gd name="T12" fmla="*/ 0 w 42"/>
                <a:gd name="T13" fmla="*/ 0 h 60"/>
                <a:gd name="T14" fmla="*/ 42 w 42"/>
                <a:gd name="T15" fmla="*/ 60 h 60"/>
              </a:gdLst>
              <a:ahLst/>
              <a:cxnLst>
                <a:cxn ang="T8">
                  <a:pos x="T0" y="T1"/>
                </a:cxn>
                <a:cxn ang="T9">
                  <a:pos x="T2" y="T3"/>
                </a:cxn>
                <a:cxn ang="T10">
                  <a:pos x="T4" y="T5"/>
                </a:cxn>
                <a:cxn ang="T11">
                  <a:pos x="T6" y="T7"/>
                </a:cxn>
              </a:cxnLst>
              <a:rect l="T12" t="T13" r="T14" b="T15"/>
              <a:pathLst>
                <a:path w="42" h="60">
                  <a:moveTo>
                    <a:pt x="42" y="60"/>
                  </a:moveTo>
                  <a:cubicBezTo>
                    <a:pt x="42" y="0"/>
                    <a:pt x="42" y="0"/>
                    <a:pt x="42" y="0"/>
                  </a:cubicBezTo>
                  <a:cubicBezTo>
                    <a:pt x="0" y="42"/>
                    <a:pt x="0" y="42"/>
                    <a:pt x="0" y="42"/>
                  </a:cubicBezTo>
                  <a:cubicBezTo>
                    <a:pt x="29" y="42"/>
                    <a:pt x="42" y="60"/>
                    <a:pt x="42" y="60"/>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100">
                <a:latin typeface="微软雅黑" panose="020B0503020204020204" charset="-122"/>
                <a:ea typeface="微软雅黑" panose="020B0503020204020204" charset="-122"/>
              </a:endParaRPr>
            </a:p>
          </p:txBody>
        </p:sp>
      </p:grpSp>
      <p:grpSp>
        <p:nvGrpSpPr>
          <p:cNvPr id="30" name="组 29"/>
          <p:cNvGrpSpPr/>
          <p:nvPr/>
        </p:nvGrpSpPr>
        <p:grpSpPr>
          <a:xfrm>
            <a:off x="7915703" y="1509595"/>
            <a:ext cx="2992904" cy="996396"/>
            <a:chOff x="2518949" y="1567673"/>
            <a:chExt cx="2992904" cy="996396"/>
          </a:xfrm>
        </p:grpSpPr>
        <p:sp>
          <p:nvSpPr>
            <p:cNvPr id="31" name="TextBox 11"/>
            <p:cNvSpPr txBox="1">
              <a:spLocks noChangeArrowheads="1"/>
            </p:cNvSpPr>
            <p:nvPr/>
          </p:nvSpPr>
          <p:spPr bwMode="auto">
            <a:xfrm flipH="1">
              <a:off x="2518949" y="1862419"/>
              <a:ext cx="2992904" cy="701650"/>
            </a:xfrm>
            <a:prstGeom prst="rect">
              <a:avLst/>
            </a:prstGeom>
            <a:noFill/>
            <a:ln>
              <a:noFill/>
            </a:ln>
            <a:effectLst/>
          </p:spPr>
          <p:txBody>
            <a:bodyPr wrap="square" lIns="91360" tIns="45680" rIns="91360" bIns="4568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eaLnBrk="1" hangingPunct="1">
                <a:lnSpc>
                  <a:spcPct val="120000"/>
                </a:lnSpc>
                <a:defRPr/>
              </a:pPr>
              <a:r>
                <a:rPr lang="zh-CN" altLang="en-US" sz="11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针对海量数据提供的云端托管的分布式深度学习平台，助力客户轻松使用深度学习技术，打造智</a:t>
              </a:r>
              <a:endParaRPr lang="en-US" altLang="zh-CN" sz="9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endParaRPr>
            </a:p>
          </p:txBody>
        </p:sp>
        <p:sp>
          <p:nvSpPr>
            <p:cNvPr id="32" name="TextBox 11"/>
            <p:cNvSpPr txBox="1">
              <a:spLocks noChangeArrowheads="1"/>
            </p:cNvSpPr>
            <p:nvPr/>
          </p:nvSpPr>
          <p:spPr bwMode="auto">
            <a:xfrm flipH="1">
              <a:off x="2565412" y="1567673"/>
              <a:ext cx="1628775" cy="338554"/>
            </a:xfrm>
            <a:prstGeom prst="rect">
              <a:avLst/>
            </a:prstGeom>
            <a:noFill/>
            <a:ln>
              <a:noFill/>
            </a:ln>
            <a:effectLst/>
          </p:spPr>
          <p:txBody>
            <a:bodyPr lIns="91360" tIns="45680" rIns="91360" bIns="4568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1600" b="1" kern="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深度学习</a:t>
              </a:r>
              <a:endParaRPr lang="en-US" altLang="zh-CN" sz="1600" b="1" kern="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endParaRPr>
            </a:p>
          </p:txBody>
        </p:sp>
      </p:grpSp>
      <p:sp>
        <p:nvSpPr>
          <p:cNvPr id="33" name="Oval 4"/>
          <p:cNvSpPr>
            <a:spLocks noChangeArrowheads="1"/>
          </p:cNvSpPr>
          <p:nvPr/>
        </p:nvSpPr>
        <p:spPr bwMode="auto">
          <a:xfrm>
            <a:off x="7313284" y="2921249"/>
            <a:ext cx="523875" cy="526256"/>
          </a:xfrm>
          <a:prstGeom prst="ellipse">
            <a:avLst/>
          </a:prstGeom>
          <a:solidFill>
            <a:srgbClr val="4C4C4C"/>
          </a:solidFill>
          <a:ln>
            <a:noFill/>
          </a:ln>
        </p:spPr>
        <p:txBody>
          <a:bodyPr lIns="68513" tIns="34286" rIns="68513" bIns="34286" anchor="ctr"/>
          <a:lstStyle>
            <a:lvl1pPr>
              <a:defRPr sz="1900">
                <a:solidFill>
                  <a:schemeClr val="tx1"/>
                </a:solidFill>
                <a:latin typeface="Calibri" panose="020F0502020204030204" charset="0"/>
                <a:ea typeface="宋体" panose="02010600030101010101" pitchFamily="2" charset="-122"/>
              </a:defRPr>
            </a:lvl1pPr>
            <a:lvl2pPr marL="742950" indent="-285750">
              <a:defRPr sz="1900">
                <a:solidFill>
                  <a:schemeClr val="tx1"/>
                </a:solidFill>
                <a:latin typeface="Calibri" panose="020F0502020204030204" charset="0"/>
                <a:ea typeface="宋体" panose="02010600030101010101" pitchFamily="2" charset="-122"/>
              </a:defRPr>
            </a:lvl2pPr>
            <a:lvl3pPr marL="1143000" indent="-228600">
              <a:defRPr sz="1900">
                <a:solidFill>
                  <a:schemeClr val="tx1"/>
                </a:solidFill>
                <a:latin typeface="Calibri" panose="020F0502020204030204" charset="0"/>
                <a:ea typeface="宋体" panose="02010600030101010101" pitchFamily="2" charset="-122"/>
              </a:defRPr>
            </a:lvl3pPr>
            <a:lvl4pPr marL="1600200" indent="-228600">
              <a:defRPr sz="1900">
                <a:solidFill>
                  <a:schemeClr val="tx1"/>
                </a:solidFill>
                <a:latin typeface="Calibri" panose="020F0502020204030204" charset="0"/>
                <a:ea typeface="宋体" panose="02010600030101010101" pitchFamily="2" charset="-122"/>
              </a:defRPr>
            </a:lvl4pPr>
            <a:lvl5pPr marL="2057400" indent="-228600">
              <a:defRPr sz="1900">
                <a:solidFill>
                  <a:schemeClr val="tx1"/>
                </a:solidFill>
                <a:latin typeface="Calibri" panose="020F0502020204030204" charset="0"/>
                <a:ea typeface="宋体" panose="02010600030101010101" pitchFamily="2" charset="-122"/>
              </a:defRPr>
            </a:lvl5pPr>
            <a:lvl6pPr marL="2514600" indent="-228600" defTabSz="912495" fontAlgn="base">
              <a:spcBef>
                <a:spcPct val="0"/>
              </a:spcBef>
              <a:spcAft>
                <a:spcPct val="0"/>
              </a:spcAft>
              <a:defRPr sz="1900">
                <a:solidFill>
                  <a:schemeClr val="tx1"/>
                </a:solidFill>
                <a:latin typeface="Calibri" panose="020F0502020204030204" charset="0"/>
                <a:ea typeface="宋体" panose="02010600030101010101" pitchFamily="2" charset="-122"/>
              </a:defRPr>
            </a:lvl6pPr>
            <a:lvl7pPr marL="2971800" indent="-228600" defTabSz="912495" fontAlgn="base">
              <a:spcBef>
                <a:spcPct val="0"/>
              </a:spcBef>
              <a:spcAft>
                <a:spcPct val="0"/>
              </a:spcAft>
              <a:defRPr sz="1900">
                <a:solidFill>
                  <a:schemeClr val="tx1"/>
                </a:solidFill>
                <a:latin typeface="Calibri" panose="020F0502020204030204" charset="0"/>
                <a:ea typeface="宋体" panose="02010600030101010101" pitchFamily="2" charset="-122"/>
              </a:defRPr>
            </a:lvl7pPr>
            <a:lvl8pPr marL="3429000" indent="-228600" defTabSz="912495" fontAlgn="base">
              <a:spcBef>
                <a:spcPct val="0"/>
              </a:spcBef>
              <a:spcAft>
                <a:spcPct val="0"/>
              </a:spcAft>
              <a:defRPr sz="1900">
                <a:solidFill>
                  <a:schemeClr val="tx1"/>
                </a:solidFill>
                <a:latin typeface="Calibri" panose="020F0502020204030204" charset="0"/>
                <a:ea typeface="宋体" panose="02010600030101010101" pitchFamily="2" charset="-122"/>
              </a:defRPr>
            </a:lvl8pPr>
            <a:lvl9pPr marL="3886200" indent="-228600" defTabSz="912495" fontAlgn="base">
              <a:spcBef>
                <a:spcPct val="0"/>
              </a:spcBef>
              <a:spcAft>
                <a:spcPct val="0"/>
              </a:spcAft>
              <a:defRPr sz="1900">
                <a:solidFill>
                  <a:schemeClr val="tx1"/>
                </a:solidFill>
                <a:latin typeface="Calibri" panose="020F0502020204030204" charset="0"/>
                <a:ea typeface="宋体" panose="02010600030101010101" pitchFamily="2" charset="-122"/>
              </a:defRPr>
            </a:lvl9pPr>
          </a:lstStyle>
          <a:p>
            <a:pPr eaLnBrk="1" hangingPunct="1"/>
            <a:endParaRPr lang="zh-CN" altLang="en-US" sz="2400">
              <a:solidFill>
                <a:srgbClr val="F2F2F2"/>
              </a:solidFill>
              <a:latin typeface="微软雅黑" panose="020B0503020204020204" charset="-122"/>
              <a:ea typeface="微软雅黑" panose="020B0503020204020204" charset="-122"/>
              <a:sym typeface="Calibri" panose="020F0502020204030204" charset="0"/>
            </a:endParaRPr>
          </a:p>
        </p:txBody>
      </p:sp>
      <p:grpSp>
        <p:nvGrpSpPr>
          <p:cNvPr id="34" name="Group 20"/>
          <p:cNvGrpSpPr/>
          <p:nvPr/>
        </p:nvGrpSpPr>
        <p:grpSpPr bwMode="auto">
          <a:xfrm>
            <a:off x="7438291" y="3034357"/>
            <a:ext cx="294084" cy="296466"/>
            <a:chOff x="0" y="0"/>
            <a:chExt cx="401822" cy="404317"/>
          </a:xfrm>
          <a:solidFill>
            <a:schemeClr val="accent2"/>
          </a:solidFill>
        </p:grpSpPr>
        <p:sp>
          <p:nvSpPr>
            <p:cNvPr id="35" name="Freeform 42"/>
            <p:cNvSpPr>
              <a:spLocks noEditPoints="1" noChangeArrowheads="1"/>
            </p:cNvSpPr>
            <p:nvPr/>
          </p:nvSpPr>
          <p:spPr bwMode="auto">
            <a:xfrm>
              <a:off x="0" y="0"/>
              <a:ext cx="401822" cy="404317"/>
            </a:xfrm>
            <a:custGeom>
              <a:avLst/>
              <a:gdLst>
                <a:gd name="T0" fmla="*/ 661681284 w 121"/>
                <a:gd name="T1" fmla="*/ 0 h 121"/>
                <a:gd name="T2" fmla="*/ 0 w 121"/>
                <a:gd name="T3" fmla="*/ 681087023 h 121"/>
                <a:gd name="T4" fmla="*/ 661681284 w 121"/>
                <a:gd name="T5" fmla="*/ 1351010219 h 121"/>
                <a:gd name="T6" fmla="*/ 1334387766 w 121"/>
                <a:gd name="T7" fmla="*/ 681087023 h 121"/>
                <a:gd name="T8" fmla="*/ 661681284 w 121"/>
                <a:gd name="T9" fmla="*/ 0 h 121"/>
                <a:gd name="T10" fmla="*/ 661681284 w 121"/>
                <a:gd name="T11" fmla="*/ 1239355239 h 121"/>
                <a:gd name="T12" fmla="*/ 110278554 w 121"/>
                <a:gd name="T13" fmla="*/ 681087023 h 121"/>
                <a:gd name="T14" fmla="*/ 661681284 w 121"/>
                <a:gd name="T15" fmla="*/ 111654980 h 121"/>
                <a:gd name="T16" fmla="*/ 1224109212 w 121"/>
                <a:gd name="T17" fmla="*/ 681087023 h 121"/>
                <a:gd name="T18" fmla="*/ 661681284 w 121"/>
                <a:gd name="T19" fmla="*/ 1239355239 h 1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1"/>
                <a:gd name="T31" fmla="*/ 0 h 121"/>
                <a:gd name="T32" fmla="*/ 121 w 121"/>
                <a:gd name="T33" fmla="*/ 121 h 1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1" h="121">
                  <a:moveTo>
                    <a:pt x="60" y="0"/>
                  </a:moveTo>
                  <a:cubicBezTo>
                    <a:pt x="27" y="0"/>
                    <a:pt x="0" y="27"/>
                    <a:pt x="0" y="61"/>
                  </a:cubicBezTo>
                  <a:cubicBezTo>
                    <a:pt x="0" y="94"/>
                    <a:pt x="27" y="121"/>
                    <a:pt x="60" y="121"/>
                  </a:cubicBezTo>
                  <a:cubicBezTo>
                    <a:pt x="94" y="121"/>
                    <a:pt x="121" y="94"/>
                    <a:pt x="121" y="61"/>
                  </a:cubicBezTo>
                  <a:cubicBezTo>
                    <a:pt x="121" y="27"/>
                    <a:pt x="94" y="0"/>
                    <a:pt x="60" y="0"/>
                  </a:cubicBezTo>
                  <a:close/>
                  <a:moveTo>
                    <a:pt x="60" y="111"/>
                  </a:moveTo>
                  <a:cubicBezTo>
                    <a:pt x="32" y="111"/>
                    <a:pt x="10" y="89"/>
                    <a:pt x="10" y="61"/>
                  </a:cubicBezTo>
                  <a:cubicBezTo>
                    <a:pt x="10" y="33"/>
                    <a:pt x="32" y="10"/>
                    <a:pt x="60" y="10"/>
                  </a:cubicBezTo>
                  <a:cubicBezTo>
                    <a:pt x="88" y="10"/>
                    <a:pt x="111" y="33"/>
                    <a:pt x="111" y="61"/>
                  </a:cubicBezTo>
                  <a:cubicBezTo>
                    <a:pt x="111" y="89"/>
                    <a:pt x="88" y="111"/>
                    <a:pt x="60" y="111"/>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100">
                <a:latin typeface="微软雅黑" panose="020B0503020204020204" charset="-122"/>
                <a:ea typeface="微软雅黑" panose="020B0503020204020204" charset="-122"/>
              </a:endParaRPr>
            </a:p>
          </p:txBody>
        </p:sp>
        <p:sp>
          <p:nvSpPr>
            <p:cNvPr id="36" name="Freeform 43"/>
            <p:cNvSpPr>
              <a:spLocks noChangeArrowheads="1"/>
            </p:cNvSpPr>
            <p:nvPr/>
          </p:nvSpPr>
          <p:spPr bwMode="auto">
            <a:xfrm>
              <a:off x="107320" y="97336"/>
              <a:ext cx="139764" cy="199662"/>
            </a:xfrm>
            <a:custGeom>
              <a:avLst/>
              <a:gdLst>
                <a:gd name="T0" fmla="*/ 465094659 w 42"/>
                <a:gd name="T1" fmla="*/ 664415237 h 60"/>
                <a:gd name="T2" fmla="*/ 465094659 w 42"/>
                <a:gd name="T3" fmla="*/ 0 h 60"/>
                <a:gd name="T4" fmla="*/ 0 w 42"/>
                <a:gd name="T5" fmla="*/ 465089335 h 60"/>
                <a:gd name="T6" fmla="*/ 465094659 w 42"/>
                <a:gd name="T7" fmla="*/ 664415237 h 60"/>
                <a:gd name="T8" fmla="*/ 0 60000 65536"/>
                <a:gd name="T9" fmla="*/ 0 60000 65536"/>
                <a:gd name="T10" fmla="*/ 0 60000 65536"/>
                <a:gd name="T11" fmla="*/ 0 60000 65536"/>
                <a:gd name="T12" fmla="*/ 0 w 42"/>
                <a:gd name="T13" fmla="*/ 0 h 60"/>
                <a:gd name="T14" fmla="*/ 42 w 42"/>
                <a:gd name="T15" fmla="*/ 60 h 60"/>
              </a:gdLst>
              <a:ahLst/>
              <a:cxnLst>
                <a:cxn ang="T8">
                  <a:pos x="T0" y="T1"/>
                </a:cxn>
                <a:cxn ang="T9">
                  <a:pos x="T2" y="T3"/>
                </a:cxn>
                <a:cxn ang="T10">
                  <a:pos x="T4" y="T5"/>
                </a:cxn>
                <a:cxn ang="T11">
                  <a:pos x="T6" y="T7"/>
                </a:cxn>
              </a:cxnLst>
              <a:rect l="T12" t="T13" r="T14" b="T15"/>
              <a:pathLst>
                <a:path w="42" h="60">
                  <a:moveTo>
                    <a:pt x="42" y="60"/>
                  </a:moveTo>
                  <a:cubicBezTo>
                    <a:pt x="42" y="0"/>
                    <a:pt x="42" y="0"/>
                    <a:pt x="42" y="0"/>
                  </a:cubicBezTo>
                  <a:cubicBezTo>
                    <a:pt x="0" y="42"/>
                    <a:pt x="0" y="42"/>
                    <a:pt x="0" y="42"/>
                  </a:cubicBezTo>
                  <a:cubicBezTo>
                    <a:pt x="29" y="42"/>
                    <a:pt x="42" y="60"/>
                    <a:pt x="42" y="60"/>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100">
                <a:latin typeface="微软雅黑" panose="020B0503020204020204" charset="-122"/>
                <a:ea typeface="微软雅黑" panose="020B0503020204020204" charset="-122"/>
              </a:endParaRPr>
            </a:p>
          </p:txBody>
        </p:sp>
      </p:grpSp>
      <p:grpSp>
        <p:nvGrpSpPr>
          <p:cNvPr id="37" name="组 36"/>
          <p:cNvGrpSpPr/>
          <p:nvPr/>
        </p:nvGrpSpPr>
        <p:grpSpPr>
          <a:xfrm>
            <a:off x="7915703" y="2872232"/>
            <a:ext cx="2992904" cy="793263"/>
            <a:chOff x="2518949" y="1567673"/>
            <a:chExt cx="2992904" cy="793263"/>
          </a:xfrm>
        </p:grpSpPr>
        <p:sp>
          <p:nvSpPr>
            <p:cNvPr id="38" name="TextBox 11"/>
            <p:cNvSpPr txBox="1">
              <a:spLocks noChangeArrowheads="1"/>
            </p:cNvSpPr>
            <p:nvPr/>
          </p:nvSpPr>
          <p:spPr bwMode="auto">
            <a:xfrm flipH="1">
              <a:off x="2518949" y="1862419"/>
              <a:ext cx="2992904" cy="498517"/>
            </a:xfrm>
            <a:prstGeom prst="rect">
              <a:avLst/>
            </a:prstGeom>
            <a:noFill/>
            <a:ln>
              <a:noFill/>
            </a:ln>
            <a:effectLst/>
          </p:spPr>
          <p:txBody>
            <a:bodyPr wrap="square" lIns="91360" tIns="45680" rIns="91360" bIns="4568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eaLnBrk="1" hangingPunct="1">
                <a:lnSpc>
                  <a:spcPct val="120000"/>
                </a:lnSpc>
                <a:defRPr/>
              </a:pPr>
              <a:r>
                <a:rPr lang="zh-CN" altLang="en-US" sz="11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基于内部应用多年的机器学习算法库，提供实用的行业大数据解决方案</a:t>
              </a:r>
              <a:endParaRPr lang="en-US" altLang="zh-CN" sz="9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endParaRPr>
            </a:p>
          </p:txBody>
        </p:sp>
        <p:sp>
          <p:nvSpPr>
            <p:cNvPr id="39" name="TextBox 11"/>
            <p:cNvSpPr txBox="1">
              <a:spLocks noChangeArrowheads="1"/>
            </p:cNvSpPr>
            <p:nvPr/>
          </p:nvSpPr>
          <p:spPr bwMode="auto">
            <a:xfrm flipH="1">
              <a:off x="2565412" y="1567673"/>
              <a:ext cx="1628775" cy="338554"/>
            </a:xfrm>
            <a:prstGeom prst="rect">
              <a:avLst/>
            </a:prstGeom>
            <a:noFill/>
            <a:ln>
              <a:noFill/>
            </a:ln>
            <a:effectLst/>
          </p:spPr>
          <p:txBody>
            <a:bodyPr lIns="91360" tIns="45680" rIns="91360" bIns="4568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1600" b="1" kern="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机器学习</a:t>
              </a:r>
              <a:endParaRPr lang="en-US" altLang="zh-CN" sz="1600" b="1" kern="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endParaRPr>
            </a:p>
          </p:txBody>
        </p:sp>
      </p:grpSp>
      <p:sp>
        <p:nvSpPr>
          <p:cNvPr id="40" name="Oval 4"/>
          <p:cNvSpPr>
            <a:spLocks noChangeArrowheads="1"/>
          </p:cNvSpPr>
          <p:nvPr/>
        </p:nvSpPr>
        <p:spPr bwMode="auto">
          <a:xfrm>
            <a:off x="7313284" y="4332903"/>
            <a:ext cx="523875" cy="526256"/>
          </a:xfrm>
          <a:prstGeom prst="ellipse">
            <a:avLst/>
          </a:prstGeom>
          <a:solidFill>
            <a:srgbClr val="4C4C4C"/>
          </a:solidFill>
          <a:ln>
            <a:noFill/>
          </a:ln>
        </p:spPr>
        <p:txBody>
          <a:bodyPr lIns="68513" tIns="34286" rIns="68513" bIns="34286" anchor="ctr"/>
          <a:lstStyle>
            <a:lvl1pPr>
              <a:defRPr sz="1900">
                <a:solidFill>
                  <a:schemeClr val="tx1"/>
                </a:solidFill>
                <a:latin typeface="Calibri" panose="020F0502020204030204" charset="0"/>
                <a:ea typeface="宋体" panose="02010600030101010101" pitchFamily="2" charset="-122"/>
              </a:defRPr>
            </a:lvl1pPr>
            <a:lvl2pPr marL="742950" indent="-285750">
              <a:defRPr sz="1900">
                <a:solidFill>
                  <a:schemeClr val="tx1"/>
                </a:solidFill>
                <a:latin typeface="Calibri" panose="020F0502020204030204" charset="0"/>
                <a:ea typeface="宋体" panose="02010600030101010101" pitchFamily="2" charset="-122"/>
              </a:defRPr>
            </a:lvl2pPr>
            <a:lvl3pPr marL="1143000" indent="-228600">
              <a:defRPr sz="1900">
                <a:solidFill>
                  <a:schemeClr val="tx1"/>
                </a:solidFill>
                <a:latin typeface="Calibri" panose="020F0502020204030204" charset="0"/>
                <a:ea typeface="宋体" panose="02010600030101010101" pitchFamily="2" charset="-122"/>
              </a:defRPr>
            </a:lvl3pPr>
            <a:lvl4pPr marL="1600200" indent="-228600">
              <a:defRPr sz="1900">
                <a:solidFill>
                  <a:schemeClr val="tx1"/>
                </a:solidFill>
                <a:latin typeface="Calibri" panose="020F0502020204030204" charset="0"/>
                <a:ea typeface="宋体" panose="02010600030101010101" pitchFamily="2" charset="-122"/>
              </a:defRPr>
            </a:lvl4pPr>
            <a:lvl5pPr marL="2057400" indent="-228600">
              <a:defRPr sz="1900">
                <a:solidFill>
                  <a:schemeClr val="tx1"/>
                </a:solidFill>
                <a:latin typeface="Calibri" panose="020F0502020204030204" charset="0"/>
                <a:ea typeface="宋体" panose="02010600030101010101" pitchFamily="2" charset="-122"/>
              </a:defRPr>
            </a:lvl5pPr>
            <a:lvl6pPr marL="2514600" indent="-228600" defTabSz="912495" fontAlgn="base">
              <a:spcBef>
                <a:spcPct val="0"/>
              </a:spcBef>
              <a:spcAft>
                <a:spcPct val="0"/>
              </a:spcAft>
              <a:defRPr sz="1900">
                <a:solidFill>
                  <a:schemeClr val="tx1"/>
                </a:solidFill>
                <a:latin typeface="Calibri" panose="020F0502020204030204" charset="0"/>
                <a:ea typeface="宋体" panose="02010600030101010101" pitchFamily="2" charset="-122"/>
              </a:defRPr>
            </a:lvl6pPr>
            <a:lvl7pPr marL="2971800" indent="-228600" defTabSz="912495" fontAlgn="base">
              <a:spcBef>
                <a:spcPct val="0"/>
              </a:spcBef>
              <a:spcAft>
                <a:spcPct val="0"/>
              </a:spcAft>
              <a:defRPr sz="1900">
                <a:solidFill>
                  <a:schemeClr val="tx1"/>
                </a:solidFill>
                <a:latin typeface="Calibri" panose="020F0502020204030204" charset="0"/>
                <a:ea typeface="宋体" panose="02010600030101010101" pitchFamily="2" charset="-122"/>
              </a:defRPr>
            </a:lvl7pPr>
            <a:lvl8pPr marL="3429000" indent="-228600" defTabSz="912495" fontAlgn="base">
              <a:spcBef>
                <a:spcPct val="0"/>
              </a:spcBef>
              <a:spcAft>
                <a:spcPct val="0"/>
              </a:spcAft>
              <a:defRPr sz="1900">
                <a:solidFill>
                  <a:schemeClr val="tx1"/>
                </a:solidFill>
                <a:latin typeface="Calibri" panose="020F0502020204030204" charset="0"/>
                <a:ea typeface="宋体" panose="02010600030101010101" pitchFamily="2" charset="-122"/>
              </a:defRPr>
            </a:lvl8pPr>
            <a:lvl9pPr marL="3886200" indent="-228600" defTabSz="912495" fontAlgn="base">
              <a:spcBef>
                <a:spcPct val="0"/>
              </a:spcBef>
              <a:spcAft>
                <a:spcPct val="0"/>
              </a:spcAft>
              <a:defRPr sz="1900">
                <a:solidFill>
                  <a:schemeClr val="tx1"/>
                </a:solidFill>
                <a:latin typeface="Calibri" panose="020F0502020204030204" charset="0"/>
                <a:ea typeface="宋体" panose="02010600030101010101" pitchFamily="2" charset="-122"/>
              </a:defRPr>
            </a:lvl9pPr>
          </a:lstStyle>
          <a:p>
            <a:pPr eaLnBrk="1" hangingPunct="1"/>
            <a:endParaRPr lang="zh-CN" altLang="en-US" sz="2400">
              <a:solidFill>
                <a:srgbClr val="F2F2F2"/>
              </a:solidFill>
              <a:latin typeface="微软雅黑" panose="020B0503020204020204" charset="-122"/>
              <a:ea typeface="微软雅黑" panose="020B0503020204020204" charset="-122"/>
              <a:sym typeface="Calibri" panose="020F0502020204030204" charset="0"/>
            </a:endParaRPr>
          </a:p>
        </p:txBody>
      </p:sp>
      <p:grpSp>
        <p:nvGrpSpPr>
          <p:cNvPr id="41" name="Group 20"/>
          <p:cNvGrpSpPr/>
          <p:nvPr/>
        </p:nvGrpSpPr>
        <p:grpSpPr bwMode="auto">
          <a:xfrm>
            <a:off x="7438291" y="4446011"/>
            <a:ext cx="294084" cy="296466"/>
            <a:chOff x="0" y="0"/>
            <a:chExt cx="401822" cy="404317"/>
          </a:xfrm>
          <a:solidFill>
            <a:schemeClr val="accent2"/>
          </a:solidFill>
        </p:grpSpPr>
        <p:sp>
          <p:nvSpPr>
            <p:cNvPr id="42" name="Freeform 42"/>
            <p:cNvSpPr>
              <a:spLocks noEditPoints="1" noChangeArrowheads="1"/>
            </p:cNvSpPr>
            <p:nvPr/>
          </p:nvSpPr>
          <p:spPr bwMode="auto">
            <a:xfrm>
              <a:off x="0" y="0"/>
              <a:ext cx="401822" cy="404317"/>
            </a:xfrm>
            <a:custGeom>
              <a:avLst/>
              <a:gdLst>
                <a:gd name="T0" fmla="*/ 661681284 w 121"/>
                <a:gd name="T1" fmla="*/ 0 h 121"/>
                <a:gd name="T2" fmla="*/ 0 w 121"/>
                <a:gd name="T3" fmla="*/ 681087023 h 121"/>
                <a:gd name="T4" fmla="*/ 661681284 w 121"/>
                <a:gd name="T5" fmla="*/ 1351010219 h 121"/>
                <a:gd name="T6" fmla="*/ 1334387766 w 121"/>
                <a:gd name="T7" fmla="*/ 681087023 h 121"/>
                <a:gd name="T8" fmla="*/ 661681284 w 121"/>
                <a:gd name="T9" fmla="*/ 0 h 121"/>
                <a:gd name="T10" fmla="*/ 661681284 w 121"/>
                <a:gd name="T11" fmla="*/ 1239355239 h 121"/>
                <a:gd name="T12" fmla="*/ 110278554 w 121"/>
                <a:gd name="T13" fmla="*/ 681087023 h 121"/>
                <a:gd name="T14" fmla="*/ 661681284 w 121"/>
                <a:gd name="T15" fmla="*/ 111654980 h 121"/>
                <a:gd name="T16" fmla="*/ 1224109212 w 121"/>
                <a:gd name="T17" fmla="*/ 681087023 h 121"/>
                <a:gd name="T18" fmla="*/ 661681284 w 121"/>
                <a:gd name="T19" fmla="*/ 1239355239 h 1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1"/>
                <a:gd name="T31" fmla="*/ 0 h 121"/>
                <a:gd name="T32" fmla="*/ 121 w 121"/>
                <a:gd name="T33" fmla="*/ 121 h 1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1" h="121">
                  <a:moveTo>
                    <a:pt x="60" y="0"/>
                  </a:moveTo>
                  <a:cubicBezTo>
                    <a:pt x="27" y="0"/>
                    <a:pt x="0" y="27"/>
                    <a:pt x="0" y="61"/>
                  </a:cubicBezTo>
                  <a:cubicBezTo>
                    <a:pt x="0" y="94"/>
                    <a:pt x="27" y="121"/>
                    <a:pt x="60" y="121"/>
                  </a:cubicBezTo>
                  <a:cubicBezTo>
                    <a:pt x="94" y="121"/>
                    <a:pt x="121" y="94"/>
                    <a:pt x="121" y="61"/>
                  </a:cubicBezTo>
                  <a:cubicBezTo>
                    <a:pt x="121" y="27"/>
                    <a:pt x="94" y="0"/>
                    <a:pt x="60" y="0"/>
                  </a:cubicBezTo>
                  <a:close/>
                  <a:moveTo>
                    <a:pt x="60" y="111"/>
                  </a:moveTo>
                  <a:cubicBezTo>
                    <a:pt x="32" y="111"/>
                    <a:pt x="10" y="89"/>
                    <a:pt x="10" y="61"/>
                  </a:cubicBezTo>
                  <a:cubicBezTo>
                    <a:pt x="10" y="33"/>
                    <a:pt x="32" y="10"/>
                    <a:pt x="60" y="10"/>
                  </a:cubicBezTo>
                  <a:cubicBezTo>
                    <a:pt x="88" y="10"/>
                    <a:pt x="111" y="33"/>
                    <a:pt x="111" y="61"/>
                  </a:cubicBezTo>
                  <a:cubicBezTo>
                    <a:pt x="111" y="89"/>
                    <a:pt x="88" y="111"/>
                    <a:pt x="60" y="111"/>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100">
                <a:latin typeface="微软雅黑" panose="020B0503020204020204" charset="-122"/>
                <a:ea typeface="微软雅黑" panose="020B0503020204020204" charset="-122"/>
              </a:endParaRPr>
            </a:p>
          </p:txBody>
        </p:sp>
        <p:sp>
          <p:nvSpPr>
            <p:cNvPr id="43" name="Freeform 43"/>
            <p:cNvSpPr>
              <a:spLocks noChangeArrowheads="1"/>
            </p:cNvSpPr>
            <p:nvPr/>
          </p:nvSpPr>
          <p:spPr bwMode="auto">
            <a:xfrm>
              <a:off x="107320" y="97336"/>
              <a:ext cx="139764" cy="199662"/>
            </a:xfrm>
            <a:custGeom>
              <a:avLst/>
              <a:gdLst>
                <a:gd name="T0" fmla="*/ 465094659 w 42"/>
                <a:gd name="T1" fmla="*/ 664415237 h 60"/>
                <a:gd name="T2" fmla="*/ 465094659 w 42"/>
                <a:gd name="T3" fmla="*/ 0 h 60"/>
                <a:gd name="T4" fmla="*/ 0 w 42"/>
                <a:gd name="T5" fmla="*/ 465089335 h 60"/>
                <a:gd name="T6" fmla="*/ 465094659 w 42"/>
                <a:gd name="T7" fmla="*/ 664415237 h 60"/>
                <a:gd name="T8" fmla="*/ 0 60000 65536"/>
                <a:gd name="T9" fmla="*/ 0 60000 65536"/>
                <a:gd name="T10" fmla="*/ 0 60000 65536"/>
                <a:gd name="T11" fmla="*/ 0 60000 65536"/>
                <a:gd name="T12" fmla="*/ 0 w 42"/>
                <a:gd name="T13" fmla="*/ 0 h 60"/>
                <a:gd name="T14" fmla="*/ 42 w 42"/>
                <a:gd name="T15" fmla="*/ 60 h 60"/>
              </a:gdLst>
              <a:ahLst/>
              <a:cxnLst>
                <a:cxn ang="T8">
                  <a:pos x="T0" y="T1"/>
                </a:cxn>
                <a:cxn ang="T9">
                  <a:pos x="T2" y="T3"/>
                </a:cxn>
                <a:cxn ang="T10">
                  <a:pos x="T4" y="T5"/>
                </a:cxn>
                <a:cxn ang="T11">
                  <a:pos x="T6" y="T7"/>
                </a:cxn>
              </a:cxnLst>
              <a:rect l="T12" t="T13" r="T14" b="T15"/>
              <a:pathLst>
                <a:path w="42" h="60">
                  <a:moveTo>
                    <a:pt x="42" y="60"/>
                  </a:moveTo>
                  <a:cubicBezTo>
                    <a:pt x="42" y="0"/>
                    <a:pt x="42" y="0"/>
                    <a:pt x="42" y="0"/>
                  </a:cubicBezTo>
                  <a:cubicBezTo>
                    <a:pt x="0" y="42"/>
                    <a:pt x="0" y="42"/>
                    <a:pt x="0" y="42"/>
                  </a:cubicBezTo>
                  <a:cubicBezTo>
                    <a:pt x="29" y="42"/>
                    <a:pt x="42" y="60"/>
                    <a:pt x="42" y="60"/>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100">
                <a:latin typeface="微软雅黑" panose="020B0503020204020204" charset="-122"/>
                <a:ea typeface="微软雅黑" panose="020B0503020204020204" charset="-122"/>
              </a:endParaRPr>
            </a:p>
          </p:txBody>
        </p:sp>
      </p:grpSp>
      <p:grpSp>
        <p:nvGrpSpPr>
          <p:cNvPr id="44" name="组 43"/>
          <p:cNvGrpSpPr/>
          <p:nvPr/>
        </p:nvGrpSpPr>
        <p:grpSpPr>
          <a:xfrm>
            <a:off x="7915703" y="4283884"/>
            <a:ext cx="2992904" cy="996396"/>
            <a:chOff x="2518949" y="1567673"/>
            <a:chExt cx="2992904" cy="996396"/>
          </a:xfrm>
        </p:grpSpPr>
        <p:sp>
          <p:nvSpPr>
            <p:cNvPr id="45" name="TextBox 11"/>
            <p:cNvSpPr txBox="1">
              <a:spLocks noChangeArrowheads="1"/>
            </p:cNvSpPr>
            <p:nvPr/>
          </p:nvSpPr>
          <p:spPr bwMode="auto">
            <a:xfrm flipH="1">
              <a:off x="2518949" y="1862419"/>
              <a:ext cx="2992904" cy="701650"/>
            </a:xfrm>
            <a:prstGeom prst="rect">
              <a:avLst/>
            </a:prstGeom>
            <a:noFill/>
            <a:ln>
              <a:noFill/>
            </a:ln>
            <a:effectLst/>
          </p:spPr>
          <p:txBody>
            <a:bodyPr wrap="square" lIns="91360" tIns="45680" rIns="91360" bIns="4568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eaLnBrk="1" hangingPunct="1">
                <a:lnSpc>
                  <a:spcPct val="120000"/>
                </a:lnSpc>
                <a:defRPr/>
              </a:pPr>
              <a:r>
                <a:rPr lang="zh-CN" altLang="en-US" sz="11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基于自然语言处理技术，对人类自然语言进行分析、理解、生成、翻译，实现自然的人机对话交互</a:t>
              </a:r>
              <a:endParaRPr lang="en-US" altLang="zh-CN" sz="9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endParaRPr>
            </a:p>
          </p:txBody>
        </p:sp>
        <p:sp>
          <p:nvSpPr>
            <p:cNvPr id="46" name="TextBox 11"/>
            <p:cNvSpPr txBox="1">
              <a:spLocks noChangeArrowheads="1"/>
            </p:cNvSpPr>
            <p:nvPr/>
          </p:nvSpPr>
          <p:spPr bwMode="auto">
            <a:xfrm flipH="1">
              <a:off x="2565412" y="1567673"/>
              <a:ext cx="1628775" cy="338554"/>
            </a:xfrm>
            <a:prstGeom prst="rect">
              <a:avLst/>
            </a:prstGeom>
            <a:noFill/>
            <a:ln>
              <a:noFill/>
            </a:ln>
            <a:effectLst/>
          </p:spPr>
          <p:txBody>
            <a:bodyPr lIns="91360" tIns="45680" rIns="91360" bIns="4568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1600" b="1" kern="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自然语言</a:t>
              </a:r>
              <a:endParaRPr lang="en-US" altLang="zh-CN" sz="1600" b="1" kern="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500"/>
                                        <p:tgtEl>
                                          <p:spTgt spid="5"/>
                                        </p:tgtEl>
                                      </p:cBhvr>
                                    </p:animEffect>
                                  </p:childTnLst>
                                </p:cTn>
                              </p:par>
                              <p:par>
                                <p:cTn id="8" presetID="21" presetClass="entr" presetSubtype="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heel(1)">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1" presetClass="entr" presetSubtype="1"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heel(1)">
                                      <p:cBhvr>
                                        <p:cTn id="20" dur="500"/>
                                        <p:tgtEl>
                                          <p:spTgt spid="12"/>
                                        </p:tgtEl>
                                      </p:cBhvr>
                                    </p:animEffect>
                                  </p:childTnLst>
                                </p:cTn>
                              </p:par>
                              <p:par>
                                <p:cTn id="21" presetID="21" presetClass="entr" presetSubtype="1"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heel(1)">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16"/>
                                        </p:tgtEl>
                                        <p:attrNameLst>
                                          <p:attrName>style.visibility</p:attrName>
                                        </p:attrNameLst>
                                      </p:cBhvr>
                                      <p:to>
                                        <p:strVal val="visible"/>
                                      </p:to>
                                    </p:set>
                                    <p:anim calcmode="lin" valueType="num">
                                      <p:cBhvr additive="base">
                                        <p:cTn id="28" dur="500" fill="hold"/>
                                        <p:tgtEl>
                                          <p:spTgt spid="16"/>
                                        </p:tgtEl>
                                        <p:attrNameLst>
                                          <p:attrName>ppt_x</p:attrName>
                                        </p:attrNameLst>
                                      </p:cBhvr>
                                      <p:tavLst>
                                        <p:tav tm="0">
                                          <p:val>
                                            <p:strVal val="#ppt_x"/>
                                          </p:val>
                                        </p:tav>
                                        <p:tav tm="100000">
                                          <p:val>
                                            <p:strVal val="#ppt_x"/>
                                          </p:val>
                                        </p:tav>
                                      </p:tavLst>
                                    </p:anim>
                                    <p:anim calcmode="lin" valueType="num">
                                      <p:cBhvr additive="base">
                                        <p:cTn id="29" dur="500" fill="hold"/>
                                        <p:tgtEl>
                                          <p:spTgt spid="16"/>
                                        </p:tgtEl>
                                        <p:attrNameLst>
                                          <p:attrName>ppt_y</p:attrName>
                                        </p:attrNameLst>
                                      </p:cBhvr>
                                      <p:tavLst>
                                        <p:tav tm="0">
                                          <p:val>
                                            <p:strVal val="1+#ppt_h/2"/>
                                          </p:val>
                                        </p:tav>
                                        <p:tav tm="100000">
                                          <p:val>
                                            <p:strVal val="#ppt_y"/>
                                          </p:val>
                                        </p:tav>
                                      </p:tavLst>
                                    </p:anim>
                                  </p:childTnLst>
                                </p:cTn>
                              </p:par>
                            </p:childTnLst>
                          </p:cTn>
                        </p:par>
                        <p:par>
                          <p:cTn id="30" fill="hold">
                            <p:stCondLst>
                              <p:cond delay="500"/>
                            </p:stCondLst>
                            <p:childTnLst>
                              <p:par>
                                <p:cTn id="31" presetID="21" presetClass="entr" presetSubtype="1" fill="hold" grpId="0" nodeType="after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heel(1)">
                                      <p:cBhvr>
                                        <p:cTn id="33" dur="500"/>
                                        <p:tgtEl>
                                          <p:spTgt spid="19"/>
                                        </p:tgtEl>
                                      </p:cBhvr>
                                    </p:animEffect>
                                  </p:childTnLst>
                                </p:cTn>
                              </p:par>
                              <p:par>
                                <p:cTn id="34" presetID="21" presetClass="entr" presetSubtype="1" fill="hold" nodeType="with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wheel(1)">
                                      <p:cBhvr>
                                        <p:cTn id="36" dur="500"/>
                                        <p:tgtEl>
                                          <p:spTgt spid="20"/>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ppt_x"/>
                                          </p:val>
                                        </p:tav>
                                        <p:tav tm="100000">
                                          <p:val>
                                            <p:strVal val="#ppt_x"/>
                                          </p:val>
                                        </p:tav>
                                      </p:tavLst>
                                    </p:anim>
                                    <p:anim calcmode="lin" valueType="num">
                                      <p:cBhvr additive="base">
                                        <p:cTn id="42" dur="500" fill="hold"/>
                                        <p:tgtEl>
                                          <p:spTgt spid="23"/>
                                        </p:tgtEl>
                                        <p:attrNameLst>
                                          <p:attrName>ppt_y</p:attrName>
                                        </p:attrNameLst>
                                      </p:cBhvr>
                                      <p:tavLst>
                                        <p:tav tm="0">
                                          <p:val>
                                            <p:strVal val="1+#ppt_h/2"/>
                                          </p:val>
                                        </p:tav>
                                        <p:tav tm="100000">
                                          <p:val>
                                            <p:strVal val="#ppt_y"/>
                                          </p:val>
                                        </p:tav>
                                      </p:tavLst>
                                    </p:anim>
                                  </p:childTnLst>
                                </p:cTn>
                              </p:par>
                            </p:childTnLst>
                          </p:cTn>
                        </p:par>
                        <p:par>
                          <p:cTn id="43" fill="hold">
                            <p:stCondLst>
                              <p:cond delay="500"/>
                            </p:stCondLst>
                            <p:childTnLst>
                              <p:par>
                                <p:cTn id="44" presetID="21" presetClass="entr" presetSubtype="1" fill="hold" grpId="0" nodeType="after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wheel(1)">
                                      <p:cBhvr>
                                        <p:cTn id="46" dur="500"/>
                                        <p:tgtEl>
                                          <p:spTgt spid="26"/>
                                        </p:tgtEl>
                                      </p:cBhvr>
                                    </p:animEffect>
                                  </p:childTnLst>
                                </p:cTn>
                              </p:par>
                              <p:par>
                                <p:cTn id="47" presetID="21" presetClass="entr" presetSubtype="1" fill="hold" nodeType="with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wheel(1)">
                                      <p:cBhvr>
                                        <p:cTn id="49" dur="500"/>
                                        <p:tgtEl>
                                          <p:spTgt spid="27"/>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30"/>
                                        </p:tgtEl>
                                        <p:attrNameLst>
                                          <p:attrName>style.visibility</p:attrName>
                                        </p:attrNameLst>
                                      </p:cBhvr>
                                      <p:to>
                                        <p:strVal val="visible"/>
                                      </p:to>
                                    </p:set>
                                    <p:anim calcmode="lin" valueType="num">
                                      <p:cBhvr additive="base">
                                        <p:cTn id="54" dur="500" fill="hold"/>
                                        <p:tgtEl>
                                          <p:spTgt spid="30"/>
                                        </p:tgtEl>
                                        <p:attrNameLst>
                                          <p:attrName>ppt_x</p:attrName>
                                        </p:attrNameLst>
                                      </p:cBhvr>
                                      <p:tavLst>
                                        <p:tav tm="0">
                                          <p:val>
                                            <p:strVal val="#ppt_x"/>
                                          </p:val>
                                        </p:tav>
                                        <p:tav tm="100000">
                                          <p:val>
                                            <p:strVal val="#ppt_x"/>
                                          </p:val>
                                        </p:tav>
                                      </p:tavLst>
                                    </p:anim>
                                    <p:anim calcmode="lin" valueType="num">
                                      <p:cBhvr additive="base">
                                        <p:cTn id="55" dur="500" fill="hold"/>
                                        <p:tgtEl>
                                          <p:spTgt spid="30"/>
                                        </p:tgtEl>
                                        <p:attrNameLst>
                                          <p:attrName>ppt_y</p:attrName>
                                        </p:attrNameLst>
                                      </p:cBhvr>
                                      <p:tavLst>
                                        <p:tav tm="0">
                                          <p:val>
                                            <p:strVal val="1+#ppt_h/2"/>
                                          </p:val>
                                        </p:tav>
                                        <p:tav tm="100000">
                                          <p:val>
                                            <p:strVal val="#ppt_y"/>
                                          </p:val>
                                        </p:tav>
                                      </p:tavLst>
                                    </p:anim>
                                  </p:childTnLst>
                                </p:cTn>
                              </p:par>
                            </p:childTnLst>
                          </p:cTn>
                        </p:par>
                        <p:par>
                          <p:cTn id="56" fill="hold">
                            <p:stCondLst>
                              <p:cond delay="500"/>
                            </p:stCondLst>
                            <p:childTnLst>
                              <p:par>
                                <p:cTn id="57" presetID="21" presetClass="entr" presetSubtype="1" fill="hold" grpId="0" nodeType="afterEffect">
                                  <p:stCondLst>
                                    <p:cond delay="0"/>
                                  </p:stCondLst>
                                  <p:childTnLst>
                                    <p:set>
                                      <p:cBhvr>
                                        <p:cTn id="58" dur="1" fill="hold">
                                          <p:stCondLst>
                                            <p:cond delay="0"/>
                                          </p:stCondLst>
                                        </p:cTn>
                                        <p:tgtEl>
                                          <p:spTgt spid="33"/>
                                        </p:tgtEl>
                                        <p:attrNameLst>
                                          <p:attrName>style.visibility</p:attrName>
                                        </p:attrNameLst>
                                      </p:cBhvr>
                                      <p:to>
                                        <p:strVal val="visible"/>
                                      </p:to>
                                    </p:set>
                                    <p:animEffect transition="in" filter="wheel(1)">
                                      <p:cBhvr>
                                        <p:cTn id="59" dur="500"/>
                                        <p:tgtEl>
                                          <p:spTgt spid="33"/>
                                        </p:tgtEl>
                                      </p:cBhvr>
                                    </p:animEffect>
                                  </p:childTnLst>
                                </p:cTn>
                              </p:par>
                              <p:par>
                                <p:cTn id="60" presetID="21" presetClass="entr" presetSubtype="1" fill="hold" nodeType="withEffect">
                                  <p:stCondLst>
                                    <p:cond delay="0"/>
                                  </p:stCondLst>
                                  <p:childTnLst>
                                    <p:set>
                                      <p:cBhvr>
                                        <p:cTn id="61" dur="1" fill="hold">
                                          <p:stCondLst>
                                            <p:cond delay="0"/>
                                          </p:stCondLst>
                                        </p:cTn>
                                        <p:tgtEl>
                                          <p:spTgt spid="34"/>
                                        </p:tgtEl>
                                        <p:attrNameLst>
                                          <p:attrName>style.visibility</p:attrName>
                                        </p:attrNameLst>
                                      </p:cBhvr>
                                      <p:to>
                                        <p:strVal val="visible"/>
                                      </p:to>
                                    </p:set>
                                    <p:animEffect transition="in" filter="wheel(1)">
                                      <p:cBhvr>
                                        <p:cTn id="62" dur="500"/>
                                        <p:tgtEl>
                                          <p:spTgt spid="34"/>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7"/>
                                        </p:tgtEl>
                                        <p:attrNameLst>
                                          <p:attrName>style.visibility</p:attrName>
                                        </p:attrNameLst>
                                      </p:cBhvr>
                                      <p:to>
                                        <p:strVal val="visible"/>
                                      </p:to>
                                    </p:set>
                                    <p:anim calcmode="lin" valueType="num">
                                      <p:cBhvr additive="base">
                                        <p:cTn id="67" dur="500" fill="hold"/>
                                        <p:tgtEl>
                                          <p:spTgt spid="37"/>
                                        </p:tgtEl>
                                        <p:attrNameLst>
                                          <p:attrName>ppt_x</p:attrName>
                                        </p:attrNameLst>
                                      </p:cBhvr>
                                      <p:tavLst>
                                        <p:tav tm="0">
                                          <p:val>
                                            <p:strVal val="#ppt_x"/>
                                          </p:val>
                                        </p:tav>
                                        <p:tav tm="100000">
                                          <p:val>
                                            <p:strVal val="#ppt_x"/>
                                          </p:val>
                                        </p:tav>
                                      </p:tavLst>
                                    </p:anim>
                                    <p:anim calcmode="lin" valueType="num">
                                      <p:cBhvr additive="base">
                                        <p:cTn id="68" dur="500" fill="hold"/>
                                        <p:tgtEl>
                                          <p:spTgt spid="37"/>
                                        </p:tgtEl>
                                        <p:attrNameLst>
                                          <p:attrName>ppt_y</p:attrName>
                                        </p:attrNameLst>
                                      </p:cBhvr>
                                      <p:tavLst>
                                        <p:tav tm="0">
                                          <p:val>
                                            <p:strVal val="1+#ppt_h/2"/>
                                          </p:val>
                                        </p:tav>
                                        <p:tav tm="100000">
                                          <p:val>
                                            <p:strVal val="#ppt_y"/>
                                          </p:val>
                                        </p:tav>
                                      </p:tavLst>
                                    </p:anim>
                                  </p:childTnLst>
                                </p:cTn>
                              </p:par>
                            </p:childTnLst>
                          </p:cTn>
                        </p:par>
                        <p:par>
                          <p:cTn id="69" fill="hold">
                            <p:stCondLst>
                              <p:cond delay="500"/>
                            </p:stCondLst>
                            <p:childTnLst>
                              <p:par>
                                <p:cTn id="70" presetID="21" presetClass="entr" presetSubtype="1" fill="hold" grpId="0" nodeType="afterEffect">
                                  <p:stCondLst>
                                    <p:cond delay="0"/>
                                  </p:stCondLst>
                                  <p:childTnLst>
                                    <p:set>
                                      <p:cBhvr>
                                        <p:cTn id="71" dur="1" fill="hold">
                                          <p:stCondLst>
                                            <p:cond delay="0"/>
                                          </p:stCondLst>
                                        </p:cTn>
                                        <p:tgtEl>
                                          <p:spTgt spid="40"/>
                                        </p:tgtEl>
                                        <p:attrNameLst>
                                          <p:attrName>style.visibility</p:attrName>
                                        </p:attrNameLst>
                                      </p:cBhvr>
                                      <p:to>
                                        <p:strVal val="visible"/>
                                      </p:to>
                                    </p:set>
                                    <p:animEffect transition="in" filter="wheel(1)">
                                      <p:cBhvr>
                                        <p:cTn id="72" dur="500"/>
                                        <p:tgtEl>
                                          <p:spTgt spid="40"/>
                                        </p:tgtEl>
                                      </p:cBhvr>
                                    </p:animEffect>
                                  </p:childTnLst>
                                </p:cTn>
                              </p:par>
                              <p:par>
                                <p:cTn id="73" presetID="21" presetClass="entr" presetSubtype="1" fill="hold" nodeType="withEffect">
                                  <p:stCondLst>
                                    <p:cond delay="0"/>
                                  </p:stCondLst>
                                  <p:childTnLst>
                                    <p:set>
                                      <p:cBhvr>
                                        <p:cTn id="74" dur="1" fill="hold">
                                          <p:stCondLst>
                                            <p:cond delay="0"/>
                                          </p:stCondLst>
                                        </p:cTn>
                                        <p:tgtEl>
                                          <p:spTgt spid="41"/>
                                        </p:tgtEl>
                                        <p:attrNameLst>
                                          <p:attrName>style.visibility</p:attrName>
                                        </p:attrNameLst>
                                      </p:cBhvr>
                                      <p:to>
                                        <p:strVal val="visible"/>
                                      </p:to>
                                    </p:set>
                                    <p:animEffect transition="in" filter="wheel(1)">
                                      <p:cBhvr>
                                        <p:cTn id="75" dur="500"/>
                                        <p:tgtEl>
                                          <p:spTgt spid="41"/>
                                        </p:tgtEl>
                                      </p:cBhvr>
                                    </p:animEffect>
                                  </p:childTnLst>
                                </p:cTn>
                              </p:par>
                            </p:childTnLst>
                          </p:cTn>
                        </p:par>
                      </p:childTnLst>
                    </p:cTn>
                  </p:par>
                  <p:par>
                    <p:cTn id="76" fill="hold">
                      <p:stCondLst>
                        <p:cond delay="indefinite"/>
                      </p:stCondLst>
                      <p:childTnLst>
                        <p:par>
                          <p:cTn id="77" fill="hold">
                            <p:stCondLst>
                              <p:cond delay="0"/>
                            </p:stCondLst>
                            <p:childTnLst>
                              <p:par>
                                <p:cTn id="78" presetID="2" presetClass="entr" presetSubtype="4" fill="hold" nodeType="clickEffect">
                                  <p:stCondLst>
                                    <p:cond delay="0"/>
                                  </p:stCondLst>
                                  <p:childTnLst>
                                    <p:set>
                                      <p:cBhvr>
                                        <p:cTn id="79" dur="1" fill="hold">
                                          <p:stCondLst>
                                            <p:cond delay="0"/>
                                          </p:stCondLst>
                                        </p:cTn>
                                        <p:tgtEl>
                                          <p:spTgt spid="44"/>
                                        </p:tgtEl>
                                        <p:attrNameLst>
                                          <p:attrName>style.visibility</p:attrName>
                                        </p:attrNameLst>
                                      </p:cBhvr>
                                      <p:to>
                                        <p:strVal val="visible"/>
                                      </p:to>
                                    </p:set>
                                    <p:anim calcmode="lin" valueType="num">
                                      <p:cBhvr additive="base">
                                        <p:cTn id="80" dur="500" fill="hold"/>
                                        <p:tgtEl>
                                          <p:spTgt spid="44"/>
                                        </p:tgtEl>
                                        <p:attrNameLst>
                                          <p:attrName>ppt_x</p:attrName>
                                        </p:attrNameLst>
                                      </p:cBhvr>
                                      <p:tavLst>
                                        <p:tav tm="0">
                                          <p:val>
                                            <p:strVal val="#ppt_x"/>
                                          </p:val>
                                        </p:tav>
                                        <p:tav tm="100000">
                                          <p:val>
                                            <p:strVal val="#ppt_x"/>
                                          </p:val>
                                        </p:tav>
                                      </p:tavLst>
                                    </p:anim>
                                    <p:anim calcmode="lin" valueType="num">
                                      <p:cBhvr additive="base">
                                        <p:cTn id="81"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animBg="1"/>
      <p:bldP spid="19" grpId="0" animBg="1"/>
      <p:bldP spid="26" grpId="0" animBg="1"/>
      <p:bldP spid="33" grpId="0" animBg="1"/>
      <p:bldP spid="4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40"/>
          <p:cNvGrpSpPr/>
          <p:nvPr/>
        </p:nvGrpSpPr>
        <p:grpSpPr>
          <a:xfrm>
            <a:off x="3594521" y="2415363"/>
            <a:ext cx="4339650" cy="1169551"/>
            <a:chOff x="5616530" y="-1285285"/>
            <a:chExt cx="5786199" cy="1559404"/>
          </a:xfrm>
        </p:grpSpPr>
        <p:sp>
          <p:nvSpPr>
            <p:cNvPr id="6" name="矩形 5"/>
            <p:cNvSpPr/>
            <p:nvPr/>
          </p:nvSpPr>
          <p:spPr>
            <a:xfrm>
              <a:off x="5637293" y="-136251"/>
              <a:ext cx="3835694" cy="410370"/>
            </a:xfrm>
            <a:prstGeom prst="rect">
              <a:avLst/>
            </a:prstGeom>
          </p:spPr>
          <p:txBody>
            <a:bodyPr wrap="square">
              <a:spAutoFit/>
              <a:scene3d>
                <a:camera prst="orthographicFront"/>
                <a:lightRig rig="threePt" dir="t"/>
              </a:scene3d>
              <a:sp3d contourW="12700"/>
            </a:bodyPr>
            <a:lstStyle/>
            <a:p>
              <a:pPr lvl="0">
                <a:defRPr/>
              </a:pPr>
              <a:r>
                <a:rPr lang="en-US" altLang="zh-CN" sz="1400" dirty="0">
                  <a:solidFill>
                    <a:schemeClr val="bg1">
                      <a:lumMod val="65000"/>
                    </a:schemeClr>
                  </a:solidFill>
                  <a:latin typeface="微软雅黑" panose="020B0503020204020204" charset="-122"/>
                  <a:ea typeface="微软雅黑" panose="020B0503020204020204" charset="-122"/>
                  <a:cs typeface="微软雅黑" panose="020B0503020204020204" charset="-122"/>
                </a:rPr>
                <a:t>Overview of annual work</a:t>
              </a:r>
              <a:endParaRPr lang="zh-CN" altLang="en-US" sz="1400" dirty="0">
                <a:solidFill>
                  <a:schemeClr val="bg1">
                    <a:lumMod val="65000"/>
                  </a:schemeClr>
                </a:solidFill>
                <a:latin typeface="微软雅黑" panose="020B0503020204020204" charset="-122"/>
                <a:ea typeface="微软雅黑" panose="020B0503020204020204" charset="-122"/>
                <a:cs typeface="微软雅黑" panose="020B0503020204020204" charset="-122"/>
              </a:endParaRPr>
            </a:p>
          </p:txBody>
        </p:sp>
        <p:sp>
          <p:nvSpPr>
            <p:cNvPr id="7" name="文本框 6"/>
            <p:cNvSpPr txBox="1"/>
            <p:nvPr/>
          </p:nvSpPr>
          <p:spPr>
            <a:xfrm>
              <a:off x="5616530" y="-1285285"/>
              <a:ext cx="5786199" cy="861776"/>
            </a:xfrm>
            <a:prstGeom prst="rect">
              <a:avLst/>
            </a:prstGeom>
            <a:noFill/>
          </p:spPr>
          <p:txBody>
            <a:bodyPr wrap="none" rtlCol="0">
              <a:spAutoFit/>
              <a:scene3d>
                <a:camera prst="orthographicFront"/>
                <a:lightRig rig="threePt" dir="t"/>
              </a:scene3d>
              <a:sp3d contourW="12700"/>
            </a:bodyPr>
            <a:lstStyle/>
            <a:p>
              <a:r>
                <a:rPr lang="zh-CN" altLang="en-US" sz="3600" b="1" dirty="0">
                  <a:solidFill>
                    <a:srgbClr val="4C4C4C"/>
                  </a:solidFill>
                  <a:latin typeface="微软雅黑" panose="020B0503020204020204" charset="-122"/>
                  <a:ea typeface="微软雅黑" panose="020B0503020204020204" charset="-122"/>
                  <a:cs typeface="微软雅黑" panose="020B0503020204020204" charset="-122"/>
                </a:rPr>
                <a:t>人工智能的价值研究</a:t>
              </a:r>
              <a:endParaRPr lang="zh-CN" altLang="en-US" sz="3600" b="1" dirty="0">
                <a:solidFill>
                  <a:srgbClr val="4C4C4C"/>
                </a:solidFill>
                <a:latin typeface="微软雅黑" panose="020B0503020204020204" charset="-122"/>
                <a:ea typeface="微软雅黑" panose="020B0503020204020204" charset="-122"/>
                <a:cs typeface="微软雅黑" panose="020B0503020204020204" charset="-122"/>
              </a:endParaRPr>
            </a:p>
          </p:txBody>
        </p:sp>
      </p:grpSp>
      <p:sp>
        <p:nvSpPr>
          <p:cNvPr id="8" name="文本框 7"/>
          <p:cNvSpPr txBox="1"/>
          <p:nvPr/>
        </p:nvSpPr>
        <p:spPr>
          <a:xfrm>
            <a:off x="784267" y="2015254"/>
            <a:ext cx="2825828" cy="2092881"/>
          </a:xfrm>
          <a:prstGeom prst="rect">
            <a:avLst/>
          </a:prstGeom>
          <a:noFill/>
        </p:spPr>
        <p:txBody>
          <a:bodyPr wrap="square" rtlCol="0">
            <a:spAutoFit/>
          </a:bodyPr>
          <a:lstStyle/>
          <a:p>
            <a:r>
              <a:rPr kumimoji="1" lang="en-US" altLang="zh-CN" sz="13000" b="1" i="1" dirty="0" smtClean="0">
                <a:solidFill>
                  <a:schemeClr val="bg1">
                    <a:lumMod val="65000"/>
                  </a:schemeClr>
                </a:solidFill>
                <a:latin typeface="微软雅黑" panose="020B0503020204020204" charset="-122"/>
                <a:ea typeface="微软雅黑" panose="020B0503020204020204" charset="-122"/>
                <a:cs typeface="微软雅黑" panose="020B0503020204020204" charset="-122"/>
              </a:rPr>
              <a:t>04.</a:t>
            </a:r>
            <a:endParaRPr kumimoji="1" lang="zh-CN" altLang="en-US" sz="13000" b="1" i="1" dirty="0">
              <a:solidFill>
                <a:schemeClr val="bg1">
                  <a:lumMod val="65000"/>
                </a:schemeClr>
              </a:solidFill>
              <a:latin typeface="微软雅黑" panose="020B0503020204020204" charset="-122"/>
              <a:ea typeface="微软雅黑" panose="020B0503020204020204" charset="-122"/>
              <a:cs typeface="微软雅黑" panose="020B0503020204020204" charset="-122"/>
            </a:endParaRPr>
          </a:p>
        </p:txBody>
      </p:sp>
      <p:pic>
        <p:nvPicPr>
          <p:cNvPr id="10" name="图片 9"/>
          <p:cNvPicPr>
            <a:picLocks noChangeAspect="1"/>
          </p:cNvPicPr>
          <p:nvPr/>
        </p:nvPicPr>
        <p:blipFill>
          <a:blip r:embed="rId1" cstate="screen"/>
          <a:stretch>
            <a:fillRect/>
          </a:stretch>
        </p:blipFill>
        <p:spPr>
          <a:xfrm>
            <a:off x="7265049" y="2133600"/>
            <a:ext cx="4926953" cy="47244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500" fill="hold"/>
                                        <p:tgtEl>
                                          <p:spTgt spid="10"/>
                                        </p:tgtEl>
                                        <p:attrNameLst>
                                          <p:attrName>ppt_w</p:attrName>
                                        </p:attrNameLst>
                                      </p:cBhvr>
                                      <p:tavLst>
                                        <p:tav tm="0">
                                          <p:val>
                                            <p:fltVal val="0"/>
                                          </p:val>
                                        </p:tav>
                                        <p:tav tm="100000">
                                          <p:val>
                                            <p:strVal val="#ppt_w"/>
                                          </p:val>
                                        </p:tav>
                                      </p:tavLst>
                                    </p:anim>
                                    <p:anim calcmode="lin" valueType="num">
                                      <p:cBhvr>
                                        <p:cTn id="20" dur="500" fill="hold"/>
                                        <p:tgtEl>
                                          <p:spTgt spid="10"/>
                                        </p:tgtEl>
                                        <p:attrNameLst>
                                          <p:attrName>ppt_h</p:attrName>
                                        </p:attrNameLst>
                                      </p:cBhvr>
                                      <p:tavLst>
                                        <p:tav tm="0">
                                          <p:val>
                                            <p:fltVal val="0"/>
                                          </p:val>
                                        </p:tav>
                                        <p:tav tm="100000">
                                          <p:val>
                                            <p:strVal val="#ppt_h"/>
                                          </p:val>
                                        </p:tav>
                                      </p:tavLst>
                                    </p:anim>
                                    <p:animEffect transition="in" filter="fade">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4"/>
          <p:cNvGrpSpPr/>
          <p:nvPr/>
        </p:nvGrpSpPr>
        <p:grpSpPr>
          <a:xfrm>
            <a:off x="585126" y="1170635"/>
            <a:ext cx="659155" cy="3416320"/>
            <a:chOff x="6629352" y="1760489"/>
            <a:chExt cx="878876" cy="4555099"/>
          </a:xfrm>
        </p:grpSpPr>
        <p:sp>
          <p:nvSpPr>
            <p:cNvPr id="3" name="文本框 2"/>
            <p:cNvSpPr txBox="1"/>
            <p:nvPr/>
          </p:nvSpPr>
          <p:spPr>
            <a:xfrm>
              <a:off x="6742416" y="2499154"/>
              <a:ext cx="738666" cy="3816434"/>
            </a:xfrm>
            <a:prstGeom prst="rect">
              <a:avLst/>
            </a:prstGeom>
            <a:noFill/>
          </p:spPr>
          <p:txBody>
            <a:bodyPr vert="eaVert" wrap="none" rtlCol="0">
              <a:spAutoFit/>
              <a:scene3d>
                <a:camera prst="orthographicFront"/>
                <a:lightRig rig="threePt" dir="t"/>
              </a:scene3d>
              <a:sp3d contourW="12700"/>
            </a:bodyPr>
            <a:lstStyle/>
            <a:p>
              <a:r>
                <a:rPr lang="zh-CN" altLang="en-US" sz="2400" b="1" dirty="0">
                  <a:solidFill>
                    <a:srgbClr val="4C4C4C"/>
                  </a:solidFill>
                  <a:latin typeface="微软雅黑" panose="020B0503020204020204" charset="-122"/>
                  <a:ea typeface="微软雅黑" panose="020B0503020204020204" charset="-122"/>
                  <a:cs typeface="微软雅黑" panose="020B0503020204020204" charset="-122"/>
                </a:rPr>
                <a:t>人工智能的价值研究</a:t>
              </a:r>
              <a:endParaRPr lang="zh-CN" altLang="en-US" sz="2400" b="1" dirty="0">
                <a:solidFill>
                  <a:srgbClr val="4C4C4C"/>
                </a:solidFill>
                <a:latin typeface="微软雅黑" panose="020B0503020204020204" charset="-122"/>
                <a:ea typeface="微软雅黑" panose="020B0503020204020204" charset="-122"/>
                <a:cs typeface="微软雅黑" panose="020B0503020204020204" charset="-122"/>
              </a:endParaRPr>
            </a:p>
          </p:txBody>
        </p:sp>
        <p:sp>
          <p:nvSpPr>
            <p:cNvPr id="4" name="文本框 3"/>
            <p:cNvSpPr txBox="1"/>
            <p:nvPr/>
          </p:nvSpPr>
          <p:spPr>
            <a:xfrm>
              <a:off x="6629352" y="1760489"/>
              <a:ext cx="878876" cy="738665"/>
            </a:xfrm>
            <a:prstGeom prst="rect">
              <a:avLst/>
            </a:prstGeom>
            <a:noFill/>
          </p:spPr>
          <p:txBody>
            <a:bodyPr wrap="none" rtlCol="0">
              <a:spAutoFit/>
              <a:scene3d>
                <a:camera prst="orthographicFront"/>
                <a:lightRig rig="threePt" dir="t"/>
              </a:scene3d>
              <a:sp3d contourW="12700"/>
            </a:bodyPr>
            <a:lstStyle/>
            <a:p>
              <a:r>
                <a:rPr lang="en-US" altLang="zh-CN" sz="3000" b="1" dirty="0" smtClean="0">
                  <a:solidFill>
                    <a:srgbClr val="4C4C4C"/>
                  </a:solidFill>
                  <a:latin typeface="微软雅黑" panose="020B0503020204020204" charset="-122"/>
                  <a:ea typeface="微软雅黑" panose="020B0503020204020204" charset="-122"/>
                  <a:cs typeface="微软雅黑" panose="020B0503020204020204" charset="-122"/>
                </a:rPr>
                <a:t>04</a:t>
              </a:r>
              <a:endParaRPr lang="zh-CN" altLang="en-US" sz="3000" b="1" dirty="0">
                <a:solidFill>
                  <a:srgbClr val="4C4C4C"/>
                </a:solidFill>
                <a:latin typeface="微软雅黑" panose="020B0503020204020204" charset="-122"/>
                <a:ea typeface="微软雅黑" panose="020B0503020204020204" charset="-122"/>
                <a:cs typeface="微软雅黑" panose="020B0503020204020204" charset="-122"/>
              </a:endParaRPr>
            </a:p>
          </p:txBody>
        </p:sp>
      </p:grpSp>
      <p:pic>
        <p:nvPicPr>
          <p:cNvPr id="5" name="图片 4"/>
          <p:cNvPicPr>
            <a:picLocks noChangeAspect="1"/>
          </p:cNvPicPr>
          <p:nvPr/>
        </p:nvPicPr>
        <p:blipFill>
          <a:blip r:embed="rId1"/>
          <a:stretch>
            <a:fillRect/>
          </a:stretch>
        </p:blipFill>
        <p:spPr>
          <a:xfrm>
            <a:off x="5706230" y="1532968"/>
            <a:ext cx="7593775" cy="5325035"/>
          </a:xfrm>
          <a:prstGeom prst="rect">
            <a:avLst/>
          </a:prstGeom>
        </p:spPr>
      </p:pic>
      <p:sp>
        <p:nvSpPr>
          <p:cNvPr id="8" name="TextBox 13"/>
          <p:cNvSpPr txBox="1"/>
          <p:nvPr/>
        </p:nvSpPr>
        <p:spPr>
          <a:xfrm>
            <a:off x="2144024" y="975905"/>
            <a:ext cx="2662460" cy="574133"/>
          </a:xfrm>
          <a:prstGeom prst="rect">
            <a:avLst/>
          </a:prstGeom>
          <a:noFill/>
        </p:spPr>
        <p:txBody>
          <a:bodyPr wrap="none" lIns="80899" tIns="40450" rIns="80899" bIns="40450" rtlCol="0">
            <a:spAutoFit/>
          </a:bodyPr>
          <a:lstStyle/>
          <a:p>
            <a:r>
              <a:rPr lang="en-US" altLang="zh-CN" sz="3200" b="1" dirty="0" smtClean="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lt"/>
              </a:rPr>
              <a:t>AI</a:t>
            </a:r>
            <a:r>
              <a:rPr lang="zh-CN" altLang="en-US" sz="3200" b="1" dirty="0" smtClean="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lt"/>
              </a:rPr>
              <a:t>的研究价值</a:t>
            </a:r>
            <a:endParaRPr lang="id-ID" sz="3200" b="1"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lt"/>
            </a:endParaRPr>
          </a:p>
        </p:txBody>
      </p:sp>
      <p:sp>
        <p:nvSpPr>
          <p:cNvPr id="9" name="TextBox 33"/>
          <p:cNvSpPr txBox="1"/>
          <p:nvPr/>
        </p:nvSpPr>
        <p:spPr>
          <a:xfrm>
            <a:off x="2088882" y="1532966"/>
            <a:ext cx="7189591" cy="2062022"/>
          </a:xfrm>
          <a:prstGeom prst="rect">
            <a:avLst/>
          </a:prstGeom>
          <a:noFill/>
        </p:spPr>
        <p:txBody>
          <a:bodyPr wrap="square" lIns="91360" tIns="45680" rIns="91360" bIns="45680" rtlCol="0">
            <a:spAutoFit/>
          </a:bodyPr>
          <a:lstStyle/>
          <a:p>
            <a:pPr>
              <a:lnSpc>
                <a:spcPct val="200000"/>
              </a:lnSpc>
            </a:pPr>
            <a:r>
              <a:rPr lang="zh-CN" altLang="en-US" sz="16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繁重的科学和工程计算本来是要人脑来承担的，如今计算机不但能完成这种计算，而且能够比人脑做得更快、更准确，因此当代人已不再把这种计算看作是  需要人类智能才能完成的复杂任务”，可见复杂工作的定义是随着时代的发展和技术的进步而变化的</a:t>
            </a:r>
            <a:r>
              <a:rPr lang="zh-CN" altLang="en-US" sz="1600" dirty="0" smtClean="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a:t>
            </a:r>
            <a:endParaRPr lang="zh-CN" altLang="en-US" sz="16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endParaRPr>
          </a:p>
        </p:txBody>
      </p:sp>
      <p:sp>
        <p:nvSpPr>
          <p:cNvPr id="10" name="TextBox 33"/>
          <p:cNvSpPr txBox="1"/>
          <p:nvPr/>
        </p:nvSpPr>
        <p:spPr>
          <a:xfrm>
            <a:off x="2088881" y="4464424"/>
            <a:ext cx="7189591" cy="1077137"/>
          </a:xfrm>
          <a:prstGeom prst="rect">
            <a:avLst/>
          </a:prstGeom>
          <a:noFill/>
        </p:spPr>
        <p:txBody>
          <a:bodyPr wrap="square" lIns="91360" tIns="45680" rIns="91360" bIns="45680" rtlCol="0">
            <a:spAutoFit/>
          </a:bodyPr>
          <a:lstStyle/>
          <a:p>
            <a:pPr>
              <a:lnSpc>
                <a:spcPct val="200000"/>
              </a:lnSpc>
            </a:pPr>
            <a:r>
              <a:rPr lang="zh-CN" altLang="en-US" sz="1600" dirty="0" smtClean="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人工智能</a:t>
            </a:r>
            <a:r>
              <a:rPr lang="zh-CN" altLang="en-US" sz="16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这门科学的具体目标也自然随着时代的变化而发展。它一方面不断获得新的进展，另一方面又转向更有意义、更加困难的目标。</a:t>
            </a:r>
            <a:endParaRPr lang="zh-CN" altLang="en-US" sz="16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 calcmode="lin" valueType="num">
                                      <p:cBhvr>
                                        <p:cTn id="13" dur="500" fill="hold"/>
                                        <p:tgtEl>
                                          <p:spTgt spid="8">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8">
                                            <p:txEl>
                                              <p:pRg st="0" end="0"/>
                                            </p:txEl>
                                          </p:spTgt>
                                        </p:tgtEl>
                                        <p:attrNameLst>
                                          <p:attrName>ppt_h</p:attrName>
                                        </p:attrNameLst>
                                      </p:cBhvr>
                                      <p:tavLst>
                                        <p:tav tm="0">
                                          <p:val>
                                            <p:fltVal val="0"/>
                                          </p:val>
                                        </p:tav>
                                        <p:tav tm="100000">
                                          <p:val>
                                            <p:strVal val="#ppt_h"/>
                                          </p:val>
                                        </p:tav>
                                      </p:tavLst>
                                    </p:anim>
                                    <p:animEffect transition="in" filter="fade">
                                      <p:cBhvr>
                                        <p:cTn id="15" dur="500"/>
                                        <p:tgtEl>
                                          <p:spTgt spid="8">
                                            <p:txEl>
                                              <p:pRg st="0" end="0"/>
                                            </p:txEl>
                                          </p:spTgt>
                                        </p:tgtEl>
                                      </p:cBhvr>
                                    </p:animEffect>
                                  </p:childTnLst>
                                </p:cTn>
                              </p:par>
                              <p:par>
                                <p:cTn id="16" presetID="10" presetClass="entr" presetSubtype="0" fill="hold" grpId="0" nodeType="withEffect">
                                  <p:stCondLst>
                                    <p:cond delay="50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grpId="0" nodeType="withEffect">
                                  <p:stCondLst>
                                    <p:cond delay="50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40"/>
          <p:cNvGrpSpPr/>
          <p:nvPr/>
        </p:nvGrpSpPr>
        <p:grpSpPr>
          <a:xfrm>
            <a:off x="3594521" y="2415363"/>
            <a:ext cx="4339650" cy="1169551"/>
            <a:chOff x="5616530" y="-1285285"/>
            <a:chExt cx="5786199" cy="1559404"/>
          </a:xfrm>
        </p:grpSpPr>
        <p:sp>
          <p:nvSpPr>
            <p:cNvPr id="6" name="矩形 5"/>
            <p:cNvSpPr/>
            <p:nvPr/>
          </p:nvSpPr>
          <p:spPr>
            <a:xfrm>
              <a:off x="5637293" y="-136251"/>
              <a:ext cx="3835694" cy="410370"/>
            </a:xfrm>
            <a:prstGeom prst="rect">
              <a:avLst/>
            </a:prstGeom>
          </p:spPr>
          <p:txBody>
            <a:bodyPr wrap="square">
              <a:spAutoFit/>
              <a:scene3d>
                <a:camera prst="orthographicFront"/>
                <a:lightRig rig="threePt" dir="t"/>
              </a:scene3d>
              <a:sp3d contourW="12700"/>
            </a:bodyPr>
            <a:lstStyle/>
            <a:p>
              <a:pPr lvl="0">
                <a:defRPr/>
              </a:pPr>
              <a:r>
                <a:rPr lang="en-US" altLang="zh-CN" sz="1400" dirty="0">
                  <a:solidFill>
                    <a:schemeClr val="bg1">
                      <a:lumMod val="65000"/>
                    </a:schemeClr>
                  </a:solidFill>
                  <a:latin typeface="微软雅黑" panose="020B0503020204020204" charset="-122"/>
                  <a:ea typeface="微软雅黑" panose="020B0503020204020204" charset="-122"/>
                  <a:cs typeface="微软雅黑" panose="020B0503020204020204" charset="-122"/>
                </a:rPr>
                <a:t>Overview of annual work</a:t>
              </a:r>
              <a:endParaRPr lang="zh-CN" altLang="en-US" sz="1400" dirty="0">
                <a:solidFill>
                  <a:schemeClr val="bg1">
                    <a:lumMod val="65000"/>
                  </a:schemeClr>
                </a:solidFill>
                <a:latin typeface="微软雅黑" panose="020B0503020204020204" charset="-122"/>
                <a:ea typeface="微软雅黑" panose="020B0503020204020204" charset="-122"/>
                <a:cs typeface="微软雅黑" panose="020B0503020204020204" charset="-122"/>
              </a:endParaRPr>
            </a:p>
          </p:txBody>
        </p:sp>
        <p:sp>
          <p:nvSpPr>
            <p:cNvPr id="7" name="文本框 6"/>
            <p:cNvSpPr txBox="1"/>
            <p:nvPr/>
          </p:nvSpPr>
          <p:spPr>
            <a:xfrm>
              <a:off x="5616530" y="-1285285"/>
              <a:ext cx="5786199" cy="861776"/>
            </a:xfrm>
            <a:prstGeom prst="rect">
              <a:avLst/>
            </a:prstGeom>
            <a:noFill/>
          </p:spPr>
          <p:txBody>
            <a:bodyPr wrap="none" rtlCol="0">
              <a:spAutoFit/>
              <a:scene3d>
                <a:camera prst="orthographicFront"/>
                <a:lightRig rig="threePt" dir="t"/>
              </a:scene3d>
              <a:sp3d contourW="12700"/>
            </a:bodyPr>
            <a:lstStyle/>
            <a:p>
              <a:r>
                <a:rPr lang="zh-CN" altLang="en-US" sz="3600" b="1" dirty="0">
                  <a:solidFill>
                    <a:srgbClr val="4C4C4C"/>
                  </a:solidFill>
                  <a:latin typeface="微软雅黑" panose="020B0503020204020204" charset="-122"/>
                  <a:ea typeface="微软雅黑" panose="020B0503020204020204" charset="-122"/>
                  <a:cs typeface="微软雅黑" panose="020B0503020204020204" charset="-122"/>
                </a:rPr>
                <a:t>人工智能的强弱对比</a:t>
              </a:r>
              <a:endParaRPr lang="zh-CN" altLang="en-US" sz="3600" b="1" dirty="0">
                <a:solidFill>
                  <a:srgbClr val="4C4C4C"/>
                </a:solidFill>
                <a:latin typeface="微软雅黑" panose="020B0503020204020204" charset="-122"/>
                <a:ea typeface="微软雅黑" panose="020B0503020204020204" charset="-122"/>
                <a:cs typeface="微软雅黑" panose="020B0503020204020204" charset="-122"/>
              </a:endParaRPr>
            </a:p>
          </p:txBody>
        </p:sp>
      </p:grpSp>
      <p:sp>
        <p:nvSpPr>
          <p:cNvPr id="8" name="文本框 7"/>
          <p:cNvSpPr txBox="1"/>
          <p:nvPr/>
        </p:nvSpPr>
        <p:spPr>
          <a:xfrm>
            <a:off x="784267" y="2015254"/>
            <a:ext cx="2825828" cy="2092881"/>
          </a:xfrm>
          <a:prstGeom prst="rect">
            <a:avLst/>
          </a:prstGeom>
          <a:noFill/>
        </p:spPr>
        <p:txBody>
          <a:bodyPr wrap="square" rtlCol="0">
            <a:spAutoFit/>
          </a:bodyPr>
          <a:lstStyle/>
          <a:p>
            <a:r>
              <a:rPr kumimoji="1" lang="en-US" altLang="zh-CN" sz="13000" b="1" i="1" dirty="0" smtClean="0">
                <a:solidFill>
                  <a:schemeClr val="bg1">
                    <a:lumMod val="65000"/>
                  </a:schemeClr>
                </a:solidFill>
                <a:latin typeface="微软雅黑" panose="020B0503020204020204" charset="-122"/>
                <a:ea typeface="微软雅黑" panose="020B0503020204020204" charset="-122"/>
                <a:cs typeface="微软雅黑" panose="020B0503020204020204" charset="-122"/>
              </a:rPr>
              <a:t>05.</a:t>
            </a:r>
            <a:endParaRPr kumimoji="1" lang="zh-CN" altLang="en-US" sz="13000" b="1" i="1" dirty="0">
              <a:solidFill>
                <a:schemeClr val="bg1">
                  <a:lumMod val="65000"/>
                </a:schemeClr>
              </a:solidFill>
              <a:latin typeface="微软雅黑" panose="020B0503020204020204" charset="-122"/>
              <a:ea typeface="微软雅黑" panose="020B0503020204020204" charset="-122"/>
              <a:cs typeface="微软雅黑" panose="020B0503020204020204" charset="-122"/>
            </a:endParaRPr>
          </a:p>
        </p:txBody>
      </p:sp>
      <p:pic>
        <p:nvPicPr>
          <p:cNvPr id="10" name="图片 9"/>
          <p:cNvPicPr>
            <a:picLocks noChangeAspect="1"/>
          </p:cNvPicPr>
          <p:nvPr/>
        </p:nvPicPr>
        <p:blipFill>
          <a:blip r:embed="rId1" cstate="screen"/>
          <a:stretch>
            <a:fillRect/>
          </a:stretch>
        </p:blipFill>
        <p:spPr>
          <a:xfrm>
            <a:off x="7265049" y="2133600"/>
            <a:ext cx="4926953" cy="47244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500" fill="hold"/>
                                        <p:tgtEl>
                                          <p:spTgt spid="10"/>
                                        </p:tgtEl>
                                        <p:attrNameLst>
                                          <p:attrName>ppt_w</p:attrName>
                                        </p:attrNameLst>
                                      </p:cBhvr>
                                      <p:tavLst>
                                        <p:tav tm="0">
                                          <p:val>
                                            <p:fltVal val="0"/>
                                          </p:val>
                                        </p:tav>
                                        <p:tav tm="100000">
                                          <p:val>
                                            <p:strVal val="#ppt_w"/>
                                          </p:val>
                                        </p:tav>
                                      </p:tavLst>
                                    </p:anim>
                                    <p:anim calcmode="lin" valueType="num">
                                      <p:cBhvr>
                                        <p:cTn id="20" dur="500" fill="hold"/>
                                        <p:tgtEl>
                                          <p:spTgt spid="10"/>
                                        </p:tgtEl>
                                        <p:attrNameLst>
                                          <p:attrName>ppt_h</p:attrName>
                                        </p:attrNameLst>
                                      </p:cBhvr>
                                      <p:tavLst>
                                        <p:tav tm="0">
                                          <p:val>
                                            <p:fltVal val="0"/>
                                          </p:val>
                                        </p:tav>
                                        <p:tav tm="100000">
                                          <p:val>
                                            <p:strVal val="#ppt_h"/>
                                          </p:val>
                                        </p:tav>
                                      </p:tavLst>
                                    </p:anim>
                                    <p:animEffect transition="in" filter="fade">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17755" y="2247205"/>
            <a:ext cx="1906490" cy="992577"/>
          </a:xfrm>
          <a:prstGeom prst="rect">
            <a:avLst/>
          </a:prstGeom>
          <a:noFill/>
        </p:spPr>
        <p:txBody>
          <a:bodyPr wrap="none" lIns="68520" tIns="34289" rIns="68520" bIns="34289" rtlCol="0">
            <a:spAutoFit/>
            <a:scene3d>
              <a:camera prst="orthographicFront"/>
              <a:lightRig rig="threePt" dir="t"/>
            </a:scene3d>
            <a:sp3d contourW="12700"/>
          </a:bodyPr>
          <a:lstStyle/>
          <a:p>
            <a:pPr algn="ctr" defTabSz="684530"/>
            <a:r>
              <a:rPr lang="zh-CN" altLang="en-US" sz="6000" b="1" dirty="0">
                <a:solidFill>
                  <a:srgbClr val="4C4C4C"/>
                </a:solidFill>
                <a:latin typeface="微软雅黑" panose="020B0503020204020204" charset="-122"/>
                <a:ea typeface="微软雅黑" panose="020B0503020204020204" charset="-122"/>
                <a:cs typeface="微软雅黑" panose="020B0503020204020204" charset="-122"/>
              </a:rPr>
              <a:t>目 录</a:t>
            </a:r>
            <a:endParaRPr lang="zh-CN" altLang="en-US" sz="6000" b="1" dirty="0">
              <a:solidFill>
                <a:srgbClr val="4C4C4C"/>
              </a:solidFill>
              <a:latin typeface="微软雅黑" panose="020B0503020204020204" charset="-122"/>
              <a:ea typeface="微软雅黑" panose="020B0503020204020204" charset="-122"/>
              <a:cs typeface="微软雅黑" panose="020B0503020204020204" charset="-122"/>
            </a:endParaRPr>
          </a:p>
        </p:txBody>
      </p:sp>
      <p:sp>
        <p:nvSpPr>
          <p:cNvPr id="3" name="文本框 2"/>
          <p:cNvSpPr txBox="1"/>
          <p:nvPr/>
        </p:nvSpPr>
        <p:spPr>
          <a:xfrm>
            <a:off x="1183759" y="3239778"/>
            <a:ext cx="1574476" cy="377024"/>
          </a:xfrm>
          <a:prstGeom prst="rect">
            <a:avLst/>
          </a:prstGeom>
          <a:noFill/>
        </p:spPr>
        <p:txBody>
          <a:bodyPr wrap="none" lIns="68520" tIns="34289" rIns="68520" bIns="34289" rtlCol="0">
            <a:spAutoFit/>
            <a:scene3d>
              <a:camera prst="orthographicFront"/>
              <a:lightRig rig="threePt" dir="t"/>
            </a:scene3d>
            <a:sp3d contourW="12700"/>
          </a:bodyPr>
          <a:lstStyle/>
          <a:p>
            <a:pPr algn="ctr" defTabSz="684530"/>
            <a:r>
              <a:rPr lang="en-US" altLang="zh-CN" sz="2000" b="1" dirty="0">
                <a:solidFill>
                  <a:schemeClr val="bg1">
                    <a:lumMod val="65000"/>
                  </a:schemeClr>
                </a:solidFill>
                <a:latin typeface="微软雅黑" panose="020B0503020204020204" charset="-122"/>
                <a:ea typeface="微软雅黑" panose="020B0503020204020204" charset="-122"/>
                <a:cs typeface="微软雅黑" panose="020B0503020204020204" charset="-122"/>
              </a:rPr>
              <a:t>CONTENTS</a:t>
            </a:r>
            <a:endParaRPr lang="en-US" altLang="zh-CN" sz="2000" b="1" dirty="0">
              <a:solidFill>
                <a:schemeClr val="bg1">
                  <a:lumMod val="65000"/>
                </a:schemeClr>
              </a:solidFill>
              <a:latin typeface="微软雅黑" panose="020B0503020204020204" charset="-122"/>
              <a:ea typeface="微软雅黑" panose="020B0503020204020204" charset="-122"/>
              <a:cs typeface="微软雅黑" panose="020B0503020204020204" charset="-122"/>
            </a:endParaRPr>
          </a:p>
        </p:txBody>
      </p:sp>
      <p:grpSp>
        <p:nvGrpSpPr>
          <p:cNvPr id="4" name="组合 24"/>
          <p:cNvGrpSpPr/>
          <p:nvPr/>
        </p:nvGrpSpPr>
        <p:grpSpPr>
          <a:xfrm>
            <a:off x="3849031" y="1323040"/>
            <a:ext cx="3515952" cy="644503"/>
            <a:chOff x="6629352" y="1760489"/>
            <a:chExt cx="4687936" cy="859338"/>
          </a:xfrm>
        </p:grpSpPr>
        <p:grpSp>
          <p:nvGrpSpPr>
            <p:cNvPr id="5" name="组合 40"/>
            <p:cNvGrpSpPr/>
            <p:nvPr/>
          </p:nvGrpSpPr>
          <p:grpSpPr>
            <a:xfrm>
              <a:off x="7481596" y="1780122"/>
              <a:ext cx="3835692" cy="839705"/>
              <a:chOff x="6875851" y="2143368"/>
              <a:chExt cx="3835692" cy="839705"/>
            </a:xfrm>
          </p:grpSpPr>
          <p:sp>
            <p:nvSpPr>
              <p:cNvPr id="7" name="矩形 6"/>
              <p:cNvSpPr/>
              <p:nvPr/>
            </p:nvSpPr>
            <p:spPr>
              <a:xfrm>
                <a:off x="6875851" y="2675297"/>
                <a:ext cx="3835692" cy="307776"/>
              </a:xfrm>
              <a:prstGeom prst="rect">
                <a:avLst/>
              </a:prstGeom>
            </p:spPr>
            <p:txBody>
              <a:bodyPr wrap="square">
                <a:spAutoFit/>
                <a:scene3d>
                  <a:camera prst="orthographicFront"/>
                  <a:lightRig rig="threePt" dir="t"/>
                </a:scene3d>
                <a:sp3d contourW="12700"/>
              </a:bodyPr>
              <a:lstStyle/>
              <a:p>
                <a:pPr lvl="0">
                  <a:defRPr/>
                </a:pPr>
                <a:r>
                  <a:rPr lang="en-US" altLang="zh-CN" sz="900" dirty="0">
                    <a:solidFill>
                      <a:schemeClr val="bg1">
                        <a:lumMod val="65000"/>
                      </a:schemeClr>
                    </a:solidFill>
                    <a:latin typeface="微软雅黑" panose="020B0503020204020204" charset="-122"/>
                    <a:ea typeface="微软雅黑" panose="020B0503020204020204" charset="-122"/>
                    <a:cs typeface="微软雅黑" panose="020B0503020204020204" charset="-122"/>
                  </a:rPr>
                  <a:t>Overview of annual work</a:t>
                </a:r>
                <a:endParaRPr lang="zh-CN" altLang="en-US" sz="900" dirty="0">
                  <a:solidFill>
                    <a:schemeClr val="bg1">
                      <a:lumMod val="65000"/>
                    </a:schemeClr>
                  </a:solidFill>
                  <a:latin typeface="微软雅黑" panose="020B0503020204020204" charset="-122"/>
                  <a:ea typeface="微软雅黑" panose="020B0503020204020204" charset="-122"/>
                  <a:cs typeface="微软雅黑" panose="020B0503020204020204" charset="-122"/>
                </a:endParaRPr>
              </a:p>
            </p:txBody>
          </p:sp>
          <p:sp>
            <p:nvSpPr>
              <p:cNvPr id="8" name="文本框 7"/>
              <p:cNvSpPr txBox="1"/>
              <p:nvPr/>
            </p:nvSpPr>
            <p:spPr>
              <a:xfrm>
                <a:off x="6875851" y="2143368"/>
                <a:ext cx="2759729" cy="553998"/>
              </a:xfrm>
              <a:prstGeom prst="rect">
                <a:avLst/>
              </a:prstGeom>
              <a:noFill/>
            </p:spPr>
            <p:txBody>
              <a:bodyPr wrap="none" rtlCol="0">
                <a:spAutoFit/>
                <a:scene3d>
                  <a:camera prst="orthographicFront"/>
                  <a:lightRig rig="threePt" dir="t"/>
                </a:scene3d>
                <a:sp3d contourW="12700"/>
              </a:bodyPr>
              <a:lstStyle/>
              <a:p>
                <a:r>
                  <a:rPr lang="zh-CN" altLang="en-US" sz="2100" b="1" dirty="0" smtClean="0">
                    <a:solidFill>
                      <a:srgbClr val="4C4C4C"/>
                    </a:solidFill>
                    <a:latin typeface="微软雅黑" panose="020B0503020204020204" charset="-122"/>
                    <a:ea typeface="微软雅黑" panose="020B0503020204020204" charset="-122"/>
                    <a:cs typeface="微软雅黑" panose="020B0503020204020204" charset="-122"/>
                  </a:rPr>
                  <a:t>什么是人工智能</a:t>
                </a:r>
                <a:endParaRPr lang="zh-CN" altLang="en-US" sz="2100" b="1" dirty="0">
                  <a:solidFill>
                    <a:srgbClr val="4C4C4C"/>
                  </a:solidFill>
                  <a:latin typeface="微软雅黑" panose="020B0503020204020204" charset="-122"/>
                  <a:ea typeface="微软雅黑" panose="020B0503020204020204" charset="-122"/>
                  <a:cs typeface="微软雅黑" panose="020B0503020204020204" charset="-122"/>
                </a:endParaRPr>
              </a:p>
            </p:txBody>
          </p:sp>
        </p:grpSp>
        <p:sp>
          <p:nvSpPr>
            <p:cNvPr id="6" name="文本框 5"/>
            <p:cNvSpPr txBox="1"/>
            <p:nvPr/>
          </p:nvSpPr>
          <p:spPr>
            <a:xfrm>
              <a:off x="6629352" y="1760489"/>
              <a:ext cx="1026351" cy="738665"/>
            </a:xfrm>
            <a:prstGeom prst="rect">
              <a:avLst/>
            </a:prstGeom>
            <a:noFill/>
          </p:spPr>
          <p:txBody>
            <a:bodyPr wrap="none" rtlCol="0">
              <a:spAutoFit/>
              <a:scene3d>
                <a:camera prst="orthographicFront"/>
                <a:lightRig rig="threePt" dir="t"/>
              </a:scene3d>
              <a:sp3d contourW="12700"/>
            </a:bodyPr>
            <a:lstStyle/>
            <a:p>
              <a:r>
                <a:rPr lang="en-US" altLang="zh-CN" sz="3000" b="1" dirty="0">
                  <a:solidFill>
                    <a:srgbClr val="4C4C4C"/>
                  </a:solidFill>
                  <a:latin typeface="微软雅黑" panose="020B0503020204020204" charset="-122"/>
                  <a:ea typeface="微软雅黑" panose="020B0503020204020204" charset="-122"/>
                  <a:cs typeface="微软雅黑" panose="020B0503020204020204" charset="-122"/>
                </a:rPr>
                <a:t>01.</a:t>
              </a:r>
              <a:endParaRPr lang="zh-CN" altLang="en-US" sz="3000" b="1" dirty="0">
                <a:solidFill>
                  <a:srgbClr val="4C4C4C"/>
                </a:solidFill>
                <a:latin typeface="微软雅黑" panose="020B0503020204020204" charset="-122"/>
                <a:ea typeface="微软雅黑" panose="020B0503020204020204" charset="-122"/>
                <a:cs typeface="微软雅黑" panose="020B0503020204020204" charset="-122"/>
              </a:endParaRPr>
            </a:p>
          </p:txBody>
        </p:sp>
      </p:grpSp>
      <p:grpSp>
        <p:nvGrpSpPr>
          <p:cNvPr id="9" name="组合 24"/>
          <p:cNvGrpSpPr/>
          <p:nvPr/>
        </p:nvGrpSpPr>
        <p:grpSpPr>
          <a:xfrm>
            <a:off x="3849035" y="2643361"/>
            <a:ext cx="3515952" cy="644503"/>
            <a:chOff x="6629352" y="1760489"/>
            <a:chExt cx="4687936" cy="859338"/>
          </a:xfrm>
        </p:grpSpPr>
        <p:grpSp>
          <p:nvGrpSpPr>
            <p:cNvPr id="10" name="组合 40"/>
            <p:cNvGrpSpPr/>
            <p:nvPr/>
          </p:nvGrpSpPr>
          <p:grpSpPr>
            <a:xfrm>
              <a:off x="7481596" y="1780122"/>
              <a:ext cx="3835692" cy="839705"/>
              <a:chOff x="6875851" y="2143368"/>
              <a:chExt cx="3835692" cy="839705"/>
            </a:xfrm>
          </p:grpSpPr>
          <p:sp>
            <p:nvSpPr>
              <p:cNvPr id="12" name="矩形 11"/>
              <p:cNvSpPr/>
              <p:nvPr/>
            </p:nvSpPr>
            <p:spPr>
              <a:xfrm>
                <a:off x="6875851" y="2675297"/>
                <a:ext cx="3835692" cy="307776"/>
              </a:xfrm>
              <a:prstGeom prst="rect">
                <a:avLst/>
              </a:prstGeom>
            </p:spPr>
            <p:txBody>
              <a:bodyPr wrap="square">
                <a:spAutoFit/>
                <a:scene3d>
                  <a:camera prst="orthographicFront"/>
                  <a:lightRig rig="threePt" dir="t"/>
                </a:scene3d>
                <a:sp3d contourW="12700"/>
              </a:bodyPr>
              <a:lstStyle/>
              <a:p>
                <a:pPr lvl="0">
                  <a:defRPr/>
                </a:pPr>
                <a:r>
                  <a:rPr lang="en-US" altLang="zh-CN" sz="900" dirty="0">
                    <a:solidFill>
                      <a:schemeClr val="bg1">
                        <a:lumMod val="65000"/>
                      </a:schemeClr>
                    </a:solidFill>
                    <a:latin typeface="微软雅黑" panose="020B0503020204020204" charset="-122"/>
                    <a:ea typeface="微软雅黑" panose="020B0503020204020204" charset="-122"/>
                    <a:cs typeface="微软雅黑" panose="020B0503020204020204" charset="-122"/>
                  </a:rPr>
                  <a:t>Overview of annual work</a:t>
                </a:r>
                <a:endParaRPr lang="zh-CN" altLang="en-US" sz="900" dirty="0">
                  <a:solidFill>
                    <a:schemeClr val="bg1">
                      <a:lumMod val="65000"/>
                    </a:schemeClr>
                  </a:solidFill>
                  <a:latin typeface="微软雅黑" panose="020B0503020204020204" charset="-122"/>
                  <a:ea typeface="微软雅黑" panose="020B0503020204020204" charset="-122"/>
                  <a:cs typeface="微软雅黑" panose="020B0503020204020204" charset="-122"/>
                </a:endParaRPr>
              </a:p>
            </p:txBody>
          </p:sp>
          <p:sp>
            <p:nvSpPr>
              <p:cNvPr id="13" name="文本框 12"/>
              <p:cNvSpPr txBox="1"/>
              <p:nvPr/>
            </p:nvSpPr>
            <p:spPr>
              <a:xfrm>
                <a:off x="6875851" y="2143368"/>
                <a:ext cx="3477875" cy="553998"/>
              </a:xfrm>
              <a:prstGeom prst="rect">
                <a:avLst/>
              </a:prstGeom>
              <a:noFill/>
            </p:spPr>
            <p:txBody>
              <a:bodyPr wrap="none" rtlCol="0">
                <a:spAutoFit/>
                <a:scene3d>
                  <a:camera prst="orthographicFront"/>
                  <a:lightRig rig="threePt" dir="t"/>
                </a:scene3d>
                <a:sp3d contourW="12700"/>
              </a:bodyPr>
              <a:lstStyle/>
              <a:p>
                <a:r>
                  <a:rPr lang="zh-CN" altLang="en-US" sz="2100" b="1" dirty="0" smtClean="0">
                    <a:solidFill>
                      <a:srgbClr val="4C4C4C"/>
                    </a:solidFill>
                    <a:latin typeface="微软雅黑" panose="020B0503020204020204" charset="-122"/>
                    <a:ea typeface="微软雅黑" panose="020B0503020204020204" charset="-122"/>
                    <a:cs typeface="微软雅黑" panose="020B0503020204020204" charset="-122"/>
                  </a:rPr>
                  <a:t>人工智能对生活影响</a:t>
                </a:r>
                <a:endParaRPr lang="zh-CN" altLang="en-US" sz="2100" b="1" dirty="0">
                  <a:solidFill>
                    <a:srgbClr val="4C4C4C"/>
                  </a:solidFill>
                  <a:latin typeface="微软雅黑" panose="020B0503020204020204" charset="-122"/>
                  <a:ea typeface="微软雅黑" panose="020B0503020204020204" charset="-122"/>
                  <a:cs typeface="微软雅黑" panose="020B0503020204020204" charset="-122"/>
                </a:endParaRPr>
              </a:p>
            </p:txBody>
          </p:sp>
        </p:grpSp>
        <p:sp>
          <p:nvSpPr>
            <p:cNvPr id="11" name="文本框 10"/>
            <p:cNvSpPr txBox="1"/>
            <p:nvPr/>
          </p:nvSpPr>
          <p:spPr>
            <a:xfrm>
              <a:off x="6629352" y="1760489"/>
              <a:ext cx="1026351" cy="738665"/>
            </a:xfrm>
            <a:prstGeom prst="rect">
              <a:avLst/>
            </a:prstGeom>
            <a:noFill/>
          </p:spPr>
          <p:txBody>
            <a:bodyPr wrap="none" rtlCol="0">
              <a:spAutoFit/>
              <a:scene3d>
                <a:camera prst="orthographicFront"/>
                <a:lightRig rig="threePt" dir="t"/>
              </a:scene3d>
              <a:sp3d contourW="12700"/>
            </a:bodyPr>
            <a:lstStyle/>
            <a:p>
              <a:r>
                <a:rPr lang="en-US" altLang="zh-CN" sz="3000" b="1" dirty="0" smtClean="0">
                  <a:solidFill>
                    <a:srgbClr val="4C4C4C"/>
                  </a:solidFill>
                  <a:latin typeface="微软雅黑" panose="020B0503020204020204" charset="-122"/>
                  <a:ea typeface="微软雅黑" panose="020B0503020204020204" charset="-122"/>
                  <a:cs typeface="微软雅黑" panose="020B0503020204020204" charset="-122"/>
                </a:rPr>
                <a:t>02</a:t>
              </a:r>
              <a:r>
                <a:rPr lang="en-US" altLang="zh-CN" sz="3000" b="1" dirty="0">
                  <a:solidFill>
                    <a:srgbClr val="4C4C4C"/>
                  </a:solidFill>
                  <a:latin typeface="微软雅黑" panose="020B0503020204020204" charset="-122"/>
                  <a:ea typeface="微软雅黑" panose="020B0503020204020204" charset="-122"/>
                  <a:cs typeface="微软雅黑" panose="020B0503020204020204" charset="-122"/>
                </a:rPr>
                <a:t>.</a:t>
              </a:r>
              <a:endParaRPr lang="zh-CN" altLang="en-US" sz="3000" b="1" dirty="0">
                <a:solidFill>
                  <a:srgbClr val="4C4C4C"/>
                </a:solidFill>
                <a:latin typeface="微软雅黑" panose="020B0503020204020204" charset="-122"/>
                <a:ea typeface="微软雅黑" panose="020B0503020204020204" charset="-122"/>
                <a:cs typeface="微软雅黑" panose="020B0503020204020204" charset="-122"/>
              </a:endParaRPr>
            </a:p>
          </p:txBody>
        </p:sp>
      </p:grpSp>
      <p:grpSp>
        <p:nvGrpSpPr>
          <p:cNvPr id="15" name="组合 24"/>
          <p:cNvGrpSpPr/>
          <p:nvPr/>
        </p:nvGrpSpPr>
        <p:grpSpPr>
          <a:xfrm>
            <a:off x="3849031" y="3963682"/>
            <a:ext cx="3515952" cy="644503"/>
            <a:chOff x="6629352" y="1760489"/>
            <a:chExt cx="4687936" cy="859338"/>
          </a:xfrm>
        </p:grpSpPr>
        <p:grpSp>
          <p:nvGrpSpPr>
            <p:cNvPr id="16" name="组合 40"/>
            <p:cNvGrpSpPr/>
            <p:nvPr/>
          </p:nvGrpSpPr>
          <p:grpSpPr>
            <a:xfrm>
              <a:off x="7481596" y="1780122"/>
              <a:ext cx="3835692" cy="839705"/>
              <a:chOff x="6875851" y="2143368"/>
              <a:chExt cx="3835692" cy="839705"/>
            </a:xfrm>
          </p:grpSpPr>
          <p:sp>
            <p:nvSpPr>
              <p:cNvPr id="18" name="矩形 17"/>
              <p:cNvSpPr/>
              <p:nvPr/>
            </p:nvSpPr>
            <p:spPr>
              <a:xfrm>
                <a:off x="6875851" y="2675297"/>
                <a:ext cx="3835692" cy="307776"/>
              </a:xfrm>
              <a:prstGeom prst="rect">
                <a:avLst/>
              </a:prstGeom>
            </p:spPr>
            <p:txBody>
              <a:bodyPr wrap="square">
                <a:spAutoFit/>
                <a:scene3d>
                  <a:camera prst="orthographicFront"/>
                  <a:lightRig rig="threePt" dir="t"/>
                </a:scene3d>
                <a:sp3d contourW="12700"/>
              </a:bodyPr>
              <a:lstStyle/>
              <a:p>
                <a:pPr lvl="0">
                  <a:defRPr/>
                </a:pPr>
                <a:r>
                  <a:rPr lang="en-US" altLang="zh-CN" sz="900" dirty="0">
                    <a:solidFill>
                      <a:schemeClr val="bg1">
                        <a:lumMod val="65000"/>
                      </a:schemeClr>
                    </a:solidFill>
                    <a:latin typeface="微软雅黑" panose="020B0503020204020204" charset="-122"/>
                    <a:ea typeface="微软雅黑" panose="020B0503020204020204" charset="-122"/>
                    <a:cs typeface="微软雅黑" panose="020B0503020204020204" charset="-122"/>
                  </a:rPr>
                  <a:t>Overview of annual work</a:t>
                </a:r>
                <a:endParaRPr lang="zh-CN" altLang="en-US" sz="900" dirty="0">
                  <a:solidFill>
                    <a:schemeClr val="bg1">
                      <a:lumMod val="65000"/>
                    </a:schemeClr>
                  </a:solidFill>
                  <a:latin typeface="微软雅黑" panose="020B0503020204020204" charset="-122"/>
                  <a:ea typeface="微软雅黑" panose="020B0503020204020204" charset="-122"/>
                  <a:cs typeface="微软雅黑" panose="020B0503020204020204" charset="-122"/>
                </a:endParaRPr>
              </a:p>
            </p:txBody>
          </p:sp>
          <p:sp>
            <p:nvSpPr>
              <p:cNvPr id="19" name="文本框 18"/>
              <p:cNvSpPr txBox="1"/>
              <p:nvPr/>
            </p:nvSpPr>
            <p:spPr>
              <a:xfrm>
                <a:off x="6875851" y="2143368"/>
                <a:ext cx="2759729" cy="553998"/>
              </a:xfrm>
              <a:prstGeom prst="rect">
                <a:avLst/>
              </a:prstGeom>
              <a:noFill/>
            </p:spPr>
            <p:txBody>
              <a:bodyPr wrap="none" rtlCol="0">
                <a:spAutoFit/>
                <a:scene3d>
                  <a:camera prst="orthographicFront"/>
                  <a:lightRig rig="threePt" dir="t"/>
                </a:scene3d>
                <a:sp3d contourW="12700"/>
              </a:bodyPr>
              <a:lstStyle/>
              <a:p>
                <a:r>
                  <a:rPr lang="zh-CN" altLang="en-US" sz="2100" b="1" dirty="0" smtClean="0">
                    <a:solidFill>
                      <a:srgbClr val="4C4C4C"/>
                    </a:solidFill>
                    <a:latin typeface="微软雅黑" panose="020B0503020204020204" charset="-122"/>
                    <a:ea typeface="微软雅黑" panose="020B0503020204020204" charset="-122"/>
                    <a:cs typeface="微软雅黑" panose="020B0503020204020204" charset="-122"/>
                  </a:rPr>
                  <a:t>人工智能的应用</a:t>
                </a:r>
                <a:endParaRPr lang="zh-CN" altLang="en-US" sz="2100" b="1" dirty="0">
                  <a:solidFill>
                    <a:srgbClr val="4C4C4C"/>
                  </a:solidFill>
                  <a:latin typeface="微软雅黑" panose="020B0503020204020204" charset="-122"/>
                  <a:ea typeface="微软雅黑" panose="020B0503020204020204" charset="-122"/>
                  <a:cs typeface="微软雅黑" panose="020B0503020204020204" charset="-122"/>
                </a:endParaRPr>
              </a:p>
            </p:txBody>
          </p:sp>
        </p:grpSp>
        <p:sp>
          <p:nvSpPr>
            <p:cNvPr id="17" name="文本框 16"/>
            <p:cNvSpPr txBox="1"/>
            <p:nvPr/>
          </p:nvSpPr>
          <p:spPr>
            <a:xfrm>
              <a:off x="6629352" y="1760489"/>
              <a:ext cx="1026351" cy="738665"/>
            </a:xfrm>
            <a:prstGeom prst="rect">
              <a:avLst/>
            </a:prstGeom>
            <a:noFill/>
          </p:spPr>
          <p:txBody>
            <a:bodyPr wrap="none" rtlCol="0">
              <a:spAutoFit/>
              <a:scene3d>
                <a:camera prst="orthographicFront"/>
                <a:lightRig rig="threePt" dir="t"/>
              </a:scene3d>
              <a:sp3d contourW="12700"/>
            </a:bodyPr>
            <a:lstStyle/>
            <a:p>
              <a:r>
                <a:rPr lang="en-US" altLang="zh-CN" sz="3000" b="1" dirty="0" smtClean="0">
                  <a:solidFill>
                    <a:srgbClr val="4C4C4C"/>
                  </a:solidFill>
                  <a:latin typeface="微软雅黑" panose="020B0503020204020204" charset="-122"/>
                  <a:ea typeface="微软雅黑" panose="020B0503020204020204" charset="-122"/>
                  <a:cs typeface="微软雅黑" panose="020B0503020204020204" charset="-122"/>
                </a:rPr>
                <a:t>03.</a:t>
              </a:r>
              <a:endParaRPr lang="zh-CN" altLang="en-US" sz="3000" b="1" dirty="0">
                <a:solidFill>
                  <a:srgbClr val="4C4C4C"/>
                </a:solidFill>
                <a:latin typeface="微软雅黑" panose="020B0503020204020204" charset="-122"/>
                <a:ea typeface="微软雅黑" panose="020B0503020204020204" charset="-122"/>
                <a:cs typeface="微软雅黑" panose="020B0503020204020204" charset="-122"/>
              </a:endParaRPr>
            </a:p>
          </p:txBody>
        </p:sp>
      </p:grpSp>
      <p:grpSp>
        <p:nvGrpSpPr>
          <p:cNvPr id="25" name="组合 24"/>
          <p:cNvGrpSpPr/>
          <p:nvPr/>
        </p:nvGrpSpPr>
        <p:grpSpPr>
          <a:xfrm>
            <a:off x="7481235" y="1337765"/>
            <a:ext cx="3515952" cy="644503"/>
            <a:chOff x="6629352" y="1760489"/>
            <a:chExt cx="4687936" cy="859338"/>
          </a:xfrm>
        </p:grpSpPr>
        <p:grpSp>
          <p:nvGrpSpPr>
            <p:cNvPr id="26" name="组合 40"/>
            <p:cNvGrpSpPr/>
            <p:nvPr/>
          </p:nvGrpSpPr>
          <p:grpSpPr>
            <a:xfrm>
              <a:off x="7481596" y="1780122"/>
              <a:ext cx="3835692" cy="839705"/>
              <a:chOff x="6875851" y="2143368"/>
              <a:chExt cx="3835692" cy="839705"/>
            </a:xfrm>
          </p:grpSpPr>
          <p:sp>
            <p:nvSpPr>
              <p:cNvPr id="28" name="矩形 27"/>
              <p:cNvSpPr/>
              <p:nvPr/>
            </p:nvSpPr>
            <p:spPr>
              <a:xfrm>
                <a:off x="6875851" y="2675297"/>
                <a:ext cx="3835692" cy="307776"/>
              </a:xfrm>
              <a:prstGeom prst="rect">
                <a:avLst/>
              </a:prstGeom>
            </p:spPr>
            <p:txBody>
              <a:bodyPr wrap="square">
                <a:spAutoFit/>
                <a:scene3d>
                  <a:camera prst="orthographicFront"/>
                  <a:lightRig rig="threePt" dir="t"/>
                </a:scene3d>
                <a:sp3d contourW="12700"/>
              </a:bodyPr>
              <a:lstStyle/>
              <a:p>
                <a:pPr lvl="0">
                  <a:defRPr/>
                </a:pPr>
                <a:r>
                  <a:rPr lang="en-US" altLang="zh-CN" sz="900" dirty="0">
                    <a:solidFill>
                      <a:schemeClr val="bg1">
                        <a:lumMod val="65000"/>
                      </a:schemeClr>
                    </a:solidFill>
                    <a:latin typeface="微软雅黑" panose="020B0503020204020204" charset="-122"/>
                    <a:ea typeface="微软雅黑" panose="020B0503020204020204" charset="-122"/>
                    <a:cs typeface="微软雅黑" panose="020B0503020204020204" charset="-122"/>
                  </a:rPr>
                  <a:t>Overview of annual work</a:t>
                </a:r>
                <a:endParaRPr lang="zh-CN" altLang="en-US" sz="900" dirty="0">
                  <a:solidFill>
                    <a:schemeClr val="bg1">
                      <a:lumMod val="65000"/>
                    </a:schemeClr>
                  </a:solidFill>
                  <a:latin typeface="微软雅黑" panose="020B0503020204020204" charset="-122"/>
                  <a:ea typeface="微软雅黑" panose="020B0503020204020204" charset="-122"/>
                  <a:cs typeface="微软雅黑" panose="020B0503020204020204" charset="-122"/>
                </a:endParaRPr>
              </a:p>
            </p:txBody>
          </p:sp>
          <p:sp>
            <p:nvSpPr>
              <p:cNvPr id="29" name="文本框 28"/>
              <p:cNvSpPr txBox="1"/>
              <p:nvPr/>
            </p:nvSpPr>
            <p:spPr>
              <a:xfrm>
                <a:off x="6875851" y="2143368"/>
                <a:ext cx="3477875" cy="553998"/>
              </a:xfrm>
              <a:prstGeom prst="rect">
                <a:avLst/>
              </a:prstGeom>
              <a:noFill/>
            </p:spPr>
            <p:txBody>
              <a:bodyPr wrap="none" rtlCol="0">
                <a:spAutoFit/>
                <a:scene3d>
                  <a:camera prst="orthographicFront"/>
                  <a:lightRig rig="threePt" dir="t"/>
                </a:scene3d>
                <a:sp3d contourW="12700"/>
              </a:bodyPr>
              <a:lstStyle/>
              <a:p>
                <a:r>
                  <a:rPr lang="zh-CN" altLang="en-US" sz="2100" b="1" dirty="0" smtClean="0">
                    <a:solidFill>
                      <a:srgbClr val="4C4C4C"/>
                    </a:solidFill>
                    <a:latin typeface="微软雅黑" panose="020B0503020204020204" charset="-122"/>
                    <a:ea typeface="微软雅黑" panose="020B0503020204020204" charset="-122"/>
                    <a:cs typeface="微软雅黑" panose="020B0503020204020204" charset="-122"/>
                  </a:rPr>
                  <a:t>人工智能的价值研究</a:t>
                </a:r>
                <a:endParaRPr lang="zh-CN" altLang="en-US" sz="2100" b="1" dirty="0">
                  <a:solidFill>
                    <a:srgbClr val="4C4C4C"/>
                  </a:solidFill>
                  <a:latin typeface="微软雅黑" panose="020B0503020204020204" charset="-122"/>
                  <a:ea typeface="微软雅黑" panose="020B0503020204020204" charset="-122"/>
                  <a:cs typeface="微软雅黑" panose="020B0503020204020204" charset="-122"/>
                </a:endParaRPr>
              </a:p>
            </p:txBody>
          </p:sp>
        </p:grpSp>
        <p:sp>
          <p:nvSpPr>
            <p:cNvPr id="27" name="文本框 26"/>
            <p:cNvSpPr txBox="1"/>
            <p:nvPr/>
          </p:nvSpPr>
          <p:spPr>
            <a:xfrm>
              <a:off x="6629352" y="1760489"/>
              <a:ext cx="1026351" cy="738665"/>
            </a:xfrm>
            <a:prstGeom prst="rect">
              <a:avLst/>
            </a:prstGeom>
            <a:noFill/>
          </p:spPr>
          <p:txBody>
            <a:bodyPr wrap="none" rtlCol="0">
              <a:spAutoFit/>
              <a:scene3d>
                <a:camera prst="orthographicFront"/>
                <a:lightRig rig="threePt" dir="t"/>
              </a:scene3d>
              <a:sp3d contourW="12700"/>
            </a:bodyPr>
            <a:lstStyle/>
            <a:p>
              <a:r>
                <a:rPr lang="en-US" altLang="zh-CN" sz="3000" b="1" dirty="0" smtClean="0">
                  <a:solidFill>
                    <a:srgbClr val="4C4C4C"/>
                  </a:solidFill>
                  <a:latin typeface="微软雅黑" panose="020B0503020204020204" charset="-122"/>
                  <a:ea typeface="微软雅黑" panose="020B0503020204020204" charset="-122"/>
                  <a:cs typeface="微软雅黑" panose="020B0503020204020204" charset="-122"/>
                </a:rPr>
                <a:t>04.</a:t>
              </a:r>
              <a:endParaRPr lang="zh-CN" altLang="en-US" sz="3000" b="1" dirty="0">
                <a:solidFill>
                  <a:srgbClr val="4C4C4C"/>
                </a:solidFill>
                <a:latin typeface="微软雅黑" panose="020B0503020204020204" charset="-122"/>
                <a:ea typeface="微软雅黑" panose="020B0503020204020204" charset="-122"/>
                <a:cs typeface="微软雅黑" panose="020B0503020204020204" charset="-122"/>
              </a:endParaRPr>
            </a:p>
          </p:txBody>
        </p:sp>
      </p:grpSp>
      <p:grpSp>
        <p:nvGrpSpPr>
          <p:cNvPr id="30" name="组合 24"/>
          <p:cNvGrpSpPr/>
          <p:nvPr/>
        </p:nvGrpSpPr>
        <p:grpSpPr>
          <a:xfrm>
            <a:off x="7481235" y="2658086"/>
            <a:ext cx="3515952" cy="644503"/>
            <a:chOff x="6629352" y="1760489"/>
            <a:chExt cx="4687936" cy="859338"/>
          </a:xfrm>
        </p:grpSpPr>
        <p:grpSp>
          <p:nvGrpSpPr>
            <p:cNvPr id="31" name="组合 40"/>
            <p:cNvGrpSpPr/>
            <p:nvPr/>
          </p:nvGrpSpPr>
          <p:grpSpPr>
            <a:xfrm>
              <a:off x="7481596" y="1780122"/>
              <a:ext cx="3835692" cy="839705"/>
              <a:chOff x="6875851" y="2143368"/>
              <a:chExt cx="3835692" cy="839705"/>
            </a:xfrm>
          </p:grpSpPr>
          <p:sp>
            <p:nvSpPr>
              <p:cNvPr id="33" name="矩形 32"/>
              <p:cNvSpPr/>
              <p:nvPr/>
            </p:nvSpPr>
            <p:spPr>
              <a:xfrm>
                <a:off x="6875851" y="2675297"/>
                <a:ext cx="3835692" cy="307776"/>
              </a:xfrm>
              <a:prstGeom prst="rect">
                <a:avLst/>
              </a:prstGeom>
            </p:spPr>
            <p:txBody>
              <a:bodyPr wrap="square">
                <a:spAutoFit/>
                <a:scene3d>
                  <a:camera prst="orthographicFront"/>
                  <a:lightRig rig="threePt" dir="t"/>
                </a:scene3d>
                <a:sp3d contourW="12700"/>
              </a:bodyPr>
              <a:lstStyle/>
              <a:p>
                <a:pPr lvl="0">
                  <a:defRPr/>
                </a:pPr>
                <a:r>
                  <a:rPr lang="en-US" altLang="zh-CN" sz="900" dirty="0">
                    <a:solidFill>
                      <a:schemeClr val="bg1">
                        <a:lumMod val="65000"/>
                      </a:schemeClr>
                    </a:solidFill>
                    <a:latin typeface="微软雅黑" panose="020B0503020204020204" charset="-122"/>
                    <a:ea typeface="微软雅黑" panose="020B0503020204020204" charset="-122"/>
                    <a:cs typeface="微软雅黑" panose="020B0503020204020204" charset="-122"/>
                  </a:rPr>
                  <a:t>Overview of annual work</a:t>
                </a:r>
                <a:endParaRPr lang="zh-CN" altLang="en-US" sz="900" dirty="0">
                  <a:solidFill>
                    <a:schemeClr val="bg1">
                      <a:lumMod val="65000"/>
                    </a:schemeClr>
                  </a:solidFill>
                  <a:latin typeface="微软雅黑" panose="020B0503020204020204" charset="-122"/>
                  <a:ea typeface="微软雅黑" panose="020B0503020204020204" charset="-122"/>
                  <a:cs typeface="微软雅黑" panose="020B0503020204020204" charset="-122"/>
                </a:endParaRPr>
              </a:p>
            </p:txBody>
          </p:sp>
          <p:sp>
            <p:nvSpPr>
              <p:cNvPr id="34" name="文本框 33"/>
              <p:cNvSpPr txBox="1"/>
              <p:nvPr/>
            </p:nvSpPr>
            <p:spPr>
              <a:xfrm>
                <a:off x="6875851" y="2143368"/>
                <a:ext cx="3477875" cy="553998"/>
              </a:xfrm>
              <a:prstGeom prst="rect">
                <a:avLst/>
              </a:prstGeom>
              <a:noFill/>
            </p:spPr>
            <p:txBody>
              <a:bodyPr wrap="none" rtlCol="0">
                <a:spAutoFit/>
                <a:scene3d>
                  <a:camera prst="orthographicFront"/>
                  <a:lightRig rig="threePt" dir="t"/>
                </a:scene3d>
                <a:sp3d contourW="12700"/>
              </a:bodyPr>
              <a:lstStyle/>
              <a:p>
                <a:r>
                  <a:rPr lang="zh-CN" altLang="en-US" sz="2100" b="1" dirty="0" smtClean="0">
                    <a:solidFill>
                      <a:srgbClr val="4C4C4C"/>
                    </a:solidFill>
                    <a:latin typeface="微软雅黑" panose="020B0503020204020204" charset="-122"/>
                    <a:ea typeface="微软雅黑" panose="020B0503020204020204" charset="-122"/>
                    <a:cs typeface="微软雅黑" panose="020B0503020204020204" charset="-122"/>
                  </a:rPr>
                  <a:t>人工智能的强弱对比</a:t>
                </a:r>
                <a:endParaRPr lang="zh-CN" altLang="en-US" sz="2100" b="1" dirty="0">
                  <a:solidFill>
                    <a:srgbClr val="4C4C4C"/>
                  </a:solidFill>
                  <a:latin typeface="微软雅黑" panose="020B0503020204020204" charset="-122"/>
                  <a:ea typeface="微软雅黑" panose="020B0503020204020204" charset="-122"/>
                  <a:cs typeface="微软雅黑" panose="020B0503020204020204" charset="-122"/>
                </a:endParaRPr>
              </a:p>
            </p:txBody>
          </p:sp>
        </p:grpSp>
        <p:sp>
          <p:nvSpPr>
            <p:cNvPr id="32" name="文本框 31"/>
            <p:cNvSpPr txBox="1"/>
            <p:nvPr/>
          </p:nvSpPr>
          <p:spPr>
            <a:xfrm>
              <a:off x="6629352" y="1760489"/>
              <a:ext cx="1026351" cy="738665"/>
            </a:xfrm>
            <a:prstGeom prst="rect">
              <a:avLst/>
            </a:prstGeom>
            <a:noFill/>
          </p:spPr>
          <p:txBody>
            <a:bodyPr wrap="none" rtlCol="0">
              <a:spAutoFit/>
              <a:scene3d>
                <a:camera prst="orthographicFront"/>
                <a:lightRig rig="threePt" dir="t"/>
              </a:scene3d>
              <a:sp3d contourW="12700"/>
            </a:bodyPr>
            <a:lstStyle/>
            <a:p>
              <a:r>
                <a:rPr lang="en-US" altLang="zh-CN" sz="3000" b="1" dirty="0" smtClean="0">
                  <a:solidFill>
                    <a:srgbClr val="4C4C4C"/>
                  </a:solidFill>
                  <a:latin typeface="微软雅黑" panose="020B0503020204020204" charset="-122"/>
                  <a:ea typeface="微软雅黑" panose="020B0503020204020204" charset="-122"/>
                  <a:cs typeface="微软雅黑" panose="020B0503020204020204" charset="-122"/>
                </a:rPr>
                <a:t>05.</a:t>
              </a:r>
              <a:endParaRPr lang="zh-CN" altLang="en-US" sz="3000" b="1" dirty="0">
                <a:solidFill>
                  <a:srgbClr val="4C4C4C"/>
                </a:solidFill>
                <a:latin typeface="微软雅黑" panose="020B0503020204020204" charset="-122"/>
                <a:ea typeface="微软雅黑" panose="020B0503020204020204" charset="-122"/>
                <a:cs typeface="微软雅黑" panose="020B0503020204020204" charset="-122"/>
              </a:endParaRPr>
            </a:p>
          </p:txBody>
        </p:sp>
      </p:grpSp>
      <p:grpSp>
        <p:nvGrpSpPr>
          <p:cNvPr id="35" name="组合 24"/>
          <p:cNvGrpSpPr/>
          <p:nvPr/>
        </p:nvGrpSpPr>
        <p:grpSpPr>
          <a:xfrm>
            <a:off x="7481235" y="3978407"/>
            <a:ext cx="3515952" cy="644503"/>
            <a:chOff x="6629352" y="1760489"/>
            <a:chExt cx="4687936" cy="859338"/>
          </a:xfrm>
        </p:grpSpPr>
        <p:grpSp>
          <p:nvGrpSpPr>
            <p:cNvPr id="36" name="组合 40"/>
            <p:cNvGrpSpPr/>
            <p:nvPr/>
          </p:nvGrpSpPr>
          <p:grpSpPr>
            <a:xfrm>
              <a:off x="7481596" y="1780122"/>
              <a:ext cx="3835692" cy="839705"/>
              <a:chOff x="6875851" y="2143368"/>
              <a:chExt cx="3835692" cy="839705"/>
            </a:xfrm>
          </p:grpSpPr>
          <p:sp>
            <p:nvSpPr>
              <p:cNvPr id="38" name="矩形 37"/>
              <p:cNvSpPr/>
              <p:nvPr/>
            </p:nvSpPr>
            <p:spPr>
              <a:xfrm>
                <a:off x="6875851" y="2675297"/>
                <a:ext cx="3835692" cy="307776"/>
              </a:xfrm>
              <a:prstGeom prst="rect">
                <a:avLst/>
              </a:prstGeom>
            </p:spPr>
            <p:txBody>
              <a:bodyPr wrap="square">
                <a:spAutoFit/>
                <a:scene3d>
                  <a:camera prst="orthographicFront"/>
                  <a:lightRig rig="threePt" dir="t"/>
                </a:scene3d>
                <a:sp3d contourW="12700"/>
              </a:bodyPr>
              <a:lstStyle/>
              <a:p>
                <a:pPr lvl="0">
                  <a:defRPr/>
                </a:pPr>
                <a:r>
                  <a:rPr lang="en-US" altLang="zh-CN" sz="900" dirty="0">
                    <a:solidFill>
                      <a:schemeClr val="bg1">
                        <a:lumMod val="65000"/>
                      </a:schemeClr>
                    </a:solidFill>
                    <a:latin typeface="微软雅黑" panose="020B0503020204020204" charset="-122"/>
                    <a:ea typeface="微软雅黑" panose="020B0503020204020204" charset="-122"/>
                    <a:cs typeface="微软雅黑" panose="020B0503020204020204" charset="-122"/>
                  </a:rPr>
                  <a:t>Overview of annual work</a:t>
                </a:r>
                <a:endParaRPr lang="zh-CN" altLang="en-US" sz="900" dirty="0">
                  <a:solidFill>
                    <a:schemeClr val="bg1">
                      <a:lumMod val="65000"/>
                    </a:schemeClr>
                  </a:solidFill>
                  <a:latin typeface="微软雅黑" panose="020B0503020204020204" charset="-122"/>
                  <a:ea typeface="微软雅黑" panose="020B0503020204020204" charset="-122"/>
                  <a:cs typeface="微软雅黑" panose="020B0503020204020204" charset="-122"/>
                </a:endParaRPr>
              </a:p>
            </p:txBody>
          </p:sp>
          <p:sp>
            <p:nvSpPr>
              <p:cNvPr id="39" name="文本框 38"/>
              <p:cNvSpPr txBox="1"/>
              <p:nvPr/>
            </p:nvSpPr>
            <p:spPr>
              <a:xfrm>
                <a:off x="6875851" y="2143368"/>
                <a:ext cx="3477875" cy="553998"/>
              </a:xfrm>
              <a:prstGeom prst="rect">
                <a:avLst/>
              </a:prstGeom>
              <a:noFill/>
            </p:spPr>
            <p:txBody>
              <a:bodyPr wrap="none" rtlCol="0">
                <a:spAutoFit/>
                <a:scene3d>
                  <a:camera prst="orthographicFront"/>
                  <a:lightRig rig="threePt" dir="t"/>
                </a:scene3d>
                <a:sp3d contourW="12700"/>
              </a:bodyPr>
              <a:lstStyle/>
              <a:p>
                <a:r>
                  <a:rPr lang="zh-CN" altLang="en-US" sz="2100" b="1" dirty="0" smtClean="0">
                    <a:solidFill>
                      <a:srgbClr val="4C4C4C"/>
                    </a:solidFill>
                    <a:latin typeface="微软雅黑" panose="020B0503020204020204" charset="-122"/>
                    <a:ea typeface="微软雅黑" panose="020B0503020204020204" charset="-122"/>
                    <a:cs typeface="微软雅黑" panose="020B0503020204020204" charset="-122"/>
                  </a:rPr>
                  <a:t>人工智能的主要成果</a:t>
                </a:r>
                <a:endParaRPr lang="zh-CN" altLang="en-US" sz="2100" b="1" dirty="0">
                  <a:solidFill>
                    <a:srgbClr val="4C4C4C"/>
                  </a:solidFill>
                  <a:latin typeface="微软雅黑" panose="020B0503020204020204" charset="-122"/>
                  <a:ea typeface="微软雅黑" panose="020B0503020204020204" charset="-122"/>
                  <a:cs typeface="微软雅黑" panose="020B0503020204020204" charset="-122"/>
                </a:endParaRPr>
              </a:p>
            </p:txBody>
          </p:sp>
        </p:grpSp>
        <p:sp>
          <p:nvSpPr>
            <p:cNvPr id="37" name="文本框 36"/>
            <p:cNvSpPr txBox="1"/>
            <p:nvPr/>
          </p:nvSpPr>
          <p:spPr>
            <a:xfrm>
              <a:off x="6629352" y="1760489"/>
              <a:ext cx="1026351" cy="738665"/>
            </a:xfrm>
            <a:prstGeom prst="rect">
              <a:avLst/>
            </a:prstGeom>
            <a:noFill/>
          </p:spPr>
          <p:txBody>
            <a:bodyPr wrap="none" rtlCol="0">
              <a:spAutoFit/>
              <a:scene3d>
                <a:camera prst="orthographicFront"/>
                <a:lightRig rig="threePt" dir="t"/>
              </a:scene3d>
              <a:sp3d contourW="12700"/>
            </a:bodyPr>
            <a:lstStyle/>
            <a:p>
              <a:r>
                <a:rPr lang="en-US" altLang="zh-CN" sz="3000" b="1" dirty="0" smtClean="0">
                  <a:solidFill>
                    <a:srgbClr val="4C4C4C"/>
                  </a:solidFill>
                  <a:latin typeface="微软雅黑" panose="020B0503020204020204" charset="-122"/>
                  <a:ea typeface="微软雅黑" panose="020B0503020204020204" charset="-122"/>
                  <a:cs typeface="微软雅黑" panose="020B0503020204020204" charset="-122"/>
                </a:rPr>
                <a:t>06.</a:t>
              </a:r>
              <a:endParaRPr lang="zh-CN" altLang="en-US" sz="3000" b="1" dirty="0">
                <a:solidFill>
                  <a:srgbClr val="4C4C4C"/>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left)">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left)">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wipe(left)">
                                      <p:cBhvr>
                                        <p:cTn id="29" dur="500"/>
                                        <p:tgtEl>
                                          <p:spTgt spid="15"/>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wipe(left)">
                                      <p:cBhvr>
                                        <p:cTn id="34" dur="500"/>
                                        <p:tgtEl>
                                          <p:spTgt spid="25"/>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wipe(left)">
                                      <p:cBhvr>
                                        <p:cTn id="39" dur="500"/>
                                        <p:tgtEl>
                                          <p:spTgt spid="30"/>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35"/>
                                        </p:tgtEl>
                                        <p:attrNameLst>
                                          <p:attrName>style.visibility</p:attrName>
                                        </p:attrNameLst>
                                      </p:cBhvr>
                                      <p:to>
                                        <p:strVal val="visible"/>
                                      </p:to>
                                    </p:set>
                                    <p:animEffect transition="in" filter="wipe(left)">
                                      <p:cBhvr>
                                        <p:cTn id="44"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4"/>
          <p:cNvGrpSpPr/>
          <p:nvPr/>
        </p:nvGrpSpPr>
        <p:grpSpPr>
          <a:xfrm>
            <a:off x="585126" y="1170635"/>
            <a:ext cx="659155" cy="3416320"/>
            <a:chOff x="6629352" y="1760489"/>
            <a:chExt cx="878876" cy="4555099"/>
          </a:xfrm>
        </p:grpSpPr>
        <p:sp>
          <p:nvSpPr>
            <p:cNvPr id="3" name="文本框 2"/>
            <p:cNvSpPr txBox="1"/>
            <p:nvPr/>
          </p:nvSpPr>
          <p:spPr>
            <a:xfrm>
              <a:off x="6742416" y="2499154"/>
              <a:ext cx="738666" cy="3816434"/>
            </a:xfrm>
            <a:prstGeom prst="rect">
              <a:avLst/>
            </a:prstGeom>
            <a:noFill/>
          </p:spPr>
          <p:txBody>
            <a:bodyPr vert="eaVert" wrap="none" rtlCol="0">
              <a:spAutoFit/>
              <a:scene3d>
                <a:camera prst="orthographicFront"/>
                <a:lightRig rig="threePt" dir="t"/>
              </a:scene3d>
              <a:sp3d contourW="12700"/>
            </a:bodyPr>
            <a:lstStyle/>
            <a:p>
              <a:r>
                <a:rPr lang="zh-CN" altLang="en-US" sz="2400" b="1" dirty="0">
                  <a:solidFill>
                    <a:srgbClr val="4C4C4C"/>
                  </a:solidFill>
                  <a:latin typeface="微软雅黑" panose="020B0503020204020204" charset="-122"/>
                  <a:ea typeface="微软雅黑" panose="020B0503020204020204" charset="-122"/>
                  <a:cs typeface="微软雅黑" panose="020B0503020204020204" charset="-122"/>
                </a:rPr>
                <a:t>人工智能的强弱对比</a:t>
              </a:r>
              <a:endParaRPr lang="zh-CN" altLang="en-US" sz="2400" b="1" dirty="0">
                <a:solidFill>
                  <a:srgbClr val="4C4C4C"/>
                </a:solidFill>
                <a:latin typeface="微软雅黑" panose="020B0503020204020204" charset="-122"/>
                <a:ea typeface="微软雅黑" panose="020B0503020204020204" charset="-122"/>
                <a:cs typeface="微软雅黑" panose="020B0503020204020204" charset="-122"/>
              </a:endParaRPr>
            </a:p>
          </p:txBody>
        </p:sp>
        <p:sp>
          <p:nvSpPr>
            <p:cNvPr id="4" name="文本框 3"/>
            <p:cNvSpPr txBox="1"/>
            <p:nvPr/>
          </p:nvSpPr>
          <p:spPr>
            <a:xfrm>
              <a:off x="6629352" y="1760489"/>
              <a:ext cx="878876" cy="738665"/>
            </a:xfrm>
            <a:prstGeom prst="rect">
              <a:avLst/>
            </a:prstGeom>
            <a:noFill/>
          </p:spPr>
          <p:txBody>
            <a:bodyPr wrap="none" rtlCol="0">
              <a:spAutoFit/>
              <a:scene3d>
                <a:camera prst="orthographicFront"/>
                <a:lightRig rig="threePt" dir="t"/>
              </a:scene3d>
              <a:sp3d contourW="12700"/>
            </a:bodyPr>
            <a:lstStyle/>
            <a:p>
              <a:r>
                <a:rPr lang="en-US" altLang="zh-CN" sz="3000" b="1" dirty="0" smtClean="0">
                  <a:solidFill>
                    <a:srgbClr val="4C4C4C"/>
                  </a:solidFill>
                  <a:latin typeface="微软雅黑" panose="020B0503020204020204" charset="-122"/>
                  <a:ea typeface="微软雅黑" panose="020B0503020204020204" charset="-122"/>
                  <a:cs typeface="微软雅黑" panose="020B0503020204020204" charset="-122"/>
                </a:rPr>
                <a:t>05</a:t>
              </a:r>
              <a:endParaRPr lang="zh-CN" altLang="en-US" sz="3000" b="1" dirty="0">
                <a:solidFill>
                  <a:srgbClr val="4C4C4C"/>
                </a:solidFill>
                <a:latin typeface="微软雅黑" panose="020B0503020204020204" charset="-122"/>
                <a:ea typeface="微软雅黑" panose="020B0503020204020204" charset="-122"/>
                <a:cs typeface="微软雅黑" panose="020B0503020204020204" charset="-122"/>
              </a:endParaRPr>
            </a:p>
          </p:txBody>
        </p:sp>
      </p:grpSp>
      <p:sp>
        <p:nvSpPr>
          <p:cNvPr id="5" name="TextBox 33"/>
          <p:cNvSpPr txBox="1"/>
          <p:nvPr/>
        </p:nvSpPr>
        <p:spPr>
          <a:xfrm>
            <a:off x="2088882" y="1532968"/>
            <a:ext cx="5750756" cy="3416239"/>
          </a:xfrm>
          <a:prstGeom prst="rect">
            <a:avLst/>
          </a:prstGeom>
          <a:noFill/>
        </p:spPr>
        <p:txBody>
          <a:bodyPr wrap="square" lIns="91360" tIns="45680" rIns="91360" bIns="45680" rtlCol="0">
            <a:spAutoFit/>
          </a:bodyPr>
          <a:lstStyle/>
          <a:p>
            <a:pPr marL="171450" indent="-171450">
              <a:lnSpc>
                <a:spcPct val="200000"/>
              </a:lnSpc>
              <a:buFont typeface="Wingdings" panose="05000000000000000000" pitchFamily="2" charset="2"/>
              <a:buChar char="ü"/>
            </a:pPr>
            <a:r>
              <a:rPr lang="zh-CN" altLang="en-US" sz="12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名人工智能的一个比较流行的定义，也是该领域较早的定  义，是由约翰</a:t>
            </a:r>
            <a:r>
              <a:rPr lang="en-US" altLang="zh-CN" sz="12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a:t>
            </a:r>
            <a:r>
              <a:rPr lang="zh-CN" altLang="en-US" sz="12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麦卡锡</a:t>
            </a:r>
            <a:r>
              <a:rPr lang="en-US" altLang="zh-CN" sz="12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(JOHN MCCARTHY) </a:t>
            </a:r>
            <a:r>
              <a:rPr lang="zh-CN" altLang="en-US" sz="12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在</a:t>
            </a:r>
            <a:r>
              <a:rPr lang="en-US" altLang="zh-CN" sz="12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1956</a:t>
            </a:r>
            <a:r>
              <a:rPr lang="zh-CN" altLang="en-US" sz="12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年的达特矛斯会议</a:t>
            </a:r>
            <a:r>
              <a:rPr lang="en-US" altLang="zh-CN" sz="12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 DARTMOUTH CONFERENCE) </a:t>
            </a:r>
            <a:r>
              <a:rPr lang="zh-CN" altLang="en-US" sz="12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上提出的</a:t>
            </a:r>
            <a:r>
              <a:rPr lang="en-US" altLang="zh-CN" sz="12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 </a:t>
            </a:r>
            <a:r>
              <a:rPr lang="zh-CN" altLang="en-US" sz="12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人工智能就是要让机器的行为看起来就象是人所表现出的智能行为一样。  </a:t>
            </a:r>
            <a:endParaRPr lang="en-US" altLang="zh-CN" sz="1200" dirty="0" smtClean="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endParaRPr>
          </a:p>
          <a:p>
            <a:pPr marL="171450" indent="-171450">
              <a:lnSpc>
                <a:spcPct val="200000"/>
              </a:lnSpc>
              <a:buFont typeface="Wingdings" panose="05000000000000000000" pitchFamily="2" charset="2"/>
              <a:buChar char="ü"/>
            </a:pPr>
            <a:r>
              <a:rPr lang="zh-CN" altLang="en-US" sz="1200" dirty="0" smtClean="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但是</a:t>
            </a:r>
            <a:r>
              <a:rPr lang="zh-CN" altLang="en-US" sz="12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这个定义似乎忽略了强人工智能的可能性</a:t>
            </a:r>
            <a:r>
              <a:rPr lang="en-US" altLang="zh-CN" sz="12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a:t>
            </a:r>
            <a:r>
              <a:rPr lang="zh-CN" altLang="en-US" sz="12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见下</a:t>
            </a:r>
            <a:r>
              <a:rPr lang="en-US" altLang="zh-CN" sz="12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a:t>
            </a:r>
            <a:r>
              <a:rPr lang="zh-CN" altLang="en-US" sz="12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。另一个定义指人工智能是人造机器所表现出来的智能性。总体来讲，对人工智能的定义大多可划分为四类，即机器“像人一样思考”、“像人一样行动”、“理性地思考”和</a:t>
            </a:r>
            <a:r>
              <a:rPr lang="en-US" altLang="zh-CN" sz="12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 </a:t>
            </a:r>
            <a:r>
              <a:rPr lang="zh-CN" altLang="en-US" sz="12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理性地行动”。 </a:t>
            </a:r>
            <a:endParaRPr lang="en-US" altLang="zh-CN" sz="1200" dirty="0" smtClean="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endParaRPr>
          </a:p>
          <a:p>
            <a:pPr marL="171450" indent="-171450">
              <a:lnSpc>
                <a:spcPct val="200000"/>
              </a:lnSpc>
              <a:buFont typeface="Wingdings" panose="05000000000000000000" pitchFamily="2" charset="2"/>
              <a:buChar char="ü"/>
            </a:pPr>
            <a:r>
              <a:rPr lang="zh-CN" altLang="en-US" sz="1200" dirty="0" smtClean="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 </a:t>
            </a:r>
            <a:r>
              <a:rPr lang="zh-CN" altLang="en-US" sz="12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这里“行动”应广义地理解为采取行动，或制定行动的决策，而不是肢体动作。</a:t>
            </a:r>
            <a:endParaRPr lang="zh-CN" altLang="en-US" sz="12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endParaRPr>
          </a:p>
        </p:txBody>
      </p:sp>
      <p:pic>
        <p:nvPicPr>
          <p:cNvPr id="6" name="图片 5"/>
          <p:cNvPicPr>
            <a:picLocks noChangeAspect="1"/>
          </p:cNvPicPr>
          <p:nvPr/>
        </p:nvPicPr>
        <p:blipFill>
          <a:blip r:embed="rId1" cstate="screen"/>
          <a:stretch>
            <a:fillRect/>
          </a:stretch>
        </p:blipFill>
        <p:spPr>
          <a:xfrm>
            <a:off x="8074133" y="618290"/>
            <a:ext cx="3962400" cy="4843272"/>
          </a:xfrm>
          <a:prstGeom prst="rect">
            <a:avLst/>
          </a:prstGeom>
          <a:effectLst>
            <a:outerShdw blurRad="50800" dist="76200" dir="5400000" algn="t" rotWithShape="0">
              <a:prstClr val="black">
                <a:alpha val="40000"/>
              </a:prstClr>
            </a:outerShdw>
          </a:effectLst>
        </p:spPr>
      </p:pic>
      <p:sp>
        <p:nvSpPr>
          <p:cNvPr id="7" name="TextBox 13"/>
          <p:cNvSpPr txBox="1"/>
          <p:nvPr/>
        </p:nvSpPr>
        <p:spPr>
          <a:xfrm>
            <a:off x="2144024" y="975905"/>
            <a:ext cx="2662460" cy="574133"/>
          </a:xfrm>
          <a:prstGeom prst="rect">
            <a:avLst/>
          </a:prstGeom>
          <a:noFill/>
        </p:spPr>
        <p:txBody>
          <a:bodyPr wrap="none" lIns="80899" tIns="40450" rIns="80899" bIns="40450" rtlCol="0">
            <a:spAutoFit/>
          </a:bodyPr>
          <a:lstStyle/>
          <a:p>
            <a:r>
              <a:rPr lang="en-US" altLang="zh-CN" sz="3200" b="1" dirty="0" smtClean="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lt"/>
              </a:rPr>
              <a:t>AI</a:t>
            </a:r>
            <a:r>
              <a:rPr lang="zh-CN" altLang="en-US" sz="3200" b="1" dirty="0" smtClean="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lt"/>
              </a:rPr>
              <a:t>的强弱对比</a:t>
            </a:r>
            <a:endParaRPr lang="id-ID" sz="3200" b="1"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p:cTn id="12" dur="500" fill="hold"/>
                                        <p:tgtEl>
                                          <p:spTgt spid="7">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7">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40"/>
          <p:cNvGrpSpPr/>
          <p:nvPr/>
        </p:nvGrpSpPr>
        <p:grpSpPr>
          <a:xfrm>
            <a:off x="3594521" y="2415363"/>
            <a:ext cx="4339650" cy="1169551"/>
            <a:chOff x="5616530" y="-1285285"/>
            <a:chExt cx="5786199" cy="1559404"/>
          </a:xfrm>
        </p:grpSpPr>
        <p:sp>
          <p:nvSpPr>
            <p:cNvPr id="6" name="矩形 5"/>
            <p:cNvSpPr/>
            <p:nvPr/>
          </p:nvSpPr>
          <p:spPr>
            <a:xfrm>
              <a:off x="5637293" y="-136251"/>
              <a:ext cx="3835694" cy="410370"/>
            </a:xfrm>
            <a:prstGeom prst="rect">
              <a:avLst/>
            </a:prstGeom>
          </p:spPr>
          <p:txBody>
            <a:bodyPr wrap="square">
              <a:spAutoFit/>
              <a:scene3d>
                <a:camera prst="orthographicFront"/>
                <a:lightRig rig="threePt" dir="t"/>
              </a:scene3d>
              <a:sp3d contourW="12700"/>
            </a:bodyPr>
            <a:lstStyle/>
            <a:p>
              <a:pPr lvl="0">
                <a:defRPr/>
              </a:pPr>
              <a:r>
                <a:rPr lang="en-US" altLang="zh-CN" sz="1400" dirty="0">
                  <a:solidFill>
                    <a:schemeClr val="bg1">
                      <a:lumMod val="65000"/>
                    </a:schemeClr>
                  </a:solidFill>
                  <a:latin typeface="微软雅黑" panose="020B0503020204020204" charset="-122"/>
                  <a:ea typeface="微软雅黑" panose="020B0503020204020204" charset="-122"/>
                  <a:cs typeface="微软雅黑" panose="020B0503020204020204" charset="-122"/>
                </a:rPr>
                <a:t>Overview of annual work</a:t>
              </a:r>
              <a:endParaRPr lang="zh-CN" altLang="en-US" sz="1400" dirty="0">
                <a:solidFill>
                  <a:schemeClr val="bg1">
                    <a:lumMod val="65000"/>
                  </a:schemeClr>
                </a:solidFill>
                <a:latin typeface="微软雅黑" panose="020B0503020204020204" charset="-122"/>
                <a:ea typeface="微软雅黑" panose="020B0503020204020204" charset="-122"/>
                <a:cs typeface="微软雅黑" panose="020B0503020204020204" charset="-122"/>
              </a:endParaRPr>
            </a:p>
          </p:txBody>
        </p:sp>
        <p:sp>
          <p:nvSpPr>
            <p:cNvPr id="7" name="文本框 6"/>
            <p:cNvSpPr txBox="1"/>
            <p:nvPr/>
          </p:nvSpPr>
          <p:spPr>
            <a:xfrm>
              <a:off x="5616530" y="-1285285"/>
              <a:ext cx="5786199" cy="861776"/>
            </a:xfrm>
            <a:prstGeom prst="rect">
              <a:avLst/>
            </a:prstGeom>
            <a:noFill/>
          </p:spPr>
          <p:txBody>
            <a:bodyPr wrap="none" rtlCol="0">
              <a:spAutoFit/>
              <a:scene3d>
                <a:camera prst="orthographicFront"/>
                <a:lightRig rig="threePt" dir="t"/>
              </a:scene3d>
              <a:sp3d contourW="12700"/>
            </a:bodyPr>
            <a:lstStyle/>
            <a:p>
              <a:r>
                <a:rPr lang="zh-CN" altLang="en-US" sz="3600" b="1" dirty="0">
                  <a:solidFill>
                    <a:srgbClr val="4C4C4C"/>
                  </a:solidFill>
                  <a:latin typeface="微软雅黑" panose="020B0503020204020204" charset="-122"/>
                  <a:ea typeface="微软雅黑" panose="020B0503020204020204" charset="-122"/>
                  <a:cs typeface="微软雅黑" panose="020B0503020204020204" charset="-122"/>
                </a:rPr>
                <a:t>人工智能的主要成果</a:t>
              </a:r>
              <a:endParaRPr lang="zh-CN" altLang="en-US" sz="3600" b="1" dirty="0">
                <a:solidFill>
                  <a:srgbClr val="4C4C4C"/>
                </a:solidFill>
                <a:latin typeface="微软雅黑" panose="020B0503020204020204" charset="-122"/>
                <a:ea typeface="微软雅黑" panose="020B0503020204020204" charset="-122"/>
                <a:cs typeface="微软雅黑" panose="020B0503020204020204" charset="-122"/>
              </a:endParaRPr>
            </a:p>
          </p:txBody>
        </p:sp>
      </p:grpSp>
      <p:sp>
        <p:nvSpPr>
          <p:cNvPr id="8" name="文本框 7"/>
          <p:cNvSpPr txBox="1"/>
          <p:nvPr/>
        </p:nvSpPr>
        <p:spPr>
          <a:xfrm>
            <a:off x="784267" y="2015254"/>
            <a:ext cx="2825828" cy="2092881"/>
          </a:xfrm>
          <a:prstGeom prst="rect">
            <a:avLst/>
          </a:prstGeom>
          <a:noFill/>
        </p:spPr>
        <p:txBody>
          <a:bodyPr wrap="square" rtlCol="0">
            <a:spAutoFit/>
          </a:bodyPr>
          <a:lstStyle/>
          <a:p>
            <a:r>
              <a:rPr kumimoji="1" lang="en-US" altLang="zh-CN" sz="13000" b="1" i="1" dirty="0" smtClean="0">
                <a:solidFill>
                  <a:schemeClr val="bg1">
                    <a:lumMod val="65000"/>
                  </a:schemeClr>
                </a:solidFill>
                <a:latin typeface="微软雅黑" panose="020B0503020204020204" charset="-122"/>
                <a:ea typeface="微软雅黑" panose="020B0503020204020204" charset="-122"/>
                <a:cs typeface="微软雅黑" panose="020B0503020204020204" charset="-122"/>
              </a:rPr>
              <a:t>06.</a:t>
            </a:r>
            <a:endParaRPr kumimoji="1" lang="zh-CN" altLang="en-US" sz="13000" b="1" i="1" dirty="0">
              <a:solidFill>
                <a:schemeClr val="bg1">
                  <a:lumMod val="65000"/>
                </a:schemeClr>
              </a:solidFill>
              <a:latin typeface="微软雅黑" panose="020B0503020204020204" charset="-122"/>
              <a:ea typeface="微软雅黑" panose="020B0503020204020204" charset="-122"/>
              <a:cs typeface="微软雅黑" panose="020B0503020204020204" charset="-122"/>
            </a:endParaRPr>
          </a:p>
        </p:txBody>
      </p:sp>
      <p:pic>
        <p:nvPicPr>
          <p:cNvPr id="10" name="图片 9"/>
          <p:cNvPicPr>
            <a:picLocks noChangeAspect="1"/>
          </p:cNvPicPr>
          <p:nvPr/>
        </p:nvPicPr>
        <p:blipFill>
          <a:blip r:embed="rId1" cstate="screen"/>
          <a:stretch>
            <a:fillRect/>
          </a:stretch>
        </p:blipFill>
        <p:spPr>
          <a:xfrm>
            <a:off x="7265049" y="2133600"/>
            <a:ext cx="4926953" cy="47244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500" fill="hold"/>
                                        <p:tgtEl>
                                          <p:spTgt spid="10"/>
                                        </p:tgtEl>
                                        <p:attrNameLst>
                                          <p:attrName>ppt_w</p:attrName>
                                        </p:attrNameLst>
                                      </p:cBhvr>
                                      <p:tavLst>
                                        <p:tav tm="0">
                                          <p:val>
                                            <p:fltVal val="0"/>
                                          </p:val>
                                        </p:tav>
                                        <p:tav tm="100000">
                                          <p:val>
                                            <p:strVal val="#ppt_w"/>
                                          </p:val>
                                        </p:tav>
                                      </p:tavLst>
                                    </p:anim>
                                    <p:anim calcmode="lin" valueType="num">
                                      <p:cBhvr>
                                        <p:cTn id="20" dur="500" fill="hold"/>
                                        <p:tgtEl>
                                          <p:spTgt spid="10"/>
                                        </p:tgtEl>
                                        <p:attrNameLst>
                                          <p:attrName>ppt_h</p:attrName>
                                        </p:attrNameLst>
                                      </p:cBhvr>
                                      <p:tavLst>
                                        <p:tav tm="0">
                                          <p:val>
                                            <p:fltVal val="0"/>
                                          </p:val>
                                        </p:tav>
                                        <p:tav tm="100000">
                                          <p:val>
                                            <p:strVal val="#ppt_h"/>
                                          </p:val>
                                        </p:tav>
                                      </p:tavLst>
                                    </p:anim>
                                    <p:animEffect transition="in" filter="fade">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4"/>
          <p:cNvGrpSpPr/>
          <p:nvPr/>
        </p:nvGrpSpPr>
        <p:grpSpPr>
          <a:xfrm>
            <a:off x="585126" y="1170635"/>
            <a:ext cx="659155" cy="3416320"/>
            <a:chOff x="6629352" y="1760489"/>
            <a:chExt cx="878876" cy="4555099"/>
          </a:xfrm>
        </p:grpSpPr>
        <p:sp>
          <p:nvSpPr>
            <p:cNvPr id="3" name="文本框 2"/>
            <p:cNvSpPr txBox="1"/>
            <p:nvPr/>
          </p:nvSpPr>
          <p:spPr>
            <a:xfrm>
              <a:off x="6742416" y="2499154"/>
              <a:ext cx="738666" cy="3816434"/>
            </a:xfrm>
            <a:prstGeom prst="rect">
              <a:avLst/>
            </a:prstGeom>
            <a:noFill/>
          </p:spPr>
          <p:txBody>
            <a:bodyPr vert="eaVert" wrap="none" rtlCol="0">
              <a:spAutoFit/>
              <a:scene3d>
                <a:camera prst="orthographicFront"/>
                <a:lightRig rig="threePt" dir="t"/>
              </a:scene3d>
              <a:sp3d contourW="12700"/>
            </a:bodyPr>
            <a:lstStyle/>
            <a:p>
              <a:r>
                <a:rPr lang="zh-CN" altLang="en-US" sz="2400" b="1" dirty="0">
                  <a:solidFill>
                    <a:srgbClr val="4C4C4C"/>
                  </a:solidFill>
                  <a:latin typeface="微软雅黑" panose="020B0503020204020204" charset="-122"/>
                  <a:ea typeface="微软雅黑" panose="020B0503020204020204" charset="-122"/>
                  <a:cs typeface="微软雅黑" panose="020B0503020204020204" charset="-122"/>
                </a:rPr>
                <a:t>人工智能的主要成果</a:t>
              </a:r>
              <a:endParaRPr lang="zh-CN" altLang="en-US" sz="2400" b="1" dirty="0">
                <a:solidFill>
                  <a:srgbClr val="4C4C4C"/>
                </a:solidFill>
                <a:latin typeface="微软雅黑" panose="020B0503020204020204" charset="-122"/>
                <a:ea typeface="微软雅黑" panose="020B0503020204020204" charset="-122"/>
                <a:cs typeface="微软雅黑" panose="020B0503020204020204" charset="-122"/>
              </a:endParaRPr>
            </a:p>
          </p:txBody>
        </p:sp>
        <p:sp>
          <p:nvSpPr>
            <p:cNvPr id="4" name="文本框 3"/>
            <p:cNvSpPr txBox="1"/>
            <p:nvPr/>
          </p:nvSpPr>
          <p:spPr>
            <a:xfrm>
              <a:off x="6629352" y="1760489"/>
              <a:ext cx="878876" cy="738665"/>
            </a:xfrm>
            <a:prstGeom prst="rect">
              <a:avLst/>
            </a:prstGeom>
            <a:noFill/>
          </p:spPr>
          <p:txBody>
            <a:bodyPr wrap="none" rtlCol="0">
              <a:spAutoFit/>
              <a:scene3d>
                <a:camera prst="orthographicFront"/>
                <a:lightRig rig="threePt" dir="t"/>
              </a:scene3d>
              <a:sp3d contourW="12700"/>
            </a:bodyPr>
            <a:lstStyle/>
            <a:p>
              <a:r>
                <a:rPr lang="en-US" altLang="zh-CN" sz="3000" b="1" dirty="0" smtClean="0">
                  <a:solidFill>
                    <a:srgbClr val="4C4C4C"/>
                  </a:solidFill>
                  <a:latin typeface="微软雅黑" panose="020B0503020204020204" charset="-122"/>
                  <a:ea typeface="微软雅黑" panose="020B0503020204020204" charset="-122"/>
                  <a:cs typeface="微软雅黑" panose="020B0503020204020204" charset="-122"/>
                </a:rPr>
                <a:t>06</a:t>
              </a:r>
              <a:endParaRPr lang="zh-CN" altLang="en-US" sz="3000" b="1" dirty="0">
                <a:solidFill>
                  <a:srgbClr val="4C4C4C"/>
                </a:solidFill>
                <a:latin typeface="微软雅黑" panose="020B0503020204020204" charset="-122"/>
                <a:ea typeface="微软雅黑" panose="020B0503020204020204" charset="-122"/>
                <a:cs typeface="微软雅黑" panose="020B0503020204020204" charset="-122"/>
              </a:endParaRPr>
            </a:p>
          </p:txBody>
        </p:sp>
      </p:grpSp>
      <p:sp>
        <p:nvSpPr>
          <p:cNvPr id="5" name="TextBox 13"/>
          <p:cNvSpPr txBox="1"/>
          <p:nvPr/>
        </p:nvSpPr>
        <p:spPr>
          <a:xfrm>
            <a:off x="2144024" y="975905"/>
            <a:ext cx="3561744" cy="574133"/>
          </a:xfrm>
          <a:prstGeom prst="rect">
            <a:avLst/>
          </a:prstGeom>
          <a:noFill/>
        </p:spPr>
        <p:txBody>
          <a:bodyPr wrap="none" lIns="80899" tIns="40450" rIns="80899" bIns="40450" rtlCol="0">
            <a:spAutoFit/>
          </a:bodyPr>
          <a:lstStyle/>
          <a:p>
            <a:r>
              <a:rPr lang="en-US" altLang="zh-CN" sz="3200" b="1" dirty="0" smtClean="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lt"/>
              </a:rPr>
              <a:t>Google</a:t>
            </a:r>
            <a:r>
              <a:rPr lang="zh-CN" altLang="en-US" sz="3200" b="1" dirty="0" smtClean="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lt"/>
              </a:rPr>
              <a:t> </a:t>
            </a:r>
            <a:r>
              <a:rPr lang="en-US" altLang="zh-CN" sz="3200" b="1" dirty="0" err="1" smtClean="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lt"/>
              </a:rPr>
              <a:t>AlphaGo</a:t>
            </a:r>
            <a:endParaRPr lang="id-ID" sz="3200" b="1"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lt"/>
            </a:endParaRPr>
          </a:p>
        </p:txBody>
      </p:sp>
      <p:pic>
        <p:nvPicPr>
          <p:cNvPr id="7" name="图片 6"/>
          <p:cNvPicPr>
            <a:picLocks noChangeAspect="1"/>
          </p:cNvPicPr>
          <p:nvPr/>
        </p:nvPicPr>
        <p:blipFill>
          <a:blip r:embed="rId1"/>
          <a:stretch>
            <a:fillRect/>
          </a:stretch>
        </p:blipFill>
        <p:spPr>
          <a:xfrm>
            <a:off x="2144025" y="1940037"/>
            <a:ext cx="4652683" cy="3063016"/>
          </a:xfrm>
          <a:prstGeom prst="rect">
            <a:avLst/>
          </a:prstGeom>
        </p:spPr>
      </p:pic>
      <p:sp>
        <p:nvSpPr>
          <p:cNvPr id="8" name="TextBox 33"/>
          <p:cNvSpPr txBox="1"/>
          <p:nvPr/>
        </p:nvSpPr>
        <p:spPr>
          <a:xfrm>
            <a:off x="7140387" y="1724633"/>
            <a:ext cx="4706472" cy="3416239"/>
          </a:xfrm>
          <a:prstGeom prst="rect">
            <a:avLst/>
          </a:prstGeom>
          <a:noFill/>
        </p:spPr>
        <p:txBody>
          <a:bodyPr wrap="square" lIns="91360" tIns="45680" rIns="91360" bIns="45680" rtlCol="0">
            <a:spAutoFit/>
          </a:bodyPr>
          <a:lstStyle/>
          <a:p>
            <a:pPr>
              <a:lnSpc>
                <a:spcPct val="200000"/>
              </a:lnSpc>
            </a:pPr>
            <a:r>
              <a:rPr lang="en-US" altLang="zh-CN" sz="12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1</a:t>
            </a:r>
            <a:r>
              <a:rPr lang="zh-CN" altLang="en-US" sz="12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月</a:t>
            </a:r>
            <a:r>
              <a:rPr lang="en-US" altLang="zh-CN" sz="12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28</a:t>
            </a:r>
            <a:r>
              <a:rPr lang="zh-CN" altLang="en-US" sz="12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日上午消息，谷歌今日召开全球电话会议，旗下</a:t>
            </a:r>
            <a:r>
              <a:rPr lang="en-US" altLang="zh-CN" sz="12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Deep Mind  </a:t>
            </a:r>
            <a:r>
              <a:rPr lang="zh-CN" altLang="en-US" sz="12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创始人戴密斯</a:t>
            </a:r>
            <a:r>
              <a:rPr lang="en-US" altLang="zh-CN" sz="12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a:t>
            </a:r>
            <a:r>
              <a:rPr lang="zh-CN" altLang="en-US" sz="12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哈萨比斯</a:t>
            </a:r>
            <a:r>
              <a:rPr lang="en-US" altLang="zh-CN" sz="12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a:t>
            </a:r>
            <a:r>
              <a:rPr lang="en-US" altLang="zh-CN" sz="1200" dirty="0" err="1">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Demis</a:t>
            </a:r>
            <a:r>
              <a:rPr lang="en-US" altLang="zh-CN" sz="12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 </a:t>
            </a:r>
            <a:r>
              <a:rPr lang="en-US" altLang="zh-CN" sz="1200" dirty="0" err="1">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Hassabis</a:t>
            </a:r>
            <a:r>
              <a:rPr lang="en-US" altLang="zh-CN" sz="12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a:t>
            </a:r>
            <a:r>
              <a:rPr lang="zh-CN" altLang="en-US" sz="12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宣布了谷歌在人工智能领域的重要进展</a:t>
            </a:r>
            <a:r>
              <a:rPr lang="en-US" altLang="zh-CN" sz="12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 </a:t>
            </a:r>
            <a:r>
              <a:rPr lang="zh-CN" altLang="en-US" sz="12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开发出一款能够在围棋中击败职业选手的程序</a:t>
            </a:r>
            <a:r>
              <a:rPr lang="en-US" altLang="zh-CN" sz="1200" dirty="0" err="1">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AlphaGo</a:t>
            </a:r>
            <a:r>
              <a:rPr lang="en-US" altLang="zh-CN" sz="12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a:t>
            </a:r>
            <a:r>
              <a:rPr lang="zh-CN" altLang="en-US" sz="12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后者能够通过机器学习的方式掌握比赛技巧。将于三月份同李世豆竞技。分</a:t>
            </a:r>
            <a:r>
              <a:rPr lang="en-US" altLang="zh-CN" sz="12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2016</a:t>
            </a:r>
            <a:r>
              <a:rPr lang="zh-CN" altLang="en-US" sz="12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年</a:t>
            </a:r>
            <a:r>
              <a:rPr lang="en-US" altLang="zh-CN" sz="12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3</a:t>
            </a:r>
            <a:r>
              <a:rPr lang="zh-CN" altLang="en-US" sz="12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月</a:t>
            </a:r>
            <a:r>
              <a:rPr lang="en-US" altLang="zh-CN" sz="12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9</a:t>
            </a:r>
            <a:r>
              <a:rPr lang="zh-CN" altLang="en-US" sz="12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日第一局，李世烹输，</a:t>
            </a:r>
            <a:r>
              <a:rPr lang="en-US" altLang="zh-CN" sz="12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10</a:t>
            </a:r>
            <a:r>
              <a:rPr lang="zh-CN" altLang="en-US" sz="12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日第二局，李世夏输，</a:t>
            </a:r>
            <a:r>
              <a:rPr lang="en-US" altLang="zh-CN" sz="12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12  </a:t>
            </a:r>
            <a:r>
              <a:rPr lang="zh-CN" altLang="en-US" sz="12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日第三局，李世烹输，</a:t>
            </a:r>
            <a:r>
              <a:rPr lang="en-US" altLang="zh-CN" sz="12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13</a:t>
            </a:r>
            <a:r>
              <a:rPr lang="zh-CN" altLang="en-US" sz="12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日，拿到首胜</a:t>
            </a:r>
            <a:r>
              <a:rPr lang="en-US" altLang="zh-CN" sz="12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a:t>
            </a:r>
            <a:r>
              <a:rPr lang="zh-CN" altLang="en-US" sz="12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必根据之前的约定，谷歌获胜后将获得“自己的”</a:t>
            </a:r>
            <a:r>
              <a:rPr lang="en-US" altLang="zh-CN" sz="12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100</a:t>
            </a:r>
            <a:r>
              <a:rPr lang="zh-CN" altLang="en-US" sz="12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万奖金，这些  奖金将捐赠给联合国儿童基金会</a:t>
            </a:r>
            <a:r>
              <a:rPr lang="en-US" altLang="zh-CN" sz="12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(UNICEF)</a:t>
            </a:r>
            <a:r>
              <a:rPr lang="zh-CN" altLang="en-US" sz="12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a:t>
            </a:r>
            <a:r>
              <a:rPr lang="en-US" altLang="zh-CN" sz="12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STEM</a:t>
            </a:r>
            <a:r>
              <a:rPr lang="zh-CN" altLang="en-US" sz="12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教育以及围棋慈善机构</a:t>
            </a:r>
            <a:r>
              <a:rPr lang="en-US" altLang="zh-CN" sz="12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(Go Charity)</a:t>
            </a:r>
            <a:r>
              <a:rPr lang="zh-CN" altLang="en-US" sz="12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a:t>
            </a:r>
            <a:endParaRPr lang="zh-CN" altLang="en-US" sz="12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500" fill="hold"/>
                                        <p:tgtEl>
                                          <p:spTgt spid="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5">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5">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 presetClass="entr" presetSubtype="1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checkerboard(across)">
                                      <p:cBhvr>
                                        <p:cTn id="14" dur="500"/>
                                        <p:tgtEl>
                                          <p:spTgt spid="7"/>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6069864" y="987552"/>
            <a:ext cx="6122136" cy="5870448"/>
          </a:xfrm>
          <a:prstGeom prst="rect">
            <a:avLst/>
          </a:prstGeom>
        </p:spPr>
      </p:pic>
      <p:sp>
        <p:nvSpPr>
          <p:cNvPr id="3" name="文本框 2"/>
          <p:cNvSpPr txBox="1"/>
          <p:nvPr/>
        </p:nvSpPr>
        <p:spPr>
          <a:xfrm>
            <a:off x="1233959" y="2015256"/>
            <a:ext cx="5010912" cy="1200329"/>
          </a:xfrm>
          <a:prstGeom prst="rect">
            <a:avLst/>
          </a:prstGeom>
          <a:noFill/>
        </p:spPr>
        <p:txBody>
          <a:bodyPr wrap="square" rtlCol="0">
            <a:spAutoFit/>
          </a:bodyPr>
          <a:lstStyle/>
          <a:p>
            <a:pPr algn="ctr"/>
            <a:r>
              <a:rPr kumimoji="1" lang="en-US" altLang="zh-CN" sz="7200" b="1" dirty="0" smtClean="0">
                <a:solidFill>
                  <a:srgbClr val="4C4C4C"/>
                </a:solidFill>
                <a:latin typeface="微软雅黑" panose="020B0503020204020204" charset="-122"/>
                <a:ea typeface="微软雅黑" panose="020B0503020204020204" charset="-122"/>
                <a:cs typeface="微软雅黑" panose="020B0503020204020204" charset="-122"/>
              </a:rPr>
              <a:t>THANK</a:t>
            </a:r>
            <a:endParaRPr kumimoji="1" lang="zh-CN" altLang="en-US" sz="7200" b="1" dirty="0">
              <a:solidFill>
                <a:srgbClr val="4C4C4C"/>
              </a:solidFill>
              <a:latin typeface="微软雅黑" panose="020B0503020204020204" charset="-122"/>
              <a:ea typeface="微软雅黑" panose="020B0503020204020204" charset="-122"/>
              <a:cs typeface="微软雅黑" panose="020B0503020204020204" charset="-122"/>
            </a:endParaRPr>
          </a:p>
        </p:txBody>
      </p:sp>
      <p:sp>
        <p:nvSpPr>
          <p:cNvPr id="4" name="文本框 3"/>
          <p:cNvSpPr txBox="1"/>
          <p:nvPr/>
        </p:nvSpPr>
        <p:spPr>
          <a:xfrm>
            <a:off x="1800011" y="1461258"/>
            <a:ext cx="3878808" cy="461665"/>
          </a:xfrm>
          <a:prstGeom prst="rect">
            <a:avLst/>
          </a:prstGeom>
          <a:noFill/>
        </p:spPr>
        <p:txBody>
          <a:bodyPr wrap="square" rtlCol="0">
            <a:spAutoFit/>
          </a:bodyPr>
          <a:lstStyle/>
          <a:p>
            <a:pPr algn="dist"/>
            <a:r>
              <a:rPr kumimoji="1" lang="zh-CN" altLang="en-US" sz="2400" b="1" dirty="0" smtClean="0">
                <a:solidFill>
                  <a:srgbClr val="4C4C4C"/>
                </a:solidFill>
                <a:latin typeface="微软雅黑" panose="020B0503020204020204" charset="-122"/>
                <a:ea typeface="微软雅黑" panose="020B0503020204020204" charset="-122"/>
                <a:cs typeface="微软雅黑" panose="020B0503020204020204" charset="-122"/>
              </a:rPr>
              <a:t>引领未来</a:t>
            </a:r>
            <a:endParaRPr kumimoji="1" lang="zh-CN" altLang="en-US" sz="2400" b="1" dirty="0">
              <a:solidFill>
                <a:srgbClr val="4C4C4C"/>
              </a:solidFill>
              <a:latin typeface="微软雅黑" panose="020B0503020204020204" charset="-122"/>
              <a:ea typeface="微软雅黑" panose="020B0503020204020204" charset="-122"/>
              <a:cs typeface="微软雅黑" panose="020B0503020204020204" charset="-122"/>
            </a:endParaRPr>
          </a:p>
        </p:txBody>
      </p:sp>
      <p:sp>
        <p:nvSpPr>
          <p:cNvPr id="5" name="文本框 4"/>
          <p:cNvSpPr txBox="1"/>
          <p:nvPr/>
        </p:nvSpPr>
        <p:spPr>
          <a:xfrm>
            <a:off x="1451663" y="3307916"/>
            <a:ext cx="4575504" cy="369332"/>
          </a:xfrm>
          <a:prstGeom prst="rect">
            <a:avLst/>
          </a:prstGeom>
          <a:noFill/>
        </p:spPr>
        <p:txBody>
          <a:bodyPr wrap="square" rtlCol="0">
            <a:spAutoFit/>
          </a:bodyPr>
          <a:lstStyle/>
          <a:p>
            <a:pPr algn="dist"/>
            <a:r>
              <a:rPr kumimoji="1" lang="zh-CN" altLang="en-US" dirty="0" smtClean="0">
                <a:solidFill>
                  <a:srgbClr val="4C4C4C"/>
                </a:solidFill>
                <a:latin typeface="微软雅黑" panose="020B0503020204020204" charset="-122"/>
                <a:ea typeface="微软雅黑" panose="020B0503020204020204" charset="-122"/>
                <a:cs typeface="微软雅黑" panose="020B0503020204020204" charset="-122"/>
              </a:rPr>
              <a:t>人工智能</a:t>
            </a:r>
            <a:r>
              <a:rPr kumimoji="1" lang="en-US" altLang="zh-CN" dirty="0" smtClean="0">
                <a:solidFill>
                  <a:srgbClr val="4C4C4C"/>
                </a:solidFill>
                <a:latin typeface="微软雅黑" panose="020B0503020204020204" charset="-122"/>
                <a:ea typeface="微软雅黑" panose="020B0503020204020204" charset="-122"/>
                <a:cs typeface="微软雅黑" panose="020B0503020204020204" charset="-122"/>
              </a:rPr>
              <a:t>/</a:t>
            </a:r>
            <a:r>
              <a:rPr kumimoji="1" lang="zh-CN" altLang="en-US" dirty="0" smtClean="0">
                <a:solidFill>
                  <a:srgbClr val="4C4C4C"/>
                </a:solidFill>
                <a:latin typeface="微软雅黑" panose="020B0503020204020204" charset="-122"/>
                <a:ea typeface="微软雅黑" panose="020B0503020204020204" charset="-122"/>
                <a:cs typeface="微软雅黑" panose="020B0503020204020204" charset="-122"/>
              </a:rPr>
              <a:t>智能机器人</a:t>
            </a:r>
            <a:r>
              <a:rPr kumimoji="1" lang="en-US" altLang="zh-CN" dirty="0" smtClean="0">
                <a:solidFill>
                  <a:srgbClr val="4C4C4C"/>
                </a:solidFill>
                <a:latin typeface="微软雅黑" panose="020B0503020204020204" charset="-122"/>
                <a:ea typeface="微软雅黑" panose="020B0503020204020204" charset="-122"/>
                <a:cs typeface="微软雅黑" panose="020B0503020204020204" charset="-122"/>
              </a:rPr>
              <a:t>/</a:t>
            </a:r>
            <a:r>
              <a:rPr kumimoji="1" lang="zh-CN" altLang="en-US" dirty="0" smtClean="0">
                <a:solidFill>
                  <a:srgbClr val="4C4C4C"/>
                </a:solidFill>
                <a:latin typeface="微软雅黑" panose="020B0503020204020204" charset="-122"/>
                <a:ea typeface="微软雅黑" panose="020B0503020204020204" charset="-122"/>
                <a:cs typeface="微软雅黑" panose="020B0503020204020204" charset="-122"/>
              </a:rPr>
              <a:t>工业</a:t>
            </a:r>
            <a:r>
              <a:rPr kumimoji="1" lang="en-US" altLang="zh-CN" dirty="0" smtClean="0">
                <a:solidFill>
                  <a:srgbClr val="4C4C4C"/>
                </a:solidFill>
                <a:latin typeface="微软雅黑" panose="020B0503020204020204" charset="-122"/>
                <a:ea typeface="微软雅黑" panose="020B0503020204020204" charset="-122"/>
                <a:cs typeface="微软雅黑" panose="020B0503020204020204" charset="-122"/>
              </a:rPr>
              <a:t>2.0/</a:t>
            </a:r>
            <a:r>
              <a:rPr kumimoji="1" lang="zh-CN" altLang="en-US" dirty="0" smtClean="0">
                <a:solidFill>
                  <a:srgbClr val="4C4C4C"/>
                </a:solidFill>
                <a:latin typeface="微软雅黑" panose="020B0503020204020204" charset="-122"/>
                <a:ea typeface="微软雅黑" panose="020B0503020204020204" charset="-122"/>
                <a:cs typeface="微软雅黑" panose="020B0503020204020204" charset="-122"/>
              </a:rPr>
              <a:t>机器人</a:t>
            </a:r>
            <a:endParaRPr kumimoji="1" lang="zh-CN" altLang="en-US" dirty="0">
              <a:solidFill>
                <a:srgbClr val="4C4C4C"/>
              </a:solidFill>
              <a:latin typeface="微软雅黑" panose="020B0503020204020204" charset="-122"/>
              <a:ea typeface="微软雅黑" panose="020B0503020204020204" charset="-122"/>
              <a:cs typeface="微软雅黑" panose="020B0503020204020204" charset="-122"/>
            </a:endParaRPr>
          </a:p>
        </p:txBody>
      </p:sp>
      <p:sp>
        <p:nvSpPr>
          <p:cNvPr id="6" name="文本框 5"/>
          <p:cNvSpPr txBox="1"/>
          <p:nvPr/>
        </p:nvSpPr>
        <p:spPr>
          <a:xfrm>
            <a:off x="1451663" y="4251962"/>
            <a:ext cx="4575504" cy="369332"/>
          </a:xfrm>
          <a:prstGeom prst="rect">
            <a:avLst/>
          </a:prstGeom>
          <a:noFill/>
        </p:spPr>
        <p:txBody>
          <a:bodyPr wrap="square" rtlCol="0">
            <a:spAutoFit/>
          </a:bodyPr>
          <a:lstStyle/>
          <a:p>
            <a:pPr lvl="0" algn="ctr"/>
            <a:r>
              <a:rPr kumimoji="1" lang="zh-CN" altLang="en-US" dirty="0">
                <a:solidFill>
                  <a:srgbClr val="4C4C4C"/>
                </a:solidFill>
                <a:latin typeface="微软雅黑 Light" panose="020B0502040204020203" charset="-122"/>
                <a:ea typeface="微软雅黑 Light" panose="020B0502040204020203" charset="-122"/>
                <a:cs typeface="微软雅黑 Light" panose="020B0502040204020203" charset="-122"/>
              </a:rPr>
              <a:t>汇报人：第一</a:t>
            </a:r>
            <a:r>
              <a:rPr kumimoji="1" lang="en-US" altLang="zh-CN" dirty="0">
                <a:solidFill>
                  <a:srgbClr val="4C4C4C"/>
                </a:solidFill>
                <a:latin typeface="微软雅黑 Light" panose="020B0502040204020203" charset="-122"/>
                <a:ea typeface="微软雅黑 Light" panose="020B0502040204020203" charset="-122"/>
                <a:cs typeface="微软雅黑 Light" panose="020B0502040204020203" charset="-122"/>
              </a:rPr>
              <a:t>PPT</a:t>
            </a:r>
            <a:r>
              <a:rPr kumimoji="1" lang="zh-CN" altLang="en-US" dirty="0">
                <a:solidFill>
                  <a:srgbClr val="4C4C4C"/>
                </a:solidFill>
                <a:latin typeface="微软雅黑 Light" panose="020B0502040204020203" charset="-122"/>
                <a:ea typeface="微软雅黑 Light" panose="020B0502040204020203" charset="-122"/>
                <a:cs typeface="微软雅黑 Light" panose="020B0502040204020203" charset="-122"/>
              </a:rPr>
              <a:t>     时间：</a:t>
            </a:r>
            <a:r>
              <a:rPr kumimoji="1" lang="en-US" altLang="zh-CN" dirty="0">
                <a:solidFill>
                  <a:srgbClr val="4C4C4C"/>
                </a:solidFill>
                <a:latin typeface="微软雅黑 Light" panose="020B0502040204020203" charset="-122"/>
                <a:ea typeface="微软雅黑 Light" panose="020B0502040204020203" charset="-122"/>
                <a:cs typeface="微软雅黑 Light" panose="020B0502040204020203" charset="-122"/>
              </a:rPr>
              <a:t>2030.12.12</a:t>
            </a:r>
            <a:endParaRPr kumimoji="1" lang="zh-CN" altLang="en-US" dirty="0">
              <a:solidFill>
                <a:srgbClr val="4C4C4C"/>
              </a:solidFill>
              <a:latin typeface="微软雅黑 Light" panose="020B0502040204020203" charset="-122"/>
              <a:ea typeface="微软雅黑 Light" panose="020B0502040204020203" charset="-122"/>
              <a:cs typeface="微软雅黑 Light" panose="020B0502040204020203"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1000"/>
                                        <p:tgtEl>
                                          <p:spTgt spid="5"/>
                                        </p:tgtEl>
                                      </p:cBhvr>
                                    </p:animEffect>
                                    <p:anim calcmode="lin" valueType="num">
                                      <p:cBhvr>
                                        <p:cTn id="19" dur="1000" fill="hold"/>
                                        <p:tgtEl>
                                          <p:spTgt spid="5"/>
                                        </p:tgtEl>
                                        <p:attrNameLst>
                                          <p:attrName>ppt_x</p:attrName>
                                        </p:attrNameLst>
                                      </p:cBhvr>
                                      <p:tavLst>
                                        <p:tav tm="0">
                                          <p:val>
                                            <p:strVal val="#ppt_x"/>
                                          </p:val>
                                        </p:tav>
                                        <p:tav tm="100000">
                                          <p:val>
                                            <p:strVal val="#ppt_x"/>
                                          </p:val>
                                        </p:tav>
                                      </p:tavLst>
                                    </p:anim>
                                    <p:anim calcmode="lin" valueType="num">
                                      <p:cBhvr>
                                        <p:cTn id="2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p:cTn id="25" dur="500" fill="hold"/>
                                        <p:tgtEl>
                                          <p:spTgt spid="6"/>
                                        </p:tgtEl>
                                        <p:attrNameLst>
                                          <p:attrName>ppt_w</p:attrName>
                                        </p:attrNameLst>
                                      </p:cBhvr>
                                      <p:tavLst>
                                        <p:tav tm="0">
                                          <p:val>
                                            <p:fltVal val="0"/>
                                          </p:val>
                                        </p:tav>
                                        <p:tav tm="100000">
                                          <p:val>
                                            <p:strVal val="#ppt_w"/>
                                          </p:val>
                                        </p:tav>
                                      </p:tavLst>
                                    </p:anim>
                                    <p:anim calcmode="lin" valueType="num">
                                      <p:cBhvr>
                                        <p:cTn id="26" dur="500" fill="hold"/>
                                        <p:tgtEl>
                                          <p:spTgt spid="6"/>
                                        </p:tgtEl>
                                        <p:attrNameLst>
                                          <p:attrName>ppt_h</p:attrName>
                                        </p:attrNameLst>
                                      </p:cBhvr>
                                      <p:tavLst>
                                        <p:tav tm="0">
                                          <p:val>
                                            <p:fltVal val="0"/>
                                          </p:val>
                                        </p:tav>
                                        <p:tav tm="100000">
                                          <p:val>
                                            <p:strVal val="#ppt_h"/>
                                          </p:val>
                                        </p:tav>
                                      </p:tavLst>
                                    </p:anim>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 calcmode="lin" valueType="num">
                                      <p:cBhvr>
                                        <p:cTn id="32" dur="500" fill="hold"/>
                                        <p:tgtEl>
                                          <p:spTgt spid="2"/>
                                        </p:tgtEl>
                                        <p:attrNameLst>
                                          <p:attrName>ppt_w</p:attrName>
                                        </p:attrNameLst>
                                      </p:cBhvr>
                                      <p:tavLst>
                                        <p:tav tm="0">
                                          <p:val>
                                            <p:fltVal val="0"/>
                                          </p:val>
                                        </p:tav>
                                        <p:tav tm="100000">
                                          <p:val>
                                            <p:strVal val="#ppt_w"/>
                                          </p:val>
                                        </p:tav>
                                      </p:tavLst>
                                    </p:anim>
                                    <p:anim calcmode="lin" valueType="num">
                                      <p:cBhvr>
                                        <p:cTn id="33" dur="500" fill="hold"/>
                                        <p:tgtEl>
                                          <p:spTgt spid="2"/>
                                        </p:tgtEl>
                                        <p:attrNameLst>
                                          <p:attrName>ppt_h</p:attrName>
                                        </p:attrNameLst>
                                      </p:cBhvr>
                                      <p:tavLst>
                                        <p:tav tm="0">
                                          <p:val>
                                            <p:fltVal val="0"/>
                                          </p:val>
                                        </p:tav>
                                        <p:tav tm="100000">
                                          <p:val>
                                            <p:strVal val="#ppt_h"/>
                                          </p:val>
                                        </p:tav>
                                      </p:tavLst>
                                    </p:anim>
                                    <p:animEffect transition="in" filter="fade">
                                      <p:cBhvr>
                                        <p:cTn id="3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40"/>
          <p:cNvGrpSpPr/>
          <p:nvPr/>
        </p:nvGrpSpPr>
        <p:grpSpPr>
          <a:xfrm>
            <a:off x="3594523" y="2415363"/>
            <a:ext cx="3416320" cy="1169551"/>
            <a:chOff x="5616530" y="-1285285"/>
            <a:chExt cx="4555093" cy="1559404"/>
          </a:xfrm>
        </p:grpSpPr>
        <p:sp>
          <p:nvSpPr>
            <p:cNvPr id="6" name="矩形 5"/>
            <p:cNvSpPr/>
            <p:nvPr/>
          </p:nvSpPr>
          <p:spPr>
            <a:xfrm>
              <a:off x="5637293" y="-136251"/>
              <a:ext cx="3835692" cy="410370"/>
            </a:xfrm>
            <a:prstGeom prst="rect">
              <a:avLst/>
            </a:prstGeom>
          </p:spPr>
          <p:txBody>
            <a:bodyPr wrap="square">
              <a:spAutoFit/>
              <a:scene3d>
                <a:camera prst="orthographicFront"/>
                <a:lightRig rig="threePt" dir="t"/>
              </a:scene3d>
              <a:sp3d contourW="12700"/>
            </a:bodyPr>
            <a:lstStyle/>
            <a:p>
              <a:pPr lvl="0">
                <a:defRPr/>
              </a:pPr>
              <a:r>
                <a:rPr lang="en-US" altLang="zh-CN" sz="1400" dirty="0">
                  <a:solidFill>
                    <a:schemeClr val="bg1">
                      <a:lumMod val="65000"/>
                    </a:schemeClr>
                  </a:solidFill>
                  <a:latin typeface="微软雅黑" panose="020B0503020204020204" charset="-122"/>
                  <a:ea typeface="微软雅黑" panose="020B0503020204020204" charset="-122"/>
                  <a:cs typeface="微软雅黑" panose="020B0503020204020204" charset="-122"/>
                </a:rPr>
                <a:t>Overview of annual work</a:t>
              </a:r>
              <a:endParaRPr lang="zh-CN" altLang="en-US" sz="1400" dirty="0">
                <a:solidFill>
                  <a:schemeClr val="bg1">
                    <a:lumMod val="65000"/>
                  </a:schemeClr>
                </a:solidFill>
                <a:latin typeface="微软雅黑" panose="020B0503020204020204" charset="-122"/>
                <a:ea typeface="微软雅黑" panose="020B0503020204020204" charset="-122"/>
                <a:cs typeface="微软雅黑" panose="020B0503020204020204" charset="-122"/>
              </a:endParaRPr>
            </a:p>
          </p:txBody>
        </p:sp>
        <p:sp>
          <p:nvSpPr>
            <p:cNvPr id="7" name="文本框 6"/>
            <p:cNvSpPr txBox="1"/>
            <p:nvPr/>
          </p:nvSpPr>
          <p:spPr>
            <a:xfrm>
              <a:off x="5616530" y="-1285285"/>
              <a:ext cx="4555093" cy="861776"/>
            </a:xfrm>
            <a:prstGeom prst="rect">
              <a:avLst/>
            </a:prstGeom>
            <a:noFill/>
          </p:spPr>
          <p:txBody>
            <a:bodyPr wrap="none" rtlCol="0">
              <a:spAutoFit/>
              <a:scene3d>
                <a:camera prst="orthographicFront"/>
                <a:lightRig rig="threePt" dir="t"/>
              </a:scene3d>
              <a:sp3d contourW="12700"/>
            </a:bodyPr>
            <a:lstStyle/>
            <a:p>
              <a:r>
                <a:rPr lang="zh-CN" altLang="en-US" sz="3600" b="1" dirty="0" smtClean="0">
                  <a:solidFill>
                    <a:srgbClr val="4C4C4C"/>
                  </a:solidFill>
                  <a:latin typeface="微软雅黑" panose="020B0503020204020204" charset="-122"/>
                  <a:ea typeface="微软雅黑" panose="020B0503020204020204" charset="-122"/>
                  <a:cs typeface="微软雅黑" panose="020B0503020204020204" charset="-122"/>
                </a:rPr>
                <a:t>什么是人工智能</a:t>
              </a:r>
              <a:endParaRPr lang="zh-CN" altLang="en-US" sz="3600" b="1" dirty="0">
                <a:solidFill>
                  <a:srgbClr val="4C4C4C"/>
                </a:solidFill>
                <a:latin typeface="微软雅黑" panose="020B0503020204020204" charset="-122"/>
                <a:ea typeface="微软雅黑" panose="020B0503020204020204" charset="-122"/>
                <a:cs typeface="微软雅黑" panose="020B0503020204020204" charset="-122"/>
              </a:endParaRPr>
            </a:p>
          </p:txBody>
        </p:sp>
      </p:grpSp>
      <p:sp>
        <p:nvSpPr>
          <p:cNvPr id="8" name="文本框 7"/>
          <p:cNvSpPr txBox="1"/>
          <p:nvPr/>
        </p:nvSpPr>
        <p:spPr>
          <a:xfrm>
            <a:off x="784267" y="2015254"/>
            <a:ext cx="2825828" cy="2092881"/>
          </a:xfrm>
          <a:prstGeom prst="rect">
            <a:avLst/>
          </a:prstGeom>
          <a:noFill/>
        </p:spPr>
        <p:txBody>
          <a:bodyPr wrap="square" rtlCol="0">
            <a:spAutoFit/>
          </a:bodyPr>
          <a:lstStyle/>
          <a:p>
            <a:r>
              <a:rPr kumimoji="1" lang="en-US" altLang="zh-CN" sz="13000" b="1" i="1" smtClean="0">
                <a:solidFill>
                  <a:schemeClr val="bg1">
                    <a:lumMod val="65000"/>
                  </a:schemeClr>
                </a:solidFill>
                <a:latin typeface="微软雅黑" panose="020B0503020204020204" charset="-122"/>
                <a:ea typeface="微软雅黑" panose="020B0503020204020204" charset="-122"/>
                <a:cs typeface="微软雅黑" panose="020B0503020204020204" charset="-122"/>
              </a:rPr>
              <a:t>01</a:t>
            </a:r>
            <a:r>
              <a:rPr kumimoji="1" lang="en-US" altLang="zh-CN" sz="13000" b="1" i="1">
                <a:solidFill>
                  <a:schemeClr val="bg1">
                    <a:lumMod val="65000"/>
                  </a:schemeClr>
                </a:solidFill>
                <a:latin typeface="微软雅黑" panose="020B0503020204020204" charset="-122"/>
                <a:ea typeface="微软雅黑" panose="020B0503020204020204" charset="-122"/>
                <a:cs typeface="微软雅黑" panose="020B0503020204020204" charset="-122"/>
              </a:rPr>
              <a:t>.</a:t>
            </a:r>
            <a:endParaRPr kumimoji="1" lang="zh-CN" altLang="en-US" sz="13000" b="1" i="1" dirty="0">
              <a:solidFill>
                <a:schemeClr val="bg1">
                  <a:lumMod val="65000"/>
                </a:schemeClr>
              </a:solidFill>
              <a:latin typeface="微软雅黑" panose="020B0503020204020204" charset="-122"/>
              <a:ea typeface="微软雅黑" panose="020B0503020204020204" charset="-122"/>
              <a:cs typeface="微软雅黑" panose="020B0503020204020204" charset="-122"/>
            </a:endParaRPr>
          </a:p>
        </p:txBody>
      </p:sp>
      <p:pic>
        <p:nvPicPr>
          <p:cNvPr id="10" name="图片 9"/>
          <p:cNvPicPr>
            <a:picLocks noChangeAspect="1"/>
          </p:cNvPicPr>
          <p:nvPr/>
        </p:nvPicPr>
        <p:blipFill>
          <a:blip r:embed="rId1" cstate="screen"/>
          <a:stretch>
            <a:fillRect/>
          </a:stretch>
        </p:blipFill>
        <p:spPr>
          <a:xfrm>
            <a:off x="7265049" y="2133600"/>
            <a:ext cx="4926953" cy="47244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500" fill="hold"/>
                                        <p:tgtEl>
                                          <p:spTgt spid="10"/>
                                        </p:tgtEl>
                                        <p:attrNameLst>
                                          <p:attrName>ppt_w</p:attrName>
                                        </p:attrNameLst>
                                      </p:cBhvr>
                                      <p:tavLst>
                                        <p:tav tm="0">
                                          <p:val>
                                            <p:fltVal val="0"/>
                                          </p:val>
                                        </p:tav>
                                        <p:tav tm="100000">
                                          <p:val>
                                            <p:strVal val="#ppt_w"/>
                                          </p:val>
                                        </p:tav>
                                      </p:tavLst>
                                    </p:anim>
                                    <p:anim calcmode="lin" valueType="num">
                                      <p:cBhvr>
                                        <p:cTn id="20" dur="500" fill="hold"/>
                                        <p:tgtEl>
                                          <p:spTgt spid="10"/>
                                        </p:tgtEl>
                                        <p:attrNameLst>
                                          <p:attrName>ppt_h</p:attrName>
                                        </p:attrNameLst>
                                      </p:cBhvr>
                                      <p:tavLst>
                                        <p:tav tm="0">
                                          <p:val>
                                            <p:fltVal val="0"/>
                                          </p:val>
                                        </p:tav>
                                        <p:tav tm="100000">
                                          <p:val>
                                            <p:strVal val="#ppt_h"/>
                                          </p:val>
                                        </p:tav>
                                      </p:tavLst>
                                    </p:anim>
                                    <p:animEffect transition="in" filter="fade">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4"/>
          <p:cNvGrpSpPr/>
          <p:nvPr/>
        </p:nvGrpSpPr>
        <p:grpSpPr>
          <a:xfrm>
            <a:off x="585128" y="1170635"/>
            <a:ext cx="659155" cy="2531462"/>
            <a:chOff x="6629352" y="1760489"/>
            <a:chExt cx="878876" cy="3375287"/>
          </a:xfrm>
        </p:grpSpPr>
        <p:sp>
          <p:nvSpPr>
            <p:cNvPr id="7" name="文本框 6"/>
            <p:cNvSpPr txBox="1"/>
            <p:nvPr/>
          </p:nvSpPr>
          <p:spPr>
            <a:xfrm>
              <a:off x="6803972" y="2499154"/>
              <a:ext cx="677110" cy="2636622"/>
            </a:xfrm>
            <a:prstGeom prst="rect">
              <a:avLst/>
            </a:prstGeom>
            <a:noFill/>
          </p:spPr>
          <p:txBody>
            <a:bodyPr vert="eaVert" wrap="none" rtlCol="0">
              <a:spAutoFit/>
              <a:scene3d>
                <a:camera prst="orthographicFront"/>
                <a:lightRig rig="threePt" dir="t"/>
              </a:scene3d>
              <a:sp3d contourW="12700"/>
            </a:bodyPr>
            <a:lstStyle/>
            <a:p>
              <a:r>
                <a:rPr lang="zh-CN" altLang="en-US" sz="2100" b="1" dirty="0" smtClean="0">
                  <a:solidFill>
                    <a:srgbClr val="4C4C4C"/>
                  </a:solidFill>
                  <a:latin typeface="微软雅黑" panose="020B0503020204020204" charset="-122"/>
                  <a:ea typeface="微软雅黑" panose="020B0503020204020204" charset="-122"/>
                  <a:cs typeface="微软雅黑" panose="020B0503020204020204" charset="-122"/>
                </a:rPr>
                <a:t>什么是人工智能</a:t>
              </a:r>
              <a:endParaRPr lang="zh-CN" altLang="en-US" sz="2100" b="1" dirty="0">
                <a:solidFill>
                  <a:srgbClr val="4C4C4C"/>
                </a:solidFill>
                <a:latin typeface="微软雅黑" panose="020B0503020204020204" charset="-122"/>
                <a:ea typeface="微软雅黑" panose="020B0503020204020204" charset="-122"/>
                <a:cs typeface="微软雅黑" panose="020B0503020204020204" charset="-122"/>
              </a:endParaRPr>
            </a:p>
          </p:txBody>
        </p:sp>
        <p:sp>
          <p:nvSpPr>
            <p:cNvPr id="5" name="文本框 4"/>
            <p:cNvSpPr txBox="1"/>
            <p:nvPr/>
          </p:nvSpPr>
          <p:spPr>
            <a:xfrm>
              <a:off x="6629352" y="1760489"/>
              <a:ext cx="878876" cy="738665"/>
            </a:xfrm>
            <a:prstGeom prst="rect">
              <a:avLst/>
            </a:prstGeom>
            <a:noFill/>
          </p:spPr>
          <p:txBody>
            <a:bodyPr wrap="none" rtlCol="0">
              <a:spAutoFit/>
              <a:scene3d>
                <a:camera prst="orthographicFront"/>
                <a:lightRig rig="threePt" dir="t"/>
              </a:scene3d>
              <a:sp3d contourW="12700"/>
            </a:bodyPr>
            <a:lstStyle/>
            <a:p>
              <a:r>
                <a:rPr lang="en-US" altLang="zh-CN" sz="3000" b="1" dirty="0" smtClean="0">
                  <a:solidFill>
                    <a:srgbClr val="4C4C4C"/>
                  </a:solidFill>
                  <a:latin typeface="微软雅黑" panose="020B0503020204020204" charset="-122"/>
                  <a:ea typeface="微软雅黑" panose="020B0503020204020204" charset="-122"/>
                  <a:cs typeface="微软雅黑" panose="020B0503020204020204" charset="-122"/>
                </a:rPr>
                <a:t>01</a:t>
              </a:r>
              <a:endParaRPr lang="zh-CN" altLang="en-US" sz="3000" b="1" dirty="0">
                <a:solidFill>
                  <a:srgbClr val="4C4C4C"/>
                </a:solidFill>
                <a:latin typeface="微软雅黑" panose="020B0503020204020204" charset="-122"/>
                <a:ea typeface="微软雅黑" panose="020B0503020204020204" charset="-122"/>
                <a:cs typeface="微软雅黑" panose="020B0503020204020204" charset="-122"/>
              </a:endParaRPr>
            </a:p>
          </p:txBody>
        </p:sp>
      </p:grpSp>
      <p:pic>
        <p:nvPicPr>
          <p:cNvPr id="8" name="图片 7"/>
          <p:cNvPicPr>
            <a:picLocks noChangeAspect="1"/>
          </p:cNvPicPr>
          <p:nvPr/>
        </p:nvPicPr>
        <p:blipFill rotWithShape="1">
          <a:blip r:embed="rId1" cstate="screen"/>
          <a:srcRect/>
          <a:stretch>
            <a:fillRect/>
          </a:stretch>
        </p:blipFill>
        <p:spPr>
          <a:xfrm>
            <a:off x="2135891" y="1170639"/>
            <a:ext cx="3095679" cy="3724275"/>
          </a:xfrm>
          <a:prstGeom prst="rect">
            <a:avLst/>
          </a:prstGeom>
        </p:spPr>
      </p:pic>
      <p:sp>
        <p:nvSpPr>
          <p:cNvPr id="10" name="Text Placeholder 3"/>
          <p:cNvSpPr txBox="1"/>
          <p:nvPr/>
        </p:nvSpPr>
        <p:spPr>
          <a:xfrm>
            <a:off x="5579189" y="1322476"/>
            <a:ext cx="4104456" cy="804314"/>
          </a:xfrm>
          <a:prstGeom prst="rect">
            <a:avLst/>
          </a:prstGeom>
        </p:spPr>
        <p:txBody>
          <a:bodyPr lIns="68580" tIns="34290" rIns="68580" bIns="34290" anchor="ct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6000" b="1" dirty="0" smtClean="0">
                <a:solidFill>
                  <a:schemeClr val="tx1">
                    <a:lumMod val="75000"/>
                    <a:lumOff val="25000"/>
                  </a:schemeClr>
                </a:solidFill>
                <a:latin typeface="微软雅黑" panose="020B0503020204020204" charset="-122"/>
                <a:ea typeface="微软雅黑" panose="020B0503020204020204" charset="-122"/>
              </a:rPr>
              <a:t>人工智能</a:t>
            </a:r>
            <a:endParaRPr lang="zh-CN" altLang="en-US" sz="6000" b="1" dirty="0">
              <a:solidFill>
                <a:schemeClr val="tx1">
                  <a:lumMod val="75000"/>
                  <a:lumOff val="25000"/>
                </a:schemeClr>
              </a:solidFill>
              <a:latin typeface="微软雅黑" panose="020B0503020204020204" charset="-122"/>
              <a:ea typeface="微软雅黑" panose="020B0503020204020204" charset="-122"/>
            </a:endParaRPr>
          </a:p>
        </p:txBody>
      </p:sp>
      <p:sp>
        <p:nvSpPr>
          <p:cNvPr id="11" name="Text Placeholder 4"/>
          <p:cNvSpPr txBox="1"/>
          <p:nvPr/>
        </p:nvSpPr>
        <p:spPr>
          <a:xfrm>
            <a:off x="5667660" y="2333956"/>
            <a:ext cx="6152635" cy="2736281"/>
          </a:xfrm>
          <a:prstGeom prst="rect">
            <a:avLst/>
          </a:prstGeom>
        </p:spPr>
        <p:txBody>
          <a:bodyPr lIns="68580" tIns="34290" rIns="68580" bIns="34290"/>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lnSpc>
                <a:spcPct val="150000"/>
              </a:lnSpc>
              <a:buFont typeface="Wingdings" panose="05000000000000000000" pitchFamily="2" charset="2"/>
              <a:buChar char="l"/>
            </a:pPr>
            <a:r>
              <a:rPr lang="zh-CN" altLang="en-US" sz="1600" dirty="0">
                <a:solidFill>
                  <a:schemeClr val="bg1">
                    <a:lumMod val="50000"/>
                  </a:schemeClr>
                </a:solidFill>
                <a:latin typeface="微软雅黑" panose="020B0503020204020204" charset="-122"/>
                <a:ea typeface="微软雅黑" panose="020B0503020204020204" charset="-122"/>
              </a:rPr>
              <a:t>它是研究、开发用于模拟、延伸和扩展人的智能的理论、方法、技术及应用系统的一门新的技术科学。  </a:t>
            </a:r>
            <a:endParaRPr lang="en-US" altLang="zh-CN" sz="1600" dirty="0" smtClean="0">
              <a:solidFill>
                <a:schemeClr val="bg1">
                  <a:lumMod val="50000"/>
                </a:schemeClr>
              </a:solidFill>
              <a:latin typeface="微软雅黑" panose="020B0503020204020204" charset="-122"/>
              <a:ea typeface="微软雅黑" panose="020B0503020204020204" charset="-122"/>
            </a:endParaRPr>
          </a:p>
          <a:p>
            <a:pPr algn="just">
              <a:lnSpc>
                <a:spcPct val="150000"/>
              </a:lnSpc>
              <a:buFont typeface="Wingdings" panose="05000000000000000000" pitchFamily="2" charset="2"/>
              <a:buChar char="l"/>
            </a:pPr>
            <a:r>
              <a:rPr lang="zh-CN" altLang="en-US" sz="1600" dirty="0" smtClean="0">
                <a:solidFill>
                  <a:schemeClr val="bg1">
                    <a:lumMod val="50000"/>
                  </a:schemeClr>
                </a:solidFill>
                <a:latin typeface="微软雅黑" panose="020B0503020204020204" charset="-122"/>
                <a:ea typeface="微软雅黑" panose="020B0503020204020204" charset="-122"/>
              </a:rPr>
              <a:t>人工智能</a:t>
            </a:r>
            <a:r>
              <a:rPr lang="zh-CN" altLang="en-US" sz="1600" dirty="0">
                <a:solidFill>
                  <a:schemeClr val="bg1">
                    <a:lumMod val="50000"/>
                  </a:schemeClr>
                </a:solidFill>
                <a:latin typeface="微软雅黑" panose="020B0503020204020204" charset="-122"/>
                <a:ea typeface="微软雅黑" panose="020B0503020204020204" charset="-122"/>
              </a:rPr>
              <a:t>是计算机科学的一个分支，它企图了解智能的实质，并生产出一种新的能以人类智能相似的方式做出反应的智能机器，该领域的研究包括机器人、语言识别、图像识别、自然语言处理和专家系统等。 </a:t>
            </a:r>
            <a:endParaRPr lang="en-US" altLang="zh-CN" sz="1600" dirty="0" smtClean="0">
              <a:solidFill>
                <a:schemeClr val="bg1">
                  <a:lumMod val="50000"/>
                </a:schemeClr>
              </a:solidFill>
              <a:latin typeface="微软雅黑" panose="020B0503020204020204" charset="-122"/>
              <a:ea typeface="微软雅黑" panose="020B0503020204020204" charset="-122"/>
            </a:endParaRPr>
          </a:p>
          <a:p>
            <a:pPr algn="just">
              <a:lnSpc>
                <a:spcPct val="150000"/>
              </a:lnSpc>
              <a:buFont typeface="Wingdings" panose="05000000000000000000" pitchFamily="2" charset="2"/>
              <a:buChar char="l"/>
            </a:pPr>
            <a:r>
              <a:rPr lang="zh-CN" altLang="en-US" sz="1600" dirty="0" smtClean="0">
                <a:solidFill>
                  <a:schemeClr val="bg1">
                    <a:lumMod val="50000"/>
                  </a:schemeClr>
                </a:solidFill>
                <a:latin typeface="微软雅黑" panose="020B0503020204020204" charset="-122"/>
                <a:ea typeface="微软雅黑" panose="020B0503020204020204" charset="-122"/>
              </a:rPr>
              <a:t>人工智能</a:t>
            </a:r>
            <a:r>
              <a:rPr lang="zh-CN" altLang="en-US" sz="1600" dirty="0">
                <a:solidFill>
                  <a:schemeClr val="bg1">
                    <a:lumMod val="50000"/>
                  </a:schemeClr>
                </a:solidFill>
                <a:latin typeface="微软雅黑" panose="020B0503020204020204" charset="-122"/>
                <a:ea typeface="微软雅黑" panose="020B0503020204020204" charset="-122"/>
              </a:rPr>
              <a:t>从诞生以来，理论和技术日益成熟，应用领域也不断扩大，可以设想，未来人工智能带来的科技产品，将会是人类智慧的“容器”</a:t>
            </a:r>
            <a:endParaRPr lang="en-US" altLang="zh-CN" sz="1600" dirty="0">
              <a:solidFill>
                <a:schemeClr val="bg1">
                  <a:lumMod val="50000"/>
                </a:schemeClr>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par>
                          <p:cTn id="8" fill="hold">
                            <p:stCondLst>
                              <p:cond delay="500"/>
                            </p:stCondLst>
                            <p:childTnLst>
                              <p:par>
                                <p:cTn id="9" presetID="18" presetClass="entr" presetSubtype="12" fill="hold" grpId="0"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strips(downLeft)">
                                      <p:cBhvr>
                                        <p:cTn id="11" dur="500"/>
                                        <p:tgtEl>
                                          <p:spTgt spid="10">
                                            <p:txEl>
                                              <p:pRg st="0" end="0"/>
                                            </p:txEl>
                                          </p:spTgt>
                                        </p:tgtEl>
                                      </p:cBhvr>
                                    </p:animEffect>
                                  </p:childTnLst>
                                </p:cTn>
                              </p:par>
                              <p:par>
                                <p:cTn id="12" presetID="18" presetClass="entr" presetSubtype="12" fill="hold" grpId="0" nodeType="withEffect">
                                  <p:stCondLst>
                                    <p:cond delay="0"/>
                                  </p:stCondLst>
                                  <p:childTnLst>
                                    <p:set>
                                      <p:cBhvr>
                                        <p:cTn id="13" dur="1" fill="hold">
                                          <p:stCondLst>
                                            <p:cond delay="0"/>
                                          </p:stCondLst>
                                        </p:cTn>
                                        <p:tgtEl>
                                          <p:spTgt spid="11">
                                            <p:txEl>
                                              <p:pRg st="0" end="0"/>
                                            </p:txEl>
                                          </p:spTgt>
                                        </p:tgtEl>
                                        <p:attrNameLst>
                                          <p:attrName>style.visibility</p:attrName>
                                        </p:attrNameLst>
                                      </p:cBhvr>
                                      <p:to>
                                        <p:strVal val="visible"/>
                                      </p:to>
                                    </p:set>
                                    <p:animEffect transition="in" filter="strips(downLeft)">
                                      <p:cBhvr>
                                        <p:cTn id="14" dur="500"/>
                                        <p:tgtEl>
                                          <p:spTgt spid="11">
                                            <p:txEl>
                                              <p:pRg st="0" end="0"/>
                                            </p:txEl>
                                          </p:spTgt>
                                        </p:tgtEl>
                                      </p:cBhvr>
                                    </p:animEffect>
                                  </p:childTnLst>
                                </p:cTn>
                              </p:par>
                              <p:par>
                                <p:cTn id="15" presetID="18" presetClass="entr" presetSubtype="12" fill="hold" grpId="0" nodeType="with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animEffect transition="in" filter="strips(downLeft)">
                                      <p:cBhvr>
                                        <p:cTn id="17" dur="500"/>
                                        <p:tgtEl>
                                          <p:spTgt spid="11">
                                            <p:txEl>
                                              <p:pRg st="1" end="1"/>
                                            </p:txEl>
                                          </p:spTgt>
                                        </p:tgtEl>
                                      </p:cBhvr>
                                    </p:animEffect>
                                  </p:childTnLst>
                                </p:cTn>
                              </p:par>
                              <p:par>
                                <p:cTn id="18" presetID="18" presetClass="entr" presetSubtype="12" fill="hold" grpId="0" nodeType="withEffect">
                                  <p:stCondLst>
                                    <p:cond delay="0"/>
                                  </p:stCondLst>
                                  <p:childTnLst>
                                    <p:set>
                                      <p:cBhvr>
                                        <p:cTn id="19" dur="1" fill="hold">
                                          <p:stCondLst>
                                            <p:cond delay="0"/>
                                          </p:stCondLst>
                                        </p:cTn>
                                        <p:tgtEl>
                                          <p:spTgt spid="11">
                                            <p:txEl>
                                              <p:pRg st="2" end="2"/>
                                            </p:txEl>
                                          </p:spTgt>
                                        </p:tgtEl>
                                        <p:attrNameLst>
                                          <p:attrName>style.visibility</p:attrName>
                                        </p:attrNameLst>
                                      </p:cBhvr>
                                      <p:to>
                                        <p:strVal val="visible"/>
                                      </p:to>
                                    </p:set>
                                    <p:animEffect transition="in" filter="strips(downLeft)">
                                      <p:cBhvr>
                                        <p:cTn id="20"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1"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 8"/>
          <p:cNvGrpSpPr/>
          <p:nvPr/>
        </p:nvGrpSpPr>
        <p:grpSpPr>
          <a:xfrm>
            <a:off x="2422359" y="473244"/>
            <a:ext cx="7796463" cy="3577388"/>
            <a:chOff x="2422357" y="473244"/>
            <a:chExt cx="7796462" cy="3577388"/>
          </a:xfrm>
        </p:grpSpPr>
        <p:grpSp>
          <p:nvGrpSpPr>
            <p:cNvPr id="5" name="组 4"/>
            <p:cNvGrpSpPr/>
            <p:nvPr/>
          </p:nvGrpSpPr>
          <p:grpSpPr>
            <a:xfrm>
              <a:off x="2422357" y="473244"/>
              <a:ext cx="7796462" cy="3577388"/>
              <a:chOff x="2422357" y="473244"/>
              <a:chExt cx="7796462" cy="3577388"/>
            </a:xfrm>
          </p:grpSpPr>
          <p:sp>
            <p:nvSpPr>
              <p:cNvPr id="2" name="椭圆 1"/>
              <p:cNvSpPr/>
              <p:nvPr/>
            </p:nvSpPr>
            <p:spPr>
              <a:xfrm>
                <a:off x="2422357" y="1138991"/>
                <a:ext cx="2245895" cy="2245895"/>
              </a:xfrm>
              <a:prstGeom prst="ellipse">
                <a:avLst/>
              </a:prstGeom>
              <a:noFill/>
              <a:ln>
                <a:solidFill>
                  <a:srgbClr val="4C4C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椭圆 2"/>
              <p:cNvSpPr/>
              <p:nvPr/>
            </p:nvSpPr>
            <p:spPr>
              <a:xfrm>
                <a:off x="4531894" y="473244"/>
                <a:ext cx="3577388" cy="3577388"/>
              </a:xfrm>
              <a:prstGeom prst="ellipse">
                <a:avLst/>
              </a:prstGeom>
              <a:noFill/>
              <a:ln>
                <a:solidFill>
                  <a:srgbClr val="4C4C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椭圆 3"/>
              <p:cNvSpPr/>
              <p:nvPr/>
            </p:nvSpPr>
            <p:spPr>
              <a:xfrm>
                <a:off x="7972924" y="1138991"/>
                <a:ext cx="2245895" cy="2245895"/>
              </a:xfrm>
              <a:prstGeom prst="ellipse">
                <a:avLst/>
              </a:prstGeom>
              <a:noFill/>
              <a:ln>
                <a:solidFill>
                  <a:srgbClr val="4C4C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6" name="Text Placeholder 3"/>
            <p:cNvSpPr txBox="1"/>
            <p:nvPr/>
          </p:nvSpPr>
          <p:spPr>
            <a:xfrm>
              <a:off x="5531062" y="1859781"/>
              <a:ext cx="1944558" cy="804314"/>
            </a:xfrm>
            <a:prstGeom prst="rect">
              <a:avLst/>
            </a:prstGeom>
          </p:spPr>
          <p:txBody>
            <a:bodyPr lIns="68580" tIns="34290" rIns="68580" bIns="34290" anchor="ct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6000" b="1" dirty="0" smtClean="0">
                  <a:solidFill>
                    <a:schemeClr val="tx1">
                      <a:lumMod val="75000"/>
                      <a:lumOff val="25000"/>
                    </a:schemeClr>
                  </a:solidFill>
                  <a:latin typeface="微软雅黑" panose="020B0503020204020204" charset="-122"/>
                  <a:ea typeface="微软雅黑" panose="020B0503020204020204" charset="-122"/>
                </a:rPr>
                <a:t>人工</a:t>
              </a:r>
              <a:endParaRPr lang="en-US" altLang="zh-CN" sz="6000" b="1" dirty="0" smtClean="0">
                <a:solidFill>
                  <a:schemeClr val="tx1">
                    <a:lumMod val="75000"/>
                    <a:lumOff val="25000"/>
                  </a:schemeClr>
                </a:solidFill>
                <a:latin typeface="微软雅黑" panose="020B0503020204020204" charset="-122"/>
                <a:ea typeface="微软雅黑" panose="020B0503020204020204" charset="-122"/>
              </a:endParaRPr>
            </a:p>
            <a:p>
              <a:pPr marL="0" indent="0">
                <a:buNone/>
              </a:pPr>
              <a:r>
                <a:rPr lang="zh-CN" altLang="en-US" sz="6000" b="1" dirty="0" smtClean="0">
                  <a:solidFill>
                    <a:schemeClr val="tx1">
                      <a:lumMod val="75000"/>
                      <a:lumOff val="25000"/>
                    </a:schemeClr>
                  </a:solidFill>
                  <a:latin typeface="微软雅黑" panose="020B0503020204020204" charset="-122"/>
                  <a:ea typeface="微软雅黑" panose="020B0503020204020204" charset="-122"/>
                </a:rPr>
                <a:t>智能</a:t>
              </a:r>
              <a:endParaRPr lang="zh-CN" altLang="en-US" sz="6000" b="1" dirty="0">
                <a:solidFill>
                  <a:schemeClr val="tx1">
                    <a:lumMod val="75000"/>
                    <a:lumOff val="25000"/>
                  </a:schemeClr>
                </a:solidFill>
                <a:latin typeface="微软雅黑" panose="020B0503020204020204" charset="-122"/>
                <a:ea typeface="微软雅黑" panose="020B0503020204020204" charset="-122"/>
              </a:endParaRPr>
            </a:p>
          </p:txBody>
        </p:sp>
        <p:sp>
          <p:nvSpPr>
            <p:cNvPr id="7" name="Text Placeholder 3"/>
            <p:cNvSpPr txBox="1"/>
            <p:nvPr/>
          </p:nvSpPr>
          <p:spPr>
            <a:xfrm>
              <a:off x="2587336" y="1850657"/>
              <a:ext cx="1944558" cy="804314"/>
            </a:xfrm>
            <a:prstGeom prst="rect">
              <a:avLst/>
            </a:prstGeom>
          </p:spPr>
          <p:txBody>
            <a:bodyPr lIns="68580" tIns="34290" rIns="68580" bIns="34290" anchor="ct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6000" b="1" smtClean="0">
                  <a:solidFill>
                    <a:schemeClr val="tx1">
                      <a:lumMod val="75000"/>
                      <a:lumOff val="25000"/>
                    </a:schemeClr>
                  </a:solidFill>
                  <a:latin typeface="微软雅黑" panose="020B0503020204020204" charset="-122"/>
                  <a:ea typeface="微软雅黑" panose="020B0503020204020204" charset="-122"/>
                </a:rPr>
                <a:t>人工</a:t>
              </a:r>
              <a:endParaRPr lang="en-US" altLang="zh-CN" sz="6000" b="1" dirty="0" smtClean="0">
                <a:solidFill>
                  <a:schemeClr val="tx1">
                    <a:lumMod val="75000"/>
                    <a:lumOff val="25000"/>
                  </a:schemeClr>
                </a:solidFill>
                <a:latin typeface="微软雅黑" panose="020B0503020204020204" charset="-122"/>
                <a:ea typeface="微软雅黑" panose="020B0503020204020204" charset="-122"/>
              </a:endParaRPr>
            </a:p>
          </p:txBody>
        </p:sp>
        <p:sp>
          <p:nvSpPr>
            <p:cNvPr id="8" name="Text Placeholder 3"/>
            <p:cNvSpPr txBox="1"/>
            <p:nvPr/>
          </p:nvSpPr>
          <p:spPr>
            <a:xfrm>
              <a:off x="8269066" y="1859781"/>
              <a:ext cx="1944558" cy="804314"/>
            </a:xfrm>
            <a:prstGeom prst="rect">
              <a:avLst/>
            </a:prstGeom>
          </p:spPr>
          <p:txBody>
            <a:bodyPr lIns="68580" tIns="34290" rIns="68580" bIns="34290" anchor="ct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6000" b="1" dirty="0" smtClean="0">
                  <a:solidFill>
                    <a:schemeClr val="tx1">
                      <a:lumMod val="75000"/>
                      <a:lumOff val="25000"/>
                    </a:schemeClr>
                  </a:solidFill>
                  <a:latin typeface="微软雅黑" panose="020B0503020204020204" charset="-122"/>
                  <a:ea typeface="微软雅黑" panose="020B0503020204020204" charset="-122"/>
                </a:rPr>
                <a:t>智能</a:t>
              </a:r>
              <a:endParaRPr lang="en-US" altLang="zh-CN" sz="6000" b="1" dirty="0" smtClean="0">
                <a:solidFill>
                  <a:schemeClr val="tx1">
                    <a:lumMod val="75000"/>
                    <a:lumOff val="25000"/>
                  </a:schemeClr>
                </a:solidFill>
                <a:latin typeface="微软雅黑" panose="020B0503020204020204" charset="-122"/>
                <a:ea typeface="微软雅黑" panose="020B0503020204020204" charset="-122"/>
              </a:endParaRPr>
            </a:p>
          </p:txBody>
        </p:sp>
      </p:grpSp>
      <p:sp>
        <p:nvSpPr>
          <p:cNvPr id="10" name="Text Placeholder 4"/>
          <p:cNvSpPr txBox="1"/>
          <p:nvPr/>
        </p:nvSpPr>
        <p:spPr>
          <a:xfrm>
            <a:off x="2504849" y="4275517"/>
            <a:ext cx="3026215" cy="1419896"/>
          </a:xfrm>
          <a:prstGeom prst="rect">
            <a:avLst/>
          </a:prstGeom>
        </p:spPr>
        <p:txBody>
          <a:bodyPr lIns="68580" tIns="34290" rIns="68580" bIns="34290"/>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lnSpc>
                <a:spcPct val="150000"/>
              </a:lnSpc>
              <a:buNone/>
            </a:pPr>
            <a:r>
              <a:rPr lang="zh-CN" altLang="en-US" sz="1100" dirty="0">
                <a:solidFill>
                  <a:schemeClr val="bg1">
                    <a:lumMod val="50000"/>
                  </a:schemeClr>
                </a:solidFill>
                <a:latin typeface="微软雅黑" panose="020B0503020204020204" charset="-122"/>
                <a:ea typeface="微软雅黑" panose="020B0503020204020204" charset="-122"/>
              </a:rPr>
              <a:t>”人工”比较好理解，争议性也不大。有时我们会要考虑什么是人力所能及制造的，或者人自身的智能程度有没有高到可以创造人工智能的地步，等等。但总的来说，“人工系统”就是通常意义下的人工系统。</a:t>
            </a:r>
            <a:endParaRPr lang="en-US" altLang="zh-CN" sz="1100" dirty="0">
              <a:solidFill>
                <a:schemeClr val="bg1">
                  <a:lumMod val="50000"/>
                </a:schemeClr>
              </a:solidFill>
              <a:latin typeface="微软雅黑" panose="020B0503020204020204" charset="-122"/>
              <a:ea typeface="微软雅黑" panose="020B0503020204020204" charset="-122"/>
            </a:endParaRPr>
          </a:p>
        </p:txBody>
      </p:sp>
      <p:sp>
        <p:nvSpPr>
          <p:cNvPr id="11" name="Text Placeholder 4"/>
          <p:cNvSpPr txBox="1"/>
          <p:nvPr/>
        </p:nvSpPr>
        <p:spPr>
          <a:xfrm>
            <a:off x="7972926" y="4275521"/>
            <a:ext cx="3361460" cy="1548233"/>
          </a:xfrm>
          <a:prstGeom prst="rect">
            <a:avLst/>
          </a:prstGeom>
        </p:spPr>
        <p:txBody>
          <a:bodyPr lIns="68580" tIns="34290" rIns="68580" bIns="34290"/>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lnSpc>
                <a:spcPct val="150000"/>
              </a:lnSpc>
              <a:buNone/>
            </a:pPr>
            <a:r>
              <a:rPr lang="zh-CN" altLang="en-US" sz="1100" dirty="0">
                <a:solidFill>
                  <a:schemeClr val="bg1">
                    <a:lumMod val="50000"/>
                  </a:schemeClr>
                </a:solidFill>
                <a:latin typeface="微软雅黑" panose="020B0503020204020204" charset="-122"/>
                <a:ea typeface="微软雅黑" panose="020B0503020204020204" charset="-122"/>
              </a:rPr>
              <a:t>关于什么是“智能”，就问题多多了。这涉及到其它诸如意识</a:t>
            </a:r>
            <a:r>
              <a:rPr lang="en-US" altLang="zh-CN" sz="1100" dirty="0">
                <a:solidFill>
                  <a:schemeClr val="bg1">
                    <a:lumMod val="50000"/>
                  </a:schemeClr>
                </a:solidFill>
                <a:latin typeface="微软雅黑" panose="020B0503020204020204" charset="-122"/>
                <a:ea typeface="微软雅黑" panose="020B0503020204020204" charset="-122"/>
              </a:rPr>
              <a:t>(CONSCIOUSNESS)</a:t>
            </a:r>
            <a:r>
              <a:rPr lang="zh-CN" altLang="en-US" sz="1100" dirty="0">
                <a:solidFill>
                  <a:schemeClr val="bg1">
                    <a:lumMod val="50000"/>
                  </a:schemeClr>
                </a:solidFill>
                <a:latin typeface="微软雅黑" panose="020B0503020204020204" charset="-122"/>
                <a:ea typeface="微软雅黑" panose="020B0503020204020204" charset="-122"/>
              </a:rPr>
              <a:t>、自我</a:t>
            </a:r>
            <a:r>
              <a:rPr lang="en-US" altLang="zh-CN" sz="1100" dirty="0">
                <a:solidFill>
                  <a:schemeClr val="bg1">
                    <a:lumMod val="50000"/>
                  </a:schemeClr>
                </a:solidFill>
                <a:latin typeface="微软雅黑" panose="020B0503020204020204" charset="-122"/>
                <a:ea typeface="微软雅黑" panose="020B0503020204020204" charset="-122"/>
              </a:rPr>
              <a:t>( SELF)</a:t>
            </a:r>
            <a:r>
              <a:rPr lang="zh-CN" altLang="en-US" sz="1100" dirty="0">
                <a:solidFill>
                  <a:schemeClr val="bg1">
                    <a:lumMod val="50000"/>
                  </a:schemeClr>
                </a:solidFill>
                <a:latin typeface="微软雅黑" panose="020B0503020204020204" charset="-122"/>
                <a:ea typeface="微软雅黑" panose="020B0503020204020204" charset="-122"/>
              </a:rPr>
              <a:t>、思维</a:t>
            </a:r>
            <a:r>
              <a:rPr lang="en-US" altLang="zh-CN" sz="1100" dirty="0">
                <a:solidFill>
                  <a:schemeClr val="bg1">
                    <a:lumMod val="50000"/>
                  </a:schemeClr>
                </a:solidFill>
                <a:latin typeface="微软雅黑" panose="020B0503020204020204" charset="-122"/>
                <a:ea typeface="微软雅黑" panose="020B0503020204020204" charset="-122"/>
              </a:rPr>
              <a:t>(MIND) (</a:t>
            </a:r>
            <a:r>
              <a:rPr lang="zh-CN" altLang="en-US" sz="1100" dirty="0">
                <a:solidFill>
                  <a:schemeClr val="bg1">
                    <a:lumMod val="50000"/>
                  </a:schemeClr>
                </a:solidFill>
                <a:latin typeface="微软雅黑" panose="020B0503020204020204" charset="-122"/>
                <a:ea typeface="微软雅黑" panose="020B0503020204020204" charset="-122"/>
              </a:rPr>
              <a:t>包括无意识的思维</a:t>
            </a:r>
            <a:r>
              <a:rPr lang="en-US" altLang="zh-CN" sz="1100" dirty="0">
                <a:solidFill>
                  <a:schemeClr val="bg1">
                    <a:lumMod val="50000"/>
                  </a:schemeClr>
                </a:solidFill>
                <a:latin typeface="微软雅黑" panose="020B0503020204020204" charset="-122"/>
                <a:ea typeface="微软雅黑" panose="020B0503020204020204" charset="-122"/>
              </a:rPr>
              <a:t>(UNCONSCIOUS_MIND) )</a:t>
            </a:r>
            <a:r>
              <a:rPr lang="zh-CN" altLang="en-US" sz="1100" dirty="0">
                <a:solidFill>
                  <a:schemeClr val="bg1">
                    <a:lumMod val="50000"/>
                  </a:schemeClr>
                </a:solidFill>
                <a:latin typeface="微软雅黑" panose="020B0503020204020204" charset="-122"/>
                <a:ea typeface="微软雅黑" panose="020B0503020204020204" charset="-122"/>
              </a:rPr>
              <a:t>等等问题。人唯一了解的智能是人本身的智能，这是普遍认同的观点。</a:t>
            </a:r>
            <a:endParaRPr lang="en-US" altLang="zh-CN" sz="1100" dirty="0">
              <a:solidFill>
                <a:schemeClr val="bg1">
                  <a:lumMod val="50000"/>
                </a:schemeClr>
              </a:solidFill>
              <a:latin typeface="微软雅黑" panose="020B0503020204020204" charset="-122"/>
              <a:ea typeface="微软雅黑" panose="020B0503020204020204" charset="-122"/>
            </a:endParaRPr>
          </a:p>
        </p:txBody>
      </p:sp>
      <p:cxnSp>
        <p:nvCxnSpPr>
          <p:cNvPr id="13" name="直线连接符 12"/>
          <p:cNvCxnSpPr>
            <a:stCxn id="2" idx="4"/>
          </p:cNvCxnSpPr>
          <p:nvPr/>
        </p:nvCxnSpPr>
        <p:spPr>
          <a:xfrm>
            <a:off x="3545307" y="3384890"/>
            <a:ext cx="14311" cy="890631"/>
          </a:xfrm>
          <a:prstGeom prst="line">
            <a:avLst/>
          </a:prstGeom>
          <a:ln>
            <a:solidFill>
              <a:srgbClr val="4C4C4C"/>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a:stCxn id="14" idx="4"/>
          </p:cNvCxnSpPr>
          <p:nvPr/>
        </p:nvCxnSpPr>
        <p:spPr>
          <a:xfrm>
            <a:off x="9153663" y="3372158"/>
            <a:ext cx="14311" cy="890631"/>
          </a:xfrm>
          <a:prstGeom prst="line">
            <a:avLst/>
          </a:prstGeom>
          <a:ln>
            <a:solidFill>
              <a:srgbClr val="4C4C4C"/>
            </a:solidFill>
          </a:ln>
        </p:spPr>
        <p:style>
          <a:lnRef idx="1">
            <a:schemeClr val="accent1"/>
          </a:lnRef>
          <a:fillRef idx="0">
            <a:schemeClr val="accent1"/>
          </a:fillRef>
          <a:effectRef idx="0">
            <a:schemeClr val="accent1"/>
          </a:effectRef>
          <a:fontRef idx="minor">
            <a:schemeClr val="tx1"/>
          </a:fontRef>
        </p:style>
      </p:cxnSp>
      <p:grpSp>
        <p:nvGrpSpPr>
          <p:cNvPr id="15" name="组合 24"/>
          <p:cNvGrpSpPr/>
          <p:nvPr/>
        </p:nvGrpSpPr>
        <p:grpSpPr>
          <a:xfrm>
            <a:off x="585128" y="1170635"/>
            <a:ext cx="659155" cy="2531462"/>
            <a:chOff x="6629352" y="1760489"/>
            <a:chExt cx="878876" cy="3375287"/>
          </a:xfrm>
        </p:grpSpPr>
        <p:sp>
          <p:nvSpPr>
            <p:cNvPr id="16" name="文本框 15"/>
            <p:cNvSpPr txBox="1"/>
            <p:nvPr/>
          </p:nvSpPr>
          <p:spPr>
            <a:xfrm>
              <a:off x="6803972" y="2499154"/>
              <a:ext cx="677110" cy="2636622"/>
            </a:xfrm>
            <a:prstGeom prst="rect">
              <a:avLst/>
            </a:prstGeom>
            <a:noFill/>
          </p:spPr>
          <p:txBody>
            <a:bodyPr vert="eaVert" wrap="none" rtlCol="0">
              <a:spAutoFit/>
              <a:scene3d>
                <a:camera prst="orthographicFront"/>
                <a:lightRig rig="threePt" dir="t"/>
              </a:scene3d>
              <a:sp3d contourW="12700"/>
            </a:bodyPr>
            <a:lstStyle/>
            <a:p>
              <a:r>
                <a:rPr lang="zh-CN" altLang="en-US" sz="2100" b="1" dirty="0" smtClean="0">
                  <a:solidFill>
                    <a:srgbClr val="4C4C4C"/>
                  </a:solidFill>
                  <a:latin typeface="微软雅黑" panose="020B0503020204020204" charset="-122"/>
                  <a:ea typeface="微软雅黑" panose="020B0503020204020204" charset="-122"/>
                  <a:cs typeface="微软雅黑" panose="020B0503020204020204" charset="-122"/>
                </a:rPr>
                <a:t>什么是人工智能</a:t>
              </a:r>
              <a:endParaRPr lang="zh-CN" altLang="en-US" sz="2100" b="1" dirty="0">
                <a:solidFill>
                  <a:srgbClr val="4C4C4C"/>
                </a:solidFill>
                <a:latin typeface="微软雅黑" panose="020B0503020204020204" charset="-122"/>
                <a:ea typeface="微软雅黑" panose="020B0503020204020204" charset="-122"/>
                <a:cs typeface="微软雅黑" panose="020B0503020204020204" charset="-122"/>
              </a:endParaRPr>
            </a:p>
          </p:txBody>
        </p:sp>
        <p:sp>
          <p:nvSpPr>
            <p:cNvPr id="17" name="文本框 16"/>
            <p:cNvSpPr txBox="1"/>
            <p:nvPr/>
          </p:nvSpPr>
          <p:spPr>
            <a:xfrm>
              <a:off x="6629352" y="1760489"/>
              <a:ext cx="878876" cy="738665"/>
            </a:xfrm>
            <a:prstGeom prst="rect">
              <a:avLst/>
            </a:prstGeom>
            <a:noFill/>
          </p:spPr>
          <p:txBody>
            <a:bodyPr wrap="none" rtlCol="0">
              <a:spAutoFit/>
              <a:scene3d>
                <a:camera prst="orthographicFront"/>
                <a:lightRig rig="threePt" dir="t"/>
              </a:scene3d>
              <a:sp3d contourW="12700"/>
            </a:bodyPr>
            <a:lstStyle/>
            <a:p>
              <a:r>
                <a:rPr lang="en-US" altLang="zh-CN" sz="3000" b="1" dirty="0" smtClean="0">
                  <a:solidFill>
                    <a:srgbClr val="4C4C4C"/>
                  </a:solidFill>
                  <a:latin typeface="微软雅黑" panose="020B0503020204020204" charset="-122"/>
                  <a:ea typeface="微软雅黑" panose="020B0503020204020204" charset="-122"/>
                  <a:cs typeface="微软雅黑" panose="020B0503020204020204" charset="-122"/>
                </a:rPr>
                <a:t>01</a:t>
              </a:r>
              <a:endParaRPr lang="zh-CN" altLang="en-US" sz="3000" b="1" dirty="0">
                <a:solidFill>
                  <a:srgbClr val="4C4C4C"/>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18" presetClass="entr" presetSubtype="12" fill="hold" grpId="0" nodeType="with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strips(downLeft)">
                                      <p:cBhvr>
                                        <p:cTn id="12" dur="500"/>
                                        <p:tgtEl>
                                          <p:spTgt spid="10">
                                            <p:txEl>
                                              <p:pRg st="0" end="0"/>
                                            </p:txEl>
                                          </p:spTgt>
                                        </p:tgtEl>
                                      </p:cBhvr>
                                    </p:animEffect>
                                  </p:childTnLst>
                                </p:cTn>
                              </p:par>
                              <p:par>
                                <p:cTn id="13" presetID="18" presetClass="entr" presetSubtype="12" fill="hold" grpId="0" nodeType="with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animEffect transition="in" filter="strips(downLeft)">
                                      <p:cBhvr>
                                        <p:cTn id="15" dur="500"/>
                                        <p:tgtEl>
                                          <p:spTgt spid="11">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42"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barn(outHorizontal)">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42"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barn(outHorizontal)">
                                      <p:cBhvr>
                                        <p:cTn id="2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1381627" y="2374232"/>
            <a:ext cx="1524000" cy="1524000"/>
          </a:xfrm>
          <a:prstGeom prst="ellipse">
            <a:avLst/>
          </a:prstGeom>
          <a:noFill/>
          <a:ln>
            <a:solidFill>
              <a:srgbClr val="4C4C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b="1" dirty="0" smtClean="0">
                <a:solidFill>
                  <a:srgbClr val="4C4C4C"/>
                </a:solidFill>
                <a:latin typeface="微软雅黑" panose="020B0503020204020204" charset="-122"/>
                <a:ea typeface="微软雅黑" panose="020B0503020204020204" charset="-122"/>
                <a:cs typeface="微软雅黑" panose="020B0503020204020204" charset="-122"/>
              </a:rPr>
              <a:t>模拟人的行为</a:t>
            </a:r>
            <a:endParaRPr kumimoji="1" lang="zh-CN" altLang="en-US" b="1" dirty="0">
              <a:solidFill>
                <a:srgbClr val="4C4C4C"/>
              </a:solidFill>
              <a:latin typeface="微软雅黑" panose="020B0503020204020204" charset="-122"/>
              <a:ea typeface="微软雅黑" panose="020B0503020204020204" charset="-122"/>
              <a:cs typeface="微软雅黑" panose="020B0503020204020204" charset="-122"/>
            </a:endParaRPr>
          </a:p>
        </p:txBody>
      </p:sp>
      <p:grpSp>
        <p:nvGrpSpPr>
          <p:cNvPr id="15" name="组 14"/>
          <p:cNvGrpSpPr/>
          <p:nvPr/>
        </p:nvGrpSpPr>
        <p:grpSpPr>
          <a:xfrm>
            <a:off x="2905628" y="1780673"/>
            <a:ext cx="1666373" cy="2951748"/>
            <a:chOff x="2905627" y="1780673"/>
            <a:chExt cx="1666373" cy="2951748"/>
          </a:xfrm>
        </p:grpSpPr>
        <p:cxnSp>
          <p:nvCxnSpPr>
            <p:cNvPr id="5" name="直线连接符 4"/>
            <p:cNvCxnSpPr>
              <a:stCxn id="3" idx="6"/>
            </p:cNvCxnSpPr>
            <p:nvPr/>
          </p:nvCxnSpPr>
          <p:spPr>
            <a:xfrm flipV="1">
              <a:off x="2905627" y="3112168"/>
              <a:ext cx="912394" cy="24064"/>
            </a:xfrm>
            <a:prstGeom prst="line">
              <a:avLst/>
            </a:prstGeom>
            <a:ln>
              <a:solidFill>
                <a:srgbClr val="4C4C4C"/>
              </a:solidFill>
            </a:ln>
          </p:spPr>
          <p:style>
            <a:lnRef idx="1">
              <a:schemeClr val="accent1"/>
            </a:lnRef>
            <a:fillRef idx="0">
              <a:schemeClr val="accent1"/>
            </a:fillRef>
            <a:effectRef idx="0">
              <a:schemeClr val="accent1"/>
            </a:effectRef>
            <a:fontRef idx="minor">
              <a:schemeClr val="tx1"/>
            </a:fontRef>
          </p:style>
        </p:cxnSp>
        <p:cxnSp>
          <p:nvCxnSpPr>
            <p:cNvPr id="7" name="直线连接符 6"/>
            <p:cNvCxnSpPr/>
            <p:nvPr/>
          </p:nvCxnSpPr>
          <p:spPr>
            <a:xfrm>
              <a:off x="3818021" y="1780673"/>
              <a:ext cx="0" cy="2951748"/>
            </a:xfrm>
            <a:prstGeom prst="line">
              <a:avLst/>
            </a:prstGeom>
            <a:ln>
              <a:solidFill>
                <a:srgbClr val="4C4C4C"/>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a:off x="3818021" y="1780673"/>
              <a:ext cx="753979" cy="0"/>
            </a:xfrm>
            <a:prstGeom prst="line">
              <a:avLst/>
            </a:prstGeom>
            <a:ln>
              <a:solidFill>
                <a:srgbClr val="4C4C4C"/>
              </a:solidFill>
            </a:ln>
          </p:spPr>
          <p:style>
            <a:lnRef idx="1">
              <a:schemeClr val="accent1"/>
            </a:lnRef>
            <a:fillRef idx="0">
              <a:schemeClr val="accent1"/>
            </a:fillRef>
            <a:effectRef idx="0">
              <a:schemeClr val="accent1"/>
            </a:effectRef>
            <a:fontRef idx="minor">
              <a:schemeClr val="tx1"/>
            </a:fontRef>
          </p:style>
        </p:cxnSp>
        <p:cxnSp>
          <p:nvCxnSpPr>
            <p:cNvPr id="12" name="直线连接符 11"/>
            <p:cNvCxnSpPr/>
            <p:nvPr/>
          </p:nvCxnSpPr>
          <p:spPr>
            <a:xfrm>
              <a:off x="3818021" y="4732421"/>
              <a:ext cx="753979" cy="0"/>
            </a:xfrm>
            <a:prstGeom prst="line">
              <a:avLst/>
            </a:prstGeom>
            <a:ln>
              <a:solidFill>
                <a:srgbClr val="4C4C4C"/>
              </a:solidFill>
            </a:ln>
          </p:spPr>
          <p:style>
            <a:lnRef idx="1">
              <a:schemeClr val="accent1"/>
            </a:lnRef>
            <a:fillRef idx="0">
              <a:schemeClr val="accent1"/>
            </a:fillRef>
            <a:effectRef idx="0">
              <a:schemeClr val="accent1"/>
            </a:effectRef>
            <a:fontRef idx="minor">
              <a:schemeClr val="tx1"/>
            </a:fontRef>
          </p:style>
        </p:cxnSp>
        <p:cxnSp>
          <p:nvCxnSpPr>
            <p:cNvPr id="13" name="直线连接符 12"/>
            <p:cNvCxnSpPr/>
            <p:nvPr/>
          </p:nvCxnSpPr>
          <p:spPr>
            <a:xfrm>
              <a:off x="3818021" y="3748505"/>
              <a:ext cx="753979" cy="0"/>
            </a:xfrm>
            <a:prstGeom prst="line">
              <a:avLst/>
            </a:prstGeom>
            <a:ln>
              <a:solidFill>
                <a:srgbClr val="4C4C4C"/>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3818021" y="2764589"/>
              <a:ext cx="753979" cy="0"/>
            </a:xfrm>
            <a:prstGeom prst="line">
              <a:avLst/>
            </a:prstGeom>
            <a:ln>
              <a:solidFill>
                <a:srgbClr val="4C4C4C"/>
              </a:solidFill>
            </a:ln>
          </p:spPr>
          <p:style>
            <a:lnRef idx="1">
              <a:schemeClr val="accent1"/>
            </a:lnRef>
            <a:fillRef idx="0">
              <a:schemeClr val="accent1"/>
            </a:fillRef>
            <a:effectRef idx="0">
              <a:schemeClr val="accent1"/>
            </a:effectRef>
            <a:fontRef idx="minor">
              <a:schemeClr val="tx1"/>
            </a:fontRef>
          </p:style>
        </p:cxnSp>
      </p:grpSp>
      <p:sp>
        <p:nvSpPr>
          <p:cNvPr id="16" name="椭圆 15"/>
          <p:cNvSpPr/>
          <p:nvPr/>
        </p:nvSpPr>
        <p:spPr>
          <a:xfrm>
            <a:off x="4572000" y="1260141"/>
            <a:ext cx="978568" cy="978568"/>
          </a:xfrm>
          <a:prstGeom prst="ellipse">
            <a:avLst/>
          </a:prstGeom>
          <a:noFill/>
          <a:ln>
            <a:solidFill>
              <a:srgbClr val="4C4C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b="1" smtClean="0">
                <a:solidFill>
                  <a:srgbClr val="4C4C4C"/>
                </a:solidFill>
                <a:latin typeface="微软雅黑" panose="020B0503020204020204" charset="-122"/>
                <a:ea typeface="微软雅黑" panose="020B0503020204020204" charset="-122"/>
                <a:cs typeface="微软雅黑" panose="020B0503020204020204" charset="-122"/>
              </a:rPr>
              <a:t>学习</a:t>
            </a:r>
            <a:endParaRPr kumimoji="1" lang="zh-CN" altLang="en-US" b="1" dirty="0">
              <a:solidFill>
                <a:srgbClr val="4C4C4C"/>
              </a:solidFill>
              <a:latin typeface="微软雅黑" panose="020B0503020204020204" charset="-122"/>
              <a:ea typeface="微软雅黑" panose="020B0503020204020204" charset="-122"/>
              <a:cs typeface="微软雅黑" panose="020B0503020204020204" charset="-122"/>
            </a:endParaRPr>
          </a:p>
        </p:txBody>
      </p:sp>
      <p:sp>
        <p:nvSpPr>
          <p:cNvPr id="17" name="椭圆 16"/>
          <p:cNvSpPr/>
          <p:nvPr/>
        </p:nvSpPr>
        <p:spPr>
          <a:xfrm>
            <a:off x="4572000" y="2227178"/>
            <a:ext cx="978568" cy="978568"/>
          </a:xfrm>
          <a:prstGeom prst="ellipse">
            <a:avLst/>
          </a:prstGeom>
          <a:noFill/>
          <a:ln>
            <a:solidFill>
              <a:srgbClr val="4C4C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b="1" dirty="0" smtClean="0">
                <a:solidFill>
                  <a:srgbClr val="4C4C4C"/>
                </a:solidFill>
                <a:latin typeface="微软雅黑" panose="020B0503020204020204" charset="-122"/>
                <a:ea typeface="微软雅黑" panose="020B0503020204020204" charset="-122"/>
                <a:cs typeface="微软雅黑" panose="020B0503020204020204" charset="-122"/>
              </a:rPr>
              <a:t>规划</a:t>
            </a:r>
            <a:endParaRPr kumimoji="1" lang="zh-CN" altLang="en-US" b="1" dirty="0">
              <a:solidFill>
                <a:srgbClr val="4C4C4C"/>
              </a:solidFill>
              <a:latin typeface="微软雅黑" panose="020B0503020204020204" charset="-122"/>
              <a:ea typeface="微软雅黑" panose="020B0503020204020204" charset="-122"/>
              <a:cs typeface="微软雅黑" panose="020B0503020204020204" charset="-122"/>
            </a:endParaRPr>
          </a:p>
        </p:txBody>
      </p:sp>
      <p:sp>
        <p:nvSpPr>
          <p:cNvPr id="18" name="椭圆 17"/>
          <p:cNvSpPr/>
          <p:nvPr/>
        </p:nvSpPr>
        <p:spPr>
          <a:xfrm>
            <a:off x="4572000" y="3242343"/>
            <a:ext cx="978568" cy="978568"/>
          </a:xfrm>
          <a:prstGeom prst="ellipse">
            <a:avLst/>
          </a:prstGeom>
          <a:noFill/>
          <a:ln>
            <a:solidFill>
              <a:srgbClr val="4C4C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b="1" smtClean="0">
                <a:solidFill>
                  <a:srgbClr val="4C4C4C"/>
                </a:solidFill>
                <a:latin typeface="微软雅黑" panose="020B0503020204020204" charset="-122"/>
                <a:ea typeface="微软雅黑" panose="020B0503020204020204" charset="-122"/>
                <a:cs typeface="微软雅黑" panose="020B0503020204020204" charset="-122"/>
              </a:rPr>
              <a:t>推理</a:t>
            </a:r>
            <a:endParaRPr kumimoji="1" lang="zh-CN" altLang="en-US" b="1" dirty="0">
              <a:solidFill>
                <a:srgbClr val="4C4C4C"/>
              </a:solidFill>
              <a:latin typeface="微软雅黑" panose="020B0503020204020204" charset="-122"/>
              <a:ea typeface="微软雅黑" panose="020B0503020204020204" charset="-122"/>
              <a:cs typeface="微软雅黑" panose="020B0503020204020204" charset="-122"/>
            </a:endParaRPr>
          </a:p>
        </p:txBody>
      </p:sp>
      <p:sp>
        <p:nvSpPr>
          <p:cNvPr id="19" name="椭圆 18"/>
          <p:cNvSpPr/>
          <p:nvPr/>
        </p:nvSpPr>
        <p:spPr>
          <a:xfrm>
            <a:off x="4572000" y="4274386"/>
            <a:ext cx="978568" cy="978568"/>
          </a:xfrm>
          <a:prstGeom prst="ellipse">
            <a:avLst/>
          </a:prstGeom>
          <a:noFill/>
          <a:ln>
            <a:solidFill>
              <a:srgbClr val="4C4C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b="1" dirty="0" smtClean="0">
                <a:solidFill>
                  <a:srgbClr val="4C4C4C"/>
                </a:solidFill>
                <a:latin typeface="微软雅黑" panose="020B0503020204020204" charset="-122"/>
                <a:ea typeface="微软雅黑" panose="020B0503020204020204" charset="-122"/>
                <a:cs typeface="微软雅黑" panose="020B0503020204020204" charset="-122"/>
              </a:rPr>
              <a:t>思考</a:t>
            </a:r>
            <a:endParaRPr kumimoji="1" lang="zh-CN" altLang="en-US" b="1" dirty="0">
              <a:solidFill>
                <a:srgbClr val="4C4C4C"/>
              </a:solidFill>
              <a:latin typeface="微软雅黑" panose="020B0503020204020204" charset="-122"/>
              <a:ea typeface="微软雅黑" panose="020B0503020204020204" charset="-122"/>
              <a:cs typeface="微软雅黑" panose="020B0503020204020204" charset="-122"/>
            </a:endParaRPr>
          </a:p>
        </p:txBody>
      </p:sp>
      <p:sp>
        <p:nvSpPr>
          <p:cNvPr id="20" name="Text Placeholder 4"/>
          <p:cNvSpPr txBox="1"/>
          <p:nvPr/>
        </p:nvSpPr>
        <p:spPr>
          <a:xfrm>
            <a:off x="5860165" y="1348325"/>
            <a:ext cx="6027035" cy="2736281"/>
          </a:xfrm>
          <a:prstGeom prst="rect">
            <a:avLst/>
          </a:prstGeom>
        </p:spPr>
        <p:txBody>
          <a:bodyPr lIns="68580" tIns="34290" rIns="68580" bIns="34290"/>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lnSpc>
                <a:spcPct val="250000"/>
              </a:lnSpc>
              <a:buFont typeface="Wingdings" panose="05000000000000000000" pitchFamily="2" charset="2"/>
              <a:buChar char="l"/>
            </a:pPr>
            <a:r>
              <a:rPr lang="zh-CN" altLang="en-US" sz="1200" dirty="0">
                <a:solidFill>
                  <a:schemeClr val="bg1">
                    <a:lumMod val="50000"/>
                  </a:schemeClr>
                </a:solidFill>
                <a:latin typeface="微软雅黑" panose="020B0503020204020204" charset="-122"/>
                <a:ea typeface="微软雅黑" panose="020B0503020204020204" charset="-122"/>
              </a:rPr>
              <a:t>人工智能将涉及到计算机科学、心理学、哲学和语言学等学科</a:t>
            </a:r>
            <a:r>
              <a:rPr lang="zh-CN" altLang="en-US" sz="1200" dirty="0" smtClean="0">
                <a:solidFill>
                  <a:schemeClr val="bg1">
                    <a:lumMod val="50000"/>
                  </a:schemeClr>
                </a:solidFill>
                <a:latin typeface="微软雅黑" panose="020B0503020204020204" charset="-122"/>
                <a:ea typeface="微软雅黑" panose="020B0503020204020204" charset="-122"/>
              </a:rPr>
              <a:t>。</a:t>
            </a:r>
            <a:endParaRPr lang="en-US" altLang="zh-CN" sz="1200" dirty="0" smtClean="0">
              <a:solidFill>
                <a:schemeClr val="bg1">
                  <a:lumMod val="50000"/>
                </a:schemeClr>
              </a:solidFill>
              <a:latin typeface="微软雅黑" panose="020B0503020204020204" charset="-122"/>
              <a:ea typeface="微软雅黑" panose="020B0503020204020204" charset="-122"/>
            </a:endParaRPr>
          </a:p>
          <a:p>
            <a:pPr algn="just">
              <a:lnSpc>
                <a:spcPct val="250000"/>
              </a:lnSpc>
              <a:buFont typeface="Wingdings" panose="05000000000000000000" pitchFamily="2" charset="2"/>
              <a:buChar char="l"/>
            </a:pPr>
            <a:r>
              <a:rPr lang="zh-CN" altLang="en-US" sz="1200" dirty="0" smtClean="0">
                <a:solidFill>
                  <a:schemeClr val="bg1">
                    <a:lumMod val="50000"/>
                  </a:schemeClr>
                </a:solidFill>
                <a:latin typeface="微软雅黑" panose="020B0503020204020204" charset="-122"/>
                <a:ea typeface="微软雅黑" panose="020B0503020204020204" charset="-122"/>
              </a:rPr>
              <a:t>可以</a:t>
            </a:r>
            <a:r>
              <a:rPr lang="zh-CN" altLang="en-US" sz="1200" dirty="0">
                <a:solidFill>
                  <a:schemeClr val="bg1">
                    <a:lumMod val="50000"/>
                  </a:schemeClr>
                </a:solidFill>
                <a:latin typeface="微软雅黑" panose="020B0503020204020204" charset="-122"/>
                <a:ea typeface="微软雅黑" panose="020B0503020204020204" charset="-122"/>
              </a:rPr>
              <a:t>说几乎是自然科学和社会科学的所有学科，其范围已远远超  出了计算机科学的范畴，人工智能与思维科学的关系是实践和理论的关系，人工智能是处于思维科学的技术应用层次，是它的一个应用分支</a:t>
            </a:r>
            <a:r>
              <a:rPr lang="zh-CN" altLang="en-US" sz="1200" dirty="0" smtClean="0">
                <a:solidFill>
                  <a:schemeClr val="bg1">
                    <a:lumMod val="50000"/>
                  </a:schemeClr>
                </a:solidFill>
                <a:latin typeface="微软雅黑" panose="020B0503020204020204" charset="-122"/>
                <a:ea typeface="微软雅黑" panose="020B0503020204020204" charset="-122"/>
              </a:rPr>
              <a:t>。</a:t>
            </a:r>
            <a:endParaRPr lang="en-US" altLang="zh-CN" sz="1200" dirty="0" smtClean="0">
              <a:solidFill>
                <a:schemeClr val="bg1">
                  <a:lumMod val="50000"/>
                </a:schemeClr>
              </a:solidFill>
              <a:latin typeface="微软雅黑" panose="020B0503020204020204" charset="-122"/>
              <a:ea typeface="微软雅黑" panose="020B0503020204020204" charset="-122"/>
            </a:endParaRPr>
          </a:p>
          <a:p>
            <a:pPr algn="just">
              <a:lnSpc>
                <a:spcPct val="250000"/>
              </a:lnSpc>
              <a:buFont typeface="Wingdings" panose="05000000000000000000" pitchFamily="2" charset="2"/>
              <a:buChar char="l"/>
            </a:pPr>
            <a:r>
              <a:rPr lang="zh-CN" altLang="en-US" sz="1200" dirty="0" smtClean="0">
                <a:solidFill>
                  <a:schemeClr val="bg1">
                    <a:lumMod val="50000"/>
                  </a:schemeClr>
                </a:solidFill>
                <a:latin typeface="微软雅黑" panose="020B0503020204020204" charset="-122"/>
                <a:ea typeface="微软雅黑" panose="020B0503020204020204" charset="-122"/>
              </a:rPr>
              <a:t>必</a:t>
            </a:r>
            <a:r>
              <a:rPr lang="zh-CN" altLang="en-US" sz="1200" dirty="0">
                <a:solidFill>
                  <a:schemeClr val="bg1">
                    <a:lumMod val="50000"/>
                  </a:schemeClr>
                </a:solidFill>
                <a:latin typeface="微软雅黑" panose="020B0503020204020204" charset="-122"/>
                <a:ea typeface="微软雅黑" panose="020B0503020204020204" charset="-122"/>
              </a:rPr>
              <a:t>从思维观点看，人工智能不仅限于逻辑思维，要考虑形象思维、  灵感思维才能促进人工智能的突破性的发展，数学常被认为是多种学科的基础科学，数学也进入语言、思维领域，人工智能学科也必须借用数学工具，数学不仅在标准逻辑、模糊数学等范围发挥作用，数学进入人工智能学科，它们将互相促进而更快地发展。</a:t>
            </a:r>
            <a:endParaRPr lang="en-US" altLang="zh-CN" sz="1200" dirty="0">
              <a:solidFill>
                <a:schemeClr val="bg1">
                  <a:lumMod val="50000"/>
                </a:schemeClr>
              </a:solidFill>
              <a:latin typeface="微软雅黑" panose="020B0503020204020204" charset="-122"/>
              <a:ea typeface="微软雅黑" panose="020B0503020204020204" charset="-122"/>
            </a:endParaRPr>
          </a:p>
        </p:txBody>
      </p:sp>
      <p:grpSp>
        <p:nvGrpSpPr>
          <p:cNvPr id="21" name="组合 24"/>
          <p:cNvGrpSpPr/>
          <p:nvPr/>
        </p:nvGrpSpPr>
        <p:grpSpPr>
          <a:xfrm>
            <a:off x="585128" y="1170635"/>
            <a:ext cx="659155" cy="2531462"/>
            <a:chOff x="6629352" y="1760489"/>
            <a:chExt cx="878876" cy="3375287"/>
          </a:xfrm>
        </p:grpSpPr>
        <p:sp>
          <p:nvSpPr>
            <p:cNvPr id="22" name="文本框 21"/>
            <p:cNvSpPr txBox="1"/>
            <p:nvPr/>
          </p:nvSpPr>
          <p:spPr>
            <a:xfrm>
              <a:off x="6803972" y="2499154"/>
              <a:ext cx="677110" cy="2636622"/>
            </a:xfrm>
            <a:prstGeom prst="rect">
              <a:avLst/>
            </a:prstGeom>
            <a:noFill/>
          </p:spPr>
          <p:txBody>
            <a:bodyPr vert="eaVert" wrap="none" rtlCol="0">
              <a:spAutoFit/>
              <a:scene3d>
                <a:camera prst="orthographicFront"/>
                <a:lightRig rig="threePt" dir="t"/>
              </a:scene3d>
              <a:sp3d contourW="12700"/>
            </a:bodyPr>
            <a:lstStyle/>
            <a:p>
              <a:r>
                <a:rPr lang="zh-CN" altLang="en-US" sz="2100" b="1" dirty="0" smtClean="0">
                  <a:solidFill>
                    <a:srgbClr val="4C4C4C"/>
                  </a:solidFill>
                  <a:latin typeface="微软雅黑" panose="020B0503020204020204" charset="-122"/>
                  <a:ea typeface="微软雅黑" panose="020B0503020204020204" charset="-122"/>
                  <a:cs typeface="微软雅黑" panose="020B0503020204020204" charset="-122"/>
                </a:rPr>
                <a:t>什么是人工智能</a:t>
              </a:r>
              <a:endParaRPr lang="zh-CN" altLang="en-US" sz="2100" b="1" dirty="0">
                <a:solidFill>
                  <a:srgbClr val="4C4C4C"/>
                </a:solidFill>
                <a:latin typeface="微软雅黑" panose="020B0503020204020204" charset="-122"/>
                <a:ea typeface="微软雅黑" panose="020B0503020204020204" charset="-122"/>
                <a:cs typeface="微软雅黑" panose="020B0503020204020204" charset="-122"/>
              </a:endParaRPr>
            </a:p>
          </p:txBody>
        </p:sp>
        <p:sp>
          <p:nvSpPr>
            <p:cNvPr id="23" name="文本框 22"/>
            <p:cNvSpPr txBox="1"/>
            <p:nvPr/>
          </p:nvSpPr>
          <p:spPr>
            <a:xfrm>
              <a:off x="6629352" y="1760489"/>
              <a:ext cx="878876" cy="738665"/>
            </a:xfrm>
            <a:prstGeom prst="rect">
              <a:avLst/>
            </a:prstGeom>
            <a:noFill/>
          </p:spPr>
          <p:txBody>
            <a:bodyPr wrap="none" rtlCol="0">
              <a:spAutoFit/>
              <a:scene3d>
                <a:camera prst="orthographicFront"/>
                <a:lightRig rig="threePt" dir="t"/>
              </a:scene3d>
              <a:sp3d contourW="12700"/>
            </a:bodyPr>
            <a:lstStyle/>
            <a:p>
              <a:r>
                <a:rPr lang="en-US" altLang="zh-CN" sz="3000" b="1" dirty="0" smtClean="0">
                  <a:solidFill>
                    <a:srgbClr val="4C4C4C"/>
                  </a:solidFill>
                  <a:latin typeface="微软雅黑" panose="020B0503020204020204" charset="-122"/>
                  <a:ea typeface="微软雅黑" panose="020B0503020204020204" charset="-122"/>
                  <a:cs typeface="微软雅黑" panose="020B0503020204020204" charset="-122"/>
                </a:rPr>
                <a:t>01</a:t>
              </a:r>
              <a:endParaRPr lang="zh-CN" altLang="en-US" sz="3000" b="1" dirty="0">
                <a:solidFill>
                  <a:srgbClr val="4C4C4C"/>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nodeType="clickEffect">
                                  <p:stCondLst>
                                    <p:cond delay="0"/>
                                  </p:stCondLst>
                                  <p:childTnLst>
                                    <p:set>
                                      <p:cBhvr>
                                        <p:cTn id="13" dur="1" fill="hold">
                                          <p:stCondLst>
                                            <p:cond delay="0"/>
                                          </p:stCondLst>
                                        </p:cTn>
                                        <p:tgtEl>
                                          <p:spTgt spid="15"/>
                                        </p:tgtEl>
                                        <p:attrNameLst>
                                          <p:attrName>style.visibility</p:attrName>
                                        </p:attrNameLst>
                                      </p:cBhvr>
                                      <p:to>
                                        <p:strVal val="visible"/>
                                      </p:to>
                                    </p:set>
                                    <p:anim calcmode="lin" valueType="num">
                                      <p:cBhvr additive="base">
                                        <p:cTn id="14" dur="500" fill="hold"/>
                                        <p:tgtEl>
                                          <p:spTgt spid="15"/>
                                        </p:tgtEl>
                                        <p:attrNameLst>
                                          <p:attrName>ppt_x</p:attrName>
                                        </p:attrNameLst>
                                      </p:cBhvr>
                                      <p:tavLst>
                                        <p:tav tm="0">
                                          <p:val>
                                            <p:strVal val="0-#ppt_w/2"/>
                                          </p:val>
                                        </p:tav>
                                        <p:tav tm="100000">
                                          <p:val>
                                            <p:strVal val="#ppt_x"/>
                                          </p:val>
                                        </p:tav>
                                      </p:tavLst>
                                    </p:anim>
                                    <p:anim calcmode="lin" valueType="num">
                                      <p:cBhvr additive="base">
                                        <p:cTn id="15"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grpId="0" nodeType="clickEffect">
                                  <p:stCondLst>
                                    <p:cond delay="0"/>
                                  </p:stCondLst>
                                  <p:childTnLst>
                                    <p:set>
                                      <p:cBhvr>
                                        <p:cTn id="19" dur="1" fill="hold">
                                          <p:stCondLst>
                                            <p:cond delay="0"/>
                                          </p:stCondLst>
                                        </p:cTn>
                                        <p:tgtEl>
                                          <p:spTgt spid="16"/>
                                        </p:tgtEl>
                                        <p:attrNameLst>
                                          <p:attrName>style.visibility</p:attrName>
                                        </p:attrNameLst>
                                      </p:cBhvr>
                                      <p:to>
                                        <p:strVal val="visible"/>
                                      </p:to>
                                    </p:set>
                                    <p:anim calcmode="lin" valueType="num">
                                      <p:cBhvr>
                                        <p:cTn id="20" dur="500" fill="hold"/>
                                        <p:tgtEl>
                                          <p:spTgt spid="16"/>
                                        </p:tgtEl>
                                        <p:attrNameLst>
                                          <p:attrName>ppt_w</p:attrName>
                                        </p:attrNameLst>
                                      </p:cBhvr>
                                      <p:tavLst>
                                        <p:tav tm="0">
                                          <p:val>
                                            <p:fltVal val="0"/>
                                          </p:val>
                                        </p:tav>
                                        <p:tav tm="100000">
                                          <p:val>
                                            <p:strVal val="#ppt_w"/>
                                          </p:val>
                                        </p:tav>
                                      </p:tavLst>
                                    </p:anim>
                                    <p:anim calcmode="lin" valueType="num">
                                      <p:cBhvr>
                                        <p:cTn id="21" dur="500" fill="hold"/>
                                        <p:tgtEl>
                                          <p:spTgt spid="16"/>
                                        </p:tgtEl>
                                        <p:attrNameLst>
                                          <p:attrName>ppt_h</p:attrName>
                                        </p:attrNameLst>
                                      </p:cBhvr>
                                      <p:tavLst>
                                        <p:tav tm="0">
                                          <p:val>
                                            <p:fltVal val="0"/>
                                          </p:val>
                                        </p:tav>
                                        <p:tav tm="100000">
                                          <p:val>
                                            <p:strVal val="#ppt_h"/>
                                          </p:val>
                                        </p:tav>
                                      </p:tavLst>
                                    </p:anim>
                                    <p:animEffect transition="in" filter="fade">
                                      <p:cBhvr>
                                        <p:cTn id="22" dur="500"/>
                                        <p:tgtEl>
                                          <p:spTgt spid="16"/>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p:cTn id="25" dur="500" fill="hold"/>
                                        <p:tgtEl>
                                          <p:spTgt spid="17"/>
                                        </p:tgtEl>
                                        <p:attrNameLst>
                                          <p:attrName>ppt_w</p:attrName>
                                        </p:attrNameLst>
                                      </p:cBhvr>
                                      <p:tavLst>
                                        <p:tav tm="0">
                                          <p:val>
                                            <p:fltVal val="0"/>
                                          </p:val>
                                        </p:tav>
                                        <p:tav tm="100000">
                                          <p:val>
                                            <p:strVal val="#ppt_w"/>
                                          </p:val>
                                        </p:tav>
                                      </p:tavLst>
                                    </p:anim>
                                    <p:anim calcmode="lin" valueType="num">
                                      <p:cBhvr>
                                        <p:cTn id="26" dur="500" fill="hold"/>
                                        <p:tgtEl>
                                          <p:spTgt spid="17"/>
                                        </p:tgtEl>
                                        <p:attrNameLst>
                                          <p:attrName>ppt_h</p:attrName>
                                        </p:attrNameLst>
                                      </p:cBhvr>
                                      <p:tavLst>
                                        <p:tav tm="0">
                                          <p:val>
                                            <p:fltVal val="0"/>
                                          </p:val>
                                        </p:tav>
                                        <p:tav tm="100000">
                                          <p:val>
                                            <p:strVal val="#ppt_h"/>
                                          </p:val>
                                        </p:tav>
                                      </p:tavLst>
                                    </p:anim>
                                    <p:animEffect transition="in" filter="fade">
                                      <p:cBhvr>
                                        <p:cTn id="27" dur="500"/>
                                        <p:tgtEl>
                                          <p:spTgt spid="17"/>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 calcmode="lin" valueType="num">
                                      <p:cBhvr>
                                        <p:cTn id="30" dur="500" fill="hold"/>
                                        <p:tgtEl>
                                          <p:spTgt spid="18"/>
                                        </p:tgtEl>
                                        <p:attrNameLst>
                                          <p:attrName>ppt_w</p:attrName>
                                        </p:attrNameLst>
                                      </p:cBhvr>
                                      <p:tavLst>
                                        <p:tav tm="0">
                                          <p:val>
                                            <p:fltVal val="0"/>
                                          </p:val>
                                        </p:tav>
                                        <p:tav tm="100000">
                                          <p:val>
                                            <p:strVal val="#ppt_w"/>
                                          </p:val>
                                        </p:tav>
                                      </p:tavLst>
                                    </p:anim>
                                    <p:anim calcmode="lin" valueType="num">
                                      <p:cBhvr>
                                        <p:cTn id="31" dur="500" fill="hold"/>
                                        <p:tgtEl>
                                          <p:spTgt spid="18"/>
                                        </p:tgtEl>
                                        <p:attrNameLst>
                                          <p:attrName>ppt_h</p:attrName>
                                        </p:attrNameLst>
                                      </p:cBhvr>
                                      <p:tavLst>
                                        <p:tav tm="0">
                                          <p:val>
                                            <p:fltVal val="0"/>
                                          </p:val>
                                        </p:tav>
                                        <p:tav tm="100000">
                                          <p:val>
                                            <p:strVal val="#ppt_h"/>
                                          </p:val>
                                        </p:tav>
                                      </p:tavLst>
                                    </p:anim>
                                    <p:animEffect transition="in" filter="fade">
                                      <p:cBhvr>
                                        <p:cTn id="32" dur="500"/>
                                        <p:tgtEl>
                                          <p:spTgt spid="18"/>
                                        </p:tgtEl>
                                      </p:cBhvr>
                                    </p:animEffect>
                                  </p:childTnLst>
                                </p:cTn>
                              </p:par>
                              <p:par>
                                <p:cTn id="33" presetID="53" presetClass="entr" presetSubtype="16"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p:cTn id="35" dur="500" fill="hold"/>
                                        <p:tgtEl>
                                          <p:spTgt spid="19"/>
                                        </p:tgtEl>
                                        <p:attrNameLst>
                                          <p:attrName>ppt_w</p:attrName>
                                        </p:attrNameLst>
                                      </p:cBhvr>
                                      <p:tavLst>
                                        <p:tav tm="0">
                                          <p:val>
                                            <p:fltVal val="0"/>
                                          </p:val>
                                        </p:tav>
                                        <p:tav tm="100000">
                                          <p:val>
                                            <p:strVal val="#ppt_w"/>
                                          </p:val>
                                        </p:tav>
                                      </p:tavLst>
                                    </p:anim>
                                    <p:anim calcmode="lin" valueType="num">
                                      <p:cBhvr>
                                        <p:cTn id="36" dur="500" fill="hold"/>
                                        <p:tgtEl>
                                          <p:spTgt spid="19"/>
                                        </p:tgtEl>
                                        <p:attrNameLst>
                                          <p:attrName>ppt_h</p:attrName>
                                        </p:attrNameLst>
                                      </p:cBhvr>
                                      <p:tavLst>
                                        <p:tav tm="0">
                                          <p:val>
                                            <p:fltVal val="0"/>
                                          </p:val>
                                        </p:tav>
                                        <p:tav tm="100000">
                                          <p:val>
                                            <p:strVal val="#ppt_h"/>
                                          </p:val>
                                        </p:tav>
                                      </p:tavLst>
                                    </p:anim>
                                    <p:animEffect transition="in" filter="fade">
                                      <p:cBhvr>
                                        <p:cTn id="37" dur="500"/>
                                        <p:tgtEl>
                                          <p:spTgt spid="19"/>
                                        </p:tgtEl>
                                      </p:cBhvr>
                                    </p:animEffect>
                                  </p:childTnLst>
                                </p:cTn>
                              </p:par>
                              <p:par>
                                <p:cTn id="38" presetID="18" presetClass="entr" presetSubtype="12" fill="hold" grpId="0" nodeType="withEffect">
                                  <p:stCondLst>
                                    <p:cond delay="0"/>
                                  </p:stCondLst>
                                  <p:childTnLst>
                                    <p:set>
                                      <p:cBhvr>
                                        <p:cTn id="39" dur="1" fill="hold">
                                          <p:stCondLst>
                                            <p:cond delay="0"/>
                                          </p:stCondLst>
                                        </p:cTn>
                                        <p:tgtEl>
                                          <p:spTgt spid="20">
                                            <p:txEl>
                                              <p:pRg st="0" end="0"/>
                                            </p:txEl>
                                          </p:spTgt>
                                        </p:tgtEl>
                                        <p:attrNameLst>
                                          <p:attrName>style.visibility</p:attrName>
                                        </p:attrNameLst>
                                      </p:cBhvr>
                                      <p:to>
                                        <p:strVal val="visible"/>
                                      </p:to>
                                    </p:set>
                                    <p:animEffect transition="in" filter="strips(downLeft)">
                                      <p:cBhvr>
                                        <p:cTn id="40" dur="500"/>
                                        <p:tgtEl>
                                          <p:spTgt spid="20">
                                            <p:txEl>
                                              <p:pRg st="0" end="0"/>
                                            </p:txEl>
                                          </p:spTgt>
                                        </p:tgtEl>
                                      </p:cBhvr>
                                    </p:animEffect>
                                  </p:childTnLst>
                                </p:cTn>
                              </p:par>
                              <p:par>
                                <p:cTn id="41" presetID="18" presetClass="entr" presetSubtype="12" fill="hold" grpId="0" nodeType="withEffect">
                                  <p:stCondLst>
                                    <p:cond delay="0"/>
                                  </p:stCondLst>
                                  <p:childTnLst>
                                    <p:set>
                                      <p:cBhvr>
                                        <p:cTn id="42" dur="1" fill="hold">
                                          <p:stCondLst>
                                            <p:cond delay="0"/>
                                          </p:stCondLst>
                                        </p:cTn>
                                        <p:tgtEl>
                                          <p:spTgt spid="20">
                                            <p:txEl>
                                              <p:pRg st="1" end="1"/>
                                            </p:txEl>
                                          </p:spTgt>
                                        </p:tgtEl>
                                        <p:attrNameLst>
                                          <p:attrName>style.visibility</p:attrName>
                                        </p:attrNameLst>
                                      </p:cBhvr>
                                      <p:to>
                                        <p:strVal val="visible"/>
                                      </p:to>
                                    </p:set>
                                    <p:animEffect transition="in" filter="strips(downLeft)">
                                      <p:cBhvr>
                                        <p:cTn id="43" dur="500"/>
                                        <p:tgtEl>
                                          <p:spTgt spid="20">
                                            <p:txEl>
                                              <p:pRg st="1" end="1"/>
                                            </p:txEl>
                                          </p:spTgt>
                                        </p:tgtEl>
                                      </p:cBhvr>
                                    </p:animEffect>
                                  </p:childTnLst>
                                </p:cTn>
                              </p:par>
                              <p:par>
                                <p:cTn id="44" presetID="18" presetClass="entr" presetSubtype="12" fill="hold" grpId="0" nodeType="withEffect">
                                  <p:stCondLst>
                                    <p:cond delay="0"/>
                                  </p:stCondLst>
                                  <p:childTnLst>
                                    <p:set>
                                      <p:cBhvr>
                                        <p:cTn id="45" dur="1" fill="hold">
                                          <p:stCondLst>
                                            <p:cond delay="0"/>
                                          </p:stCondLst>
                                        </p:cTn>
                                        <p:tgtEl>
                                          <p:spTgt spid="20">
                                            <p:txEl>
                                              <p:pRg st="2" end="2"/>
                                            </p:txEl>
                                          </p:spTgt>
                                        </p:tgtEl>
                                        <p:attrNameLst>
                                          <p:attrName>style.visibility</p:attrName>
                                        </p:attrNameLst>
                                      </p:cBhvr>
                                      <p:to>
                                        <p:strVal val="visible"/>
                                      </p:to>
                                    </p:set>
                                    <p:animEffect transition="in" filter="strips(downLeft)">
                                      <p:cBhvr>
                                        <p:cTn id="46" dur="500"/>
                                        <p:tgtEl>
                                          <p:spTgt spid="2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6" grpId="0" animBg="1"/>
      <p:bldP spid="17" grpId="0" animBg="1"/>
      <p:bldP spid="18" grpId="0" animBg="1"/>
      <p:bldP spid="19" grpId="0" animBg="1"/>
      <p:bldP spid="2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screen"/>
          <a:stretch>
            <a:fillRect/>
          </a:stretch>
        </p:blipFill>
        <p:spPr>
          <a:xfrm>
            <a:off x="826168" y="618290"/>
            <a:ext cx="3962400" cy="4843272"/>
          </a:xfrm>
          <a:prstGeom prst="rect">
            <a:avLst/>
          </a:prstGeom>
          <a:effectLst>
            <a:outerShdw blurRad="50800" dist="76200" dir="5400000" algn="t" rotWithShape="0">
              <a:prstClr val="black">
                <a:alpha val="40000"/>
              </a:prstClr>
            </a:outerShdw>
          </a:effectLst>
        </p:spPr>
      </p:pic>
      <p:sp>
        <p:nvSpPr>
          <p:cNvPr id="3" name="TextBox 33"/>
          <p:cNvSpPr txBox="1"/>
          <p:nvPr/>
        </p:nvSpPr>
        <p:spPr>
          <a:xfrm>
            <a:off x="5085636" y="1178762"/>
            <a:ext cx="5742787" cy="1107915"/>
          </a:xfrm>
          <a:prstGeom prst="rect">
            <a:avLst/>
          </a:prstGeom>
          <a:noFill/>
        </p:spPr>
        <p:txBody>
          <a:bodyPr wrap="square" lIns="91360" tIns="45680" rIns="91360" bIns="45680" rtlCol="0">
            <a:spAutoFit/>
          </a:bodyPr>
          <a:lstStyle/>
          <a:p>
            <a:pPr>
              <a:lnSpc>
                <a:spcPct val="150000"/>
              </a:lnSpc>
            </a:pPr>
            <a:r>
              <a:rPr lang="zh-CN" altLang="en-US" sz="1600" b="1"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 尼尔逊教授对人工智能下了这样一个</a:t>
            </a:r>
            <a:r>
              <a:rPr lang="zh-CN" altLang="en-US" sz="1600" b="1" dirty="0" smtClean="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定义</a:t>
            </a:r>
            <a:endParaRPr lang="en-US" altLang="zh-CN" sz="1600" b="1" dirty="0" smtClean="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endParaRPr>
          </a:p>
          <a:p>
            <a:pPr>
              <a:lnSpc>
                <a:spcPct val="150000"/>
              </a:lnSpc>
            </a:pPr>
            <a:r>
              <a:rPr lang="zh-CN" altLang="en-US" sz="14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人工智能是关于知识的学科一一怎样表示知  识以及怎样获得知识并使用知识的科学。</a:t>
            </a:r>
            <a:endParaRPr lang="zh-CN" altLang="en-US" sz="14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endParaRPr>
          </a:p>
        </p:txBody>
      </p:sp>
      <p:cxnSp>
        <p:nvCxnSpPr>
          <p:cNvPr id="4" name="直接连接符 36"/>
          <p:cNvCxnSpPr/>
          <p:nvPr/>
        </p:nvCxnSpPr>
        <p:spPr>
          <a:xfrm>
            <a:off x="5085636" y="2272168"/>
            <a:ext cx="5518197" cy="0"/>
          </a:xfrm>
          <a:prstGeom prst="line">
            <a:avLst/>
          </a:prstGeom>
          <a:noFill/>
          <a:ln w="9525" cap="flat" cmpd="sng" algn="ctr">
            <a:solidFill>
              <a:schemeClr val="tx1">
                <a:lumMod val="50000"/>
                <a:lumOff val="50000"/>
              </a:schemeClr>
            </a:solidFill>
            <a:prstDash val="dash"/>
          </a:ln>
          <a:effectLst/>
        </p:spPr>
      </p:cxnSp>
      <p:sp>
        <p:nvSpPr>
          <p:cNvPr id="6" name="TextBox 33"/>
          <p:cNvSpPr txBox="1"/>
          <p:nvPr/>
        </p:nvSpPr>
        <p:spPr>
          <a:xfrm>
            <a:off x="5085636" y="2646615"/>
            <a:ext cx="5742787" cy="784749"/>
          </a:xfrm>
          <a:prstGeom prst="rect">
            <a:avLst/>
          </a:prstGeom>
          <a:noFill/>
        </p:spPr>
        <p:txBody>
          <a:bodyPr wrap="square" lIns="91360" tIns="45680" rIns="91360" bIns="45680" rtlCol="0">
            <a:spAutoFit/>
          </a:bodyPr>
          <a:lstStyle/>
          <a:p>
            <a:pPr>
              <a:lnSpc>
                <a:spcPct val="150000"/>
              </a:lnSpc>
            </a:pPr>
            <a:r>
              <a:rPr lang="zh-CN" altLang="en-US" sz="1600" b="1"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而另一个美国麻省理工学院的温斯顿教授认为</a:t>
            </a:r>
            <a:r>
              <a:rPr lang="en-US" altLang="zh-CN" sz="1600" b="1" dirty="0" smtClean="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a:t>
            </a:r>
            <a:endParaRPr lang="en-US" altLang="zh-CN" sz="1600" b="1" dirty="0" smtClean="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endParaRPr>
          </a:p>
          <a:p>
            <a:pPr>
              <a:lnSpc>
                <a:spcPct val="150000"/>
              </a:lnSpc>
            </a:pPr>
            <a:r>
              <a:rPr lang="zh-CN" altLang="en-US" sz="14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人工智能就是研究如何使计算机去做过去  只有人才能做的智能工作。</a:t>
            </a:r>
            <a:endParaRPr lang="zh-CN" altLang="en-US" sz="14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endParaRPr>
          </a:p>
        </p:txBody>
      </p:sp>
      <p:cxnSp>
        <p:nvCxnSpPr>
          <p:cNvPr id="7" name="直接连接符 36"/>
          <p:cNvCxnSpPr/>
          <p:nvPr/>
        </p:nvCxnSpPr>
        <p:spPr>
          <a:xfrm>
            <a:off x="5085636" y="3627726"/>
            <a:ext cx="5518197" cy="0"/>
          </a:xfrm>
          <a:prstGeom prst="line">
            <a:avLst/>
          </a:prstGeom>
          <a:noFill/>
          <a:ln w="9525" cap="flat" cmpd="sng" algn="ctr">
            <a:solidFill>
              <a:schemeClr val="tx1">
                <a:lumMod val="50000"/>
                <a:lumOff val="50000"/>
              </a:schemeClr>
            </a:solidFill>
            <a:prstDash val="dash"/>
          </a:ln>
          <a:effectLst/>
        </p:spPr>
      </p:cxnSp>
      <p:sp>
        <p:nvSpPr>
          <p:cNvPr id="8" name="TextBox 33"/>
          <p:cNvSpPr txBox="1"/>
          <p:nvPr/>
        </p:nvSpPr>
        <p:spPr>
          <a:xfrm>
            <a:off x="5085636" y="3874432"/>
            <a:ext cx="5742787" cy="1938912"/>
          </a:xfrm>
          <a:prstGeom prst="rect">
            <a:avLst/>
          </a:prstGeom>
          <a:noFill/>
        </p:spPr>
        <p:txBody>
          <a:bodyPr wrap="square" lIns="91360" tIns="45680" rIns="91360" bIns="45680" rtlCol="0">
            <a:spAutoFit/>
          </a:bodyPr>
          <a:lstStyle/>
          <a:p>
            <a:pPr>
              <a:lnSpc>
                <a:spcPct val="150000"/>
              </a:lnSpc>
            </a:pPr>
            <a:r>
              <a:rPr lang="zh-CN" altLang="en-US" sz="16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这些说法反映了人工智能学科的基本思想和基本内容。即人工智能是研究人类智能活动的规律，构造具有一定智能的人工系统，研究如何让计算机去完成以往需要人的智力才能胜任的工作，也就是研究如何应用计算机的软硬件来模拟人类某些智能行为的基本理论、方法和技术。</a:t>
            </a:r>
            <a:endParaRPr lang="zh-CN" altLang="en-US" sz="1400" dirty="0">
              <a:solidFill>
                <a:prstClr val="black"/>
              </a:solidFill>
              <a:latin typeface="微软雅黑" panose="020B0503020204020204" charset="-122"/>
              <a:ea typeface="微软雅黑" panose="020B0503020204020204" charset="-122"/>
              <a:cs typeface="微软雅黑" panose="020B0503020204020204" charset="-122"/>
              <a:sym typeface="+mn-lt"/>
            </a:endParaRPr>
          </a:p>
        </p:txBody>
      </p:sp>
      <p:grpSp>
        <p:nvGrpSpPr>
          <p:cNvPr id="9" name="组合 24"/>
          <p:cNvGrpSpPr/>
          <p:nvPr/>
        </p:nvGrpSpPr>
        <p:grpSpPr>
          <a:xfrm>
            <a:off x="585128" y="1170635"/>
            <a:ext cx="659155" cy="2531462"/>
            <a:chOff x="6629352" y="1760489"/>
            <a:chExt cx="878876" cy="3375287"/>
          </a:xfrm>
        </p:grpSpPr>
        <p:sp>
          <p:nvSpPr>
            <p:cNvPr id="10" name="文本框 9"/>
            <p:cNvSpPr txBox="1"/>
            <p:nvPr/>
          </p:nvSpPr>
          <p:spPr>
            <a:xfrm>
              <a:off x="6803972" y="2499154"/>
              <a:ext cx="677110" cy="2636622"/>
            </a:xfrm>
            <a:prstGeom prst="rect">
              <a:avLst/>
            </a:prstGeom>
            <a:noFill/>
          </p:spPr>
          <p:txBody>
            <a:bodyPr vert="eaVert" wrap="none" rtlCol="0">
              <a:spAutoFit/>
              <a:scene3d>
                <a:camera prst="orthographicFront"/>
                <a:lightRig rig="threePt" dir="t"/>
              </a:scene3d>
              <a:sp3d contourW="12700"/>
            </a:bodyPr>
            <a:lstStyle/>
            <a:p>
              <a:r>
                <a:rPr lang="zh-CN" altLang="en-US" sz="2100" b="1" dirty="0" smtClean="0">
                  <a:solidFill>
                    <a:srgbClr val="4C4C4C"/>
                  </a:solidFill>
                  <a:latin typeface="微软雅黑" panose="020B0503020204020204" charset="-122"/>
                  <a:ea typeface="微软雅黑" panose="020B0503020204020204" charset="-122"/>
                  <a:cs typeface="微软雅黑" panose="020B0503020204020204" charset="-122"/>
                </a:rPr>
                <a:t>什么是人工智能</a:t>
              </a:r>
              <a:endParaRPr lang="zh-CN" altLang="en-US" sz="2100" b="1" dirty="0">
                <a:solidFill>
                  <a:srgbClr val="4C4C4C"/>
                </a:solidFill>
                <a:latin typeface="微软雅黑" panose="020B0503020204020204" charset="-122"/>
                <a:ea typeface="微软雅黑" panose="020B0503020204020204" charset="-122"/>
                <a:cs typeface="微软雅黑" panose="020B0503020204020204" charset="-122"/>
              </a:endParaRPr>
            </a:p>
          </p:txBody>
        </p:sp>
        <p:sp>
          <p:nvSpPr>
            <p:cNvPr id="11" name="文本框 10"/>
            <p:cNvSpPr txBox="1"/>
            <p:nvPr/>
          </p:nvSpPr>
          <p:spPr>
            <a:xfrm>
              <a:off x="6629352" y="1760489"/>
              <a:ext cx="878876" cy="738665"/>
            </a:xfrm>
            <a:prstGeom prst="rect">
              <a:avLst/>
            </a:prstGeom>
            <a:noFill/>
          </p:spPr>
          <p:txBody>
            <a:bodyPr wrap="none" rtlCol="0">
              <a:spAutoFit/>
              <a:scene3d>
                <a:camera prst="orthographicFront"/>
                <a:lightRig rig="threePt" dir="t"/>
              </a:scene3d>
              <a:sp3d contourW="12700"/>
            </a:bodyPr>
            <a:lstStyle/>
            <a:p>
              <a:r>
                <a:rPr lang="en-US" altLang="zh-CN" sz="3000" b="1" dirty="0" smtClean="0">
                  <a:solidFill>
                    <a:srgbClr val="4C4C4C"/>
                  </a:solidFill>
                  <a:latin typeface="微软雅黑" panose="020B0503020204020204" charset="-122"/>
                  <a:ea typeface="微软雅黑" panose="020B0503020204020204" charset="-122"/>
                  <a:cs typeface="微软雅黑" panose="020B0503020204020204" charset="-122"/>
                </a:rPr>
                <a:t>01</a:t>
              </a:r>
              <a:endParaRPr lang="zh-CN" altLang="en-US" sz="3000" b="1" dirty="0">
                <a:solidFill>
                  <a:srgbClr val="4C4C4C"/>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50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22" presetClass="entr" presetSubtype="8" fill="hold" nodeType="withEffect">
                                  <p:stCondLst>
                                    <p:cond delay="50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grpId="0" nodeType="withEffect">
                                  <p:stCondLst>
                                    <p:cond delay="50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checkerboard(across)">
                                      <p:cBhvr>
                                        <p:cTn id="2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40"/>
          <p:cNvGrpSpPr/>
          <p:nvPr/>
        </p:nvGrpSpPr>
        <p:grpSpPr>
          <a:xfrm>
            <a:off x="3594521" y="2415363"/>
            <a:ext cx="4339650" cy="1169551"/>
            <a:chOff x="5616530" y="-1285285"/>
            <a:chExt cx="5786199" cy="1559404"/>
          </a:xfrm>
        </p:grpSpPr>
        <p:sp>
          <p:nvSpPr>
            <p:cNvPr id="6" name="矩形 5"/>
            <p:cNvSpPr/>
            <p:nvPr/>
          </p:nvSpPr>
          <p:spPr>
            <a:xfrm>
              <a:off x="5637293" y="-136251"/>
              <a:ext cx="3835694" cy="410370"/>
            </a:xfrm>
            <a:prstGeom prst="rect">
              <a:avLst/>
            </a:prstGeom>
          </p:spPr>
          <p:txBody>
            <a:bodyPr wrap="square">
              <a:spAutoFit/>
              <a:scene3d>
                <a:camera prst="orthographicFront"/>
                <a:lightRig rig="threePt" dir="t"/>
              </a:scene3d>
              <a:sp3d contourW="12700"/>
            </a:bodyPr>
            <a:lstStyle/>
            <a:p>
              <a:pPr lvl="0">
                <a:defRPr/>
              </a:pPr>
              <a:r>
                <a:rPr lang="en-US" altLang="zh-CN" sz="1400" dirty="0">
                  <a:solidFill>
                    <a:schemeClr val="bg1">
                      <a:lumMod val="65000"/>
                    </a:schemeClr>
                  </a:solidFill>
                  <a:latin typeface="微软雅黑" panose="020B0503020204020204" charset="-122"/>
                  <a:ea typeface="微软雅黑" panose="020B0503020204020204" charset="-122"/>
                  <a:cs typeface="微软雅黑" panose="020B0503020204020204" charset="-122"/>
                </a:rPr>
                <a:t>Overview of annual work</a:t>
              </a:r>
              <a:endParaRPr lang="zh-CN" altLang="en-US" sz="1400" dirty="0">
                <a:solidFill>
                  <a:schemeClr val="bg1">
                    <a:lumMod val="65000"/>
                  </a:schemeClr>
                </a:solidFill>
                <a:latin typeface="微软雅黑" panose="020B0503020204020204" charset="-122"/>
                <a:ea typeface="微软雅黑" panose="020B0503020204020204" charset="-122"/>
                <a:cs typeface="微软雅黑" panose="020B0503020204020204" charset="-122"/>
              </a:endParaRPr>
            </a:p>
          </p:txBody>
        </p:sp>
        <p:sp>
          <p:nvSpPr>
            <p:cNvPr id="7" name="文本框 6"/>
            <p:cNvSpPr txBox="1"/>
            <p:nvPr/>
          </p:nvSpPr>
          <p:spPr>
            <a:xfrm>
              <a:off x="5616530" y="-1285285"/>
              <a:ext cx="5786199" cy="861776"/>
            </a:xfrm>
            <a:prstGeom prst="rect">
              <a:avLst/>
            </a:prstGeom>
            <a:noFill/>
          </p:spPr>
          <p:txBody>
            <a:bodyPr wrap="none" rtlCol="0">
              <a:spAutoFit/>
              <a:scene3d>
                <a:camera prst="orthographicFront"/>
                <a:lightRig rig="threePt" dir="t"/>
              </a:scene3d>
              <a:sp3d contourW="12700"/>
            </a:bodyPr>
            <a:lstStyle/>
            <a:p>
              <a:r>
                <a:rPr lang="zh-CN" altLang="en-US" sz="3600" b="1" dirty="0">
                  <a:solidFill>
                    <a:srgbClr val="4C4C4C"/>
                  </a:solidFill>
                  <a:latin typeface="微软雅黑" panose="020B0503020204020204" charset="-122"/>
                  <a:ea typeface="微软雅黑" panose="020B0503020204020204" charset="-122"/>
                  <a:cs typeface="微软雅黑" panose="020B0503020204020204" charset="-122"/>
                </a:rPr>
                <a:t>人工智能对生活影响</a:t>
              </a:r>
              <a:endParaRPr lang="zh-CN" altLang="en-US" sz="3600" b="1" dirty="0">
                <a:solidFill>
                  <a:srgbClr val="4C4C4C"/>
                </a:solidFill>
                <a:latin typeface="微软雅黑" panose="020B0503020204020204" charset="-122"/>
                <a:ea typeface="微软雅黑" panose="020B0503020204020204" charset="-122"/>
                <a:cs typeface="微软雅黑" panose="020B0503020204020204" charset="-122"/>
              </a:endParaRPr>
            </a:p>
          </p:txBody>
        </p:sp>
      </p:grpSp>
      <p:sp>
        <p:nvSpPr>
          <p:cNvPr id="8" name="文本框 7"/>
          <p:cNvSpPr txBox="1"/>
          <p:nvPr/>
        </p:nvSpPr>
        <p:spPr>
          <a:xfrm>
            <a:off x="784267" y="2015254"/>
            <a:ext cx="2825828" cy="2092881"/>
          </a:xfrm>
          <a:prstGeom prst="rect">
            <a:avLst/>
          </a:prstGeom>
          <a:noFill/>
        </p:spPr>
        <p:txBody>
          <a:bodyPr wrap="square" rtlCol="0">
            <a:spAutoFit/>
          </a:bodyPr>
          <a:lstStyle/>
          <a:p>
            <a:r>
              <a:rPr kumimoji="1" lang="en-US" altLang="zh-CN" sz="13000" b="1" i="1" dirty="0" smtClean="0">
                <a:solidFill>
                  <a:schemeClr val="bg1">
                    <a:lumMod val="65000"/>
                  </a:schemeClr>
                </a:solidFill>
                <a:latin typeface="微软雅黑" panose="020B0503020204020204" charset="-122"/>
                <a:ea typeface="微软雅黑" panose="020B0503020204020204" charset="-122"/>
                <a:cs typeface="微软雅黑" panose="020B0503020204020204" charset="-122"/>
              </a:rPr>
              <a:t>02.</a:t>
            </a:r>
            <a:endParaRPr kumimoji="1" lang="zh-CN" altLang="en-US" sz="13000" b="1" i="1" dirty="0">
              <a:solidFill>
                <a:schemeClr val="bg1">
                  <a:lumMod val="65000"/>
                </a:schemeClr>
              </a:solidFill>
              <a:latin typeface="微软雅黑" panose="020B0503020204020204" charset="-122"/>
              <a:ea typeface="微软雅黑" panose="020B0503020204020204" charset="-122"/>
              <a:cs typeface="微软雅黑" panose="020B0503020204020204" charset="-122"/>
            </a:endParaRPr>
          </a:p>
        </p:txBody>
      </p:sp>
      <p:pic>
        <p:nvPicPr>
          <p:cNvPr id="10" name="图片 9"/>
          <p:cNvPicPr>
            <a:picLocks noChangeAspect="1"/>
          </p:cNvPicPr>
          <p:nvPr/>
        </p:nvPicPr>
        <p:blipFill>
          <a:blip r:embed="rId1" cstate="screen"/>
          <a:stretch>
            <a:fillRect/>
          </a:stretch>
        </p:blipFill>
        <p:spPr>
          <a:xfrm>
            <a:off x="7265049" y="2133600"/>
            <a:ext cx="4926953" cy="47244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500" fill="hold"/>
                                        <p:tgtEl>
                                          <p:spTgt spid="10"/>
                                        </p:tgtEl>
                                        <p:attrNameLst>
                                          <p:attrName>ppt_w</p:attrName>
                                        </p:attrNameLst>
                                      </p:cBhvr>
                                      <p:tavLst>
                                        <p:tav tm="0">
                                          <p:val>
                                            <p:fltVal val="0"/>
                                          </p:val>
                                        </p:tav>
                                        <p:tav tm="100000">
                                          <p:val>
                                            <p:strVal val="#ppt_w"/>
                                          </p:val>
                                        </p:tav>
                                      </p:tavLst>
                                    </p:anim>
                                    <p:anim calcmode="lin" valueType="num">
                                      <p:cBhvr>
                                        <p:cTn id="20" dur="500" fill="hold"/>
                                        <p:tgtEl>
                                          <p:spTgt spid="10"/>
                                        </p:tgtEl>
                                        <p:attrNameLst>
                                          <p:attrName>ppt_h</p:attrName>
                                        </p:attrNameLst>
                                      </p:cBhvr>
                                      <p:tavLst>
                                        <p:tav tm="0">
                                          <p:val>
                                            <p:fltVal val="0"/>
                                          </p:val>
                                        </p:tav>
                                        <p:tav tm="100000">
                                          <p:val>
                                            <p:strVal val="#ppt_h"/>
                                          </p:val>
                                        </p:tav>
                                      </p:tavLst>
                                    </p:anim>
                                    <p:animEffect transition="in" filter="fade">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4"/>
          <p:cNvGrpSpPr/>
          <p:nvPr/>
        </p:nvGrpSpPr>
        <p:grpSpPr>
          <a:xfrm>
            <a:off x="585126" y="1170635"/>
            <a:ext cx="659155" cy="3416320"/>
            <a:chOff x="6629352" y="1760489"/>
            <a:chExt cx="878876" cy="4555099"/>
          </a:xfrm>
        </p:grpSpPr>
        <p:sp>
          <p:nvSpPr>
            <p:cNvPr id="4" name="文本框 3"/>
            <p:cNvSpPr txBox="1"/>
            <p:nvPr/>
          </p:nvSpPr>
          <p:spPr>
            <a:xfrm>
              <a:off x="6742416" y="2499154"/>
              <a:ext cx="738666" cy="3816434"/>
            </a:xfrm>
            <a:prstGeom prst="rect">
              <a:avLst/>
            </a:prstGeom>
            <a:noFill/>
          </p:spPr>
          <p:txBody>
            <a:bodyPr vert="eaVert" wrap="none" rtlCol="0">
              <a:spAutoFit/>
              <a:scene3d>
                <a:camera prst="orthographicFront"/>
                <a:lightRig rig="threePt" dir="t"/>
              </a:scene3d>
              <a:sp3d contourW="12700"/>
            </a:bodyPr>
            <a:lstStyle/>
            <a:p>
              <a:r>
                <a:rPr lang="zh-CN" altLang="en-US" sz="2400" b="1" dirty="0">
                  <a:solidFill>
                    <a:srgbClr val="4C4C4C"/>
                  </a:solidFill>
                  <a:latin typeface="微软雅黑" panose="020B0503020204020204" charset="-122"/>
                  <a:ea typeface="微软雅黑" panose="020B0503020204020204" charset="-122"/>
                  <a:cs typeface="微软雅黑" panose="020B0503020204020204" charset="-122"/>
                </a:rPr>
                <a:t>人工智能对生活影响</a:t>
              </a:r>
              <a:endParaRPr lang="zh-CN" altLang="en-US" sz="2400" b="1" dirty="0">
                <a:solidFill>
                  <a:srgbClr val="4C4C4C"/>
                </a:solidFill>
                <a:latin typeface="微软雅黑" panose="020B0503020204020204" charset="-122"/>
                <a:ea typeface="微软雅黑" panose="020B0503020204020204" charset="-122"/>
                <a:cs typeface="微软雅黑" panose="020B0503020204020204" charset="-122"/>
              </a:endParaRPr>
            </a:p>
          </p:txBody>
        </p:sp>
        <p:sp>
          <p:nvSpPr>
            <p:cNvPr id="5" name="文本框 4"/>
            <p:cNvSpPr txBox="1"/>
            <p:nvPr/>
          </p:nvSpPr>
          <p:spPr>
            <a:xfrm>
              <a:off x="6629352" y="1760489"/>
              <a:ext cx="878876" cy="738665"/>
            </a:xfrm>
            <a:prstGeom prst="rect">
              <a:avLst/>
            </a:prstGeom>
            <a:noFill/>
          </p:spPr>
          <p:txBody>
            <a:bodyPr wrap="none" rtlCol="0">
              <a:spAutoFit/>
              <a:scene3d>
                <a:camera prst="orthographicFront"/>
                <a:lightRig rig="threePt" dir="t"/>
              </a:scene3d>
              <a:sp3d contourW="12700"/>
            </a:bodyPr>
            <a:lstStyle/>
            <a:p>
              <a:r>
                <a:rPr lang="en-US" altLang="zh-CN" sz="3000" b="1" dirty="0" smtClean="0">
                  <a:solidFill>
                    <a:srgbClr val="4C4C4C"/>
                  </a:solidFill>
                  <a:latin typeface="微软雅黑" panose="020B0503020204020204" charset="-122"/>
                  <a:ea typeface="微软雅黑" panose="020B0503020204020204" charset="-122"/>
                  <a:cs typeface="微软雅黑" panose="020B0503020204020204" charset="-122"/>
                </a:rPr>
                <a:t>02</a:t>
              </a:r>
              <a:endParaRPr lang="zh-CN" altLang="en-US" sz="3000" b="1" dirty="0">
                <a:solidFill>
                  <a:srgbClr val="4C4C4C"/>
                </a:solidFill>
                <a:latin typeface="微软雅黑" panose="020B0503020204020204" charset="-122"/>
                <a:ea typeface="微软雅黑" panose="020B0503020204020204" charset="-122"/>
                <a:cs typeface="微软雅黑" panose="020B0503020204020204" charset="-122"/>
              </a:endParaRPr>
            </a:p>
          </p:txBody>
        </p:sp>
      </p:grpSp>
      <p:pic>
        <p:nvPicPr>
          <p:cNvPr id="6" name="图片 5"/>
          <p:cNvPicPr>
            <a:picLocks noChangeAspect="1"/>
          </p:cNvPicPr>
          <p:nvPr/>
        </p:nvPicPr>
        <p:blipFill rotWithShape="1">
          <a:blip r:embed="rId1" cstate="screen"/>
          <a:srcRect/>
          <a:stretch>
            <a:fillRect/>
          </a:stretch>
        </p:blipFill>
        <p:spPr>
          <a:xfrm>
            <a:off x="1716507" y="1170638"/>
            <a:ext cx="3673644" cy="4601559"/>
          </a:xfrm>
          <a:prstGeom prst="rect">
            <a:avLst/>
          </a:prstGeom>
        </p:spPr>
      </p:pic>
      <p:sp>
        <p:nvSpPr>
          <p:cNvPr id="7" name="TextBox 33"/>
          <p:cNvSpPr txBox="1"/>
          <p:nvPr/>
        </p:nvSpPr>
        <p:spPr>
          <a:xfrm>
            <a:off x="5534813" y="1050189"/>
            <a:ext cx="5742787" cy="584695"/>
          </a:xfrm>
          <a:prstGeom prst="rect">
            <a:avLst/>
          </a:prstGeom>
          <a:noFill/>
        </p:spPr>
        <p:txBody>
          <a:bodyPr wrap="square" lIns="91360" tIns="45680" rIns="91360" bIns="45680" rtlCol="0">
            <a:spAutoFit/>
          </a:bodyPr>
          <a:lstStyle/>
          <a:p>
            <a:pPr>
              <a:lnSpc>
                <a:spcPct val="200000"/>
              </a:lnSpc>
            </a:pPr>
            <a:r>
              <a:rPr lang="zh-CN" altLang="en-US" sz="16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 </a:t>
            </a:r>
            <a:r>
              <a:rPr lang="zh-CN" altLang="en-US" sz="1600" b="1"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人工智能对自然科学的影响</a:t>
            </a:r>
            <a:endParaRPr lang="en-US" altLang="zh-CN" sz="1600" b="1"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endParaRPr>
          </a:p>
        </p:txBody>
      </p:sp>
      <p:cxnSp>
        <p:nvCxnSpPr>
          <p:cNvPr id="8" name="直接连接符 36"/>
          <p:cNvCxnSpPr/>
          <p:nvPr/>
        </p:nvCxnSpPr>
        <p:spPr>
          <a:xfrm>
            <a:off x="5759404" y="2480715"/>
            <a:ext cx="5518197" cy="0"/>
          </a:xfrm>
          <a:prstGeom prst="line">
            <a:avLst/>
          </a:prstGeom>
          <a:noFill/>
          <a:ln w="9525" cap="flat" cmpd="sng" algn="ctr">
            <a:solidFill>
              <a:schemeClr val="tx1">
                <a:lumMod val="50000"/>
                <a:lumOff val="50000"/>
              </a:schemeClr>
            </a:solidFill>
            <a:prstDash val="dash"/>
          </a:ln>
          <a:effectLst/>
        </p:spPr>
      </p:cxnSp>
      <p:sp>
        <p:nvSpPr>
          <p:cNvPr id="9" name="TextBox 33"/>
          <p:cNvSpPr txBox="1"/>
          <p:nvPr/>
        </p:nvSpPr>
        <p:spPr>
          <a:xfrm>
            <a:off x="5647109" y="1634882"/>
            <a:ext cx="5742787" cy="738583"/>
          </a:xfrm>
          <a:prstGeom prst="rect">
            <a:avLst/>
          </a:prstGeom>
          <a:noFill/>
        </p:spPr>
        <p:txBody>
          <a:bodyPr wrap="square" lIns="91360" tIns="45680" rIns="91360" bIns="45680" rtlCol="0">
            <a:spAutoFit/>
          </a:bodyPr>
          <a:lstStyle/>
          <a:p>
            <a:pPr>
              <a:lnSpc>
                <a:spcPct val="150000"/>
              </a:lnSpc>
            </a:pPr>
            <a:r>
              <a:rPr lang="zh-CN" altLang="en-US" sz="1400" dirty="0" smtClean="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在需要使用数学计算机工具解决问题的学科，</a:t>
            </a:r>
            <a:r>
              <a:rPr lang="en-US" altLang="zh-CN" sz="1400" dirty="0" smtClean="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Ai</a:t>
            </a:r>
            <a:r>
              <a:rPr lang="zh-CN" altLang="en-US" sz="1400" dirty="0" smtClean="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带来的帮助不言而喻。更重要的是，</a:t>
            </a:r>
            <a:r>
              <a:rPr lang="en-US" altLang="zh-CN" sz="1400" dirty="0" smtClean="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Ai</a:t>
            </a:r>
            <a:r>
              <a:rPr lang="zh-CN" altLang="en-US" sz="1400" dirty="0" smtClean="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反过来有助于人类最终认识自身智能的形成。</a:t>
            </a:r>
            <a:endParaRPr lang="zh-CN" altLang="en-US" sz="14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endParaRPr>
          </a:p>
        </p:txBody>
      </p:sp>
      <p:sp>
        <p:nvSpPr>
          <p:cNvPr id="10" name="TextBox 33"/>
          <p:cNvSpPr txBox="1"/>
          <p:nvPr/>
        </p:nvSpPr>
        <p:spPr>
          <a:xfrm>
            <a:off x="5534813" y="2587972"/>
            <a:ext cx="5742787" cy="584695"/>
          </a:xfrm>
          <a:prstGeom prst="rect">
            <a:avLst/>
          </a:prstGeom>
          <a:noFill/>
        </p:spPr>
        <p:txBody>
          <a:bodyPr wrap="square" lIns="91360" tIns="45680" rIns="91360" bIns="45680" rtlCol="0">
            <a:spAutoFit/>
          </a:bodyPr>
          <a:lstStyle/>
          <a:p>
            <a:pPr>
              <a:lnSpc>
                <a:spcPct val="200000"/>
              </a:lnSpc>
            </a:pPr>
            <a:r>
              <a:rPr lang="zh-CN" altLang="en-US" sz="16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 </a:t>
            </a:r>
            <a:r>
              <a:rPr lang="zh-CN" altLang="en-US" sz="1600" b="1"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人工智能对智能经济的影响</a:t>
            </a:r>
            <a:endParaRPr lang="en-US" altLang="zh-CN" sz="1600" b="1"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endParaRPr>
          </a:p>
        </p:txBody>
      </p:sp>
      <p:cxnSp>
        <p:nvCxnSpPr>
          <p:cNvPr id="11" name="直接连接符 36"/>
          <p:cNvCxnSpPr/>
          <p:nvPr/>
        </p:nvCxnSpPr>
        <p:spPr>
          <a:xfrm>
            <a:off x="5759404" y="4018498"/>
            <a:ext cx="5518197" cy="0"/>
          </a:xfrm>
          <a:prstGeom prst="line">
            <a:avLst/>
          </a:prstGeom>
          <a:noFill/>
          <a:ln w="9525" cap="flat" cmpd="sng" algn="ctr">
            <a:solidFill>
              <a:schemeClr val="tx1">
                <a:lumMod val="50000"/>
                <a:lumOff val="50000"/>
              </a:schemeClr>
            </a:solidFill>
            <a:prstDash val="dash"/>
          </a:ln>
          <a:effectLst/>
        </p:spPr>
      </p:cxnSp>
      <p:sp>
        <p:nvSpPr>
          <p:cNvPr id="12" name="TextBox 33"/>
          <p:cNvSpPr txBox="1"/>
          <p:nvPr/>
        </p:nvSpPr>
        <p:spPr>
          <a:xfrm>
            <a:off x="5647109" y="3172665"/>
            <a:ext cx="5742787" cy="738583"/>
          </a:xfrm>
          <a:prstGeom prst="rect">
            <a:avLst/>
          </a:prstGeom>
          <a:noFill/>
        </p:spPr>
        <p:txBody>
          <a:bodyPr wrap="square" lIns="91360" tIns="45680" rIns="91360" bIns="45680" rtlCol="0">
            <a:spAutoFit/>
          </a:bodyPr>
          <a:lstStyle/>
          <a:p>
            <a:pPr>
              <a:lnSpc>
                <a:spcPct val="150000"/>
              </a:lnSpc>
            </a:pPr>
            <a:r>
              <a:rPr lang="zh-CN" altLang="en-US" sz="1400" dirty="0" smtClean="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专家系统更深入各行各业，带来巨大的宏观效益，</a:t>
            </a:r>
            <a:r>
              <a:rPr lang="en-US" altLang="zh-CN" sz="1400" dirty="0" smtClean="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AI</a:t>
            </a:r>
            <a:r>
              <a:rPr lang="zh-CN" altLang="en-US" sz="1400" dirty="0" smtClean="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也促进了计算机工</a:t>
            </a:r>
            <a:r>
              <a:rPr lang="zh-CN" altLang="en-US" sz="1400" dirty="0" smtClean="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业网络</a:t>
            </a:r>
            <a:r>
              <a:rPr lang="zh-CN" altLang="en-US" sz="1400" dirty="0" smtClean="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工业的发展，但同时，也带来了劳务就业问题。</a:t>
            </a:r>
            <a:endParaRPr lang="zh-CN" altLang="en-US" sz="14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endParaRPr>
          </a:p>
        </p:txBody>
      </p:sp>
      <p:sp>
        <p:nvSpPr>
          <p:cNvPr id="17" name="TextBox 33"/>
          <p:cNvSpPr txBox="1"/>
          <p:nvPr/>
        </p:nvSpPr>
        <p:spPr>
          <a:xfrm>
            <a:off x="5534813" y="4131095"/>
            <a:ext cx="5742787" cy="584695"/>
          </a:xfrm>
          <a:prstGeom prst="rect">
            <a:avLst/>
          </a:prstGeom>
          <a:noFill/>
        </p:spPr>
        <p:txBody>
          <a:bodyPr wrap="square" lIns="91360" tIns="45680" rIns="91360" bIns="45680" rtlCol="0">
            <a:spAutoFit/>
          </a:bodyPr>
          <a:lstStyle/>
          <a:p>
            <a:pPr>
              <a:lnSpc>
                <a:spcPct val="200000"/>
              </a:lnSpc>
            </a:pPr>
            <a:r>
              <a:rPr lang="zh-CN" altLang="en-US" sz="16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 </a:t>
            </a:r>
            <a:r>
              <a:rPr lang="zh-CN" altLang="en-US" sz="1600" b="1"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人工智能对智能社会的影响</a:t>
            </a:r>
            <a:endParaRPr lang="en-US" altLang="zh-CN" sz="1600" b="1"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endParaRPr>
          </a:p>
        </p:txBody>
      </p:sp>
      <p:sp>
        <p:nvSpPr>
          <p:cNvPr id="19" name="TextBox 33"/>
          <p:cNvSpPr txBox="1"/>
          <p:nvPr/>
        </p:nvSpPr>
        <p:spPr>
          <a:xfrm>
            <a:off x="5647109" y="4710446"/>
            <a:ext cx="5742787" cy="1061748"/>
          </a:xfrm>
          <a:prstGeom prst="rect">
            <a:avLst/>
          </a:prstGeom>
          <a:noFill/>
        </p:spPr>
        <p:txBody>
          <a:bodyPr wrap="square" lIns="91360" tIns="45680" rIns="91360" bIns="45680" rtlCol="0">
            <a:spAutoFit/>
          </a:bodyPr>
          <a:lstStyle/>
          <a:p>
            <a:pPr>
              <a:lnSpc>
                <a:spcPct val="150000"/>
              </a:lnSpc>
            </a:pPr>
            <a:r>
              <a:rPr lang="en-US" altLang="zh-CN" sz="1400" dirty="0" smtClean="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AI</a:t>
            </a:r>
            <a:r>
              <a:rPr lang="zh-CN" altLang="en-US" sz="1400" dirty="0" smtClean="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也为人类文化生活提供了新的模式。现有的游戏逐步发展为更高智能的交互式化娱乐手段，今天，游戏中的人工智能应用已经深入到各大游戏制造商的开发中。</a:t>
            </a:r>
            <a:endParaRPr lang="zh-CN" altLang="en-US" sz="14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50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22" presetClass="entr" presetSubtype="8" fill="hold" nodeType="withEffect">
                                  <p:stCondLst>
                                    <p:cond delay="500"/>
                                  </p:stCondLst>
                                  <p:childTnLst>
                                    <p:set>
                                      <p:cBhvr>
                                        <p:cTn id="15" dur="1" fill="hold">
                                          <p:stCondLst>
                                            <p:cond delay="0"/>
                                          </p:stCondLst>
                                        </p:cTn>
                                        <p:tgtEl>
                                          <p:spTgt spid="11"/>
                                        </p:tgtEl>
                                        <p:attrNameLst>
                                          <p:attrName>style.visibility</p:attrName>
                                        </p:attrNameLst>
                                      </p:cBhvr>
                                      <p:to>
                                        <p:strVal val="visible"/>
                                      </p:to>
                                    </p:set>
                                    <p:animEffect transition="in" filter="wipe(left)">
                                      <p:cBhvr>
                                        <p:cTn id="16" dur="500"/>
                                        <p:tgtEl>
                                          <p:spTgt spid="11"/>
                                        </p:tgtEl>
                                      </p:cBhvr>
                                    </p:animEffect>
                                  </p:childTnLst>
                                </p:cTn>
                              </p:par>
                              <p:par>
                                <p:cTn id="17" presetID="10" presetClass="entr" presetSubtype="0" fill="hold" grpId="0" nodeType="withEffect">
                                  <p:stCondLst>
                                    <p:cond delay="50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grpId="0" nodeType="withEffect">
                                  <p:stCondLst>
                                    <p:cond delay="50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grpId="0" nodeType="withEffect">
                                  <p:stCondLst>
                                    <p:cond delay="50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par>
                                <p:cTn id="26" presetID="10" presetClass="entr" presetSubtype="0" fill="hold" grpId="0" nodeType="withEffect">
                                  <p:stCondLst>
                                    <p:cond delay="50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500"/>
                                        <p:tgtEl>
                                          <p:spTgt spid="19"/>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dissolve">
                                      <p:cBhvr>
                                        <p:cTn id="3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2" grpId="0"/>
      <p:bldP spid="17" grpId="0"/>
      <p:bldP spid="19" grpId="0"/>
    </p:bldLst>
  </p:timing>
</p:sld>
</file>

<file path=ppt/theme/theme1.xml><?xml version="1.0" encoding="utf-8"?>
<a:theme xmlns:a="http://schemas.openxmlformats.org/drawingml/2006/main" name="第一PPT，www.1ppt.com">
  <a:themeElements>
    <a:clrScheme name="自定义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9646"/>
      </a:hlink>
      <a:folHlink>
        <a:srgbClr val="F79646"/>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4217</Words>
  <Application>WPS 演示</Application>
  <PresentationFormat>自定义</PresentationFormat>
  <Paragraphs>284</Paragraphs>
  <Slides>23</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23</vt:i4>
      </vt:variant>
    </vt:vector>
  </HeadingPairs>
  <TitlesOfParts>
    <vt:vector size="33" baseType="lpstr">
      <vt:lpstr>Arial</vt:lpstr>
      <vt:lpstr>宋体</vt:lpstr>
      <vt:lpstr>Wingdings</vt:lpstr>
      <vt:lpstr>微软雅黑</vt:lpstr>
      <vt:lpstr>微软雅黑 Light</vt:lpstr>
      <vt:lpstr>Arial Unicode MS</vt:lpstr>
      <vt:lpstr>Calibri</vt:lpstr>
      <vt:lpstr>汉仪中圆简</vt:lpstr>
      <vt:lpstr>Arial</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第一PPT，www.1ppt.com</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人工智能</dc:title>
  <dc:creator>第一PPT</dc:creator>
  <cp:keywords>www.1ppt.com</cp:keywords>
  <dc:description>www.1ppt.com</dc:description>
  <cp:lastModifiedBy>NightWish:</cp:lastModifiedBy>
  <cp:revision>117</cp:revision>
  <dcterms:created xsi:type="dcterms:W3CDTF">2017-08-18T03:02:00Z</dcterms:created>
  <dcterms:modified xsi:type="dcterms:W3CDTF">2020-08-04T23:58:59Z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2052-11.1.0.8765</vt:lpwstr>
  </property>
</Properties>
</file>