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399" r:id="rId6"/>
    <p:sldId id="400" r:id="rId7"/>
    <p:sldId id="425" r:id="rId8"/>
    <p:sldId id="414" r:id="rId9"/>
    <p:sldId id="424" r:id="rId10"/>
    <p:sldId id="428" r:id="rId11"/>
    <p:sldId id="429" r:id="rId12"/>
    <p:sldId id="427" r:id="rId13"/>
    <p:sldId id="408" r:id="rId14"/>
    <p:sldId id="435" r:id="rId15"/>
    <p:sldId id="434" r:id="rId16"/>
    <p:sldId id="449" r:id="rId17"/>
    <p:sldId id="450" r:id="rId18"/>
    <p:sldId id="451" r:id="rId19"/>
    <p:sldId id="452" r:id="rId20"/>
    <p:sldId id="401" r:id="rId21"/>
    <p:sldId id="430" r:id="rId22"/>
    <p:sldId id="431" r:id="rId23"/>
    <p:sldId id="409" r:id="rId24"/>
    <p:sldId id="417" r:id="rId25"/>
    <p:sldId id="448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45" indent="-360045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45" indent="-360045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  <a:endParaRPr kumimoji="1"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pascal-lab/Tai-e-assignm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 bwMode="auto">
          <a:xfrm>
            <a:off x="1355766" y="1545204"/>
            <a:ext cx="9480468" cy="8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实验二：常量传播</a:t>
            </a:r>
            <a:endParaRPr lang="zh-CN" altLang="en-US" sz="40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 bwMode="auto">
          <a:xfrm>
            <a:off x="1524000" y="3683803"/>
            <a:ext cx="9144000" cy="157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normAutofit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2024.3.28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46" y="4945070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56585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实现常量传播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6708" y="2560889"/>
            <a:ext cx="6010126" cy="194339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2120" y="1743710"/>
            <a:ext cx="10989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完成两个辅助方法：在 meetInto() 方法中调用</a:t>
            </a:r>
            <a:r>
              <a:rPr lang="en-US" altLang="zh-CN" sz="2000" dirty="0"/>
              <a:t>meetValue(),在 transferNode() 方法中调用evaluate()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23" y="2168117"/>
            <a:ext cx="3376146" cy="3887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23" y="4552760"/>
            <a:ext cx="3063036" cy="6322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99" y="2474989"/>
            <a:ext cx="3484802" cy="21151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645" y="5035296"/>
            <a:ext cx="6010126" cy="1733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3039" y="1143643"/>
            <a:ext cx="11199741" cy="52322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实现 </a:t>
            </a:r>
            <a:r>
              <a:rPr lang="en-US" altLang="zh-CN" b="1" i="0" dirty="0">
                <a:solidFill>
                  <a:srgbClr val="2C3E50"/>
                </a:solidFill>
                <a:effectLst/>
                <a:latin typeface="-apple-system"/>
              </a:rPr>
              <a:t>Worklist </a:t>
            </a:r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求解器</a:t>
            </a:r>
            <a:endParaRPr lang="zh-CN" altLang="en-US" b="1" i="0" dirty="0">
              <a:solidFill>
                <a:srgbClr val="2C3E50"/>
              </a:solidFill>
              <a:effectLst/>
              <a:latin typeface="-apple-syste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93" y="2313986"/>
            <a:ext cx="5854564" cy="9536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39" y="1906316"/>
            <a:ext cx="5006713" cy="3813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055" y="3595370"/>
            <a:ext cx="3086100" cy="21240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83870" y="5429885"/>
            <a:ext cx="1669415" cy="58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353050" y="2414905"/>
            <a:ext cx="1160145" cy="19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1" idx="1"/>
          </p:cNvCxnSpPr>
          <p:nvPr/>
        </p:nvCxnSpPr>
        <p:spPr>
          <a:xfrm>
            <a:off x="5621020" y="3186430"/>
            <a:ext cx="851535" cy="626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87572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测试样例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0877" y="1750126"/>
            <a:ext cx="9716408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完成代码后，运行</a:t>
            </a:r>
            <a:r>
              <a:rPr lang="en-US" altLang="zh-CN" dirty="0"/>
              <a:t>Assignment</a:t>
            </a:r>
            <a:r>
              <a:rPr lang="zh-CN" altLang="en-US" dirty="0"/>
              <a:t>测试代码是否有问题，测试样例</a:t>
            </a:r>
            <a:r>
              <a:rPr lang="en-US" altLang="zh-CN" dirty="0"/>
              <a:t>Assign</a:t>
            </a:r>
            <a:r>
              <a:rPr lang="zh-CN" altLang="en-US" dirty="0"/>
              <a:t>正确的分析结果输出如下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5758" y="2814123"/>
            <a:ext cx="5667375" cy="1933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15076"/>
          <a:stretch>
            <a:fillRect/>
          </a:stretch>
        </p:blipFill>
        <p:spPr>
          <a:xfrm>
            <a:off x="1654993" y="2814123"/>
            <a:ext cx="2019300" cy="18281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129698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pascal.taie.ir.IR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79092" y="1792252"/>
            <a:ext cx="6445885" cy="5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储存了一个 </a:t>
            </a:r>
            <a:r>
              <a:rPr lang="en-US" altLang="zh-CN" dirty="0"/>
              <a:t>Java </a:t>
            </a:r>
            <a:r>
              <a:rPr lang="zh-CN" altLang="en-US" dirty="0"/>
              <a:t>方法的各种信息，例如变量、参数、语句等等</a:t>
            </a:r>
            <a:endParaRPr lang="zh-CN" altLang="en-US" dirty="0"/>
          </a:p>
        </p:txBody>
      </p:sp>
      <p:sp>
        <p:nvSpPr>
          <p:cNvPr id="6" name="内容占位符 1"/>
          <p:cNvSpPr txBox="1"/>
          <p:nvPr/>
        </p:nvSpPr>
        <p:spPr>
          <a:xfrm>
            <a:off x="346708" y="2299442"/>
            <a:ext cx="11199741" cy="662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pascal.taie.ir.exp.Exp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651" y="3429000"/>
            <a:ext cx="7200900" cy="3390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9091" y="2975633"/>
            <a:ext cx="8412043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上一次实验中有用过其中的几个类，以下是继承关系示意图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934" y="2686502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pascal.taie.ir.exp.IntLiteral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1769538"/>
            <a:ext cx="575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这个类代表 </a:t>
            </a:r>
            <a:r>
              <a:rPr lang="en-US" altLang="zh-CN" dirty="0"/>
              <a:t>IR </a:t>
            </a:r>
            <a:r>
              <a:rPr lang="zh-CN" altLang="en-US" dirty="0"/>
              <a:t>中的变量。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495933" y="928684"/>
            <a:ext cx="11199741" cy="662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pascal.taie.ir.exp.Var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38199" y="3363022"/>
            <a:ext cx="10561950" cy="97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Tai-e </a:t>
            </a:r>
            <a:r>
              <a:rPr lang="zh-CN" altLang="en-US" dirty="0"/>
              <a:t>中把常量称作字面量（</a:t>
            </a:r>
            <a:r>
              <a:rPr lang="en-US" altLang="zh-CN" dirty="0"/>
              <a:t>Literals</a:t>
            </a:r>
            <a:r>
              <a:rPr lang="zh-CN" altLang="en-US" dirty="0"/>
              <a:t>）。每个 </a:t>
            </a:r>
            <a:r>
              <a:rPr lang="en-US" altLang="zh-CN" dirty="0" err="1"/>
              <a:t>IntLiteral</a:t>
            </a:r>
            <a:r>
              <a:rPr lang="en-US" altLang="zh-CN" dirty="0"/>
              <a:t> </a:t>
            </a:r>
            <a:r>
              <a:rPr lang="zh-CN" altLang="en-US" dirty="0"/>
              <a:t>类的实例都表示一个程序中的整数字面量。可以通过调用 </a:t>
            </a:r>
            <a:r>
              <a:rPr lang="en-US" altLang="zh-CN" dirty="0" err="1"/>
              <a:t>getValue</a:t>
            </a:r>
            <a:r>
              <a:rPr lang="en-US" altLang="zh-CN" dirty="0"/>
              <a:t>() </a:t>
            </a:r>
            <a:r>
              <a:rPr lang="zh-CN" altLang="en-US" dirty="0"/>
              <a:t>方法来获取它的值。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199" y="1589164"/>
            <a:ext cx="9785809" cy="150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dirty="0"/>
              <a:t>这个类代表程序中的二元表达式。每个子类中都有一个内部枚举类型用于表示该类支持的运算符。例如枚举类型 </a:t>
            </a:r>
            <a:r>
              <a:rPr lang="en-US" altLang="zh-CN" dirty="0" err="1"/>
              <a:t>ArithmeticExp.Op</a:t>
            </a:r>
            <a:r>
              <a:rPr lang="en-US" altLang="zh-CN" dirty="0"/>
              <a:t> </a:t>
            </a:r>
            <a:r>
              <a:rPr lang="zh-CN" altLang="en-US" dirty="0"/>
              <a:t>就代表了</a:t>
            </a:r>
            <a:r>
              <a:rPr lang="en-US" altLang="zh-CN" dirty="0" err="1"/>
              <a:t>ArithmeticExp</a:t>
            </a:r>
            <a:r>
              <a:rPr lang="zh-CN" altLang="en-US" dirty="0"/>
              <a:t>（算术表达式类）所支持的运算符，也就是 </a:t>
            </a:r>
            <a:r>
              <a:rPr lang="en-US" altLang="zh-CN" dirty="0"/>
              <a:t>+ - * / </a:t>
            </a:r>
            <a:r>
              <a:rPr lang="zh-CN" altLang="en-US" dirty="0"/>
              <a:t>和 </a:t>
            </a:r>
            <a:r>
              <a:rPr lang="en-US" altLang="zh-CN" dirty="0"/>
              <a:t>%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496129" y="971303"/>
            <a:ext cx="11199741" cy="662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pascal.taie.ir.exp.BinaryExp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775" y="3098972"/>
            <a:ext cx="4429125" cy="22002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38200" y="5466715"/>
            <a:ext cx="9496425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在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Tai-e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中，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BinaryExp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的两个操作数都是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类型的。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x = y + 6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会被转换成右边的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1" y="6189667"/>
            <a:ext cx="5076825" cy="3524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41" y="3189781"/>
            <a:ext cx="2876550" cy="22002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6070894"/>
            <a:ext cx="548386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199" y="1589164"/>
            <a:ext cx="9785809" cy="5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这是 </a:t>
            </a:r>
            <a:r>
              <a:rPr lang="en-US" altLang="zh-CN" dirty="0" err="1"/>
              <a:t>Stmt</a:t>
            </a:r>
            <a:r>
              <a:rPr lang="en-US" altLang="zh-CN" dirty="0"/>
              <a:t> </a:t>
            </a:r>
            <a:r>
              <a:rPr lang="zh-CN" altLang="en-US" dirty="0"/>
              <a:t>的一个子类。它表示了程序中所有的赋值语句，（即形如 </a:t>
            </a:r>
            <a:r>
              <a:rPr lang="en-US" altLang="zh-CN" dirty="0"/>
              <a:t>x = y </a:t>
            </a:r>
            <a:r>
              <a:rPr lang="zh-CN" altLang="en-US" dirty="0"/>
              <a:t>或 </a:t>
            </a:r>
            <a:r>
              <a:rPr lang="en-US" altLang="zh-CN" dirty="0"/>
              <a:t>x = m(…) </a:t>
            </a:r>
            <a:r>
              <a:rPr lang="zh-CN" altLang="en-US" dirty="0"/>
              <a:t>的语句）。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496129" y="971302"/>
            <a:ext cx="11199741" cy="662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pascal.taie.ir.stmt.DefinitionStmt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127342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pascal.taie.analysis.dataflow.analysis.DataflowAnalysis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75077" y="1864577"/>
            <a:ext cx="6549390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一个抽象类，用于具体的数据流分析方法实现接口，本实验涉及五个关键API：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分析方向：</a:t>
            </a: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isForward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边界条件：</a:t>
            </a:r>
            <a:r>
              <a:rPr lang="en-US" altLang="zh-CN" dirty="0">
                <a:solidFill>
                  <a:srgbClr val="FF0000"/>
                </a:solidFill>
              </a:rPr>
              <a:t>Fact </a:t>
            </a:r>
            <a:r>
              <a:rPr lang="en-US" altLang="zh-CN" dirty="0" err="1">
                <a:solidFill>
                  <a:srgbClr val="FF0000"/>
                </a:solidFill>
              </a:rPr>
              <a:t>newBoundaryFact</a:t>
            </a:r>
            <a:r>
              <a:rPr lang="en-US" altLang="zh-CN" dirty="0">
                <a:solidFill>
                  <a:srgbClr val="FF0000"/>
                </a:solidFill>
              </a:rPr>
              <a:t>(CFG)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初始条件：</a:t>
            </a:r>
            <a:r>
              <a:rPr lang="en-US" altLang="zh-CN" dirty="0">
                <a:solidFill>
                  <a:srgbClr val="FF0000"/>
                </a:solidFill>
              </a:rPr>
              <a:t>Fact </a:t>
            </a:r>
            <a:r>
              <a:rPr lang="en-US" altLang="zh-CN" dirty="0" err="1">
                <a:solidFill>
                  <a:srgbClr val="FF0000"/>
                </a:solidFill>
              </a:rPr>
              <a:t>newInitialFact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Meet操作：</a:t>
            </a:r>
            <a:r>
              <a:rPr lang="en-US" altLang="zh-CN" dirty="0">
                <a:solidFill>
                  <a:srgbClr val="FF0000"/>
                </a:solidFill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</a:rPr>
              <a:t>meetInto</a:t>
            </a:r>
            <a:r>
              <a:rPr lang="en-US" altLang="zh-CN" dirty="0">
                <a:solidFill>
                  <a:srgbClr val="FF0000"/>
                </a:solidFill>
              </a:rPr>
              <a:t>(Fact, Fact)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Transfer函数：</a:t>
            </a: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transferNode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Node,Fact,Fact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4467" y="2376375"/>
            <a:ext cx="41910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998086"/>
            <a:ext cx="11199741" cy="13088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pascal.taie.analysis.dataflow.analysis.constprop.ConstantPropagation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5310" y="2302510"/>
            <a:ext cx="6549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实现了 </a:t>
            </a:r>
            <a:r>
              <a:rPr lang="en-US" altLang="zh-CN" dirty="0" err="1"/>
              <a:t>DataflowAnalysis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分析方向：</a:t>
            </a: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isForward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边界条件：</a:t>
            </a:r>
            <a:r>
              <a:rPr lang="en-US" altLang="zh-CN" dirty="0" err="1">
                <a:solidFill>
                  <a:srgbClr val="FF0000"/>
                </a:solidFill>
              </a:rPr>
              <a:t>CPFact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newBoundaryFact</a:t>
            </a:r>
            <a:r>
              <a:rPr lang="en-US" altLang="zh-CN" dirty="0">
                <a:solidFill>
                  <a:srgbClr val="FF0000"/>
                </a:solidFill>
              </a:rPr>
              <a:t>(CFG)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初始条件：</a:t>
            </a:r>
            <a:r>
              <a:rPr lang="en-US" altLang="zh-CN" dirty="0" err="1">
                <a:solidFill>
                  <a:srgbClr val="FF0000"/>
                </a:solidFill>
              </a:rPr>
              <a:t>CPFact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newInitialFact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Meet操作：</a:t>
            </a:r>
            <a:r>
              <a:rPr lang="en-US" altLang="zh-CN" dirty="0">
                <a:solidFill>
                  <a:srgbClr val="FF0000"/>
                </a:solidFill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</a:rPr>
              <a:t>meetInto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CPFact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CPFact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dirty="0"/>
              <a:t>Transfer函数：</a:t>
            </a: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transferNode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Stmt,CPFact,CPFact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0" y="2446354"/>
            <a:ext cx="4191000" cy="2266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4520" y="5117465"/>
            <a:ext cx="783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需要在</a:t>
            </a:r>
            <a:r>
              <a:rPr lang="en-US" altLang="zh-CN" dirty="0">
                <a:sym typeface="+mn-ea"/>
              </a:rPr>
              <a:t>ConstantPropagation</a:t>
            </a:r>
            <a:r>
              <a:rPr lang="zh-CN" altLang="en-US" dirty="0">
                <a:sym typeface="+mn-ea"/>
              </a:rPr>
              <a:t>中编写完整的常量传播算法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191927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pascal.taie.analysis.dataflow.analysis.constprop.Value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44056" y="1931373"/>
            <a:ext cx="981751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这个类表示了常量分析中格上的抽象值 。用下列的静态方法获取格上抽象值（即该类的实例）：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Value </a:t>
            </a:r>
            <a:r>
              <a:rPr lang="en-US" altLang="zh-CN" dirty="0" err="1">
                <a:solidFill>
                  <a:srgbClr val="FF0000"/>
                </a:solidFill>
              </a:rPr>
              <a:t>getNAC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/>
              <a:t>: </a:t>
            </a:r>
            <a:r>
              <a:rPr lang="zh-CN" altLang="en-US" dirty="0"/>
              <a:t>返回 </a:t>
            </a:r>
            <a:r>
              <a:rPr lang="en-US" altLang="zh-CN" dirty="0"/>
              <a:t>NAC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Value </a:t>
            </a:r>
            <a:r>
              <a:rPr lang="en-US" altLang="zh-CN" dirty="0" err="1">
                <a:solidFill>
                  <a:srgbClr val="FF0000"/>
                </a:solidFill>
              </a:rPr>
              <a:t>getUndef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/>
              <a:t>: </a:t>
            </a:r>
            <a:r>
              <a:rPr lang="zh-CN" altLang="en-US" dirty="0"/>
              <a:t>返回 </a:t>
            </a:r>
            <a:r>
              <a:rPr lang="en-US" altLang="zh-CN" dirty="0"/>
              <a:t>UNDEF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Value </a:t>
            </a:r>
            <a:r>
              <a:rPr lang="en-US" altLang="zh-CN" dirty="0" err="1">
                <a:solidFill>
                  <a:srgbClr val="FF0000"/>
                </a:solidFill>
              </a:rPr>
              <a:t>makeConstant</a:t>
            </a:r>
            <a:r>
              <a:rPr lang="en-US" altLang="zh-CN" dirty="0">
                <a:solidFill>
                  <a:srgbClr val="FF0000"/>
                </a:solidFill>
              </a:rPr>
              <a:t>(int) </a:t>
            </a:r>
            <a:r>
              <a:rPr lang="en-US" altLang="zh-CN" dirty="0"/>
              <a:t>: </a:t>
            </a:r>
            <a:r>
              <a:rPr lang="zh-CN" altLang="en-US" dirty="0"/>
              <a:t>返回给定整数在格上对应的抽象值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712" y="3797087"/>
            <a:ext cx="419100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实验二：常量传播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33722"/>
            <a:ext cx="11199741" cy="2676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实验平台配置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实验内容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API</a:t>
            </a:r>
            <a:r>
              <a:rPr lang="zh-CN" altLang="en-US"/>
              <a:t>介绍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作业提交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191927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pascal.taie.analysis.dataflow.analysis.constprop.CPFact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44056" y="1931373"/>
            <a:ext cx="981751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这个类表示常量传播中的 </a:t>
            </a:r>
            <a:r>
              <a:rPr lang="en-US" altLang="zh-CN" dirty="0"/>
              <a:t>data facts</a:t>
            </a:r>
            <a:r>
              <a:rPr lang="zh-CN" altLang="en-US" dirty="0"/>
              <a:t>，即一个从</a:t>
            </a:r>
            <a:r>
              <a:rPr lang="zh-CN" altLang="en-US" dirty="0">
                <a:solidFill>
                  <a:srgbClr val="FF0000"/>
                </a:solidFill>
              </a:rPr>
              <a:t>变量（</a:t>
            </a:r>
            <a:r>
              <a:rPr lang="en-US" altLang="zh-CN" dirty="0">
                <a:solidFill>
                  <a:srgbClr val="FF0000"/>
                </a:solidFill>
              </a:rPr>
              <a:t>Var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到格上</a:t>
            </a:r>
            <a:r>
              <a:rPr lang="zh-CN" altLang="en-US" dirty="0">
                <a:solidFill>
                  <a:srgbClr val="FF0000"/>
                </a:solidFill>
              </a:rPr>
              <a:t>抽象值（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的映射。该类提供了各种 </a:t>
            </a:r>
            <a:r>
              <a:rPr lang="en-US" altLang="zh-CN" dirty="0"/>
              <a:t>map </a:t>
            </a:r>
            <a:r>
              <a:rPr lang="zh-CN" altLang="en-US" dirty="0"/>
              <a:t>相关的操作，例如键值对的查询、更新等等。这些操作大多继承自 </a:t>
            </a:r>
            <a:r>
              <a:rPr lang="en-US" altLang="zh-CN" dirty="0" err="1"/>
              <a:t>pascal.taie.analysis.dataflow.fact.MapFact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r="66813" b="-7014"/>
          <a:stretch>
            <a:fillRect/>
          </a:stretch>
        </p:blipFill>
        <p:spPr>
          <a:xfrm>
            <a:off x="1277606" y="3304902"/>
            <a:ext cx="2851334" cy="7508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6" y="4140235"/>
            <a:ext cx="5532798" cy="8559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6" y="5158193"/>
            <a:ext cx="3256687" cy="382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作业提交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在线测试平台：</a:t>
            </a:r>
            <a:r>
              <a:rPr lang="zh-CN" altLang="en-US">
                <a:sym typeface="+mn-ea"/>
              </a:rPr>
              <a:t>https://oj.pascal-lab.net/problem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7178" y="1804612"/>
            <a:ext cx="7462932" cy="181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提交一个</a:t>
            </a:r>
            <a:r>
              <a:rPr lang="en-US" altLang="zh-CN" dirty="0"/>
              <a:t>zip</a:t>
            </a:r>
            <a:r>
              <a:rPr lang="zh-CN" altLang="en-US" dirty="0"/>
              <a:t>文件，包括实现好的以下类：</a:t>
            </a:r>
            <a:endParaRPr lang="zh-CN" altLang="en-US" dirty="0"/>
          </a:p>
          <a:p>
            <a:pPr marL="285750" indent="-285750">
              <a:lnSpc>
                <a:spcPct val="160000"/>
              </a:lnSpc>
              <a:buClr>
                <a:srgbClr val="385723"/>
              </a:buClr>
              <a:buFont typeface="Wingdings" panose="05000000000000000000" charset="0"/>
              <a:buChar char="l"/>
            </a:pPr>
            <a:r>
              <a:rPr lang="en-US" altLang="zh-CN" dirty="0"/>
              <a:t>ConstantPropagation.java</a:t>
            </a:r>
            <a:endParaRPr lang="en-US" altLang="zh-CN" dirty="0"/>
          </a:p>
          <a:p>
            <a:pPr marL="285750" indent="-285750">
              <a:lnSpc>
                <a:spcPct val="160000"/>
              </a:lnSpc>
              <a:buClr>
                <a:srgbClr val="385723"/>
              </a:buClr>
              <a:buFont typeface="Wingdings" panose="05000000000000000000" charset="0"/>
              <a:buChar char="l"/>
            </a:pPr>
            <a:r>
              <a:rPr lang="en-US" altLang="zh-CN" dirty="0"/>
              <a:t>Solver.java</a:t>
            </a:r>
            <a:endParaRPr lang="en-US" altLang="zh-CN" dirty="0"/>
          </a:p>
          <a:p>
            <a:pPr marL="285750" indent="-285750">
              <a:lnSpc>
                <a:spcPct val="160000"/>
              </a:lnSpc>
              <a:buClr>
                <a:srgbClr val="385723"/>
              </a:buClr>
              <a:buFont typeface="Wingdings" panose="05000000000000000000" charset="0"/>
              <a:buChar char="l"/>
            </a:pPr>
            <a:r>
              <a:rPr lang="en-US" altLang="zh-CN" dirty="0"/>
              <a:t>WorkListSolver.java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作业测试与提交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最终提交内容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050" y="2054225"/>
            <a:ext cx="10197465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400" dirty="0"/>
              <a:t>实验报告</a:t>
            </a:r>
            <a:endParaRPr lang="zh-CN" altLang="en-US" sz="2400" dirty="0"/>
          </a:p>
          <a:p>
            <a:pPr indent="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400" dirty="0"/>
              <a:t>代码（</a:t>
            </a:r>
            <a:r>
              <a:rPr lang="en-US" altLang="zh-CN" sz="2400" dirty="0"/>
              <a:t>zip</a:t>
            </a:r>
            <a:r>
              <a:rPr lang="zh-CN" altLang="en-US" sz="2400" dirty="0"/>
              <a:t>文件）</a:t>
            </a:r>
            <a:endParaRPr lang="en-US" altLang="zh-CN" sz="2400" dirty="0"/>
          </a:p>
          <a:p>
            <a:pPr indent="0">
              <a:lnSpc>
                <a:spcPct val="130000"/>
              </a:lnSpc>
              <a:buClr>
                <a:srgbClr val="385723"/>
              </a:buClr>
            </a:pPr>
            <a:endParaRPr lang="en-US" altLang="zh-CN" sz="2400" dirty="0"/>
          </a:p>
          <a:p>
            <a:pPr indent="0">
              <a:lnSpc>
                <a:spcPct val="130000"/>
              </a:lnSpc>
              <a:buClr>
                <a:srgbClr val="385723"/>
              </a:buClr>
            </a:pPr>
            <a:r>
              <a:rPr lang="zh-CN" altLang="en-US" dirty="0"/>
              <a:t>将实验报告与</a:t>
            </a:r>
            <a:r>
              <a:rPr lang="en-US" altLang="zh-CN" dirty="0"/>
              <a:t>A2.zip</a:t>
            </a:r>
            <a:r>
              <a:rPr lang="zh-CN" altLang="en-US" dirty="0"/>
              <a:t>文件放在同一个文件夹下，再将其压缩为一个文件后后上传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81049" y="4520565"/>
            <a:ext cx="5881007" cy="1198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dirty="0">
                <a:ea typeface="+mn-lt"/>
                <a:cs typeface="+mn-lt"/>
              </a:rPr>
              <a:t>截止时间：</a:t>
            </a:r>
            <a:r>
              <a:rPr lang="en-US" dirty="0">
                <a:ea typeface="+mn-lt"/>
                <a:cs typeface="+mn-lt"/>
              </a:rPr>
              <a:t>2024-4-1</a:t>
            </a:r>
            <a:r>
              <a:rPr lang="en-US" altLang="zh-CN" dirty="0">
                <a:ea typeface="+mn-lt"/>
                <a:cs typeface="+mn-lt"/>
              </a:rPr>
              <a:t>7</a:t>
            </a:r>
            <a:r>
              <a:rPr lang="en-US" dirty="0">
                <a:ea typeface="+mn-lt"/>
                <a:cs typeface="+mn-lt"/>
              </a:rPr>
              <a:t> 23:59</a:t>
            </a:r>
            <a:endParaRPr 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ea typeface="+mn-lt"/>
                <a:cs typeface="+mn-lt"/>
              </a:rPr>
              <a:t>提交地址：</a:t>
            </a:r>
            <a:r>
              <a:rPr lang="en-US" altLang="zh-CN" dirty="0">
                <a:ea typeface="+mn-lt"/>
                <a:cs typeface="+mn-lt"/>
              </a:rPr>
              <a:t>https://send2me.cn/mjmyeHsE/Ti68e74vh4KFdw</a:t>
            </a:r>
            <a:endParaRPr lang="en-US" altLang="zh-CN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实验平台配置</a:t>
            </a:r>
            <a:r>
              <a:rPr lang="en-US" altLang="zh-CN"/>
              <a:t>——Tai-e 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232698"/>
            <a:ext cx="11199741" cy="18455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按照 https://tai-e.pascal-lab.net/intro/overview.html 配置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>
                <a:hlinkClick r:id="rId1"/>
              </a:rPr>
              <a:t>https://github.com/pascal-lab/Tai-e-assignments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实验平台配置</a:t>
            </a:r>
            <a:r>
              <a:rPr lang="en-US" altLang="zh-CN"/>
              <a:t>——Tai-e 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8" y="997299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导入项目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197" y="2525973"/>
            <a:ext cx="5943600" cy="402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08" y="1734534"/>
            <a:ext cx="1027729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128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A2/tai-e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作业提交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运行测试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5955" y="1925955"/>
            <a:ext cx="991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 Program arguments：-cp &lt;CLASS_PATH&gt; -m &lt;CLASS_NAME&gt;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095" y="2553138"/>
            <a:ext cx="6774767" cy="346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实验平台配置</a:t>
            </a:r>
            <a:r>
              <a:rPr lang="en-US" altLang="zh-CN"/>
              <a:t>——Tai-e 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87572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运行测试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5955" y="1943100"/>
            <a:ext cx="9886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配置完成后，运行</a:t>
            </a:r>
            <a:r>
              <a:rPr lang="en-US" altLang="zh-CN" sz="2000" dirty="0"/>
              <a:t>Assignment</a:t>
            </a:r>
            <a:r>
              <a:rPr lang="zh-CN" altLang="en-US" sz="2000" dirty="0"/>
              <a:t>测试是否配置成功，若配置成功将得到如下输出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988" y="2620985"/>
            <a:ext cx="6005080" cy="16384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29021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常量传播分析范围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0978" y="1733459"/>
            <a:ext cx="7522317" cy="47078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等线" panose="02010600030101010101" charset="-122"/>
              </a:rPr>
              <a:t>主要实现</a:t>
            </a:r>
            <a:r>
              <a:rPr lang="en-US" altLang="zh-CN" sz="2000" dirty="0">
                <a:ea typeface="等线" panose="02010600030101010101" charset="-122"/>
              </a:rPr>
              <a:t>int</a:t>
            </a:r>
            <a:r>
              <a:rPr lang="zh-CN" altLang="en-US" sz="2000" dirty="0">
                <a:ea typeface="等线" panose="02010600030101010101" charset="-122"/>
              </a:rPr>
              <a:t>型的常量传播，在 </a:t>
            </a:r>
            <a:r>
              <a:rPr lang="en-US" altLang="zh-CN" sz="2000" dirty="0">
                <a:ea typeface="等线" panose="02010600030101010101" charset="-122"/>
              </a:rPr>
              <a:t>Java </a:t>
            </a:r>
            <a:r>
              <a:rPr lang="zh-CN" altLang="en-US" sz="2000" dirty="0">
                <a:ea typeface="等线" panose="02010600030101010101" charset="-122"/>
              </a:rPr>
              <a:t>中，</a:t>
            </a:r>
            <a:r>
              <a:rPr lang="en-US" altLang="zh-CN" sz="2000" dirty="0" err="1">
                <a:ea typeface="等线" panose="02010600030101010101" charset="-122"/>
              </a:rPr>
              <a:t>boolean</a:t>
            </a:r>
            <a:r>
              <a:rPr lang="zh-CN" altLang="en-US" sz="2000" dirty="0">
                <a:ea typeface="等线" panose="02010600030101010101" charset="-122"/>
              </a:rPr>
              <a:t>、</a:t>
            </a:r>
            <a:r>
              <a:rPr lang="en-US" altLang="zh-CN" sz="2000" dirty="0">
                <a:ea typeface="等线" panose="02010600030101010101" charset="-122"/>
              </a:rPr>
              <a:t>byte</a:t>
            </a:r>
            <a:r>
              <a:rPr lang="zh-CN" altLang="en-US" sz="2000" dirty="0">
                <a:ea typeface="等线" panose="02010600030101010101" charset="-122"/>
              </a:rPr>
              <a:t>、</a:t>
            </a:r>
            <a:r>
              <a:rPr lang="en-US" altLang="zh-CN" sz="2000" dirty="0">
                <a:ea typeface="等线" panose="02010600030101010101" charset="-122"/>
              </a:rPr>
              <a:t>char </a:t>
            </a:r>
            <a:r>
              <a:rPr lang="zh-CN" altLang="en-US" sz="2000" dirty="0">
                <a:ea typeface="等线" panose="02010600030101010101" charset="-122"/>
              </a:rPr>
              <a:t>和 </a:t>
            </a:r>
            <a:r>
              <a:rPr lang="en-US" altLang="zh-CN" sz="2000" dirty="0">
                <a:ea typeface="等线" panose="02010600030101010101" charset="-122"/>
              </a:rPr>
              <a:t>short </a:t>
            </a:r>
            <a:r>
              <a:rPr lang="zh-CN" altLang="en-US" sz="2000" dirty="0">
                <a:ea typeface="等线" panose="02010600030101010101" charset="-122"/>
              </a:rPr>
              <a:t>类型在运行时实际上都以 </a:t>
            </a:r>
            <a:r>
              <a:rPr lang="en-US" altLang="zh-CN" sz="2000" dirty="0">
                <a:ea typeface="等线" panose="02010600030101010101" charset="-122"/>
              </a:rPr>
              <a:t>int </a:t>
            </a:r>
            <a:r>
              <a:rPr lang="zh-CN" altLang="en-US" sz="2000" dirty="0">
                <a:ea typeface="等线" panose="02010600030101010101" charset="-122"/>
              </a:rPr>
              <a:t>值的形式，所以你的算法中这些类型也需要处理，但long、float 和 double和引用类型可以忽略。</a:t>
            </a:r>
            <a:endParaRPr lang="zh-CN" altLang="en-US" sz="2000" dirty="0">
              <a:ea typeface="等线" panose="0201060003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只需处理如下几种赋值语句（左侧为变量，右侧为如下几种）：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常量，如 </a:t>
            </a:r>
            <a:r>
              <a:rPr lang="en-US" altLang="zh-CN" sz="2000" dirty="0"/>
              <a:t>x = 1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变量，如 </a:t>
            </a:r>
            <a:r>
              <a:rPr lang="en-US" altLang="zh-CN" sz="2000" dirty="0"/>
              <a:t>x = y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二元运算表达式，如 </a:t>
            </a:r>
            <a:r>
              <a:rPr lang="en-US" altLang="zh-CN" sz="2000" dirty="0"/>
              <a:t>x = a + b </a:t>
            </a:r>
            <a:r>
              <a:rPr lang="zh-CN" altLang="en-US" sz="2000" dirty="0"/>
              <a:t>和 </a:t>
            </a:r>
            <a:r>
              <a:rPr lang="en-US" altLang="zh-CN" sz="2000" dirty="0"/>
              <a:t>x = a &gt;&gt; b</a:t>
            </a:r>
            <a:r>
              <a:rPr lang="zh-CN" altLang="en-US" sz="2000" dirty="0"/>
              <a:t>，</a:t>
            </a:r>
            <a:endParaRPr lang="zh-CN" alt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右表的运算符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6989" y="2496766"/>
            <a:ext cx="3582520" cy="27493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29021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常量传播分析范围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0405" y="1748955"/>
            <a:ext cx="102843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其他类型的语句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等号左侧为变量、右侧为表达式的赋值语句，例如方法调用（</a:t>
            </a:r>
            <a:r>
              <a:rPr lang="en-US" altLang="zh-CN" sz="2000" dirty="0"/>
              <a:t>x = m(...)</a:t>
            </a:r>
            <a:r>
              <a:rPr lang="zh-CN" altLang="en-US" sz="2000" dirty="0"/>
              <a:t>）和字段 </a:t>
            </a:r>
            <a:r>
              <a:rPr lang="en-US" altLang="zh-CN" sz="2000" dirty="0"/>
              <a:t>load</a:t>
            </a:r>
            <a:r>
              <a:rPr lang="zh-CN" altLang="en-US" sz="2000" dirty="0"/>
              <a:t>（</a:t>
            </a:r>
            <a:r>
              <a:rPr lang="en-US" altLang="zh-CN" sz="2000" dirty="0"/>
              <a:t>x = </a:t>
            </a:r>
            <a:r>
              <a:rPr lang="en-US" altLang="zh-CN" sz="2000" dirty="0" err="1"/>
              <a:t>o.f</a:t>
            </a:r>
            <a:r>
              <a:rPr lang="zh-CN" altLang="en-US" sz="2000" dirty="0"/>
              <a:t>），本次任务对它们进行保守的近似处理，即把它们当作 </a:t>
            </a:r>
            <a:r>
              <a:rPr lang="en-US" altLang="zh-CN" sz="2000" dirty="0"/>
              <a:t>x = NAC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其他未提到的语句（例如字段存储 </a:t>
            </a:r>
            <a:r>
              <a:rPr lang="en-US" altLang="zh-CN" sz="2000" dirty="0" err="1"/>
              <a:t>o.f</a:t>
            </a:r>
            <a:r>
              <a:rPr lang="en-US" altLang="zh-CN" sz="2000" dirty="0"/>
              <a:t> = x</a:t>
            </a:r>
            <a:r>
              <a:rPr lang="zh-CN" altLang="en-US" sz="2000" dirty="0"/>
              <a:t>）使用恒等函数作为</a:t>
            </a:r>
            <a:r>
              <a:rPr lang="en-US" altLang="zh-CN" sz="2000" dirty="0"/>
              <a:t>transfer</a:t>
            </a:r>
            <a:r>
              <a:rPr lang="zh-CN" altLang="en-US" sz="2000" dirty="0"/>
              <a:t>函数</a:t>
            </a:r>
            <a:endParaRPr lang="zh-CN" altLang="en-US" sz="2000" dirty="0"/>
          </a:p>
          <a:p>
            <a:pPr lvl="1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f(x)=x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29021"/>
            <a:ext cx="11199741" cy="6625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实现常量传播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0219" y="1852613"/>
            <a:ext cx="6122561" cy="3798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5" y="1690210"/>
            <a:ext cx="4746483" cy="24504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35" y="4358640"/>
            <a:ext cx="3406140" cy="18592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75285" y="6124575"/>
            <a:ext cx="1141095" cy="197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Q1Y2RmZThlMDg0NDk2MDdiYmVmYzJjMzdiMDg5ZjkifQ=="/>
  <p:tag name="commondata" val="eyJoZGlkIjoiOWI2Yjc2MzkzODBjZGE1YTJmYjE0OWZiMDNjYmQ5ZjIifQ==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2626</Words>
  <Application>WPS 演示</Application>
  <PresentationFormat>宽屏</PresentationFormat>
  <Paragraphs>170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Tahoma</vt:lpstr>
      <vt:lpstr>Monotype Sorts</vt:lpstr>
      <vt:lpstr>Wingdings</vt:lpstr>
      <vt:lpstr>Times New Roman</vt:lpstr>
      <vt:lpstr>等线</vt:lpstr>
      <vt:lpstr>Arial Unicode MS</vt:lpstr>
      <vt:lpstr>-apple-system</vt:lpstr>
      <vt:lpstr>AMGDT</vt:lpstr>
      <vt:lpstr>Calibri</vt:lpstr>
      <vt:lpstr>2_自定义设计方案</vt:lpstr>
      <vt:lpstr>1_自定义设计方案</vt:lpstr>
      <vt:lpstr>PowerPoint 演示文稿</vt:lpstr>
      <vt:lpstr>实验二：常量传播</vt:lpstr>
      <vt:lpstr>实验平台配置——Tai-e </vt:lpstr>
      <vt:lpstr>实验平台配置——Tai-e </vt:lpstr>
      <vt:lpstr>作业提交</vt:lpstr>
      <vt:lpstr>实验平台配置——Tai-e </vt:lpstr>
      <vt:lpstr>实验内容</vt:lpstr>
      <vt:lpstr>实验内容</vt:lpstr>
      <vt:lpstr>实验内容</vt:lpstr>
      <vt:lpstr>实验内容</vt:lpstr>
      <vt:lpstr>实验内容</vt:lpstr>
      <vt:lpstr>实验内容</vt:lpstr>
      <vt:lpstr>API介绍</vt:lpstr>
      <vt:lpstr>API介绍</vt:lpstr>
      <vt:lpstr>API介绍</vt:lpstr>
      <vt:lpstr>API介绍</vt:lpstr>
      <vt:lpstr>API介绍</vt:lpstr>
      <vt:lpstr>API介绍</vt:lpstr>
      <vt:lpstr>API介绍</vt:lpstr>
      <vt:lpstr>API介绍</vt:lpstr>
      <vt:lpstr>作业提交</vt:lpstr>
      <vt:lpstr>作业测试与提交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划船不用桨、</cp:lastModifiedBy>
  <cp:revision>144</cp:revision>
  <dcterms:created xsi:type="dcterms:W3CDTF">2021-05-08T02:43:00Z</dcterms:created>
  <dcterms:modified xsi:type="dcterms:W3CDTF">2024-04-11T05:35:07Z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33712BBE417843F2B1143C9163C7E81E_13</vt:lpwstr>
  </property>
  <property fmtid="{D5CDD505-2E9C-101B-9397-08002B2CF9AE}" pid="3" name="KSOProductBuildVer">
    <vt:lpwstr>2052-12.1.0.16729</vt:lpwstr>
  </property>
</Properties>
</file>